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9283700" cy="6983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3FC0606-1D0F-4CE2-AE40-27942C0C5CE2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FC956C-6451-402F-9F29-8F7B1D2A4B3F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EE673FA-CDC6-45CE-B3DF-248A1CD5F89A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-178560" y="6629400"/>
            <a:ext cx="733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1B0806-48A3-458B-B5DB-361C0D04A748}" type="slidenum"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7772400" y="5486400"/>
            <a:ext cx="1014480" cy="1014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3"/>
          <p:cNvSpPr>
            <a:spLocks noGrp="1"/>
          </p:cNvSpPr>
          <p:nvPr>
            <p:ph type="sldNum" idx="1"/>
          </p:nvPr>
        </p:nvSpPr>
        <p:spPr>
          <a:xfrm>
            <a:off x="0" y="6248520"/>
            <a:ext cx="91440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D5FAE0D-489F-4732-B9B4-9C065C19374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RISK MANAGEMENT PROJECT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0948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 algn="ct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 Meeting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 algn="ct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14, 2001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 algn="ct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Landwehr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 Allegretti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Jennifer Thome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762120" y="152280"/>
            <a:ext cx="7391160" cy="906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MESSAGE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 should have access to and benefit from price risk management products.  These products are readily available and should be competitively accessed.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81080" y="1363680"/>
            <a:ext cx="49532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entaur"/>
              </a:rPr>
              <a:t>How do customers obtain these benefits?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219320" y="2133720"/>
            <a:ext cx="1828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States with Full Open Access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657600" y="2133720"/>
            <a:ext cx="1676520" cy="73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States with Open Access but Still in Transition Period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715000" y="2133720"/>
            <a:ext cx="198108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States with No Open Access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09680" y="1981080"/>
            <a:ext cx="4648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209680" y="1981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419720" y="16765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990720" y="2819520"/>
            <a:ext cx="19810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Direct from market suppliers, either through individual contracts or aggregated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429000" y="2971800"/>
            <a:ext cx="2133720" cy="32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Direct from market suppliers, either through  individual contracts or aggregated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If a utility default supply obligation still in place, regulatory agency implements competitive bidding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8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Market supplier enters into negotiated joint arrangement with utility to provide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638680" y="2819520"/>
            <a:ext cx="2133720" cy="373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At a minimum, utility is required by regulatory agency to employ risk management strategies to hedge portfolio price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Costs for risk management strategy (option premiums, etc.) are allowed in rate recovery mechanism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Utilities without a risk management strategy should not be permitted to pass on price increases to customers beyond established benchmark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419720" y="1905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419720" y="1066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858000" y="1981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Components of a Price Risk Management Plan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09480" y="1599840"/>
            <a:ext cx="784872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Balanced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Portfolio: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– short or long term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Floating – 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Hedged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purchases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Should also consider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or power supply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Outage Options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Products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Forward Contract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A current obligation on the part of one party to buy and accept and another party to sell and deliver a specified quantity of commodity, at a specified price, at a specific time in the future.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Future Contract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The same as a forward contract with standardized terms which are publicly traded on an organized exchange.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Put Option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The right (but not the obligation) for a specified period of time to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sell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 specified quantity of commodity at a specified price, oftentimes called a “strike price.”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Call Option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The right (but not the obligation) for a specified period of time to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buy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 specified quantity of commodity at a specified price, oftentimes called the “strike price.”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Products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(cont.)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Price Cap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A mechanism for creating a maximum price to which a purchasing party may be exposed.  Below that maximum price the purchasing party will pay the floating price.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Price Floor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A mechanism for creating a minimum price to which a selling party may be exposed.  Above that minimum price the selling party will receive the floating price.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Price Collar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A combination of a Price Cap and Price Floor that creates a “collar” around a band of price risk that a party is willing to accept.  A party seeking the protection of a price collar, whether a seller or a buyer, is essentially trading potential market upside for a limitation on potential market downside.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Products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(cont.)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Price Swaps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An exchange of payments between two parties, one of whom pays a fixed price while the other pays a specified index or floating price.  Only net payments change hands, there is not actual sale of commodity involved.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Accomplishments to Date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457200" y="838080"/>
            <a:ext cx="8153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Accomplishments to Date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57200" y="1676520"/>
            <a:ext cx="8153280" cy="32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Identified approximately 5-8 specific commercial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opportunities thru Ader project.  Will be active at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PUC’s in Maine, Massachusetts, Connecticut, and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Pennsylvania to support these deals.  TN, IL, WA,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TX, NV, and UT may be next.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Identified state PUC’s that have an active interest in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PRM; ongoing outreach at each:  FL, NY, CO, OH,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IN, MD, WY.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380880" y="380880"/>
            <a:ext cx="83059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Accomplishments to Date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09480" y="1981080"/>
            <a:ext cx="8001000" cy="403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message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template presentation that can be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used at PUCs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Package of information in conjunction with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template presentation available from Jennifer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Steps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 Steps 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 a clear, consistent message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customer should be the major focus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Market-based solutions must be employed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Doing nothing is a decision – utilities are choosing to speculate on the direction of energy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balanced plan is key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and price risk management strategies should be encouraged and costs associated with strategy should be allowed for recovery in pass thru mechanism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0">
              <a:lnSpc>
                <a:spcPct val="100000"/>
              </a:lnSpc>
              <a:spcBef>
                <a:spcPts val="125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125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 and Opportunities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Message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Basics of Risk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Accomplishments to Date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533520" y="304920"/>
            <a:ext cx="8153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 Steps 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57200" y="1143000"/>
            <a:ext cx="8153280" cy="46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Ask for assistance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Let us assist your efforts in approaching PUC staff.  We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provide: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Background info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Presentation materials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Insight on commercial interest and counterparts in ENA/EES/EGM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Message reinforcement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Look for opportunities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Continually be on the look out for business opportunities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that can work if PRM is endorsed by commissions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Discussion/Questions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 and Opportunities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Goals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commercial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Imbed Price Risk Management in utility/regulatory mind 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Disengage utilities from merchant function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Commercial Opportunities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440" y="220968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products to gas or electric utility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weather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unit outage option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direct access (standard offer or default supply)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outsourcing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EES/ENA asset management (i.e., gas supply, power supply)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we accomplish goals of the project?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intelligence information to ENA/EES/EGM commercial units identifying opportunities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(example:  Delainey/Ader project)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to identify possible opportunities on a regular, sustained basis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 each identified opportunity with commercial counterpart/PUC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we accomplish goals of the project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(cont.)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states where business opportunities are possible in the mid-term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**Start education at PUC now**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and educate state PUCs that are amenable to supporting PRM plans about the benefits and tools of an effective PRM program.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Message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message do we deliver to PUC?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Competing interests in EES/ENA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we encourage PUCs to allow recovery in rates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utilities to implement PRM, does it take away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EES individual sales opportunities?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a competitive market ever evolve?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267080" y="2438280"/>
            <a:ext cx="486000" cy="533520"/>
          </a:xfrm>
          <a:prstGeom prst="downArrow">
            <a:avLst>
              <a:gd name="adj1" fmla="val 50000"/>
              <a:gd name="adj2" fmla="val 27444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2001-04-06T21:06:18Z</dcterms:created>
  <dc:creator>fibarra</dc:creator>
  <dc:description/>
  <dc:language>en-US</dc:language>
  <cp:lastModifiedBy>gdernehl</cp:lastModifiedBy>
  <dcterms:modified xsi:type="dcterms:W3CDTF">2001-06-12T14:50:00Z</dcterms:modified>
  <cp:revision>88</cp:revision>
  <dc:subject/>
  <dc:title>PowerPoint Presentation</dc:title>
</cp:coreProperties>
</file>