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23EBFC5-29E8-40C1-98E4-E786571B17A4}"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6F7B22E-29D9-4081-A89D-E5CC328CFEC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685800" y="533520"/>
            <a:ext cx="7848720" cy="642600"/>
          </a:xfrm>
          <a:prstGeom prst="rect">
            <a:avLst/>
          </a:prstGeom>
          <a:noFill/>
          <a:ln w="0">
            <a:noFill/>
          </a:ln>
        </p:spPr>
        <p:style>
          <a:lnRef idx="0"/>
          <a:fillRef idx="0"/>
          <a:effectRef idx="0"/>
          <a:fontRef idx="minor"/>
        </p:style>
        <p:txBody>
          <a:bodyPr lIns="90000" rIns="90000" tIns="46800" bIns="46800" anchor="t">
            <a:spAutoFit/>
          </a:bodyPr>
          <a:p>
            <a:pPr algn="ctr">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PROJECT ROCK</a:t>
            </a:r>
            <a:endParaRPr b="0" lang="en-US" sz="3600" strike="noStrike" u="none">
              <a:solidFill>
                <a:srgbClr val="000000"/>
              </a:solidFill>
              <a:effectLst/>
              <a:uFillTx/>
              <a:latin typeface="Times New Roman"/>
            </a:endParaRPr>
          </a:p>
        </p:txBody>
      </p:sp>
      <p:pic>
        <p:nvPicPr>
          <p:cNvPr id="6" name="Rock%20Graphic" descr=""/>
          <p:cNvPicPr/>
          <p:nvPr/>
        </p:nvPicPr>
        <p:blipFill>
          <a:blip r:embed="rId1"/>
          <a:stretch/>
        </p:blipFill>
        <p:spPr>
          <a:xfrm>
            <a:off x="2514600" y="1447920"/>
            <a:ext cx="4800600" cy="3657600"/>
          </a:xfrm>
          <a:prstGeom prst="rect">
            <a:avLst/>
          </a:prstGeom>
          <a:noFill/>
          <a:ln w="0">
            <a:noFill/>
          </a:ln>
        </p:spPr>
      </p:pic>
      <p:sp>
        <p:nvSpPr>
          <p:cNvPr id="7" name=""/>
          <p:cNvSpPr/>
          <p:nvPr/>
        </p:nvSpPr>
        <p:spPr>
          <a:xfrm>
            <a:off x="228600" y="5486400"/>
            <a:ext cx="8686800" cy="520920"/>
          </a:xfrm>
          <a:prstGeom prst="rect">
            <a:avLst/>
          </a:prstGeom>
          <a:noFill/>
          <a:ln w="0">
            <a:noFill/>
          </a:ln>
        </p:spPr>
        <p:style>
          <a:lnRef idx="0"/>
          <a:fillRef idx="0"/>
          <a:effectRef idx="0"/>
          <a:fontRef idx="minor"/>
        </p:style>
        <p:txBody>
          <a:bodyPr lIns="90000" rIns="90000" tIns="46800" bIns="46800" anchor="t">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Analysis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8" name=""/>
          <p:cNvSpPr/>
          <p:nvPr/>
        </p:nvSpPr>
        <p:spPr>
          <a:xfrm>
            <a:off x="457200" y="457200"/>
            <a:ext cx="8305920" cy="1191240"/>
          </a:xfrm>
          <a:prstGeom prst="rect">
            <a:avLst/>
          </a:prstGeom>
          <a:noFill/>
          <a:ln w="0">
            <a:noFill/>
          </a:ln>
        </p:spPr>
        <p:style>
          <a:lnRef idx="0"/>
          <a:fillRef idx="0"/>
          <a:effectRef idx="0"/>
          <a:fontRef idx="minor"/>
        </p:style>
        <p:txBody>
          <a:bodyPr lIns="90000" rIns="90000" tIns="46800" bIns="46800" anchor="t">
            <a:spAutoFit/>
          </a:bodyPr>
          <a:p>
            <a:pPr>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Now, we need to determine </a:t>
            </a:r>
            <a:r>
              <a:rPr b="0" lang="en-US" sz="3600" strike="noStrike" u="none">
                <a:solidFill>
                  <a:srgbClr val="ff5050"/>
                </a:solidFill>
                <a:effectLst/>
                <a:uFillTx/>
                <a:latin typeface="Times New Roman"/>
              </a:rPr>
              <a:t>WHAT</a:t>
            </a:r>
            <a:r>
              <a:rPr b="0" lang="en-US" sz="3600" strike="noStrike" u="none">
                <a:solidFill>
                  <a:srgbClr val="000000"/>
                </a:solidFill>
                <a:effectLst/>
                <a:uFillTx/>
                <a:latin typeface="Times New Roman"/>
              </a:rPr>
              <a:t> we want to do with </a:t>
            </a:r>
            <a:r>
              <a:rPr b="0" lang="en-US" sz="3600" strike="noStrike" u="none">
                <a:solidFill>
                  <a:srgbClr val="ff5050"/>
                </a:solidFill>
                <a:effectLst/>
                <a:uFillTx/>
                <a:latin typeface="Times New Roman"/>
              </a:rPr>
              <a:t>WHOM</a:t>
            </a:r>
            <a:r>
              <a:rPr b="0" lang="en-US" sz="3600" strike="noStrike" u="none">
                <a:solidFill>
                  <a:srgbClr val="000000"/>
                </a:solidFill>
                <a:effectLst/>
                <a:uFillTx/>
                <a:latin typeface="Times New Roman"/>
              </a:rPr>
              <a:t> and get to work</a:t>
            </a:r>
            <a:endParaRPr b="0" lang="en-US" sz="3600" strike="noStrike" u="none">
              <a:solidFill>
                <a:srgbClr val="000000"/>
              </a:solidFill>
              <a:effectLst/>
              <a:uFillTx/>
              <a:latin typeface="Times New Roman"/>
            </a:endParaRPr>
          </a:p>
        </p:txBody>
      </p:sp>
      <p:pic>
        <p:nvPicPr>
          <p:cNvPr id="209" name="" descr=""/>
          <p:cNvPicPr/>
          <p:nvPr/>
        </p:nvPicPr>
        <p:blipFill>
          <a:blip r:embed="rId1"/>
          <a:stretch/>
        </p:blipFill>
        <p:spPr>
          <a:xfrm>
            <a:off x="1905120" y="2666880"/>
            <a:ext cx="5349600" cy="291168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
          <p:cNvSpPr/>
          <p:nvPr/>
        </p:nvSpPr>
        <p:spPr>
          <a:xfrm>
            <a:off x="1219320" y="0"/>
            <a:ext cx="6476760" cy="10159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Option #1</a:t>
            </a:r>
            <a:endParaRPr b="0" lang="en-US" sz="2400" strike="noStrike" u="none">
              <a:solidFill>
                <a:srgbClr val="000000"/>
              </a:solidFill>
              <a:effectLst/>
              <a:uFillTx/>
              <a:latin typeface="Times New Roman"/>
            </a:endParaRPr>
          </a:p>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Outsource Measurement Functions and Installation</a:t>
            </a:r>
            <a:endParaRPr b="0" lang="en-US" sz="2400" strike="noStrike" u="none">
              <a:solidFill>
                <a:srgbClr val="000000"/>
              </a:solidFill>
              <a:effectLst/>
              <a:uFillTx/>
              <a:latin typeface="Times New Roman"/>
            </a:endParaRPr>
          </a:p>
        </p:txBody>
      </p:sp>
      <p:sp>
        <p:nvSpPr>
          <p:cNvPr id="211" name=""/>
          <p:cNvSpPr/>
          <p:nvPr/>
        </p:nvSpPr>
        <p:spPr>
          <a:xfrm>
            <a:off x="228600" y="1371600"/>
            <a:ext cx="3657600" cy="410040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Pros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Measurement function becomes a </a:t>
            </a:r>
            <a:br>
              <a:rPr sz="1800"/>
            </a:br>
            <a:r>
              <a:rPr b="0" lang="en-US" sz="1800" strike="noStrike" u="none">
                <a:solidFill>
                  <a:srgbClr val="000000"/>
                </a:solidFill>
                <a:effectLst/>
                <a:uFillTx/>
                <a:latin typeface="Times New Roman"/>
              </a:rPr>
              <a:t>   revenue generator rather than a cost</a:t>
            </a:r>
            <a:br>
              <a:rPr sz="1800"/>
            </a:br>
            <a:r>
              <a:rPr b="0" lang="en-US" sz="1800" strike="noStrike" u="none">
                <a:solidFill>
                  <a:srgbClr val="000000"/>
                </a:solidFill>
                <a:effectLst/>
                <a:uFillTx/>
                <a:latin typeface="Times New Roman"/>
              </a:rPr>
              <a:t>   center if a stand-alone business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Have operational expertise (HPL </a:t>
            </a:r>
            <a:br>
              <a:rPr sz="1800"/>
            </a:br>
            <a:r>
              <a:rPr b="0" lang="en-US" sz="1800" strike="noStrike" u="none">
                <a:solidFill>
                  <a:srgbClr val="000000"/>
                </a:solidFill>
                <a:effectLst/>
                <a:uFillTx/>
                <a:latin typeface="Times New Roman"/>
              </a:rPr>
              <a:t>   intellectual capital)</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HPL upside is intellectual capital</a:t>
            </a:r>
            <a:br>
              <a:rPr sz="1800"/>
            </a:br>
            <a:r>
              <a:rPr b="0" lang="en-US" sz="1800" strike="noStrike" u="none">
                <a:solidFill>
                  <a:srgbClr val="000000"/>
                </a:solidFill>
                <a:effectLst/>
                <a:uFillTx/>
                <a:latin typeface="Times New Roman"/>
              </a:rPr>
              <a:t>   transfer - assume people can grow </a:t>
            </a:r>
            <a:br>
              <a:rPr sz="1800"/>
            </a:br>
            <a:r>
              <a:rPr b="0" lang="en-US" sz="1800" strike="noStrike" u="none">
                <a:solidFill>
                  <a:srgbClr val="000000"/>
                </a:solidFill>
                <a:effectLst/>
                <a:uFillTx/>
                <a:latin typeface="Times New Roman"/>
              </a:rPr>
              <a:t>   business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Just lease assets so HPL retains </a:t>
            </a:r>
            <a:br>
              <a:rPr sz="1800"/>
            </a:br>
            <a:r>
              <a:rPr b="0" lang="en-US" sz="1800" strike="noStrike" u="none">
                <a:solidFill>
                  <a:srgbClr val="000000"/>
                </a:solidFill>
                <a:effectLst/>
                <a:uFillTx/>
                <a:latin typeface="Times New Roman"/>
              </a:rPr>
              <a:t>   control</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12" name=""/>
          <p:cNvSpPr/>
          <p:nvPr/>
        </p:nvSpPr>
        <p:spPr>
          <a:xfrm>
            <a:off x="4572000" y="1295280"/>
            <a:ext cx="3886200" cy="382608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Cons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If we outsource measurement, may </a:t>
            </a:r>
            <a:br>
              <a:rPr sz="1800"/>
            </a:br>
            <a:r>
              <a:rPr b="0" lang="en-US" sz="1800" strike="noStrike" u="none">
                <a:solidFill>
                  <a:srgbClr val="000000"/>
                </a:solidFill>
                <a:effectLst/>
                <a:uFillTx/>
                <a:latin typeface="Times New Roman"/>
              </a:rPr>
              <a:t>   as well outsource all ops - but </a:t>
            </a:r>
            <a:br>
              <a:rPr sz="1800"/>
            </a:br>
            <a:r>
              <a:rPr b="0" lang="en-US" sz="1800" strike="noStrike" u="none">
                <a:solidFill>
                  <a:srgbClr val="000000"/>
                </a:solidFill>
                <a:effectLst/>
                <a:uFillTx/>
                <a:latin typeface="Times New Roman"/>
              </a:rPr>
              <a:t>   retain internal expertise to ensure</a:t>
            </a:r>
            <a:br>
              <a:rPr sz="1800"/>
            </a:br>
            <a:r>
              <a:rPr b="0" lang="en-US" sz="1800" strike="noStrike" u="none">
                <a:solidFill>
                  <a:srgbClr val="000000"/>
                </a:solidFill>
                <a:effectLst/>
                <a:uFillTx/>
                <a:latin typeface="Times New Roman"/>
              </a:rPr>
              <a:t>   pipeline integrity</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Not a growth business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Who will service?  Will Hanover be</a:t>
            </a:r>
            <a:br>
              <a:rPr sz="1800"/>
            </a:br>
            <a:r>
              <a:rPr b="0" lang="en-US" sz="1800" strike="noStrike" u="none">
                <a:solidFill>
                  <a:srgbClr val="000000"/>
                </a:solidFill>
                <a:effectLst/>
                <a:uFillTx/>
                <a:latin typeface="Times New Roman"/>
              </a:rPr>
              <a:t>   willing?  Who should be Mysteryco?</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Difficult to unwind if unsuccessful</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br>
              <a:rPr sz="1800"/>
            </a:br>
            <a:endParaRPr b="0" lang="en-US" sz="1800" strike="noStrike" u="none">
              <a:solidFill>
                <a:srgbClr val="000000"/>
              </a:solidFill>
              <a:effectLst/>
              <a:uFillTx/>
              <a:latin typeface="Times New Roman"/>
            </a:endParaRPr>
          </a:p>
        </p:txBody>
      </p:sp>
      <p:sp>
        <p:nvSpPr>
          <p:cNvPr id="213" name=""/>
          <p:cNvSpPr/>
          <p:nvPr/>
        </p:nvSpPr>
        <p:spPr>
          <a:xfrm>
            <a:off x="457200" y="6019920"/>
            <a:ext cx="85345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Survey says…</a:t>
            </a:r>
            <a:r>
              <a:rPr b="0" lang="en-US" sz="2000" strike="noStrike" u="none">
                <a:solidFill>
                  <a:srgbClr val="000000"/>
                </a:solidFill>
                <a:effectLst/>
                <a:uFillTx/>
                <a:latin typeface="Times New Roman"/>
              </a:rPr>
              <a:t>conceptually this has some merit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
          <p:cNvSpPr/>
          <p:nvPr/>
        </p:nvSpPr>
        <p:spPr>
          <a:xfrm>
            <a:off x="609480" y="0"/>
            <a:ext cx="7925040" cy="10159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Option #2</a:t>
            </a:r>
            <a:endParaRPr b="0" lang="en-US" sz="2400" strike="noStrike" u="none">
              <a:solidFill>
                <a:srgbClr val="000000"/>
              </a:solidFill>
              <a:effectLst/>
              <a:uFillTx/>
              <a:latin typeface="Times New Roman"/>
            </a:endParaRPr>
          </a:p>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NewCo buys meters and offers measurement service package</a:t>
            </a:r>
            <a:endParaRPr b="0" lang="en-US" sz="2400" strike="noStrike" u="none">
              <a:solidFill>
                <a:srgbClr val="000000"/>
              </a:solidFill>
              <a:effectLst/>
              <a:uFillTx/>
              <a:latin typeface="Times New Roman"/>
            </a:endParaRPr>
          </a:p>
        </p:txBody>
      </p:sp>
      <p:sp>
        <p:nvSpPr>
          <p:cNvPr id="215" name=""/>
          <p:cNvSpPr/>
          <p:nvPr/>
        </p:nvSpPr>
        <p:spPr>
          <a:xfrm>
            <a:off x="152280" y="1295280"/>
            <a:ext cx="4419720" cy="78552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Pros</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p:txBody>
      </p:sp>
      <p:sp>
        <p:nvSpPr>
          <p:cNvPr id="216" name=""/>
          <p:cNvSpPr/>
          <p:nvPr/>
        </p:nvSpPr>
        <p:spPr>
          <a:xfrm>
            <a:off x="4724280" y="1219320"/>
            <a:ext cx="4419720" cy="356328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Cons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NewCo buys outdated technology at</a:t>
            </a:r>
            <a:br>
              <a:rPr sz="1800"/>
            </a:br>
            <a:r>
              <a:rPr b="0" lang="en-US" sz="1800" strike="noStrike" u="none">
                <a:solidFill>
                  <a:srgbClr val="000000"/>
                </a:solidFill>
                <a:effectLst/>
                <a:uFillTx/>
                <a:latin typeface="Times New Roman"/>
              </a:rPr>
              <a:t>   premium</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What is service?  Who will pay for it?</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Complex pricing issues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Control issues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Unwind issues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Huge ROW/Legal/Regulatory complexities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Limited market</a:t>
            </a:r>
            <a:endParaRPr b="0" lang="en-US" sz="1800" strike="noStrike" u="none">
              <a:solidFill>
                <a:srgbClr val="000000"/>
              </a:solidFill>
              <a:effectLst/>
              <a:uFillTx/>
              <a:latin typeface="Times New Roman"/>
            </a:endParaRPr>
          </a:p>
        </p:txBody>
      </p:sp>
      <p:sp>
        <p:nvSpPr>
          <p:cNvPr id="217" name=""/>
          <p:cNvSpPr/>
          <p:nvPr/>
        </p:nvSpPr>
        <p:spPr>
          <a:xfrm>
            <a:off x="380880" y="6095880"/>
            <a:ext cx="85345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Survey says…</a:t>
            </a:r>
            <a:r>
              <a:rPr b="0" lang="en-US" sz="2000" strike="noStrike" u="none">
                <a:solidFill>
                  <a:srgbClr val="000000"/>
                </a:solidFill>
                <a:effectLst/>
                <a:uFillTx/>
                <a:latin typeface="Times New Roman"/>
              </a:rPr>
              <a:t>No way!  There is neither strategic rationale nor growth potential.</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
          <p:cNvSpPr/>
          <p:nvPr/>
        </p:nvSpPr>
        <p:spPr>
          <a:xfrm>
            <a:off x="228600" y="0"/>
            <a:ext cx="8686800" cy="10159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Option #3</a:t>
            </a:r>
            <a:endParaRPr b="0" lang="en-US" sz="2400" strike="noStrike" u="none">
              <a:solidFill>
                <a:srgbClr val="000000"/>
              </a:solidFill>
              <a:effectLst/>
              <a:uFillTx/>
              <a:latin typeface="Times New Roman"/>
            </a:endParaRPr>
          </a:p>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Buy measurement technology company to merge with Hanover</a:t>
            </a:r>
            <a:endParaRPr b="0" lang="en-US" sz="2400" strike="noStrike" u="none">
              <a:solidFill>
                <a:srgbClr val="000000"/>
              </a:solidFill>
              <a:effectLst/>
              <a:uFillTx/>
              <a:latin typeface="Times New Roman"/>
            </a:endParaRPr>
          </a:p>
        </p:txBody>
      </p:sp>
      <p:sp>
        <p:nvSpPr>
          <p:cNvPr id="219" name=""/>
          <p:cNvSpPr/>
          <p:nvPr/>
        </p:nvSpPr>
        <p:spPr>
          <a:xfrm>
            <a:off x="228600" y="1143000"/>
            <a:ext cx="4495680" cy="202572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Pros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HPL would have a passive investment, but</a:t>
            </a:r>
            <a:br>
              <a:rPr sz="1800"/>
            </a:br>
            <a:r>
              <a:rPr b="0" lang="en-US" sz="1800" strike="noStrike" u="none">
                <a:solidFill>
                  <a:srgbClr val="000000"/>
                </a:solidFill>
                <a:effectLst/>
                <a:uFillTx/>
                <a:latin typeface="Times New Roman"/>
              </a:rPr>
              <a:t>   relatively large equity stake to capture all </a:t>
            </a:r>
            <a:br>
              <a:rPr sz="1800"/>
            </a:br>
            <a:r>
              <a:rPr b="0" lang="en-US" sz="1800" strike="noStrike" u="none">
                <a:solidFill>
                  <a:srgbClr val="000000"/>
                </a:solidFill>
                <a:effectLst/>
                <a:uFillTx/>
                <a:latin typeface="Times New Roman"/>
              </a:rPr>
              <a:t>   upside</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Increase Hanover and MysteryCo  access to</a:t>
            </a:r>
            <a:br>
              <a:rPr sz="1800"/>
            </a:br>
            <a:r>
              <a:rPr b="0" lang="en-US" sz="1800" strike="noStrike" u="none">
                <a:solidFill>
                  <a:srgbClr val="000000"/>
                </a:solidFill>
                <a:effectLst/>
                <a:uFillTx/>
                <a:latin typeface="Times New Roman"/>
              </a:rPr>
              <a:t>   customers with Enron name</a:t>
            </a:r>
            <a:endParaRPr b="0" lang="en-US" sz="1800" strike="noStrike" u="none">
              <a:solidFill>
                <a:srgbClr val="000000"/>
              </a:solidFill>
              <a:effectLst/>
              <a:uFillTx/>
              <a:latin typeface="Times New Roman"/>
            </a:endParaRPr>
          </a:p>
        </p:txBody>
      </p:sp>
      <p:sp>
        <p:nvSpPr>
          <p:cNvPr id="220" name=""/>
          <p:cNvSpPr/>
          <p:nvPr/>
        </p:nvSpPr>
        <p:spPr>
          <a:xfrm>
            <a:off x="4876920" y="1066680"/>
            <a:ext cx="4038480" cy="410040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Cons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MysteryCo incentives to join…why</a:t>
            </a:r>
            <a:br>
              <a:rPr sz="1800"/>
            </a:br>
            <a:r>
              <a:rPr b="0" lang="en-US" sz="1800" strike="noStrike" u="none">
                <a:solidFill>
                  <a:srgbClr val="000000"/>
                </a:solidFill>
                <a:effectLst/>
                <a:uFillTx/>
                <a:latin typeface="Times New Roman"/>
              </a:rPr>
              <a:t>   would they give Enron piece of action</a:t>
            </a:r>
            <a:br>
              <a:rPr sz="1800"/>
            </a:br>
            <a:r>
              <a:rPr b="0" lang="en-US" sz="1800" strike="noStrike" u="none">
                <a:solidFill>
                  <a:srgbClr val="000000"/>
                </a:solidFill>
                <a:effectLst/>
                <a:uFillTx/>
                <a:latin typeface="Times New Roman"/>
              </a:rPr>
              <a:t>   in exchange for business with Hanover?</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R&amp;D driven - long lead times - not </a:t>
            </a:r>
            <a:br>
              <a:rPr sz="1800"/>
            </a:br>
            <a:r>
              <a:rPr b="0" lang="en-US" sz="1800" strike="noStrike" u="none">
                <a:solidFill>
                  <a:srgbClr val="000000"/>
                </a:solidFill>
                <a:effectLst/>
                <a:uFillTx/>
                <a:latin typeface="Times New Roman"/>
              </a:rPr>
              <a:t>   traditional ECT investment to provide</a:t>
            </a:r>
            <a:br>
              <a:rPr sz="1800"/>
            </a:br>
            <a:r>
              <a:rPr b="0" lang="en-US" sz="1800" strike="noStrike" u="none">
                <a:solidFill>
                  <a:srgbClr val="000000"/>
                </a:solidFill>
                <a:effectLst/>
                <a:uFillTx/>
                <a:latin typeface="Times New Roman"/>
              </a:rPr>
              <a:t>   timely returns with hedged risk</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Culture issues - high tech w/ blue collar</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Constriction of business due to </a:t>
            </a:r>
            <a:br>
              <a:rPr sz="1800"/>
            </a:br>
            <a:r>
              <a:rPr b="0" lang="en-US" sz="1800" strike="noStrike" u="none">
                <a:solidFill>
                  <a:srgbClr val="000000"/>
                </a:solidFill>
                <a:effectLst/>
                <a:uFillTx/>
                <a:latin typeface="Times New Roman"/>
              </a:rPr>
              <a:t>   conflicting objectives - scope vs. scale</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MysteryCo wouldn’t want to own our</a:t>
            </a:r>
            <a:br>
              <a:rPr sz="1800"/>
            </a:br>
            <a:r>
              <a:rPr b="0" lang="en-US" sz="1800" strike="noStrike" u="none">
                <a:solidFill>
                  <a:srgbClr val="000000"/>
                </a:solidFill>
                <a:effectLst/>
                <a:uFillTx/>
                <a:latin typeface="Times New Roman"/>
              </a:rPr>
              <a:t>   measurement assets</a:t>
            </a:r>
            <a:endParaRPr b="0" lang="en-US" sz="1800" strike="noStrike" u="none">
              <a:solidFill>
                <a:srgbClr val="000000"/>
              </a:solidFill>
              <a:effectLst/>
              <a:uFillTx/>
              <a:latin typeface="Times New Roman"/>
            </a:endParaRPr>
          </a:p>
        </p:txBody>
      </p:sp>
      <p:sp>
        <p:nvSpPr>
          <p:cNvPr id="221" name=""/>
          <p:cNvSpPr/>
          <p:nvPr/>
        </p:nvSpPr>
        <p:spPr>
          <a:xfrm>
            <a:off x="228600" y="5943600"/>
            <a:ext cx="8686800" cy="70380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Survey says…</a:t>
            </a:r>
            <a:r>
              <a:rPr b="0" lang="en-US" sz="2000" strike="noStrike" u="none">
                <a:solidFill>
                  <a:srgbClr val="000000"/>
                </a:solidFill>
                <a:effectLst/>
                <a:uFillTx/>
                <a:latin typeface="Times New Roman"/>
              </a:rPr>
              <a:t>Not really - It doesn’t meet any of our objectives to extract value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from measurement assets nor is it an ECT-type investment.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2" name=""/>
          <p:cNvSpPr/>
          <p:nvPr/>
        </p:nvSpPr>
        <p:spPr>
          <a:xfrm>
            <a:off x="457200" y="0"/>
            <a:ext cx="8153280" cy="42901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The Suggestion</a:t>
            </a:r>
            <a:endParaRPr b="0" lang="en-US" sz="24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What if we could sell our interests to a LP who would sell it to a bank, and then Hanover would lease the equipment and operate it for a fee…We would still be in control of assets to mitigate ROW/legal/regulatory issues.  Hanover’s investment would be in our people which would be the means to grow the business.  Our people can exercise management options to increase value of the new Hanover business, and we retain the upside.  The same management option limits our downside exposure.  Assume that within ECT, the operations personnel is not able to perform to their potential, so if they do nothing to foster grow of the new company, we are no worse off than before.  </a:t>
            </a:r>
            <a:endParaRPr b="0" lang="en-US" sz="2000" strike="noStrike" u="none">
              <a:solidFill>
                <a:srgbClr val="000000"/>
              </a:solidFill>
              <a:effectLst/>
              <a:uFillTx/>
              <a:latin typeface="Times New Roman"/>
            </a:endParaRPr>
          </a:p>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And, a preview of what is to come structurally...</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3" name=""/>
          <p:cNvSpPr/>
          <p:nvPr/>
        </p:nvSpPr>
        <p:spPr>
          <a:xfrm>
            <a:off x="3352680" y="5410080"/>
            <a:ext cx="8384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5410080" y="4038480"/>
            <a:ext cx="8384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a:off x="3352680" y="4038480"/>
            <a:ext cx="8384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a:off x="5410080" y="5410080"/>
            <a:ext cx="8384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flipV="1">
            <a:off x="3581280" y="449568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3886200" y="449568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3352680" y="5486400"/>
            <a:ext cx="83844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HPL</a:t>
            </a:r>
            <a:endParaRPr b="0" lang="en-US" sz="2000" strike="noStrike" u="none">
              <a:solidFill>
                <a:srgbClr val="000000"/>
              </a:solidFill>
              <a:effectLst/>
              <a:uFillTx/>
              <a:latin typeface="Times New Roman"/>
            </a:endParaRPr>
          </a:p>
        </p:txBody>
      </p:sp>
      <p:sp>
        <p:nvSpPr>
          <p:cNvPr id="230" name=""/>
          <p:cNvSpPr/>
          <p:nvPr/>
        </p:nvSpPr>
        <p:spPr>
          <a:xfrm>
            <a:off x="3352680" y="4038480"/>
            <a:ext cx="76212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LP</a:t>
            </a:r>
            <a:endParaRPr b="0" lang="en-US" sz="2000" strike="noStrike" u="none">
              <a:solidFill>
                <a:srgbClr val="000000"/>
              </a:solidFill>
              <a:effectLst/>
              <a:uFillTx/>
              <a:latin typeface="Times New Roman"/>
            </a:endParaRPr>
          </a:p>
        </p:txBody>
      </p:sp>
      <p:sp>
        <p:nvSpPr>
          <p:cNvPr id="231" name=""/>
          <p:cNvSpPr/>
          <p:nvPr/>
        </p:nvSpPr>
        <p:spPr>
          <a:xfrm>
            <a:off x="5410080" y="4038480"/>
            <a:ext cx="83844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Bank</a:t>
            </a:r>
            <a:endParaRPr b="0" lang="en-US" sz="2000" strike="noStrike" u="none">
              <a:solidFill>
                <a:srgbClr val="000000"/>
              </a:solidFill>
              <a:effectLst/>
              <a:uFillTx/>
              <a:latin typeface="Times New Roman"/>
            </a:endParaRPr>
          </a:p>
        </p:txBody>
      </p:sp>
      <p:sp>
        <p:nvSpPr>
          <p:cNvPr id="232" name=""/>
          <p:cNvSpPr/>
          <p:nvPr/>
        </p:nvSpPr>
        <p:spPr>
          <a:xfrm>
            <a:off x="5334120" y="5410080"/>
            <a:ext cx="91440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Han</a:t>
            </a:r>
            <a:endParaRPr b="0" lang="en-US" sz="2000" strike="noStrike" u="none">
              <a:solidFill>
                <a:srgbClr val="000000"/>
              </a:solidFill>
              <a:effectLst/>
              <a:uFillTx/>
              <a:latin typeface="Times New Roman"/>
            </a:endParaRPr>
          </a:p>
        </p:txBody>
      </p:sp>
      <p:sp>
        <p:nvSpPr>
          <p:cNvPr id="233" name=""/>
          <p:cNvSpPr/>
          <p:nvPr/>
        </p:nvSpPr>
        <p:spPr>
          <a:xfrm>
            <a:off x="4191120" y="4343400"/>
            <a:ext cx="121896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flipH="1">
            <a:off x="4191120" y="4419720"/>
            <a:ext cx="1218960" cy="990360"/>
          </a:xfrm>
          <a:prstGeom prst="line">
            <a:avLst/>
          </a:prstGeom>
          <a:ln w="9360">
            <a:solidFill>
              <a:srgbClr val="000000"/>
            </a:solidFill>
            <a:prstDash val="dash"/>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5867280" y="4495680"/>
            <a:ext cx="0" cy="91440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4191120" y="5562720"/>
            <a:ext cx="1218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flipH="1">
            <a:off x="4191120" y="5791320"/>
            <a:ext cx="1218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3886200" y="5867280"/>
            <a:ext cx="0" cy="30492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a:off x="5638680" y="58672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3886200" y="6172200"/>
            <a:ext cx="1752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3505320" y="5867280"/>
            <a:ext cx="0" cy="609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3505320" y="6477120"/>
            <a:ext cx="2514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flipV="1">
            <a:off x="6019920" y="5867280"/>
            <a:ext cx="0" cy="609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3657600" y="6248520"/>
            <a:ext cx="22096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 Lease payment less people value)</a:t>
            </a:r>
            <a:endParaRPr b="0" lang="en-US" sz="1000" strike="noStrike" u="none">
              <a:solidFill>
                <a:srgbClr val="000000"/>
              </a:solidFill>
              <a:effectLst/>
              <a:uFillTx/>
              <a:latin typeface="Times New Roman"/>
            </a:endParaRPr>
          </a:p>
        </p:txBody>
      </p:sp>
      <p:sp>
        <p:nvSpPr>
          <p:cNvPr id="245" name=""/>
          <p:cNvSpPr/>
          <p:nvPr/>
        </p:nvSpPr>
        <p:spPr>
          <a:xfrm>
            <a:off x="4114800" y="5943600"/>
            <a:ext cx="15238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Measurement Services</a:t>
            </a:r>
            <a:endParaRPr b="0" lang="en-US" sz="1000" strike="noStrike" u="none">
              <a:solidFill>
                <a:srgbClr val="000000"/>
              </a:solidFill>
              <a:effectLst/>
              <a:uFillTx/>
              <a:latin typeface="Times New Roman"/>
            </a:endParaRPr>
          </a:p>
        </p:txBody>
      </p:sp>
      <p:sp>
        <p:nvSpPr>
          <p:cNvPr id="246" name=""/>
          <p:cNvSpPr/>
          <p:nvPr/>
        </p:nvSpPr>
        <p:spPr>
          <a:xfrm>
            <a:off x="4191120" y="5334120"/>
            <a:ext cx="11430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Lease Equipment</a:t>
            </a:r>
            <a:endParaRPr b="0" lang="en-US" sz="1000" strike="noStrike" u="none">
              <a:solidFill>
                <a:srgbClr val="000000"/>
              </a:solidFill>
              <a:effectLst/>
              <a:uFillTx/>
              <a:latin typeface="Times New Roman"/>
            </a:endParaRPr>
          </a:p>
        </p:txBody>
      </p:sp>
      <p:sp>
        <p:nvSpPr>
          <p:cNvPr id="247" name=""/>
          <p:cNvSpPr/>
          <p:nvPr/>
        </p:nvSpPr>
        <p:spPr>
          <a:xfrm>
            <a:off x="4343400" y="5562720"/>
            <a:ext cx="10666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Cash Payment</a:t>
            </a:r>
            <a:endParaRPr b="0" lang="en-US" sz="1000" strike="noStrike" u="none">
              <a:solidFill>
                <a:srgbClr val="000000"/>
              </a:solidFill>
              <a:effectLst/>
              <a:uFillTx/>
              <a:latin typeface="Times New Roman"/>
            </a:endParaRPr>
          </a:p>
        </p:txBody>
      </p:sp>
      <p:sp>
        <p:nvSpPr>
          <p:cNvPr id="248" name=""/>
          <p:cNvSpPr/>
          <p:nvPr/>
        </p:nvSpPr>
        <p:spPr>
          <a:xfrm>
            <a:off x="3048120" y="4800600"/>
            <a:ext cx="6858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Sell Int</a:t>
            </a:r>
            <a:endParaRPr b="0" lang="en-US" sz="1000" strike="noStrike" u="none">
              <a:solidFill>
                <a:srgbClr val="000000"/>
              </a:solidFill>
              <a:effectLst/>
              <a:uFillTx/>
              <a:latin typeface="Times New Roman"/>
            </a:endParaRPr>
          </a:p>
        </p:txBody>
      </p:sp>
      <p:sp>
        <p:nvSpPr>
          <p:cNvPr id="249" name=""/>
          <p:cNvSpPr/>
          <p:nvPr/>
        </p:nvSpPr>
        <p:spPr>
          <a:xfrm>
            <a:off x="3886200" y="4800600"/>
            <a:ext cx="3808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250" name=""/>
          <p:cNvSpPr/>
          <p:nvPr/>
        </p:nvSpPr>
        <p:spPr>
          <a:xfrm>
            <a:off x="4495680" y="3886200"/>
            <a:ext cx="6098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Sell Int</a:t>
            </a:r>
            <a:endParaRPr b="0" lang="en-US" sz="1000" strike="noStrike" u="none">
              <a:solidFill>
                <a:srgbClr val="000000"/>
              </a:solidFill>
              <a:effectLst/>
              <a:uFillTx/>
              <a:latin typeface="Times New Roman"/>
            </a:endParaRPr>
          </a:p>
        </p:txBody>
      </p:sp>
      <p:sp>
        <p:nvSpPr>
          <p:cNvPr id="251" name=""/>
          <p:cNvSpPr/>
          <p:nvPr/>
        </p:nvSpPr>
        <p:spPr>
          <a:xfrm rot="19300200">
            <a:off x="4191840" y="4647600"/>
            <a:ext cx="114300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P&amp;I</a:t>
            </a:r>
            <a:endParaRPr b="0" lang="en-US" sz="1000" strike="noStrike" u="none">
              <a:solidFill>
                <a:srgbClr val="000000"/>
              </a:solidFill>
              <a:effectLst/>
              <a:uFillTx/>
              <a:latin typeface="Times New Roman"/>
            </a:endParaRPr>
          </a:p>
        </p:txBody>
      </p:sp>
      <p:sp>
        <p:nvSpPr>
          <p:cNvPr id="252" name=""/>
          <p:cNvSpPr/>
          <p:nvPr/>
        </p:nvSpPr>
        <p:spPr>
          <a:xfrm>
            <a:off x="5867280" y="4800600"/>
            <a:ext cx="9907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Portion of P&amp;I</a:t>
            </a:r>
            <a:endParaRPr b="0" lang="en-US" sz="1000" strike="noStrike" u="none">
              <a:solidFill>
                <a:srgbClr val="000000"/>
              </a:solidFill>
              <a:effectLst/>
              <a:uFillTx/>
              <a:latin typeface="Times New Roman"/>
            </a:endParaRPr>
          </a:p>
        </p:txBody>
      </p:sp>
      <p:pic>
        <p:nvPicPr>
          <p:cNvPr id="253" name="" descr=""/>
          <p:cNvPicPr/>
          <p:nvPr/>
        </p:nvPicPr>
        <p:blipFill>
          <a:blip r:embed="rId1"/>
          <a:stretch/>
        </p:blipFill>
        <p:spPr>
          <a:xfrm>
            <a:off x="1066680" y="4038480"/>
            <a:ext cx="800280" cy="2119320"/>
          </a:xfrm>
          <a:prstGeom prst="rect">
            <a:avLst/>
          </a:prstGeom>
          <a:noFill/>
          <a:ln w="0">
            <a:noFill/>
          </a:ln>
        </p:spPr>
      </p:pic>
      <p:sp>
        <p:nvSpPr>
          <p:cNvPr id="254" name=""/>
          <p:cNvSpPr/>
          <p:nvPr/>
        </p:nvSpPr>
        <p:spPr>
          <a:xfrm flipH="1">
            <a:off x="4191120" y="4114800"/>
            <a:ext cx="121896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5" name=""/>
          <p:cNvSpPr/>
          <p:nvPr/>
        </p:nvSpPr>
        <p:spPr>
          <a:xfrm>
            <a:off x="4495680" y="4114800"/>
            <a:ext cx="60984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457200" y="914400"/>
            <a:ext cx="3809880" cy="386640"/>
          </a:xfrm>
          <a:prstGeom prst="rect">
            <a:avLst/>
          </a:prstGeom>
          <a:noFill/>
          <a:ln w="0">
            <a:noFill/>
          </a:ln>
        </p:spPr>
        <p:style>
          <a:lnRef idx="0"/>
          <a:fillRef idx="0"/>
          <a:effectRef idx="0"/>
          <a:fontRef idx="minor"/>
        </p:style>
        <p:txBody>
          <a:bodyPr lIns="90000" rIns="90000" tIns="46800" bIns="46800" anchor="t">
            <a:spAutoFit/>
          </a:bodyPr>
          <a:p>
            <a:pPr>
              <a:lnSpc>
                <a:spcPct val="8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Pipelines have hit a </a:t>
            </a:r>
            <a:endParaRPr b="0" lang="en-US" sz="2400" strike="noStrike" u="none">
              <a:solidFill>
                <a:srgbClr val="000000"/>
              </a:solidFill>
              <a:effectLst/>
              <a:uFillTx/>
              <a:latin typeface="Times New Roman"/>
            </a:endParaRPr>
          </a:p>
        </p:txBody>
      </p:sp>
      <p:pic>
        <p:nvPicPr>
          <p:cNvPr id="9" name="" descr=""/>
          <p:cNvPicPr/>
          <p:nvPr/>
        </p:nvPicPr>
        <p:blipFill>
          <a:blip r:embed="rId1"/>
          <a:stretch/>
        </p:blipFill>
        <p:spPr>
          <a:xfrm>
            <a:off x="3276720" y="304920"/>
            <a:ext cx="1744560" cy="1676160"/>
          </a:xfrm>
          <a:prstGeom prst="rect">
            <a:avLst/>
          </a:prstGeom>
          <a:noFill/>
          <a:ln w="0">
            <a:noFill/>
          </a:ln>
        </p:spPr>
      </p:pic>
      <p:sp>
        <p:nvSpPr>
          <p:cNvPr id="10" name=""/>
          <p:cNvSpPr/>
          <p:nvPr/>
        </p:nvSpPr>
        <p:spPr>
          <a:xfrm>
            <a:off x="685800" y="1905120"/>
            <a:ext cx="7238880" cy="10159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receive a regulated rate of return</a:t>
            </a:r>
            <a:r>
              <a:rPr b="0" lang="en-US" sz="2000" strike="noStrike" u="none">
                <a:solidFill>
                  <a:srgbClr val="000000"/>
                </a:solidFill>
                <a:effectLst/>
                <a:uFillTx/>
                <a:latin typeface="Times New Roman"/>
              </a:rPr>
              <a:t> </a:t>
            </a:r>
            <a:r>
              <a:rPr b="0" lang="en-US" sz="2400" strike="noStrike" u="none">
                <a:solidFill>
                  <a:srgbClr val="000000"/>
                </a:solidFill>
                <a:effectLst/>
                <a:uFillTx/>
                <a:latin typeface="Times New Roman"/>
              </a:rPr>
              <a:t>for ownership of assets</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 name=""/>
          <p:cNvSpPr/>
          <p:nvPr/>
        </p:nvSpPr>
        <p:spPr>
          <a:xfrm>
            <a:off x="838080" y="3733920"/>
            <a:ext cx="2286000" cy="581760"/>
          </a:xfrm>
          <a:prstGeom prst="rect">
            <a:avLst/>
          </a:prstGeom>
          <a:noFill/>
          <a:ln w="0">
            <a:noFill/>
          </a:ln>
        </p:spPr>
        <p:style>
          <a:lnRef idx="0"/>
          <a:fillRef idx="0"/>
          <a:effectRef idx="0"/>
          <a:fontRef idx="minor"/>
        </p:style>
        <p:txBody>
          <a:bodyPr lIns="90000" rIns="90000" tIns="46800" bIns="46800" anchor="t">
            <a:spAutoFit/>
          </a:bodyPr>
          <a:p>
            <a:pP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What can</a:t>
            </a:r>
            <a:endParaRPr b="0" lang="en-US" sz="3200" strike="noStrike" u="none">
              <a:solidFill>
                <a:srgbClr val="000000"/>
              </a:solidFill>
              <a:effectLst/>
              <a:uFillTx/>
              <a:latin typeface="Times New Roman"/>
            </a:endParaRPr>
          </a:p>
        </p:txBody>
      </p:sp>
      <p:pic>
        <p:nvPicPr>
          <p:cNvPr id="12" name="" descr=""/>
          <p:cNvPicPr/>
          <p:nvPr/>
        </p:nvPicPr>
        <p:blipFill>
          <a:blip r:embed="rId2"/>
          <a:stretch/>
        </p:blipFill>
        <p:spPr>
          <a:xfrm>
            <a:off x="2895480" y="2743200"/>
            <a:ext cx="2210040" cy="3503520"/>
          </a:xfrm>
          <a:prstGeom prst="rect">
            <a:avLst/>
          </a:prstGeom>
          <a:noFill/>
          <a:ln w="0">
            <a:noFill/>
          </a:ln>
        </p:spPr>
      </p:pic>
      <p:sp>
        <p:nvSpPr>
          <p:cNvPr id="13" name=""/>
          <p:cNvSpPr/>
          <p:nvPr/>
        </p:nvSpPr>
        <p:spPr>
          <a:xfrm>
            <a:off x="5334120" y="3733920"/>
            <a:ext cx="2895480" cy="581760"/>
          </a:xfrm>
          <a:prstGeom prst="rect">
            <a:avLst/>
          </a:prstGeom>
          <a:noFill/>
          <a:ln w="0">
            <a:noFill/>
          </a:ln>
        </p:spPr>
        <p:style>
          <a:lnRef idx="0"/>
          <a:fillRef idx="0"/>
          <a:effectRef idx="0"/>
          <a:fontRef idx="minor"/>
        </p:style>
        <p:txBody>
          <a:bodyPr lIns="90000" rIns="90000" tIns="46800" bIns="46800" anchor="t">
            <a:spAutoFit/>
          </a:bodyPr>
          <a:p>
            <a:pP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to opportunity?</a:t>
            </a:r>
            <a:endParaRPr b="0" lang="en-US" sz="3200" strike="noStrike" u="none">
              <a:solidFill>
                <a:srgbClr val="000000"/>
              </a:solidFill>
              <a:effectLst/>
              <a:uFillTx/>
              <a:latin typeface="Times New Roman"/>
            </a:endParaRPr>
          </a:p>
        </p:txBody>
      </p:sp>
      <p:sp>
        <p:nvSpPr>
          <p:cNvPr id="14" name=""/>
          <p:cNvSpPr/>
          <p:nvPr/>
        </p:nvSpPr>
        <p:spPr>
          <a:xfrm>
            <a:off x="5105520" y="838080"/>
            <a:ext cx="380988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because they no longer</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228600" y="380880"/>
            <a:ext cx="8915400" cy="711900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How can we unbundle our business to extract the most value?</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Separate the critical from the non-critical aspects of the pipeline - </a:t>
            </a:r>
            <a:br>
              <a:rPr sz="2400"/>
            </a:br>
            <a:r>
              <a:rPr b="0" lang="en-US" sz="2400" strike="noStrike" u="none">
                <a:solidFill>
                  <a:srgbClr val="000000"/>
                </a:solidFill>
                <a:effectLst/>
                <a:uFillTx/>
                <a:latin typeface="Times New Roman"/>
              </a:rPr>
              <a:t>   what is essential for pipeline integrity and safety</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Decide which resources are needed for the critical pieces, and these </a:t>
            </a:r>
            <a:br>
              <a:rPr sz="2400"/>
            </a:br>
            <a:r>
              <a:rPr b="0" lang="en-US" sz="2400" strike="noStrike" u="none">
                <a:solidFill>
                  <a:srgbClr val="000000"/>
                </a:solidFill>
                <a:effectLst/>
                <a:uFillTx/>
                <a:latin typeface="Times New Roman"/>
              </a:rPr>
              <a:t>   make up the core business</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ff5050"/>
                </a:solidFill>
                <a:effectLst/>
                <a:uFillTx/>
                <a:latin typeface="Times New Roman"/>
              </a:rPr>
              <a:t>All others functions can and should be outsourced</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Is measurement a viable option?</a:t>
            </a:r>
            <a:endParaRPr b="0" lang="en-US" sz="2400" strike="noStrike" u="none">
              <a:solidFill>
                <a:srgbClr val="000000"/>
              </a:solidFill>
              <a:effectLst/>
              <a:uFillTx/>
              <a:latin typeface="Times New Roman"/>
            </a:endParaRPr>
          </a:p>
          <a:p>
            <a:pPr lvl="4" marL="1828800">
              <a:lnSpc>
                <a:spcPct val="100000"/>
              </a:lnSpc>
              <a:spcBef>
                <a:spcPts val="1500"/>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Questionable whether a core function</a:t>
            </a:r>
            <a:endParaRPr b="0" lang="en-US" sz="2400" strike="noStrike" u="none">
              <a:solidFill>
                <a:srgbClr val="000000"/>
              </a:solidFill>
              <a:effectLst/>
              <a:uFillTx/>
              <a:latin typeface="Times New Roman"/>
            </a:endParaRPr>
          </a:p>
          <a:p>
            <a:pPr lvl="4" marL="1828800">
              <a:lnSpc>
                <a:spcPct val="100000"/>
              </a:lnSpc>
              <a:spcBef>
                <a:spcPts val="1500"/>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 cost center of the pipeline</a:t>
            </a:r>
            <a:endParaRPr b="0" lang="en-US" sz="2400" strike="noStrike" u="none">
              <a:solidFill>
                <a:srgbClr val="000000"/>
              </a:solidFill>
              <a:effectLst/>
              <a:uFillTx/>
              <a:latin typeface="Times New Roman"/>
            </a:endParaRPr>
          </a:p>
          <a:p>
            <a:pPr lvl="4" marL="1828800">
              <a:lnSpc>
                <a:spcPct val="100000"/>
              </a:lnSpc>
              <a:spcBef>
                <a:spcPts val="1500"/>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Opportunity for efficiency gain</a:t>
            </a:r>
            <a:br>
              <a:rPr sz="2400"/>
            </a:b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3" marL="1371600">
              <a:lnSpc>
                <a:spcPct val="100000"/>
              </a:lnSpc>
              <a:spcBef>
                <a:spcPts val="1500"/>
              </a:spcBef>
              <a:tabLst>
                <a:tab algn="l" pos="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                  Let’s take a look...</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 name=""/>
          <p:cNvSpPr/>
          <p:nvPr/>
        </p:nvSpPr>
        <p:spPr>
          <a:xfrm>
            <a:off x="457200" y="2895480"/>
            <a:ext cx="533520" cy="152640"/>
          </a:xfrm>
          <a:prstGeom prst="rightArrow">
            <a:avLst>
              <a:gd name="adj1" fmla="val 50000"/>
              <a:gd name="adj2" fmla="val 87382"/>
            </a:avLst>
          </a:prstGeom>
          <a:solidFill>
            <a:srgbClr val="ff505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pic>
        <p:nvPicPr>
          <p:cNvPr id="17" name="" descr=""/>
          <p:cNvPicPr/>
          <p:nvPr/>
        </p:nvPicPr>
        <p:blipFill>
          <a:blip r:embed="rId1"/>
          <a:stretch/>
        </p:blipFill>
        <p:spPr>
          <a:xfrm>
            <a:off x="7162920" y="3352680"/>
            <a:ext cx="1371600" cy="259092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380880" y="1523880"/>
            <a:ext cx="99072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304920" y="1523880"/>
            <a:ext cx="114300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Field Operations</a:t>
            </a:r>
            <a:endParaRPr b="0" lang="en-US" sz="1600" strike="noStrike" u="none">
              <a:solidFill>
                <a:srgbClr val="000000"/>
              </a:solidFill>
              <a:effectLst/>
              <a:uFillTx/>
              <a:latin typeface="Times New Roman"/>
            </a:endParaRPr>
          </a:p>
        </p:txBody>
      </p:sp>
      <p:sp>
        <p:nvSpPr>
          <p:cNvPr id="20" name=""/>
          <p:cNvSpPr/>
          <p:nvPr/>
        </p:nvSpPr>
        <p:spPr>
          <a:xfrm flipV="1">
            <a:off x="838080" y="990360"/>
            <a:ext cx="0" cy="533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flipV="1">
            <a:off x="838080" y="2133360"/>
            <a:ext cx="0" cy="533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838080" y="990720"/>
            <a:ext cx="304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1143000" y="762120"/>
            <a:ext cx="121932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1143000" y="838080"/>
            <a:ext cx="1219320" cy="33768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Gas Control</a:t>
            </a:r>
            <a:endParaRPr b="0" lang="en-US" sz="1600" strike="noStrike" u="none">
              <a:solidFill>
                <a:srgbClr val="000000"/>
              </a:solidFill>
              <a:effectLst/>
              <a:uFillTx/>
              <a:latin typeface="Times New Roman"/>
            </a:endParaRPr>
          </a:p>
        </p:txBody>
      </p:sp>
      <p:sp>
        <p:nvSpPr>
          <p:cNvPr id="25" name=""/>
          <p:cNvSpPr/>
          <p:nvPr/>
        </p:nvSpPr>
        <p:spPr>
          <a:xfrm>
            <a:off x="838080" y="2666880"/>
            <a:ext cx="304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1143000" y="2438280"/>
            <a:ext cx="12193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1143000" y="2482920"/>
            <a:ext cx="1219320" cy="33768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Meters</a:t>
            </a:r>
            <a:endParaRPr b="0" lang="en-US" sz="1600" strike="noStrike" u="none">
              <a:solidFill>
                <a:srgbClr val="000000"/>
              </a:solidFill>
              <a:effectLst/>
              <a:uFillTx/>
              <a:latin typeface="Times New Roman"/>
            </a:endParaRPr>
          </a:p>
        </p:txBody>
      </p:sp>
      <p:sp>
        <p:nvSpPr>
          <p:cNvPr id="28" name=""/>
          <p:cNvSpPr/>
          <p:nvPr/>
        </p:nvSpPr>
        <p:spPr>
          <a:xfrm>
            <a:off x="2362320" y="2666880"/>
            <a:ext cx="304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2666880" y="2209680"/>
            <a:ext cx="0" cy="838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2666880" y="22096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2666880" y="30481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2895480" y="1981080"/>
            <a:ext cx="68580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2895480" y="2819520"/>
            <a:ext cx="68580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2895480" y="1995480"/>
            <a:ext cx="685800" cy="36828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EFM</a:t>
            </a:r>
            <a:endParaRPr b="0" lang="en-US" sz="1800" strike="noStrike" u="none">
              <a:solidFill>
                <a:srgbClr val="000000"/>
              </a:solidFill>
              <a:effectLst/>
              <a:uFillTx/>
              <a:latin typeface="Times New Roman"/>
            </a:endParaRPr>
          </a:p>
        </p:txBody>
      </p:sp>
      <p:sp>
        <p:nvSpPr>
          <p:cNvPr id="35" name=""/>
          <p:cNvSpPr/>
          <p:nvPr/>
        </p:nvSpPr>
        <p:spPr>
          <a:xfrm>
            <a:off x="2895480" y="2863800"/>
            <a:ext cx="6858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Chart</a:t>
            </a:r>
            <a:endParaRPr b="0" lang="en-US" sz="1600" strike="noStrike" u="none">
              <a:solidFill>
                <a:srgbClr val="000000"/>
              </a:solidFill>
              <a:effectLst/>
              <a:uFillTx/>
              <a:latin typeface="Times New Roman"/>
            </a:endParaRPr>
          </a:p>
        </p:txBody>
      </p:sp>
      <p:sp>
        <p:nvSpPr>
          <p:cNvPr id="36" name=""/>
          <p:cNvSpPr/>
          <p:nvPr/>
        </p:nvSpPr>
        <p:spPr>
          <a:xfrm>
            <a:off x="3581280" y="22096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3581280" y="30481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3809880" y="2209680"/>
            <a:ext cx="0" cy="838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3809880" y="2666880"/>
            <a:ext cx="304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4114800" y="2362320"/>
            <a:ext cx="144792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4114800" y="2362320"/>
            <a:ext cx="144792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Measurement Dept</a:t>
            </a:r>
            <a:endParaRPr b="0" lang="en-US" sz="1600" strike="noStrike" u="none">
              <a:solidFill>
                <a:srgbClr val="000000"/>
              </a:solidFill>
              <a:effectLst/>
              <a:uFillTx/>
              <a:latin typeface="Times New Roman"/>
            </a:endParaRPr>
          </a:p>
        </p:txBody>
      </p:sp>
      <p:sp>
        <p:nvSpPr>
          <p:cNvPr id="42" name=""/>
          <p:cNvSpPr/>
          <p:nvPr/>
        </p:nvSpPr>
        <p:spPr>
          <a:xfrm flipV="1">
            <a:off x="5562720" y="2133360"/>
            <a:ext cx="380880" cy="533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5715000" y="1523880"/>
            <a:ext cx="106668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5638680" y="1523880"/>
            <a:ext cx="121932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Gas Accounting</a:t>
            </a:r>
            <a:endParaRPr b="0" lang="en-US" sz="1600" strike="noStrike" u="none">
              <a:solidFill>
                <a:srgbClr val="000000"/>
              </a:solidFill>
              <a:effectLst/>
              <a:uFillTx/>
              <a:latin typeface="Times New Roman"/>
            </a:endParaRPr>
          </a:p>
        </p:txBody>
      </p:sp>
      <p:sp>
        <p:nvSpPr>
          <p:cNvPr id="45" name=""/>
          <p:cNvSpPr/>
          <p:nvPr/>
        </p:nvSpPr>
        <p:spPr>
          <a:xfrm>
            <a:off x="6781680" y="182880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7010280" y="1600200"/>
            <a:ext cx="7621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7010280" y="1676520"/>
            <a:ext cx="762120" cy="33768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Billing</a:t>
            </a:r>
            <a:endParaRPr b="0" lang="en-US" sz="1600" strike="noStrike" u="none">
              <a:solidFill>
                <a:srgbClr val="000000"/>
              </a:solidFill>
              <a:effectLst/>
              <a:uFillTx/>
              <a:latin typeface="Times New Roman"/>
            </a:endParaRPr>
          </a:p>
        </p:txBody>
      </p:sp>
      <p:sp>
        <p:nvSpPr>
          <p:cNvPr id="48" name=""/>
          <p:cNvSpPr/>
          <p:nvPr/>
        </p:nvSpPr>
        <p:spPr>
          <a:xfrm>
            <a:off x="7772400" y="182880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8001000" y="1523880"/>
            <a:ext cx="114300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8001000" y="1523880"/>
            <a:ext cx="114300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Financial Accounting</a:t>
            </a:r>
            <a:endParaRPr b="0" lang="en-US" sz="1600" strike="noStrike" u="none">
              <a:solidFill>
                <a:srgbClr val="000000"/>
              </a:solidFill>
              <a:effectLst/>
              <a:uFillTx/>
              <a:latin typeface="Times New Roman"/>
            </a:endParaRPr>
          </a:p>
        </p:txBody>
      </p:sp>
      <p:sp>
        <p:nvSpPr>
          <p:cNvPr id="51" name=""/>
          <p:cNvSpPr/>
          <p:nvPr/>
        </p:nvSpPr>
        <p:spPr>
          <a:xfrm>
            <a:off x="6248520" y="2133720"/>
            <a:ext cx="0" cy="533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6248520" y="2666880"/>
            <a:ext cx="533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6781680" y="2362320"/>
            <a:ext cx="121932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6858000" y="2362320"/>
            <a:ext cx="114300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Shipper Imbalances</a:t>
            </a:r>
            <a:endParaRPr b="0" lang="en-US" sz="1600" strike="noStrike" u="none">
              <a:solidFill>
                <a:srgbClr val="000000"/>
              </a:solidFill>
              <a:effectLst/>
              <a:uFillTx/>
              <a:latin typeface="Times New Roman"/>
            </a:endParaRPr>
          </a:p>
        </p:txBody>
      </p:sp>
      <p:sp>
        <p:nvSpPr>
          <p:cNvPr id="55" name=""/>
          <p:cNvSpPr/>
          <p:nvPr/>
        </p:nvSpPr>
        <p:spPr>
          <a:xfrm>
            <a:off x="8001000" y="2666880"/>
            <a:ext cx="533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flipV="1">
            <a:off x="8534520" y="2133360"/>
            <a:ext cx="0" cy="533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flipV="1">
            <a:off x="2362320" y="609120"/>
            <a:ext cx="533160" cy="2286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2895480" y="380880"/>
            <a:ext cx="12956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2895480" y="457200"/>
            <a:ext cx="1219320" cy="33768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Commercial</a:t>
            </a:r>
            <a:endParaRPr b="0" lang="en-US" sz="1600" strike="noStrike" u="none">
              <a:solidFill>
                <a:srgbClr val="000000"/>
              </a:solidFill>
              <a:effectLst/>
              <a:uFillTx/>
              <a:latin typeface="Times New Roman"/>
            </a:endParaRPr>
          </a:p>
        </p:txBody>
      </p:sp>
      <p:sp>
        <p:nvSpPr>
          <p:cNvPr id="60" name=""/>
          <p:cNvSpPr/>
          <p:nvPr/>
        </p:nvSpPr>
        <p:spPr>
          <a:xfrm>
            <a:off x="4191120" y="5335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5029200" y="304920"/>
            <a:ext cx="1219320" cy="609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5029200" y="304920"/>
            <a:ext cx="121932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Legal - Contracts</a:t>
            </a:r>
            <a:endParaRPr b="0" lang="en-US" sz="1600" strike="noStrike" u="none">
              <a:solidFill>
                <a:srgbClr val="000000"/>
              </a:solidFill>
              <a:effectLst/>
              <a:uFillTx/>
              <a:latin typeface="Times New Roman"/>
            </a:endParaRPr>
          </a:p>
        </p:txBody>
      </p:sp>
      <p:sp>
        <p:nvSpPr>
          <p:cNvPr id="63" name=""/>
          <p:cNvSpPr/>
          <p:nvPr/>
        </p:nvSpPr>
        <p:spPr>
          <a:xfrm>
            <a:off x="6019920" y="914400"/>
            <a:ext cx="0" cy="609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4191120" y="68580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4572000" y="6858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3886200" y="990720"/>
            <a:ext cx="137160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3733920" y="990720"/>
            <a:ext cx="1676160" cy="33768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Scheduling</a:t>
            </a:r>
            <a:endParaRPr b="0" lang="en-US" sz="1600" strike="noStrike" u="none">
              <a:solidFill>
                <a:srgbClr val="000000"/>
              </a:solidFill>
              <a:effectLst/>
              <a:uFillTx/>
              <a:latin typeface="Times New Roman"/>
            </a:endParaRPr>
          </a:p>
        </p:txBody>
      </p:sp>
      <p:sp>
        <p:nvSpPr>
          <p:cNvPr id="68" name=""/>
          <p:cNvSpPr/>
          <p:nvPr/>
        </p:nvSpPr>
        <p:spPr>
          <a:xfrm flipH="1">
            <a:off x="2361960" y="114300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4572000" y="13716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4572000" y="182880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flipH="1" flipV="1">
            <a:off x="2362320" y="1294920"/>
            <a:ext cx="838080" cy="6858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4267080" y="3200400"/>
            <a:ext cx="228600" cy="380880"/>
          </a:xfrm>
          <a:prstGeom prst="downArrow">
            <a:avLst>
              <a:gd name="adj1" fmla="val 50000"/>
              <a:gd name="adj2" fmla="val 41654"/>
            </a:avLst>
          </a:prstGeom>
          <a:solidFill>
            <a:srgbClr val="00cc6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1600200" y="4464000"/>
            <a:ext cx="114300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3733920" y="3854520"/>
            <a:ext cx="1143000" cy="1981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2743200" y="4844880"/>
            <a:ext cx="9907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5867280" y="3701880"/>
            <a:ext cx="12956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5867280" y="4311720"/>
            <a:ext cx="12956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5867280" y="4921200"/>
            <a:ext cx="12956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5867280" y="5530680"/>
            <a:ext cx="129564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4876920" y="4540320"/>
            <a:ext cx="990360" cy="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4876920" y="3930480"/>
            <a:ext cx="990360" cy="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4876920" y="5149800"/>
            <a:ext cx="990360" cy="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4876920" y="5759280"/>
            <a:ext cx="990360" cy="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1600200" y="4692600"/>
            <a:ext cx="114300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Meter</a:t>
            </a:r>
            <a:endParaRPr b="0" lang="en-US" sz="2000" strike="noStrike" u="none">
              <a:solidFill>
                <a:srgbClr val="000000"/>
              </a:solidFill>
              <a:effectLst/>
              <a:uFillTx/>
              <a:latin typeface="Times New Roman"/>
            </a:endParaRPr>
          </a:p>
        </p:txBody>
      </p:sp>
      <p:sp>
        <p:nvSpPr>
          <p:cNvPr id="85" name=""/>
          <p:cNvSpPr/>
          <p:nvPr/>
        </p:nvSpPr>
        <p:spPr>
          <a:xfrm>
            <a:off x="2743200" y="4540320"/>
            <a:ext cx="137160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Information</a:t>
            </a:r>
            <a:endParaRPr b="0" lang="en-US" sz="1400" strike="noStrike" u="none">
              <a:solidFill>
                <a:srgbClr val="000000"/>
              </a:solidFill>
              <a:effectLst/>
              <a:uFillTx/>
              <a:latin typeface="Times New Roman"/>
            </a:endParaRPr>
          </a:p>
        </p:txBody>
      </p:sp>
      <p:sp>
        <p:nvSpPr>
          <p:cNvPr id="86" name=""/>
          <p:cNvSpPr/>
          <p:nvPr/>
        </p:nvSpPr>
        <p:spPr>
          <a:xfrm>
            <a:off x="3809880" y="4006800"/>
            <a:ext cx="1371600" cy="163116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Network</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System</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(Internet   </a:t>
            </a:r>
            <a:br>
              <a:rPr sz="2000"/>
            </a:br>
            <a:r>
              <a:rPr b="0" lang="en-US" sz="2000" strike="noStrike" u="none">
                <a:solidFill>
                  <a:srgbClr val="000000"/>
                </a:solidFill>
                <a:effectLst/>
                <a:uFillTx/>
                <a:latin typeface="Times New Roman"/>
              </a:rPr>
              <a:t>  based)</a:t>
            </a:r>
            <a:endParaRPr b="0" lang="en-US" sz="2000" strike="noStrike" u="none">
              <a:solidFill>
                <a:srgbClr val="000000"/>
              </a:solidFill>
              <a:effectLst/>
              <a:uFillTx/>
              <a:latin typeface="Times New Roman"/>
            </a:endParaRPr>
          </a:p>
        </p:txBody>
      </p:sp>
      <p:sp>
        <p:nvSpPr>
          <p:cNvPr id="87" name=""/>
          <p:cNvSpPr/>
          <p:nvPr/>
        </p:nvSpPr>
        <p:spPr>
          <a:xfrm>
            <a:off x="5867280" y="3701880"/>
            <a:ext cx="129564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Producers</a:t>
            </a:r>
            <a:endParaRPr b="0" lang="en-US" sz="2000" strike="noStrike" u="none">
              <a:solidFill>
                <a:srgbClr val="000000"/>
              </a:solidFill>
              <a:effectLst/>
              <a:uFillTx/>
              <a:latin typeface="Times New Roman"/>
            </a:endParaRPr>
          </a:p>
        </p:txBody>
      </p:sp>
      <p:sp>
        <p:nvSpPr>
          <p:cNvPr id="88" name=""/>
          <p:cNvSpPr/>
          <p:nvPr/>
        </p:nvSpPr>
        <p:spPr>
          <a:xfrm>
            <a:off x="5867280" y="4311720"/>
            <a:ext cx="129564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Marketers</a:t>
            </a:r>
            <a:endParaRPr b="0" lang="en-US" sz="2000" strike="noStrike" u="none">
              <a:solidFill>
                <a:srgbClr val="000000"/>
              </a:solidFill>
              <a:effectLst/>
              <a:uFillTx/>
              <a:latin typeface="Times New Roman"/>
            </a:endParaRPr>
          </a:p>
        </p:txBody>
      </p:sp>
      <p:sp>
        <p:nvSpPr>
          <p:cNvPr id="89" name=""/>
          <p:cNvSpPr/>
          <p:nvPr/>
        </p:nvSpPr>
        <p:spPr>
          <a:xfrm>
            <a:off x="5867280" y="4997520"/>
            <a:ext cx="129564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End-Users</a:t>
            </a:r>
            <a:endParaRPr b="0" lang="en-US" sz="2000" strike="noStrike" u="none">
              <a:solidFill>
                <a:srgbClr val="000000"/>
              </a:solidFill>
              <a:effectLst/>
              <a:uFillTx/>
              <a:latin typeface="Times New Roman"/>
            </a:endParaRPr>
          </a:p>
        </p:txBody>
      </p:sp>
      <p:sp>
        <p:nvSpPr>
          <p:cNvPr id="90" name=""/>
          <p:cNvSpPr/>
          <p:nvPr/>
        </p:nvSpPr>
        <p:spPr>
          <a:xfrm>
            <a:off x="5867280" y="5530680"/>
            <a:ext cx="129564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Pipelines</a:t>
            </a:r>
            <a:endParaRPr b="0" lang="en-US" sz="2000" strike="noStrike" u="none">
              <a:solidFill>
                <a:srgbClr val="000000"/>
              </a:solidFill>
              <a:effectLst/>
              <a:uFillTx/>
              <a:latin typeface="Times New Roman"/>
            </a:endParaRPr>
          </a:p>
        </p:txBody>
      </p:sp>
      <p:sp>
        <p:nvSpPr>
          <p:cNvPr id="91" name=""/>
          <p:cNvSpPr/>
          <p:nvPr/>
        </p:nvSpPr>
        <p:spPr>
          <a:xfrm>
            <a:off x="3048120" y="6216480"/>
            <a:ext cx="2514600" cy="609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4343400" y="5835600"/>
            <a:ext cx="0" cy="38088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3048120" y="6216480"/>
            <a:ext cx="2514600" cy="64260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Billing, Reporting, Accounting</a:t>
            </a:r>
            <a:endParaRPr b="0" lang="en-US" sz="1800" strike="noStrike" u="none">
              <a:solidFill>
                <a:srgbClr val="000000"/>
              </a:solidFill>
              <a:effectLst/>
              <a:uFillTx/>
              <a:latin typeface="Times New Roman"/>
            </a:endParaRPr>
          </a:p>
        </p:txBody>
      </p:sp>
      <p:sp>
        <p:nvSpPr>
          <p:cNvPr id="94" name=""/>
          <p:cNvSpPr/>
          <p:nvPr/>
        </p:nvSpPr>
        <p:spPr>
          <a:xfrm>
            <a:off x="609480" y="3429000"/>
            <a:ext cx="1600200" cy="609480"/>
          </a:xfrm>
          <a:prstGeom prst="roundRect">
            <a:avLst>
              <a:gd name="adj" fmla="val 16667"/>
            </a:avLst>
          </a:prstGeom>
          <a:solidFill>
            <a:srgbClr val="00cc6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1447920" y="0"/>
            <a:ext cx="632448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Existing Physical Flow of Measurement Information</a:t>
            </a:r>
            <a:endParaRPr b="0" lang="en-US" sz="2000" strike="noStrike" u="none">
              <a:solidFill>
                <a:srgbClr val="000000"/>
              </a:solidFill>
              <a:effectLst/>
              <a:uFillTx/>
              <a:latin typeface="Times New Roman"/>
            </a:endParaRPr>
          </a:p>
        </p:txBody>
      </p:sp>
      <p:sp>
        <p:nvSpPr>
          <p:cNvPr id="96" name=""/>
          <p:cNvSpPr/>
          <p:nvPr/>
        </p:nvSpPr>
        <p:spPr>
          <a:xfrm>
            <a:off x="533520" y="3505320"/>
            <a:ext cx="175248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Concept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
          <p:cNvSpPr/>
          <p:nvPr/>
        </p:nvSpPr>
        <p:spPr>
          <a:xfrm>
            <a:off x="380880" y="3581280"/>
            <a:ext cx="762120" cy="76212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4648320" y="3581280"/>
            <a:ext cx="761760" cy="76212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3733920" y="2133720"/>
            <a:ext cx="761760" cy="76176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2057400" y="838080"/>
            <a:ext cx="38088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5257800" y="4876920"/>
            <a:ext cx="91440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6400800" y="3581280"/>
            <a:ext cx="91440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7924680" y="3505320"/>
            <a:ext cx="914400" cy="622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7467480" y="4800600"/>
            <a:ext cx="914400" cy="533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flipV="1">
            <a:off x="914400" y="1447920"/>
            <a:ext cx="1143000" cy="2133360"/>
          </a:xfrm>
          <a:prstGeom prst="line">
            <a:avLst/>
          </a:prstGeom>
          <a:ln w="9360">
            <a:solidFill>
              <a:srgbClr val="ff505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2438280" y="1447920"/>
            <a:ext cx="1371600" cy="838080"/>
          </a:xfrm>
          <a:prstGeom prst="line">
            <a:avLst/>
          </a:prstGeom>
          <a:ln w="9360">
            <a:solidFill>
              <a:srgbClr val="ff505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4343400" y="2819520"/>
            <a:ext cx="457200" cy="838080"/>
          </a:xfrm>
          <a:prstGeom prst="line">
            <a:avLst/>
          </a:prstGeom>
          <a:ln w="9360">
            <a:solidFill>
              <a:srgbClr val="ff505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1143000" y="4038480"/>
            <a:ext cx="3505320" cy="0"/>
          </a:xfrm>
          <a:prstGeom prst="line">
            <a:avLst/>
          </a:prstGeom>
          <a:ln w="9360">
            <a:solidFill>
              <a:srgbClr val="3333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5257800" y="4267080"/>
            <a:ext cx="457200" cy="609840"/>
          </a:xfrm>
          <a:prstGeom prst="line">
            <a:avLst/>
          </a:prstGeom>
          <a:ln w="9360">
            <a:solidFill>
              <a:srgbClr val="3333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flipH="1" flipV="1">
            <a:off x="5342760" y="4160160"/>
            <a:ext cx="2112120" cy="819720"/>
          </a:xfrm>
          <a:prstGeom prst="line">
            <a:avLst/>
          </a:prstGeom>
          <a:ln w="9360">
            <a:solidFill>
              <a:srgbClr val="ff505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5410080" y="3886200"/>
            <a:ext cx="990720" cy="0"/>
          </a:xfrm>
          <a:prstGeom prst="line">
            <a:avLst/>
          </a:prstGeom>
          <a:ln w="9360">
            <a:solidFill>
              <a:srgbClr val="3333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flipV="1">
            <a:off x="7924680" y="4114440"/>
            <a:ext cx="457200" cy="685800"/>
          </a:xfrm>
          <a:prstGeom prst="line">
            <a:avLst/>
          </a:prstGeom>
          <a:ln w="9360">
            <a:solidFill>
              <a:srgbClr val="ff505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flipH="1">
            <a:off x="7314840" y="3886200"/>
            <a:ext cx="609480" cy="0"/>
          </a:xfrm>
          <a:prstGeom prst="line">
            <a:avLst/>
          </a:prstGeom>
          <a:ln w="9360">
            <a:solidFill>
              <a:srgbClr val="ff505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2971800" y="152280"/>
            <a:ext cx="434340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The Flow of Information</a:t>
            </a:r>
            <a:endParaRPr b="0" lang="en-US" sz="2400" strike="noStrike" u="none">
              <a:solidFill>
                <a:srgbClr val="000000"/>
              </a:solidFill>
              <a:effectLst/>
              <a:uFillTx/>
              <a:latin typeface="Times New Roman"/>
            </a:endParaRPr>
          </a:p>
        </p:txBody>
      </p:sp>
      <p:sp>
        <p:nvSpPr>
          <p:cNvPr id="115" name=""/>
          <p:cNvSpPr/>
          <p:nvPr/>
        </p:nvSpPr>
        <p:spPr>
          <a:xfrm rot="16200000">
            <a:off x="1551240" y="1420200"/>
            <a:ext cx="14475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Transmitter</a:t>
            </a:r>
            <a:endParaRPr b="0" lang="en-US" sz="1200" strike="noStrike" u="none">
              <a:solidFill>
                <a:srgbClr val="000000"/>
              </a:solidFill>
              <a:effectLst/>
              <a:uFillTx/>
              <a:latin typeface="Times New Roman"/>
            </a:endParaRPr>
          </a:p>
        </p:txBody>
      </p:sp>
      <p:sp>
        <p:nvSpPr>
          <p:cNvPr id="116" name=""/>
          <p:cNvSpPr/>
          <p:nvPr/>
        </p:nvSpPr>
        <p:spPr>
          <a:xfrm>
            <a:off x="457200" y="3733920"/>
            <a:ext cx="685800" cy="73800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Data Source</a:t>
            </a:r>
            <a:endParaRPr b="0" lang="en-US" sz="12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17" name=""/>
          <p:cNvSpPr/>
          <p:nvPr/>
        </p:nvSpPr>
        <p:spPr>
          <a:xfrm>
            <a:off x="4724280" y="3733920"/>
            <a:ext cx="60984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Back Room</a:t>
            </a:r>
            <a:endParaRPr b="0" lang="en-US" sz="1200" strike="noStrike" u="none">
              <a:solidFill>
                <a:srgbClr val="000000"/>
              </a:solidFill>
              <a:effectLst/>
              <a:uFillTx/>
              <a:latin typeface="Times New Roman"/>
            </a:endParaRPr>
          </a:p>
        </p:txBody>
      </p:sp>
      <p:sp>
        <p:nvSpPr>
          <p:cNvPr id="118" name=""/>
          <p:cNvSpPr/>
          <p:nvPr/>
        </p:nvSpPr>
        <p:spPr>
          <a:xfrm>
            <a:off x="1828800" y="3733920"/>
            <a:ext cx="18288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Times New Roman"/>
              </a:rPr>
              <a:t>Manual Transfer of Info</a:t>
            </a:r>
            <a:endParaRPr b="0" lang="en-US" sz="1200" strike="noStrike" u="none">
              <a:solidFill>
                <a:srgbClr val="000000"/>
              </a:solidFill>
              <a:effectLst/>
              <a:uFillTx/>
              <a:latin typeface="Times New Roman"/>
            </a:endParaRPr>
          </a:p>
        </p:txBody>
      </p:sp>
      <p:sp>
        <p:nvSpPr>
          <p:cNvPr id="119" name=""/>
          <p:cNvSpPr/>
          <p:nvPr/>
        </p:nvSpPr>
        <p:spPr>
          <a:xfrm>
            <a:off x="3733920" y="2286000"/>
            <a:ext cx="76176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Gas Control</a:t>
            </a:r>
            <a:endParaRPr b="0" lang="en-US" sz="1200" strike="noStrike" u="none">
              <a:solidFill>
                <a:srgbClr val="000000"/>
              </a:solidFill>
              <a:effectLst/>
              <a:uFillTx/>
              <a:latin typeface="Times New Roman"/>
            </a:endParaRPr>
          </a:p>
        </p:txBody>
      </p:sp>
      <p:sp>
        <p:nvSpPr>
          <p:cNvPr id="120" name=""/>
          <p:cNvSpPr/>
          <p:nvPr/>
        </p:nvSpPr>
        <p:spPr>
          <a:xfrm>
            <a:off x="4495680" y="2057400"/>
            <a:ext cx="2210040" cy="833400"/>
          </a:xfrm>
          <a:prstGeom prst="rect">
            <a:avLst/>
          </a:prstGeom>
          <a:noFill/>
          <a:ln w="0">
            <a:noFill/>
          </a:ln>
        </p:spPr>
        <p:style>
          <a:lnRef idx="0"/>
          <a:fillRef idx="0"/>
          <a:effectRef idx="0"/>
          <a:fontRef idx="minor"/>
        </p:style>
        <p:txBody>
          <a:bodyPr lIns="90000" rIns="90000" tIns="46800" bIns="46800" anchor="t">
            <a:spAutoFit/>
          </a:bodyPr>
          <a:p>
            <a:pPr>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Safety</a:t>
            </a:r>
            <a:endParaRPr b="0" lang="en-US" sz="1200" strike="noStrike" u="none">
              <a:solidFill>
                <a:srgbClr val="000000"/>
              </a:solidFill>
              <a:effectLst/>
              <a:uFillTx/>
              <a:latin typeface="Times New Roman"/>
            </a:endParaRPr>
          </a:p>
          <a:p>
            <a:pPr>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Deliveries/Receipts</a:t>
            </a:r>
            <a:endParaRPr b="0" lang="en-US" sz="1200" strike="noStrike" u="none">
              <a:solidFill>
                <a:srgbClr val="000000"/>
              </a:solidFill>
              <a:effectLst/>
              <a:uFillTx/>
              <a:latin typeface="Times New Roman"/>
            </a:endParaRPr>
          </a:p>
          <a:p>
            <a:pPr>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Operation/Balancing/Billing</a:t>
            </a:r>
            <a:endParaRPr b="0" lang="en-US" sz="1200" strike="noStrike" u="none">
              <a:solidFill>
                <a:srgbClr val="000000"/>
              </a:solidFill>
              <a:effectLst/>
              <a:uFillTx/>
              <a:latin typeface="Times New Roman"/>
            </a:endParaRPr>
          </a:p>
        </p:txBody>
      </p:sp>
      <p:sp>
        <p:nvSpPr>
          <p:cNvPr id="121" name=""/>
          <p:cNvSpPr/>
          <p:nvPr/>
        </p:nvSpPr>
        <p:spPr>
          <a:xfrm rot="1892400">
            <a:off x="2361240" y="1676160"/>
            <a:ext cx="20574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5050"/>
                </a:solidFill>
                <a:effectLst/>
                <a:uFillTx/>
                <a:latin typeface="Times New Roman"/>
              </a:rPr>
              <a:t>Communication</a:t>
            </a:r>
            <a:r>
              <a:rPr b="0" lang="en-US" sz="1200" strike="noStrike" u="none">
                <a:solidFill>
                  <a:srgbClr val="000000"/>
                </a:solidFill>
                <a:effectLst/>
                <a:uFillTx/>
                <a:latin typeface="Times New Roman"/>
              </a:rPr>
              <a:t> </a:t>
            </a:r>
            <a:r>
              <a:rPr b="0" lang="en-US" sz="1200" strike="noStrike" u="none">
                <a:solidFill>
                  <a:srgbClr val="ff5050"/>
                </a:solidFill>
                <a:effectLst/>
                <a:uFillTx/>
                <a:latin typeface="Times New Roman"/>
              </a:rPr>
              <a:t>Network</a:t>
            </a:r>
            <a:endParaRPr b="0" lang="en-US" sz="1200" strike="noStrike" u="none">
              <a:solidFill>
                <a:srgbClr val="000000"/>
              </a:solidFill>
              <a:effectLst/>
              <a:uFillTx/>
              <a:latin typeface="Times New Roman"/>
            </a:endParaRPr>
          </a:p>
        </p:txBody>
      </p:sp>
      <p:sp>
        <p:nvSpPr>
          <p:cNvPr id="122" name=""/>
          <p:cNvSpPr/>
          <p:nvPr/>
        </p:nvSpPr>
        <p:spPr>
          <a:xfrm rot="17841600">
            <a:off x="-201240" y="1954440"/>
            <a:ext cx="32767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5050"/>
                </a:solidFill>
                <a:effectLst/>
                <a:uFillTx/>
                <a:latin typeface="Times New Roman"/>
              </a:rPr>
              <a:t>Measurement Info/ Physical Conditions</a:t>
            </a:r>
            <a:endParaRPr b="0" lang="en-US" sz="1200" strike="noStrike" u="none">
              <a:solidFill>
                <a:srgbClr val="000000"/>
              </a:solidFill>
              <a:effectLst/>
              <a:uFillTx/>
              <a:latin typeface="Times New Roman"/>
            </a:endParaRPr>
          </a:p>
        </p:txBody>
      </p:sp>
      <p:sp>
        <p:nvSpPr>
          <p:cNvPr id="123" name=""/>
          <p:cNvSpPr/>
          <p:nvPr/>
        </p:nvSpPr>
        <p:spPr>
          <a:xfrm>
            <a:off x="1752480" y="2438280"/>
            <a:ext cx="190512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5050"/>
                </a:solidFill>
                <a:effectLst/>
                <a:uFillTx/>
                <a:latin typeface="Times New Roman"/>
              </a:rPr>
              <a:t>Pipeline needs to retain for integrity/safety purposes</a:t>
            </a:r>
            <a:endParaRPr b="0" lang="en-US" sz="1200" strike="noStrike" u="none">
              <a:solidFill>
                <a:srgbClr val="000000"/>
              </a:solidFill>
              <a:effectLst/>
              <a:uFillTx/>
              <a:latin typeface="Times New Roman"/>
            </a:endParaRPr>
          </a:p>
        </p:txBody>
      </p:sp>
      <p:sp>
        <p:nvSpPr>
          <p:cNvPr id="124" name=""/>
          <p:cNvSpPr/>
          <p:nvPr/>
        </p:nvSpPr>
        <p:spPr>
          <a:xfrm>
            <a:off x="5257800" y="4952880"/>
            <a:ext cx="91440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Billing/</a:t>
            </a:r>
            <a:br>
              <a:rPr sz="1200"/>
            </a:br>
            <a:r>
              <a:rPr b="0" lang="en-US" sz="1200" strike="noStrike" u="none">
                <a:solidFill>
                  <a:srgbClr val="000000"/>
                </a:solidFill>
                <a:effectLst/>
                <a:uFillTx/>
                <a:latin typeface="Times New Roman"/>
              </a:rPr>
              <a:t>Payments</a:t>
            </a:r>
            <a:endParaRPr b="0" lang="en-US" sz="1200" strike="noStrike" u="none">
              <a:solidFill>
                <a:srgbClr val="000000"/>
              </a:solidFill>
              <a:effectLst/>
              <a:uFillTx/>
              <a:latin typeface="Times New Roman"/>
            </a:endParaRPr>
          </a:p>
        </p:txBody>
      </p:sp>
      <p:sp>
        <p:nvSpPr>
          <p:cNvPr id="125" name=""/>
          <p:cNvSpPr/>
          <p:nvPr/>
        </p:nvSpPr>
        <p:spPr>
          <a:xfrm>
            <a:off x="7467480" y="4876920"/>
            <a:ext cx="91440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Noms/</a:t>
            </a:r>
            <a:br>
              <a:rPr sz="1200"/>
            </a:br>
            <a:r>
              <a:rPr b="0" lang="en-US" sz="1200" strike="noStrike" u="none">
                <a:solidFill>
                  <a:srgbClr val="000000"/>
                </a:solidFill>
                <a:effectLst/>
                <a:uFillTx/>
                <a:latin typeface="Times New Roman"/>
              </a:rPr>
              <a:t>Scheduling</a:t>
            </a:r>
            <a:endParaRPr b="0" lang="en-US" sz="1200" strike="noStrike" u="none">
              <a:solidFill>
                <a:srgbClr val="000000"/>
              </a:solidFill>
              <a:effectLst/>
              <a:uFillTx/>
              <a:latin typeface="Times New Roman"/>
            </a:endParaRPr>
          </a:p>
        </p:txBody>
      </p:sp>
      <p:sp>
        <p:nvSpPr>
          <p:cNvPr id="126" name=""/>
          <p:cNvSpPr/>
          <p:nvPr/>
        </p:nvSpPr>
        <p:spPr>
          <a:xfrm>
            <a:off x="6400800" y="3657600"/>
            <a:ext cx="91440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Monthly Reports</a:t>
            </a:r>
            <a:endParaRPr b="0" lang="en-US" sz="1200" strike="noStrike" u="none">
              <a:solidFill>
                <a:srgbClr val="000000"/>
              </a:solidFill>
              <a:effectLst/>
              <a:uFillTx/>
              <a:latin typeface="Times New Roman"/>
            </a:endParaRPr>
          </a:p>
        </p:txBody>
      </p:sp>
      <p:sp>
        <p:nvSpPr>
          <p:cNvPr id="127" name=""/>
          <p:cNvSpPr/>
          <p:nvPr/>
        </p:nvSpPr>
        <p:spPr>
          <a:xfrm>
            <a:off x="7924680" y="3505320"/>
            <a:ext cx="1219320" cy="182520"/>
          </a:xfrm>
          <a:prstGeom prst="rect">
            <a:avLst/>
          </a:prstGeom>
          <a:noFill/>
          <a:ln w="0">
            <a:noFill/>
          </a:ln>
        </p:spPr>
        <p:style>
          <a:lnRef idx="0"/>
          <a:fillRef idx="0"/>
          <a:effectRef idx="0"/>
          <a:fontRef idx="minor"/>
        </p:style>
        <p:txBody>
          <a:bodyPr lIns="90000" rIns="90000" tIns="46800" bIns="46800" anchor="t">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Risk Management/  </a:t>
            </a:r>
            <a:br>
              <a:rPr sz="1200"/>
            </a:br>
            <a:r>
              <a:rPr b="0" lang="en-US" sz="1200" strike="noStrike" u="none">
                <a:solidFill>
                  <a:srgbClr val="000000"/>
                </a:solidFill>
                <a:effectLst/>
                <a:uFillTx/>
                <a:latin typeface="Times New Roman"/>
              </a:rPr>
              <a:t>   Pricing</a:t>
            </a:r>
            <a:endParaRPr b="0" lang="en-US" sz="1200" strike="noStrike" u="none">
              <a:solidFill>
                <a:srgbClr val="000000"/>
              </a:solidFill>
              <a:effectLst/>
              <a:uFillTx/>
              <a:latin typeface="Times New Roman"/>
            </a:endParaRPr>
          </a:p>
        </p:txBody>
      </p:sp>
      <p:sp>
        <p:nvSpPr>
          <p:cNvPr id="128" name=""/>
          <p:cNvSpPr/>
          <p:nvPr/>
        </p:nvSpPr>
        <p:spPr>
          <a:xfrm>
            <a:off x="7238880" y="1295280"/>
            <a:ext cx="533520" cy="0"/>
          </a:xfrm>
          <a:prstGeom prst="line">
            <a:avLst/>
          </a:prstGeom>
          <a:ln w="9360">
            <a:solidFill>
              <a:srgbClr val="ff505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7924680" y="1143000"/>
            <a:ext cx="1219320" cy="7380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Real-time info</a:t>
            </a:r>
            <a:br>
              <a:rPr sz="1200"/>
            </a:br>
            <a:r>
              <a:rPr b="0" lang="en-US" sz="1200" strike="noStrike" u="none">
                <a:solidFill>
                  <a:srgbClr val="000000"/>
                </a:solidFill>
                <a:effectLst/>
                <a:uFillTx/>
                <a:latin typeface="Times New Roman"/>
              </a:rPr>
              <a:t>Monthly info</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30" name=""/>
          <p:cNvSpPr/>
          <p:nvPr/>
        </p:nvSpPr>
        <p:spPr>
          <a:xfrm>
            <a:off x="7238880" y="1447920"/>
            <a:ext cx="533520" cy="0"/>
          </a:xfrm>
          <a:prstGeom prst="line">
            <a:avLst/>
          </a:prstGeom>
          <a:ln w="9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rot="1279200">
            <a:off x="5943240" y="4343040"/>
            <a:ext cx="129528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5050"/>
                </a:solidFill>
                <a:effectLst/>
                <a:uFillTx/>
                <a:latin typeface="Times New Roman"/>
              </a:rPr>
              <a:t>Satara</a:t>
            </a:r>
            <a:endParaRPr b="0" lang="en-US" sz="1200" strike="noStrike" u="none">
              <a:solidFill>
                <a:srgbClr val="000000"/>
              </a:solidFill>
              <a:effectLst/>
              <a:uFillTx/>
              <a:latin typeface="Times New Roman"/>
            </a:endParaRPr>
          </a:p>
        </p:txBody>
      </p:sp>
      <p:sp>
        <p:nvSpPr>
          <p:cNvPr id="132" name=""/>
          <p:cNvSpPr/>
          <p:nvPr/>
        </p:nvSpPr>
        <p:spPr>
          <a:xfrm rot="18346200">
            <a:off x="7567560" y="4015080"/>
            <a:ext cx="12952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5050"/>
                </a:solidFill>
                <a:effectLst/>
                <a:uFillTx/>
                <a:latin typeface="Times New Roman"/>
              </a:rPr>
              <a:t>Unify</a:t>
            </a:r>
            <a:endParaRPr b="0" lang="en-US" sz="1200" strike="noStrike" u="none">
              <a:solidFill>
                <a:srgbClr val="000000"/>
              </a:solidFill>
              <a:effectLst/>
              <a:uFillTx/>
              <a:latin typeface="Times New Roman"/>
            </a:endParaRPr>
          </a:p>
        </p:txBody>
      </p:sp>
      <p:sp>
        <p:nvSpPr>
          <p:cNvPr id="133" name=""/>
          <p:cNvSpPr/>
          <p:nvPr/>
        </p:nvSpPr>
        <p:spPr>
          <a:xfrm>
            <a:off x="5486400" y="3657600"/>
            <a:ext cx="83808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Times New Roman"/>
              </a:rPr>
              <a:t>MIPS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 name=""/>
          <p:cNvSpPr/>
          <p:nvPr/>
        </p:nvSpPr>
        <p:spPr>
          <a:xfrm>
            <a:off x="380880" y="0"/>
            <a:ext cx="838224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Measurement Industry - The Segments</a:t>
            </a:r>
            <a:endParaRPr b="0" lang="en-US" sz="2400" strike="noStrike" u="none">
              <a:solidFill>
                <a:srgbClr val="000000"/>
              </a:solidFill>
              <a:effectLst/>
              <a:uFillTx/>
              <a:latin typeface="Times New Roman"/>
            </a:endParaRPr>
          </a:p>
        </p:txBody>
      </p:sp>
      <p:sp>
        <p:nvSpPr>
          <p:cNvPr id="135" name=""/>
          <p:cNvSpPr/>
          <p:nvPr/>
        </p:nvSpPr>
        <p:spPr>
          <a:xfrm>
            <a:off x="380880" y="533520"/>
            <a:ext cx="3353040" cy="3047760"/>
          </a:xfrm>
          <a:prstGeom prst="ellipse">
            <a:avLst/>
          </a:prstGeom>
          <a:solidFill>
            <a:srgbClr val="ff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2819520" y="3581280"/>
            <a:ext cx="3352680" cy="3048120"/>
          </a:xfrm>
          <a:prstGeom prst="ellipse">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5181480" y="457200"/>
            <a:ext cx="3429000" cy="3276720"/>
          </a:xfrm>
          <a:prstGeom prst="ellipse">
            <a:avLst/>
          </a:prstGeom>
          <a:solidFill>
            <a:srgbClr val="cce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609480" y="609480"/>
            <a:ext cx="3429000" cy="259236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000" strike="noStrike" u="sng">
                <a:solidFill>
                  <a:srgbClr val="000000"/>
                </a:solidFill>
                <a:effectLst/>
                <a:uFillTx/>
                <a:latin typeface="Times New Roman"/>
              </a:rPr>
              <a:t>Field Ops</a:t>
            </a:r>
            <a:endParaRPr b="0" lang="en-US" sz="20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Operate all msrmnt equip</a:t>
            </a:r>
            <a:endParaRPr b="0" lang="en-US" sz="1800" strike="noStrike" u="none">
              <a:solidFill>
                <a:srgbClr val="000000"/>
              </a:solidFill>
              <a:effectLst/>
              <a:uFillTx/>
              <a:latin typeface="Times New Roman"/>
            </a:endParaRPr>
          </a:p>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Install msrmnt equip</a:t>
            </a:r>
            <a:r>
              <a:rPr b="0" lang="en-US" sz="2000" strike="noStrike" u="sng">
                <a:solidFill>
                  <a:srgbClr val="000000"/>
                </a:solidFill>
                <a:effectLst/>
                <a:uFillTx/>
                <a:latin typeface="Times New Roman"/>
              </a:rPr>
              <a:t> </a:t>
            </a:r>
            <a:endParaRPr b="0" lang="en-US" sz="20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Maintenance/Troubleshooting</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p:txBody>
      </p:sp>
      <p:sp>
        <p:nvSpPr>
          <p:cNvPr id="139" name=""/>
          <p:cNvSpPr/>
          <p:nvPr/>
        </p:nvSpPr>
        <p:spPr>
          <a:xfrm>
            <a:off x="5562720" y="609480"/>
            <a:ext cx="281916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sp>
        <p:nvSpPr>
          <p:cNvPr id="140" name=""/>
          <p:cNvSpPr/>
          <p:nvPr/>
        </p:nvSpPr>
        <p:spPr>
          <a:xfrm>
            <a:off x="5486400" y="457200"/>
            <a:ext cx="3276720" cy="3467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000" strike="noStrike" u="sng">
                <a:solidFill>
                  <a:srgbClr val="000000"/>
                </a:solidFill>
                <a:effectLst/>
                <a:uFillTx/>
                <a:latin typeface="Times New Roman"/>
              </a:rPr>
              <a:t>Tech/Info</a:t>
            </a:r>
            <a:endParaRPr b="0" lang="en-US" sz="20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Msrmnt Tech Innovation</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Communication equip</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Data transmission service</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Data pooling/aggregation</a:t>
            </a:r>
            <a:endParaRPr b="0" lang="en-US" sz="1800" strike="noStrike" u="none">
              <a:solidFill>
                <a:srgbClr val="000000"/>
              </a:solidFill>
              <a:effectLst/>
              <a:uFillTx/>
              <a:latin typeface="Times New Roman"/>
            </a:endParaRPr>
          </a:p>
          <a:p>
            <a:pPr>
              <a:lnSpc>
                <a:spcPct val="70000"/>
              </a:lnSpc>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Interface system development</a:t>
            </a:r>
            <a:endParaRPr b="0" lang="en-US" sz="1800" strike="noStrike" u="none">
              <a:solidFill>
                <a:srgbClr val="000000"/>
              </a:solidFill>
              <a:effectLst/>
              <a:uFillTx/>
              <a:latin typeface="Times New Roman"/>
            </a:endParaRPr>
          </a:p>
          <a:p>
            <a:pPr lvl="1" marL="457200">
              <a:lnSpc>
                <a:spcPct val="70000"/>
              </a:lnSpc>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Internet based</a:t>
            </a:r>
            <a:endParaRPr b="0" lang="en-US" sz="1800" strike="noStrike" u="none">
              <a:solidFill>
                <a:srgbClr val="000000"/>
              </a:solidFill>
              <a:effectLst/>
              <a:uFillTx/>
              <a:latin typeface="Times New Roman"/>
            </a:endParaRPr>
          </a:p>
          <a:p>
            <a:pPr lvl="1" marL="457200">
              <a:lnSpc>
                <a:spcPct val="70000"/>
              </a:lnSpc>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Access to info</a:t>
            </a:r>
            <a:endParaRPr b="0" lang="en-US" sz="1800" strike="noStrike" u="none">
              <a:solidFill>
                <a:srgbClr val="000000"/>
              </a:solidFill>
              <a:effectLst/>
              <a:uFillTx/>
              <a:latin typeface="Times New Roman"/>
            </a:endParaRPr>
          </a:p>
          <a:p>
            <a:pPr lvl="1" marL="457200">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41" name=""/>
          <p:cNvSpPr/>
          <p:nvPr/>
        </p:nvSpPr>
        <p:spPr>
          <a:xfrm>
            <a:off x="3505320" y="3809880"/>
            <a:ext cx="3352680" cy="317664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Financial Services</a:t>
            </a:r>
            <a:endParaRPr b="0" lang="en-US" sz="20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Business Application </a:t>
            </a:r>
            <a:br>
              <a:rPr sz="1800"/>
            </a:br>
            <a:r>
              <a:rPr b="0" lang="en-US" sz="1800" strike="noStrike" u="none">
                <a:solidFill>
                  <a:srgbClr val="000000"/>
                </a:solidFill>
                <a:effectLst/>
                <a:uFillTx/>
                <a:latin typeface="Times New Roman"/>
              </a:rPr>
              <a:t>   software development</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Backroom ops/data flow</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Gas Accounting</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Cash Management</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Noms/Billing</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42" name=""/>
          <p:cNvSpPr/>
          <p:nvPr/>
        </p:nvSpPr>
        <p:spPr>
          <a:xfrm>
            <a:off x="3886200" y="2514600"/>
            <a:ext cx="1143000" cy="152280"/>
          </a:xfrm>
          <a:prstGeom prst="leftRightArrow">
            <a:avLst>
              <a:gd name="adj1" fmla="val 50000"/>
              <a:gd name="adj2" fmla="val 149423"/>
            </a:avLst>
          </a:prstGeom>
          <a:solidFill>
            <a:srgbClr val="ff505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43" name=""/>
          <p:cNvSpPr/>
          <p:nvPr/>
        </p:nvSpPr>
        <p:spPr>
          <a:xfrm rot="3025200">
            <a:off x="3583440" y="3123360"/>
            <a:ext cx="685800" cy="217800"/>
          </a:xfrm>
          <a:prstGeom prst="leftRightArrow">
            <a:avLst>
              <a:gd name="adj1" fmla="val 50000"/>
              <a:gd name="adj2" fmla="val 62684"/>
            </a:avLst>
          </a:prstGeom>
          <a:solidFill>
            <a:srgbClr val="ff505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rot="18426600">
            <a:off x="4721040" y="3114000"/>
            <a:ext cx="685800" cy="200160"/>
          </a:xfrm>
          <a:prstGeom prst="leftRightArrow">
            <a:avLst>
              <a:gd name="adj1" fmla="val 50000"/>
              <a:gd name="adj2" fmla="val 68208"/>
            </a:avLst>
          </a:prstGeom>
          <a:solidFill>
            <a:srgbClr val="ff505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5181480" y="2209680"/>
            <a:ext cx="3429000" cy="0"/>
          </a:xfrm>
          <a:prstGeom prst="line">
            <a:avLst/>
          </a:prstGeom>
          <a:ln w="9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5334120" y="1371600"/>
            <a:ext cx="3124080" cy="0"/>
          </a:xfrm>
          <a:prstGeom prst="line">
            <a:avLst/>
          </a:prstGeom>
          <a:ln w="9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
          <p:cNvSpPr/>
          <p:nvPr/>
        </p:nvSpPr>
        <p:spPr>
          <a:xfrm>
            <a:off x="2286000" y="0"/>
            <a:ext cx="47242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The Players</a:t>
            </a:r>
            <a:endParaRPr b="0" lang="en-US" sz="2400" strike="noStrike" u="none">
              <a:solidFill>
                <a:srgbClr val="000000"/>
              </a:solidFill>
              <a:effectLst/>
              <a:uFillTx/>
              <a:latin typeface="Times New Roman"/>
            </a:endParaRPr>
          </a:p>
        </p:txBody>
      </p:sp>
      <p:sp>
        <p:nvSpPr>
          <p:cNvPr id="148" name=""/>
          <p:cNvSpPr/>
          <p:nvPr/>
        </p:nvSpPr>
        <p:spPr>
          <a:xfrm>
            <a:off x="380880" y="3429000"/>
            <a:ext cx="1295640" cy="609480"/>
          </a:xfrm>
          <a:prstGeom prst="roundRect">
            <a:avLst>
              <a:gd name="adj" fmla="val 16667"/>
            </a:avLst>
          </a:prstGeom>
          <a:solidFill>
            <a:srgbClr val="ff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2133720" y="3429000"/>
            <a:ext cx="1295280" cy="609480"/>
          </a:xfrm>
          <a:prstGeom prst="roundRect">
            <a:avLst>
              <a:gd name="adj" fmla="val 16667"/>
            </a:avLst>
          </a:prstGeom>
          <a:solidFill>
            <a:srgbClr val="ff99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3962520" y="3429000"/>
            <a:ext cx="1295280" cy="609480"/>
          </a:xfrm>
          <a:prstGeom prst="roundRect">
            <a:avLst>
              <a:gd name="adj" fmla="val 16667"/>
            </a:avLst>
          </a:prstGeom>
          <a:solidFill>
            <a:srgbClr val="cce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5791320" y="3429000"/>
            <a:ext cx="1295280" cy="609480"/>
          </a:xfrm>
          <a:prstGeom prst="roundRect">
            <a:avLst>
              <a:gd name="adj" fmla="val 16667"/>
            </a:avLst>
          </a:prstGeom>
          <a:solidFill>
            <a:srgbClr val="66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7620120" y="3429000"/>
            <a:ext cx="1295280" cy="609480"/>
          </a:xfrm>
          <a:prstGeom prst="roundRect">
            <a:avLst>
              <a:gd name="adj" fmla="val 16667"/>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457200" y="3352680"/>
            <a:ext cx="1143000" cy="70380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Field Services</a:t>
            </a:r>
            <a:endParaRPr b="0" lang="en-US" sz="2000" strike="noStrike" u="none">
              <a:solidFill>
                <a:srgbClr val="000000"/>
              </a:solidFill>
              <a:effectLst/>
              <a:uFillTx/>
              <a:latin typeface="Times New Roman"/>
            </a:endParaRPr>
          </a:p>
        </p:txBody>
      </p:sp>
      <p:sp>
        <p:nvSpPr>
          <p:cNvPr id="154" name=""/>
          <p:cNvSpPr/>
          <p:nvPr/>
        </p:nvSpPr>
        <p:spPr>
          <a:xfrm>
            <a:off x="2209680" y="3352680"/>
            <a:ext cx="1143000" cy="70380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Msrmnt Tech</a:t>
            </a:r>
            <a:endParaRPr b="0" lang="en-US" sz="2000" strike="noStrike" u="none">
              <a:solidFill>
                <a:srgbClr val="000000"/>
              </a:solidFill>
              <a:effectLst/>
              <a:uFillTx/>
              <a:latin typeface="Times New Roman"/>
            </a:endParaRPr>
          </a:p>
        </p:txBody>
      </p:sp>
      <p:sp>
        <p:nvSpPr>
          <p:cNvPr id="155" name=""/>
          <p:cNvSpPr/>
          <p:nvPr/>
        </p:nvSpPr>
        <p:spPr>
          <a:xfrm>
            <a:off x="4038480" y="3352680"/>
            <a:ext cx="1143000" cy="70380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Data Transfer</a:t>
            </a:r>
            <a:endParaRPr b="0" lang="en-US" sz="2000" strike="noStrike" u="none">
              <a:solidFill>
                <a:srgbClr val="000000"/>
              </a:solidFill>
              <a:effectLst/>
              <a:uFillTx/>
              <a:latin typeface="Times New Roman"/>
            </a:endParaRPr>
          </a:p>
        </p:txBody>
      </p:sp>
      <p:sp>
        <p:nvSpPr>
          <p:cNvPr id="156" name=""/>
          <p:cNvSpPr/>
          <p:nvPr/>
        </p:nvSpPr>
        <p:spPr>
          <a:xfrm>
            <a:off x="5791320" y="3352680"/>
            <a:ext cx="1295280" cy="70380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Info Access</a:t>
            </a:r>
            <a:endParaRPr b="0" lang="en-US" sz="2000" strike="noStrike" u="none">
              <a:solidFill>
                <a:srgbClr val="000000"/>
              </a:solidFill>
              <a:effectLst/>
              <a:uFillTx/>
              <a:latin typeface="Times New Roman"/>
            </a:endParaRPr>
          </a:p>
        </p:txBody>
      </p:sp>
      <p:sp>
        <p:nvSpPr>
          <p:cNvPr id="157" name=""/>
          <p:cNvSpPr/>
          <p:nvPr/>
        </p:nvSpPr>
        <p:spPr>
          <a:xfrm>
            <a:off x="7543800" y="3352680"/>
            <a:ext cx="1523880" cy="70380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Back Room </a:t>
            </a:r>
            <a:br>
              <a:rPr sz="2000"/>
            </a:br>
            <a:r>
              <a:rPr b="0" lang="en-US" sz="2000" strike="noStrike" u="none">
                <a:solidFill>
                  <a:srgbClr val="000000"/>
                </a:solidFill>
                <a:effectLst/>
                <a:uFillTx/>
                <a:latin typeface="Times New Roman"/>
              </a:rPr>
              <a:t>  Systems</a:t>
            </a:r>
            <a:endParaRPr b="0" lang="en-US" sz="2000" strike="noStrike" u="none">
              <a:solidFill>
                <a:srgbClr val="000000"/>
              </a:solidFill>
              <a:effectLst/>
              <a:uFillTx/>
              <a:latin typeface="Times New Roman"/>
            </a:endParaRPr>
          </a:p>
        </p:txBody>
      </p:sp>
      <p:sp>
        <p:nvSpPr>
          <p:cNvPr id="158" name=""/>
          <p:cNvSpPr/>
          <p:nvPr/>
        </p:nvSpPr>
        <p:spPr>
          <a:xfrm>
            <a:off x="228600" y="4419720"/>
            <a:ext cx="1676520" cy="78552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Coastal Flow</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Southern Flow</a:t>
            </a:r>
            <a:endParaRPr b="0" lang="en-US" sz="1800" strike="noStrike" u="none">
              <a:solidFill>
                <a:srgbClr val="000000"/>
              </a:solidFill>
              <a:effectLst/>
              <a:uFillTx/>
              <a:latin typeface="Times New Roman"/>
            </a:endParaRPr>
          </a:p>
        </p:txBody>
      </p:sp>
      <p:sp>
        <p:nvSpPr>
          <p:cNvPr id="159" name=""/>
          <p:cNvSpPr/>
          <p:nvPr/>
        </p:nvSpPr>
        <p:spPr>
          <a:xfrm>
            <a:off x="228600" y="762120"/>
            <a:ext cx="1600200" cy="240948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Operations </a:t>
            </a:r>
            <a:br>
              <a:rPr sz="1400"/>
            </a:br>
            <a:r>
              <a:rPr b="0" lang="en-US" sz="1400" strike="noStrike" u="none">
                <a:solidFill>
                  <a:srgbClr val="000000"/>
                </a:solidFill>
                <a:effectLst/>
                <a:uFillTx/>
                <a:latin typeface="Times New Roman"/>
              </a:rPr>
              <a:t>   based</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400" strike="noStrike" u="none">
                <a:solidFill>
                  <a:srgbClr val="000000"/>
                </a:solidFill>
                <a:effectLst/>
                <a:uFillTx/>
                <a:latin typeface="Times New Roman"/>
              </a:rPr>
              <a:t>Few barriers to </a:t>
            </a:r>
            <a:br>
              <a:rPr sz="1400"/>
            </a:br>
            <a:r>
              <a:rPr b="0" lang="en-US" sz="1400" strike="noStrike" u="none">
                <a:solidFill>
                  <a:srgbClr val="000000"/>
                </a:solidFill>
                <a:effectLst/>
                <a:uFillTx/>
                <a:latin typeface="Times New Roman"/>
              </a:rPr>
              <a:t>   entry</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Regional mom </a:t>
            </a:r>
            <a:br>
              <a:rPr sz="1400"/>
            </a:br>
            <a:r>
              <a:rPr b="0" lang="en-US" sz="1400" strike="noStrike" u="none">
                <a:solidFill>
                  <a:srgbClr val="000000"/>
                </a:solidFill>
                <a:effectLst/>
                <a:uFillTx/>
                <a:latin typeface="Times New Roman"/>
              </a:rPr>
              <a:t>  and pop </a:t>
            </a:r>
            <a:br>
              <a:rPr sz="1400"/>
            </a:br>
            <a:r>
              <a:rPr b="0" lang="en-US" sz="1400" strike="noStrike" u="none">
                <a:solidFill>
                  <a:srgbClr val="000000"/>
                </a:solidFill>
                <a:effectLst/>
                <a:uFillTx/>
                <a:latin typeface="Times New Roman"/>
              </a:rPr>
              <a:t>  operations</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Possibility of </a:t>
            </a:r>
            <a:br>
              <a:rPr sz="1400"/>
            </a:br>
            <a:r>
              <a:rPr b="0" lang="en-US" sz="1400" strike="noStrike" u="none">
                <a:solidFill>
                  <a:srgbClr val="000000"/>
                </a:solidFill>
                <a:effectLst/>
                <a:uFillTx/>
                <a:latin typeface="Times New Roman"/>
              </a:rPr>
              <a:t>  consolidation</a:t>
            </a:r>
            <a:endParaRPr b="0" lang="en-US" sz="1400" strike="noStrike" u="none">
              <a:solidFill>
                <a:srgbClr val="000000"/>
              </a:solidFill>
              <a:effectLst/>
              <a:uFillTx/>
              <a:latin typeface="Times New Roman"/>
            </a:endParaRPr>
          </a:p>
        </p:txBody>
      </p:sp>
      <p:sp>
        <p:nvSpPr>
          <p:cNvPr id="160" name=""/>
          <p:cNvSpPr/>
          <p:nvPr/>
        </p:nvSpPr>
        <p:spPr>
          <a:xfrm>
            <a:off x="1981080" y="762120"/>
            <a:ext cx="1447920" cy="257148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Equipment </a:t>
            </a:r>
            <a:br>
              <a:rPr sz="1400"/>
            </a:br>
            <a:r>
              <a:rPr b="0" lang="en-US" sz="1400" strike="noStrike" u="none">
                <a:solidFill>
                  <a:srgbClr val="000000"/>
                </a:solidFill>
                <a:effectLst/>
                <a:uFillTx/>
                <a:latin typeface="Times New Roman"/>
              </a:rPr>
              <a:t>  manufacturers</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Capital </a:t>
            </a:r>
            <a:br>
              <a:rPr sz="1400"/>
            </a:br>
            <a:r>
              <a:rPr b="0" lang="en-US" sz="1400" strike="noStrike" u="none">
                <a:solidFill>
                  <a:srgbClr val="000000"/>
                </a:solidFill>
                <a:effectLst/>
                <a:uFillTx/>
                <a:latin typeface="Times New Roman"/>
              </a:rPr>
              <a:t>   intensive</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R&amp;D</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Long lead time</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Barriers to </a:t>
            </a:r>
            <a:br>
              <a:rPr sz="1400"/>
            </a:br>
            <a:r>
              <a:rPr b="0" lang="en-US" sz="1400" strike="noStrike" u="none">
                <a:solidFill>
                  <a:srgbClr val="000000"/>
                </a:solidFill>
                <a:effectLst/>
                <a:uFillTx/>
                <a:latin typeface="Times New Roman"/>
              </a:rPr>
              <a:t>   entry</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Few big players</a:t>
            </a:r>
            <a:endParaRPr b="0" lang="en-US" sz="1400" strike="noStrike" u="none">
              <a:solidFill>
                <a:srgbClr val="000000"/>
              </a:solidFill>
              <a:effectLst/>
              <a:uFillTx/>
              <a:latin typeface="Times New Roman"/>
            </a:endParaRPr>
          </a:p>
        </p:txBody>
      </p:sp>
      <p:sp>
        <p:nvSpPr>
          <p:cNvPr id="161" name=""/>
          <p:cNvSpPr/>
          <p:nvPr/>
        </p:nvSpPr>
        <p:spPr>
          <a:xfrm>
            <a:off x="2133720" y="4343400"/>
            <a:ext cx="1600200" cy="120276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Daniel</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Equimeter</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Badger</a:t>
            </a:r>
            <a:endParaRPr b="0" lang="en-US" sz="1800" strike="noStrike" u="none">
              <a:solidFill>
                <a:srgbClr val="000000"/>
              </a:solidFill>
              <a:effectLst/>
              <a:uFillTx/>
              <a:latin typeface="Times New Roman"/>
            </a:endParaRPr>
          </a:p>
        </p:txBody>
      </p:sp>
      <p:sp>
        <p:nvSpPr>
          <p:cNvPr id="162" name=""/>
          <p:cNvSpPr/>
          <p:nvPr/>
        </p:nvSpPr>
        <p:spPr>
          <a:xfrm>
            <a:off x="3733920" y="1066680"/>
            <a:ext cx="1676160" cy="224676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Capital intensive</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Barriers to </a:t>
            </a:r>
            <a:br>
              <a:rPr sz="1400"/>
            </a:br>
            <a:r>
              <a:rPr b="0" lang="en-US" sz="1400" strike="noStrike" u="none">
                <a:solidFill>
                  <a:srgbClr val="000000"/>
                </a:solidFill>
                <a:effectLst/>
                <a:uFillTx/>
                <a:latin typeface="Times New Roman"/>
              </a:rPr>
              <a:t>  entry</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Large existing</a:t>
            </a:r>
            <a:br>
              <a:rPr sz="1400"/>
            </a:br>
            <a:r>
              <a:rPr b="0" lang="en-US" sz="1400" strike="noStrike" u="none">
                <a:solidFill>
                  <a:srgbClr val="000000"/>
                </a:solidFill>
                <a:effectLst/>
                <a:uFillTx/>
                <a:latin typeface="Times New Roman"/>
              </a:rPr>
              <a:t>  infrastructure in </a:t>
            </a:r>
            <a:br>
              <a:rPr sz="1400"/>
            </a:br>
            <a:r>
              <a:rPr b="0" lang="en-US" sz="1400" strike="noStrike" u="none">
                <a:solidFill>
                  <a:srgbClr val="000000"/>
                </a:solidFill>
                <a:effectLst/>
                <a:uFillTx/>
                <a:latin typeface="Times New Roman"/>
              </a:rPr>
              <a:t>  place</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Scale driven</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Few big players</a:t>
            </a:r>
            <a:endParaRPr b="0" lang="en-US" sz="1400" strike="noStrike" u="none">
              <a:solidFill>
                <a:srgbClr val="000000"/>
              </a:solidFill>
              <a:effectLst/>
              <a:uFillTx/>
              <a:latin typeface="Times New Roman"/>
            </a:endParaRPr>
          </a:p>
        </p:txBody>
      </p:sp>
      <p:sp>
        <p:nvSpPr>
          <p:cNvPr id="163" name=""/>
          <p:cNvSpPr/>
          <p:nvPr/>
        </p:nvSpPr>
        <p:spPr>
          <a:xfrm>
            <a:off x="3962520" y="4343400"/>
            <a:ext cx="1371600" cy="120276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CellNet</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Skylemetry</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AT&amp;T</a:t>
            </a:r>
            <a:endParaRPr b="0" lang="en-US" sz="1800" strike="noStrike" u="none">
              <a:solidFill>
                <a:srgbClr val="000000"/>
              </a:solidFill>
              <a:effectLst/>
              <a:uFillTx/>
              <a:latin typeface="Times New Roman"/>
            </a:endParaRPr>
          </a:p>
        </p:txBody>
      </p:sp>
      <p:sp>
        <p:nvSpPr>
          <p:cNvPr id="164" name=""/>
          <p:cNvSpPr/>
          <p:nvPr/>
        </p:nvSpPr>
        <p:spPr>
          <a:xfrm>
            <a:off x="5486400" y="762120"/>
            <a:ext cx="1981080" cy="257148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SCADA/AMR systems</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Web-based </a:t>
            </a:r>
            <a:br>
              <a:rPr sz="1400"/>
            </a:br>
            <a:r>
              <a:rPr b="0" lang="en-US" sz="1400" strike="noStrike" u="none">
                <a:solidFill>
                  <a:srgbClr val="000000"/>
                </a:solidFill>
                <a:effectLst/>
                <a:uFillTx/>
                <a:latin typeface="Times New Roman"/>
              </a:rPr>
              <a:t>  interactive interfaces</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Scope driven - </a:t>
            </a:r>
            <a:br>
              <a:rPr sz="1400"/>
            </a:br>
            <a:r>
              <a:rPr b="0" lang="en-US" sz="1400" strike="noStrike" u="none">
                <a:solidFill>
                  <a:srgbClr val="000000"/>
                </a:solidFill>
                <a:effectLst/>
                <a:uFillTx/>
                <a:latin typeface="Times New Roman"/>
              </a:rPr>
              <a:t>  ‘turnkey’ solutions</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Competitive</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Highly sophisticated</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Alliance w/ data </a:t>
            </a:r>
            <a:br>
              <a:rPr sz="1400"/>
            </a:br>
            <a:r>
              <a:rPr b="0" lang="en-US" sz="1400" strike="noStrike" u="none">
                <a:solidFill>
                  <a:srgbClr val="000000"/>
                </a:solidFill>
                <a:effectLst/>
                <a:uFillTx/>
                <a:latin typeface="Times New Roman"/>
              </a:rPr>
              <a:t>  transfer company </a:t>
            </a:r>
            <a:endParaRPr b="0" lang="en-US" sz="1400" strike="noStrike" u="none">
              <a:solidFill>
                <a:srgbClr val="000000"/>
              </a:solidFill>
              <a:effectLst/>
              <a:uFillTx/>
              <a:latin typeface="Times New Roman"/>
            </a:endParaRPr>
          </a:p>
        </p:txBody>
      </p:sp>
      <p:sp>
        <p:nvSpPr>
          <p:cNvPr id="165" name=""/>
          <p:cNvSpPr/>
          <p:nvPr/>
        </p:nvSpPr>
        <p:spPr>
          <a:xfrm>
            <a:off x="5410080" y="4343400"/>
            <a:ext cx="2210040" cy="412344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Energy.com</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Utility.com</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Energy Tracking Inc</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Metretek</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SEN*Net (Columbia)</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Praxis</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66" name=""/>
          <p:cNvSpPr/>
          <p:nvPr/>
        </p:nvSpPr>
        <p:spPr>
          <a:xfrm>
            <a:off x="7772400" y="4419720"/>
            <a:ext cx="1676520" cy="78552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EDS</a:t>
            </a:r>
            <a:endParaRPr b="0" lang="en-US" sz="1800" strike="noStrike" u="none">
              <a:solidFill>
                <a:srgbClr val="000000"/>
              </a:solidFill>
              <a:effectLst/>
              <a:uFillTx/>
              <a:latin typeface="Times New Roman"/>
            </a:endParaRPr>
          </a:p>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Unify</a:t>
            </a:r>
            <a:endParaRPr b="0" lang="en-US" sz="1800" strike="noStrike" u="none">
              <a:solidFill>
                <a:srgbClr val="000000"/>
              </a:solidFill>
              <a:effectLst/>
              <a:uFillTx/>
              <a:latin typeface="Times New Roman"/>
            </a:endParaRPr>
          </a:p>
        </p:txBody>
      </p:sp>
      <p:sp>
        <p:nvSpPr>
          <p:cNvPr id="167" name=""/>
          <p:cNvSpPr/>
          <p:nvPr/>
        </p:nvSpPr>
        <p:spPr>
          <a:xfrm>
            <a:off x="5257800" y="3733920"/>
            <a:ext cx="533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5257800" y="3505320"/>
            <a:ext cx="6858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3333cc"/>
                </a:solidFill>
                <a:effectLst/>
                <a:uFillTx/>
                <a:latin typeface="Times New Roman"/>
              </a:rPr>
              <a:t>Alliance</a:t>
            </a:r>
            <a:endParaRPr b="0" lang="en-US" sz="1000" strike="noStrike" u="none">
              <a:solidFill>
                <a:srgbClr val="000000"/>
              </a:solidFill>
              <a:effectLst/>
              <a:uFillTx/>
              <a:latin typeface="Times New Roman"/>
            </a:endParaRPr>
          </a:p>
        </p:txBody>
      </p:sp>
      <p:sp>
        <p:nvSpPr>
          <p:cNvPr id="169" name=""/>
          <p:cNvSpPr/>
          <p:nvPr/>
        </p:nvSpPr>
        <p:spPr>
          <a:xfrm>
            <a:off x="7467480" y="914400"/>
            <a:ext cx="1828800" cy="956880"/>
          </a:xfrm>
          <a:prstGeom prst="rect">
            <a:avLst/>
          </a:prstGeom>
          <a:noFill/>
          <a:ln w="0">
            <a:noFill/>
          </a:ln>
        </p:spPr>
        <p:style>
          <a:lnRef idx="0"/>
          <a:fillRef idx="0"/>
          <a:effectRef idx="0"/>
          <a:fontRef idx="minor"/>
        </p:style>
        <p:txBody>
          <a:bodyPr lIns="90000" rIns="90000" tIns="46800" bIns="46800" anchor="t">
            <a:spAutoFit/>
          </a:bodyPr>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Long lead times</a:t>
            </a:r>
            <a:endParaRPr b="0" lang="en-US" sz="1400" strike="noStrike" u="none">
              <a:solidFill>
                <a:srgbClr val="000000"/>
              </a:solidFill>
              <a:effectLst/>
              <a:uFillTx/>
              <a:latin typeface="Times New Roman"/>
            </a:endParaRPr>
          </a:p>
          <a:p>
            <a:pPr>
              <a:spcBef>
                <a:spcPts val="87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Capital intensive</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70" name=""/>
          <p:cNvSpPr/>
          <p:nvPr/>
        </p:nvSpPr>
        <p:spPr>
          <a:xfrm>
            <a:off x="3505320" y="0"/>
            <a:ext cx="0" cy="6858000"/>
          </a:xfrm>
          <a:prstGeom prst="line">
            <a:avLst/>
          </a:prstGeom>
          <a:ln w="9360">
            <a:solidFill>
              <a:srgbClr val="3333cc"/>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0" y="0"/>
            <a:ext cx="3352680" cy="70380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Lower Technology</a:t>
            </a:r>
            <a:br>
              <a:rPr sz="2000"/>
            </a:br>
            <a:r>
              <a:rPr b="0" lang="en-US" sz="2000" strike="noStrike" u="none">
                <a:solidFill>
                  <a:srgbClr val="000000"/>
                </a:solidFill>
                <a:effectLst/>
                <a:uFillTx/>
                <a:latin typeface="Times New Roman"/>
              </a:rPr>
              <a:t>Manufacturing and Equipment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2" name=""/>
          <p:cNvSpPr/>
          <p:nvPr/>
        </p:nvSpPr>
        <p:spPr>
          <a:xfrm>
            <a:off x="1371600" y="152280"/>
            <a:ext cx="65530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The Market </a:t>
            </a:r>
            <a:endParaRPr b="0" lang="en-US" sz="2400" strike="noStrike" u="none">
              <a:solidFill>
                <a:srgbClr val="000000"/>
              </a:solidFill>
              <a:effectLst/>
              <a:uFillTx/>
              <a:latin typeface="Times New Roman"/>
            </a:endParaRPr>
          </a:p>
        </p:txBody>
      </p:sp>
      <p:sp>
        <p:nvSpPr>
          <p:cNvPr id="173" name=""/>
          <p:cNvSpPr/>
          <p:nvPr/>
        </p:nvSpPr>
        <p:spPr>
          <a:xfrm>
            <a:off x="685800" y="3200400"/>
            <a:ext cx="13716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2666880" y="3200400"/>
            <a:ext cx="13716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4648320" y="3200400"/>
            <a:ext cx="13716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6629400" y="3200400"/>
            <a:ext cx="13716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2057400" y="3505320"/>
            <a:ext cx="609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6019920" y="3581280"/>
            <a:ext cx="609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4038480" y="3581280"/>
            <a:ext cx="609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685800" y="3352680"/>
            <a:ext cx="137160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Producers</a:t>
            </a:r>
            <a:endParaRPr b="0" lang="en-US" sz="2000" strike="noStrike" u="none">
              <a:solidFill>
                <a:srgbClr val="000000"/>
              </a:solidFill>
              <a:effectLst/>
              <a:uFillTx/>
              <a:latin typeface="Times New Roman"/>
            </a:endParaRPr>
          </a:p>
        </p:txBody>
      </p:sp>
      <p:sp>
        <p:nvSpPr>
          <p:cNvPr id="181" name=""/>
          <p:cNvSpPr/>
          <p:nvPr/>
        </p:nvSpPr>
        <p:spPr>
          <a:xfrm>
            <a:off x="2743200" y="3352680"/>
            <a:ext cx="129528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Pipelines</a:t>
            </a:r>
            <a:endParaRPr b="0" lang="en-US" sz="2000" strike="noStrike" u="none">
              <a:solidFill>
                <a:srgbClr val="000000"/>
              </a:solidFill>
              <a:effectLst/>
              <a:uFillTx/>
              <a:latin typeface="Times New Roman"/>
            </a:endParaRPr>
          </a:p>
        </p:txBody>
      </p:sp>
      <p:sp>
        <p:nvSpPr>
          <p:cNvPr id="182" name=""/>
          <p:cNvSpPr/>
          <p:nvPr/>
        </p:nvSpPr>
        <p:spPr>
          <a:xfrm>
            <a:off x="4648320" y="3352680"/>
            <a:ext cx="137160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Marketers</a:t>
            </a:r>
            <a:endParaRPr b="0" lang="en-US" sz="2000" strike="noStrike" u="none">
              <a:solidFill>
                <a:srgbClr val="000000"/>
              </a:solidFill>
              <a:effectLst/>
              <a:uFillTx/>
              <a:latin typeface="Times New Roman"/>
            </a:endParaRPr>
          </a:p>
        </p:txBody>
      </p:sp>
      <p:sp>
        <p:nvSpPr>
          <p:cNvPr id="183" name=""/>
          <p:cNvSpPr/>
          <p:nvPr/>
        </p:nvSpPr>
        <p:spPr>
          <a:xfrm>
            <a:off x="6629400" y="3352680"/>
            <a:ext cx="1371600" cy="39888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End-Users</a:t>
            </a:r>
            <a:endParaRPr b="0" lang="en-US" sz="2000" strike="noStrike" u="none">
              <a:solidFill>
                <a:srgbClr val="000000"/>
              </a:solidFill>
              <a:effectLst/>
              <a:uFillTx/>
              <a:latin typeface="Times New Roman"/>
            </a:endParaRPr>
          </a:p>
        </p:txBody>
      </p:sp>
      <p:sp>
        <p:nvSpPr>
          <p:cNvPr id="184" name=""/>
          <p:cNvSpPr/>
          <p:nvPr/>
        </p:nvSpPr>
        <p:spPr>
          <a:xfrm>
            <a:off x="380880" y="685800"/>
            <a:ext cx="4496040" cy="2311560"/>
          </a:xfrm>
          <a:prstGeom prst="rect">
            <a:avLst/>
          </a:prstGeom>
          <a:noFill/>
          <a:ln w="0">
            <a:noFill/>
          </a:ln>
        </p:spPr>
        <p:style>
          <a:lnRef idx="0"/>
          <a:fillRef idx="0"/>
          <a:effectRef idx="0"/>
          <a:fontRef idx="minor"/>
        </p:style>
        <p:txBody>
          <a:bodyPr lIns="90000" rIns="90000" tIns="46800" bIns="46800" anchor="t">
            <a:spAutoFit/>
          </a:bodyPr>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What does each segment want?</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How can we provide and sell services?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What are market drivers?</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What can increase market share?</a:t>
            </a:r>
            <a:endParaRPr b="0" lang="en-US" sz="1800" strike="noStrike" u="none">
              <a:solidFill>
                <a:srgbClr val="000000"/>
              </a:solidFill>
              <a:effectLst/>
              <a:uFillTx/>
              <a:latin typeface="Times New Roman"/>
            </a:endParaRPr>
          </a:p>
          <a:p>
            <a:pPr>
              <a:spcBef>
                <a:spcPts val="1125"/>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How will we create a desirable, cost-</a:t>
            </a:r>
            <a:br>
              <a:rPr sz="1800"/>
            </a:br>
            <a:r>
              <a:rPr b="0" lang="en-US" sz="1800" strike="noStrike" u="none">
                <a:solidFill>
                  <a:srgbClr val="000000"/>
                </a:solidFill>
                <a:effectLst/>
                <a:uFillTx/>
                <a:latin typeface="Times New Roman"/>
              </a:rPr>
              <a:t>   effective service to appeal to all segments?</a:t>
            </a:r>
            <a:endParaRPr b="0" lang="en-US" sz="1800" strike="noStrike" u="none">
              <a:solidFill>
                <a:srgbClr val="000000"/>
              </a:solidFill>
              <a:effectLst/>
              <a:uFillTx/>
              <a:latin typeface="Times New Roman"/>
            </a:endParaRPr>
          </a:p>
        </p:txBody>
      </p:sp>
      <p:sp>
        <p:nvSpPr>
          <p:cNvPr id="185" name=""/>
          <p:cNvSpPr/>
          <p:nvPr/>
        </p:nvSpPr>
        <p:spPr>
          <a:xfrm>
            <a:off x="609480" y="3954600"/>
            <a:ext cx="2057400" cy="291240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Quick Payment</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Knowledge of Volumes Real-time</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Ability to manage physical output remotely, requires feedback (recovery option) </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Price info to choose most competitive</a:t>
            </a:r>
            <a:endParaRPr b="0" lang="en-US" sz="1600" strike="noStrike" u="none">
              <a:solidFill>
                <a:srgbClr val="000000"/>
              </a:solidFill>
              <a:effectLst/>
              <a:uFillTx/>
              <a:latin typeface="Times New Roman"/>
            </a:endParaRPr>
          </a:p>
        </p:txBody>
      </p:sp>
      <p:sp>
        <p:nvSpPr>
          <p:cNvPr id="186" name=""/>
          <p:cNvSpPr/>
          <p:nvPr/>
        </p:nvSpPr>
        <p:spPr>
          <a:xfrm>
            <a:off x="2666880" y="4114800"/>
            <a:ext cx="1752840" cy="230832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Info WRT safety and operations </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Linepack info</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Info for ensuring deliveries</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Capacity ops</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87" name=""/>
          <p:cNvSpPr/>
          <p:nvPr/>
        </p:nvSpPr>
        <p:spPr>
          <a:xfrm>
            <a:off x="4648320" y="4114800"/>
            <a:ext cx="1904760" cy="230832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Price info</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Player info</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Volume info</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Full visibility of gas grid</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Storage/linepack info</a:t>
            </a:r>
            <a:endParaRPr b="0" lang="en-US" sz="1600" strike="noStrike" u="none">
              <a:solidFill>
                <a:srgbClr val="000000"/>
              </a:solidFill>
              <a:effectLst/>
              <a:uFillTx/>
              <a:latin typeface="Times New Roman"/>
            </a:endParaRPr>
          </a:p>
        </p:txBody>
      </p:sp>
      <p:sp>
        <p:nvSpPr>
          <p:cNvPr id="188" name=""/>
          <p:cNvSpPr/>
          <p:nvPr/>
        </p:nvSpPr>
        <p:spPr>
          <a:xfrm>
            <a:off x="6553080" y="4191120"/>
            <a:ext cx="2133720" cy="119592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Price info to effectively manage energy portfolio</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89" name=""/>
          <p:cNvSpPr/>
          <p:nvPr/>
        </p:nvSpPr>
        <p:spPr>
          <a:xfrm>
            <a:off x="4876920" y="762120"/>
            <a:ext cx="3733560" cy="1620000"/>
          </a:xfrm>
          <a:prstGeom prst="rect">
            <a:avLst/>
          </a:prstGeom>
          <a:noFill/>
          <a:ln w="0">
            <a:noFill/>
          </a:ln>
        </p:spPr>
        <p:style>
          <a:lnRef idx="0"/>
          <a:fillRef idx="0"/>
          <a:effectRef idx="0"/>
          <a:fontRef idx="minor"/>
        </p:style>
        <p:txBody>
          <a:bodyPr lIns="90000" rIns="90000" tIns="46800" bIns="46800" anchor="t">
            <a:spAutoFit/>
          </a:bodyPr>
          <a:p>
            <a:pPr>
              <a:spcBef>
                <a:spcPts val="1125"/>
              </a:spcBef>
              <a:buClr>
                <a:srgbClr val="ff505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5050"/>
                </a:solidFill>
                <a:effectLst/>
                <a:uFillTx/>
                <a:latin typeface="Times New Roman"/>
              </a:rPr>
              <a:t> What is our product?</a:t>
            </a:r>
            <a:endParaRPr b="0" lang="en-US" sz="1800" strike="noStrike" u="none">
              <a:solidFill>
                <a:srgbClr val="000000"/>
              </a:solidFill>
              <a:effectLst/>
              <a:uFillTx/>
              <a:latin typeface="Times New Roman"/>
            </a:endParaRPr>
          </a:p>
          <a:p>
            <a:pPr>
              <a:spcBef>
                <a:spcPts val="1125"/>
              </a:spcBef>
              <a:buClr>
                <a:srgbClr val="ff505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5050"/>
                </a:solidFill>
                <a:effectLst/>
                <a:uFillTx/>
                <a:latin typeface="Times New Roman"/>
              </a:rPr>
              <a:t> How will we place it in the market?</a:t>
            </a:r>
            <a:endParaRPr b="0" lang="en-US" sz="1800" strike="noStrike" u="none">
              <a:solidFill>
                <a:srgbClr val="000000"/>
              </a:solidFill>
              <a:effectLst/>
              <a:uFillTx/>
              <a:latin typeface="Times New Roman"/>
            </a:endParaRPr>
          </a:p>
          <a:p>
            <a:pPr>
              <a:spcBef>
                <a:spcPts val="1125"/>
              </a:spcBef>
              <a:buClr>
                <a:srgbClr val="ff505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5050"/>
                </a:solidFill>
                <a:effectLst/>
                <a:uFillTx/>
                <a:latin typeface="Times New Roman"/>
              </a:rPr>
              <a:t> How will we price it?</a:t>
            </a:r>
            <a:endParaRPr b="0" lang="en-US" sz="1800" strike="noStrike" u="none">
              <a:solidFill>
                <a:srgbClr val="000000"/>
              </a:solidFill>
              <a:effectLst/>
              <a:uFillTx/>
              <a:latin typeface="Times New Roman"/>
            </a:endParaRPr>
          </a:p>
          <a:p>
            <a:pPr>
              <a:spcBef>
                <a:spcPts val="1125"/>
              </a:spcBef>
              <a:buClr>
                <a:srgbClr val="ff505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5050"/>
                </a:solidFill>
                <a:effectLst/>
                <a:uFillTx/>
                <a:latin typeface="Times New Roman"/>
              </a:rPr>
              <a:t> How will we promote it?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0" name=""/>
          <p:cNvSpPr/>
          <p:nvPr/>
        </p:nvSpPr>
        <p:spPr>
          <a:xfrm>
            <a:off x="609480" y="1981080"/>
            <a:ext cx="182880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Hanover</a:t>
            </a:r>
            <a:endParaRPr b="0" lang="en-US" sz="2400" strike="noStrike" u="none">
              <a:solidFill>
                <a:srgbClr val="000000"/>
              </a:solidFill>
              <a:effectLst/>
              <a:uFillTx/>
              <a:latin typeface="Times New Roman"/>
            </a:endParaRPr>
          </a:p>
        </p:txBody>
      </p:sp>
      <p:sp>
        <p:nvSpPr>
          <p:cNvPr id="191" name=""/>
          <p:cNvSpPr/>
          <p:nvPr/>
        </p:nvSpPr>
        <p:spPr>
          <a:xfrm>
            <a:off x="3352680" y="1981080"/>
            <a:ext cx="182880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HPL </a:t>
            </a:r>
            <a:endParaRPr b="0" lang="en-US" sz="2400" strike="noStrike" u="none">
              <a:solidFill>
                <a:srgbClr val="000000"/>
              </a:solidFill>
              <a:effectLst/>
              <a:uFillTx/>
              <a:latin typeface="Times New Roman"/>
            </a:endParaRPr>
          </a:p>
        </p:txBody>
      </p:sp>
      <p:sp>
        <p:nvSpPr>
          <p:cNvPr id="192" name=""/>
          <p:cNvSpPr/>
          <p:nvPr/>
        </p:nvSpPr>
        <p:spPr>
          <a:xfrm>
            <a:off x="6172200" y="1981080"/>
            <a:ext cx="182880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Mystery Co.</a:t>
            </a:r>
            <a:endParaRPr b="0" lang="en-US" sz="2400" strike="noStrike" u="none">
              <a:solidFill>
                <a:srgbClr val="000000"/>
              </a:solidFill>
              <a:effectLst/>
              <a:uFillTx/>
              <a:latin typeface="Times New Roman"/>
            </a:endParaRPr>
          </a:p>
        </p:txBody>
      </p:sp>
      <p:sp>
        <p:nvSpPr>
          <p:cNvPr id="193" name=""/>
          <p:cNvSpPr/>
          <p:nvPr/>
        </p:nvSpPr>
        <p:spPr>
          <a:xfrm>
            <a:off x="3352680" y="1066680"/>
            <a:ext cx="182880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Stone</a:t>
            </a:r>
            <a:endParaRPr b="0" lang="en-US" sz="2400" strike="noStrike" u="none">
              <a:solidFill>
                <a:srgbClr val="000000"/>
              </a:solidFill>
              <a:effectLst/>
              <a:uFillTx/>
              <a:latin typeface="Times New Roman"/>
            </a:endParaRPr>
          </a:p>
        </p:txBody>
      </p:sp>
      <p:sp>
        <p:nvSpPr>
          <p:cNvPr id="194" name=""/>
          <p:cNvSpPr/>
          <p:nvPr/>
        </p:nvSpPr>
        <p:spPr>
          <a:xfrm>
            <a:off x="685800" y="3733920"/>
            <a:ext cx="182880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5" name=""/>
          <p:cNvSpPr/>
          <p:nvPr/>
        </p:nvSpPr>
        <p:spPr>
          <a:xfrm>
            <a:off x="838080" y="3886200"/>
            <a:ext cx="182880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6" name=""/>
          <p:cNvSpPr/>
          <p:nvPr/>
        </p:nvSpPr>
        <p:spPr>
          <a:xfrm>
            <a:off x="685800" y="3581280"/>
            <a:ext cx="1828800" cy="3970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7" name=""/>
          <p:cNvSpPr/>
          <p:nvPr/>
        </p:nvSpPr>
        <p:spPr>
          <a:xfrm>
            <a:off x="380880" y="2743200"/>
            <a:ext cx="2514600" cy="417204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600" strike="noStrike" u="none">
                <a:solidFill>
                  <a:srgbClr val="000000"/>
                </a:solidFill>
                <a:effectLst/>
                <a:uFillTx/>
                <a:latin typeface="Times New Roman"/>
              </a:rPr>
              <a:t>Successful outsourcing </a:t>
            </a:r>
            <a:br>
              <a:rPr sz="1600"/>
            </a:br>
            <a:r>
              <a:rPr b="0" lang="en-US" sz="1600" strike="noStrike" u="none">
                <a:solidFill>
                  <a:srgbClr val="000000"/>
                </a:solidFill>
                <a:effectLst/>
                <a:uFillTx/>
                <a:latin typeface="Times New Roman"/>
              </a:rPr>
              <a:t>   business</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Recognized leaders in</a:t>
            </a:r>
            <a:br>
              <a:rPr sz="1600"/>
            </a:br>
            <a:r>
              <a:rPr b="0" lang="en-US" sz="1600" strike="noStrike" u="none">
                <a:solidFill>
                  <a:srgbClr val="000000"/>
                </a:solidFill>
                <a:effectLst/>
                <a:uFillTx/>
                <a:latin typeface="Times New Roman"/>
              </a:rPr>
              <a:t>   compression/production</a:t>
            </a:r>
            <a:br>
              <a:rPr sz="1600"/>
            </a:br>
            <a:r>
              <a:rPr b="0" lang="en-US" sz="1600" strike="noStrike" u="none">
                <a:solidFill>
                  <a:srgbClr val="000000"/>
                </a:solidFill>
                <a:effectLst/>
                <a:uFillTx/>
                <a:latin typeface="Times New Roman"/>
              </a:rPr>
              <a:t>   equipment industry (low </a:t>
            </a:r>
            <a:br>
              <a:rPr sz="1600"/>
            </a:br>
            <a:r>
              <a:rPr b="0" lang="en-US" sz="1600" strike="noStrike" u="none">
                <a:solidFill>
                  <a:srgbClr val="000000"/>
                </a:solidFill>
                <a:effectLst/>
                <a:uFillTx/>
                <a:latin typeface="Times New Roman"/>
              </a:rPr>
              <a:t>   rate of tech change)</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Aggressive, talented</a:t>
            </a:r>
            <a:br>
              <a:rPr sz="1600"/>
            </a:br>
            <a:r>
              <a:rPr b="0" lang="en-US" sz="1600" strike="noStrike" u="none">
                <a:solidFill>
                  <a:srgbClr val="000000"/>
                </a:solidFill>
                <a:effectLst/>
                <a:uFillTx/>
                <a:latin typeface="Times New Roman"/>
              </a:rPr>
              <a:t>   management team</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Strong relationship with </a:t>
            </a:r>
            <a:br>
              <a:rPr sz="1600"/>
            </a:br>
            <a:r>
              <a:rPr b="0" lang="en-US" sz="1600" strike="noStrike" u="none">
                <a:solidFill>
                  <a:srgbClr val="000000"/>
                </a:solidFill>
                <a:effectLst/>
                <a:uFillTx/>
                <a:latin typeface="Times New Roman"/>
              </a:rPr>
              <a:t>   producers, pipelines, and</a:t>
            </a:r>
            <a:br>
              <a:rPr sz="1600"/>
            </a:br>
            <a:r>
              <a:rPr b="0" lang="en-US" sz="1600" strike="noStrike" u="none">
                <a:solidFill>
                  <a:srgbClr val="000000"/>
                </a:solidFill>
                <a:effectLst/>
                <a:uFillTx/>
                <a:latin typeface="Times New Roman"/>
              </a:rPr>
              <a:t>   processors</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Brand name recognition</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Little experience in </a:t>
            </a:r>
            <a:br>
              <a:rPr sz="1600"/>
            </a:br>
            <a:r>
              <a:rPr b="0" lang="en-US" sz="1600" strike="noStrike" u="none">
                <a:solidFill>
                  <a:srgbClr val="000000"/>
                </a:solidFill>
                <a:effectLst/>
                <a:uFillTx/>
                <a:latin typeface="Times New Roman"/>
              </a:rPr>
              <a:t>   msrmnt/pipeline ops</a:t>
            </a:r>
            <a:endParaRPr b="0" lang="en-US" sz="1600" strike="noStrike" u="none">
              <a:solidFill>
                <a:srgbClr val="000000"/>
              </a:solidFill>
              <a:effectLst/>
              <a:uFillTx/>
              <a:latin typeface="Times New Roman"/>
            </a:endParaRPr>
          </a:p>
        </p:txBody>
      </p:sp>
      <p:sp>
        <p:nvSpPr>
          <p:cNvPr id="198" name=""/>
          <p:cNvSpPr/>
          <p:nvPr/>
        </p:nvSpPr>
        <p:spPr>
          <a:xfrm>
            <a:off x="3352680" y="2819520"/>
            <a:ext cx="2438640" cy="358812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600" strike="noStrike" u="none">
                <a:solidFill>
                  <a:srgbClr val="000000"/>
                </a:solidFill>
                <a:effectLst/>
                <a:uFillTx/>
                <a:latin typeface="Times New Roman"/>
              </a:rPr>
              <a:t>High quality operations </a:t>
            </a:r>
            <a:br>
              <a:rPr sz="1600"/>
            </a:br>
            <a:r>
              <a:rPr b="0" lang="en-US" sz="1600" strike="noStrike" u="none">
                <a:solidFill>
                  <a:srgbClr val="000000"/>
                </a:solidFill>
                <a:effectLst/>
                <a:uFillTx/>
                <a:latin typeface="Times New Roman"/>
              </a:rPr>
              <a:t>   experience and</a:t>
            </a:r>
            <a:br>
              <a:rPr sz="1600"/>
            </a:br>
            <a:r>
              <a:rPr b="0" lang="en-US" sz="1600" strike="noStrike" u="none">
                <a:solidFill>
                  <a:srgbClr val="000000"/>
                </a:solidFill>
                <a:effectLst/>
                <a:uFillTx/>
                <a:latin typeface="Times New Roman"/>
              </a:rPr>
              <a:t>   personnel</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600" strike="noStrike" u="none">
                <a:solidFill>
                  <a:srgbClr val="000000"/>
                </a:solidFill>
                <a:effectLst/>
                <a:uFillTx/>
                <a:latin typeface="Times New Roman"/>
              </a:rPr>
              <a:t>Technical expertise in </a:t>
            </a:r>
            <a:br>
              <a:rPr sz="1600"/>
            </a:br>
            <a:r>
              <a:rPr b="0" lang="en-US" sz="1600" strike="noStrike" u="none">
                <a:solidFill>
                  <a:srgbClr val="000000"/>
                </a:solidFill>
                <a:effectLst/>
                <a:uFillTx/>
                <a:latin typeface="Times New Roman"/>
              </a:rPr>
              <a:t>   measurement</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Relationships w/ tech </a:t>
            </a:r>
            <a:br>
              <a:rPr sz="1600"/>
            </a:br>
            <a:r>
              <a:rPr b="0" lang="en-US" sz="1600" strike="noStrike" u="none">
                <a:solidFill>
                  <a:srgbClr val="000000"/>
                </a:solidFill>
                <a:effectLst/>
                <a:uFillTx/>
                <a:latin typeface="Times New Roman"/>
              </a:rPr>
              <a:t>   and commercial vendors</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Existing contracts for </a:t>
            </a:r>
            <a:br>
              <a:rPr sz="1600"/>
            </a:br>
            <a:r>
              <a:rPr b="0" lang="en-US" sz="1600" strike="noStrike" u="none">
                <a:solidFill>
                  <a:srgbClr val="000000"/>
                </a:solidFill>
                <a:effectLst/>
                <a:uFillTx/>
                <a:latin typeface="Times New Roman"/>
              </a:rPr>
              <a:t>   outsourcing (marquis </a:t>
            </a:r>
            <a:br>
              <a:rPr sz="1600"/>
            </a:br>
            <a:r>
              <a:rPr b="0" lang="en-US" sz="1600" strike="noStrike" u="none">
                <a:solidFill>
                  <a:srgbClr val="000000"/>
                </a:solidFill>
                <a:effectLst/>
                <a:uFillTx/>
                <a:latin typeface="Times New Roman"/>
              </a:rPr>
              <a:t>   contract for Stone)</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Many strong relationships</a:t>
            </a:r>
            <a:br>
              <a:rPr sz="1600"/>
            </a:br>
            <a:r>
              <a:rPr b="0" lang="en-US" sz="1600" strike="noStrike" u="none">
                <a:solidFill>
                  <a:srgbClr val="000000"/>
                </a:solidFill>
                <a:effectLst/>
                <a:uFillTx/>
                <a:latin typeface="Times New Roman"/>
              </a:rPr>
              <a:t>   in industry</a:t>
            </a:r>
            <a:endParaRPr b="0" lang="en-US" sz="1600" strike="noStrike" u="none">
              <a:solidFill>
                <a:srgbClr val="000000"/>
              </a:solidFill>
              <a:effectLst/>
              <a:uFillTx/>
              <a:latin typeface="Times New Roman"/>
            </a:endParaRPr>
          </a:p>
        </p:txBody>
      </p:sp>
      <p:sp>
        <p:nvSpPr>
          <p:cNvPr id="199" name=""/>
          <p:cNvSpPr/>
          <p:nvPr/>
        </p:nvSpPr>
        <p:spPr>
          <a:xfrm>
            <a:off x="6019920" y="2895480"/>
            <a:ext cx="2209680" cy="329364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Depends on </a:t>
            </a:r>
            <a:r>
              <a:rPr b="0" lang="en-US" sz="1600" strike="noStrike" u="none">
                <a:solidFill>
                  <a:srgbClr val="ff5050"/>
                </a:solidFill>
                <a:effectLst/>
                <a:uFillTx/>
                <a:latin typeface="Times New Roman"/>
              </a:rPr>
              <a:t>where</a:t>
            </a:r>
            <a:r>
              <a:rPr b="0"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Technology expertise</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Sales force talent</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Strong relationship </a:t>
            </a:r>
            <a:br>
              <a:rPr sz="1600"/>
            </a:br>
            <a:r>
              <a:rPr b="0" lang="en-US" sz="1600" strike="noStrike" u="none">
                <a:solidFill>
                  <a:srgbClr val="000000"/>
                </a:solidFill>
                <a:effectLst/>
                <a:uFillTx/>
                <a:latin typeface="Times New Roman"/>
              </a:rPr>
              <a:t>   with producers, </a:t>
            </a:r>
            <a:br>
              <a:rPr sz="1600"/>
            </a:br>
            <a:r>
              <a:rPr b="0" lang="en-US" sz="1600" strike="noStrike" u="none">
                <a:solidFill>
                  <a:srgbClr val="000000"/>
                </a:solidFill>
                <a:effectLst/>
                <a:uFillTx/>
                <a:latin typeface="Times New Roman"/>
              </a:rPr>
              <a:t>   pipelines, processors</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Brand name </a:t>
            </a:r>
            <a:br>
              <a:rPr sz="1600"/>
            </a:br>
            <a:r>
              <a:rPr b="0" lang="en-US" sz="1600" strike="noStrike" u="none">
                <a:solidFill>
                  <a:srgbClr val="000000"/>
                </a:solidFill>
                <a:effectLst/>
                <a:uFillTx/>
                <a:latin typeface="Times New Roman"/>
              </a:rPr>
              <a:t>   recognition</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Credibility</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Trust</a:t>
            </a:r>
            <a:endParaRPr b="0" lang="en-US" sz="1600" strike="noStrike" u="none">
              <a:solidFill>
                <a:srgbClr val="000000"/>
              </a:solidFill>
              <a:effectLst/>
              <a:uFillTx/>
              <a:latin typeface="Times New Roman"/>
            </a:endParaRPr>
          </a:p>
        </p:txBody>
      </p:sp>
      <p:sp>
        <p:nvSpPr>
          <p:cNvPr id="200" name=""/>
          <p:cNvSpPr/>
          <p:nvPr/>
        </p:nvSpPr>
        <p:spPr>
          <a:xfrm>
            <a:off x="226080" y="0"/>
            <a:ext cx="869508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Given the nature of the industry, current players and market structure,</a:t>
            </a:r>
            <a:br>
              <a:rPr sz="2400"/>
            </a:br>
            <a:r>
              <a:rPr b="0" lang="en-US" sz="2400" strike="noStrike" u="none">
                <a:solidFill>
                  <a:srgbClr val="000000"/>
                </a:solidFill>
                <a:effectLst/>
                <a:uFillTx/>
                <a:latin typeface="Times New Roman"/>
              </a:rPr>
              <a:t>    </a:t>
            </a:r>
            <a:r>
              <a:rPr b="0" lang="en-US" sz="2400" strike="noStrike" u="none">
                <a:solidFill>
                  <a:srgbClr val="ff5050"/>
                </a:solidFill>
                <a:effectLst/>
                <a:uFillTx/>
                <a:latin typeface="Times New Roman"/>
              </a:rPr>
              <a:t>WHERE</a:t>
            </a:r>
            <a:r>
              <a:rPr b="0" lang="en-US" sz="2400" strike="noStrike" u="none">
                <a:solidFill>
                  <a:srgbClr val="000000"/>
                </a:solidFill>
                <a:effectLst/>
                <a:uFillTx/>
                <a:latin typeface="Times New Roman"/>
              </a:rPr>
              <a:t> should Stone play and </a:t>
            </a:r>
            <a:r>
              <a:rPr b="0" lang="en-US" sz="2400" strike="noStrike" u="none">
                <a:solidFill>
                  <a:srgbClr val="ff5050"/>
                </a:solidFill>
                <a:effectLst/>
                <a:uFillTx/>
                <a:latin typeface="Times New Roman"/>
              </a:rPr>
              <a:t>WHO</a:t>
            </a:r>
            <a:r>
              <a:rPr b="0" lang="en-US" sz="2400" strike="noStrike" u="none">
                <a:solidFill>
                  <a:srgbClr val="000000"/>
                </a:solidFill>
                <a:effectLst/>
                <a:uFillTx/>
                <a:latin typeface="Times New Roman"/>
              </a:rPr>
              <a:t> should be its partners?</a:t>
            </a:r>
            <a:endParaRPr b="0" lang="en-US" sz="2400" strike="noStrike" u="none">
              <a:solidFill>
                <a:srgbClr val="000000"/>
              </a:solidFill>
              <a:effectLst/>
              <a:uFillTx/>
              <a:latin typeface="Times New Roman"/>
            </a:endParaRPr>
          </a:p>
        </p:txBody>
      </p:sp>
      <p:sp>
        <p:nvSpPr>
          <p:cNvPr id="201" name=""/>
          <p:cNvSpPr/>
          <p:nvPr/>
        </p:nvSpPr>
        <p:spPr>
          <a:xfrm>
            <a:off x="609480" y="1905120"/>
            <a:ext cx="1828800" cy="6858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3352680" y="1905120"/>
            <a:ext cx="1828800" cy="6858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6172200" y="1905120"/>
            <a:ext cx="1828800" cy="6858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3352680" y="914400"/>
            <a:ext cx="1828800" cy="6858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flipV="1">
            <a:off x="2286000" y="1523880"/>
            <a:ext cx="144792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flipV="1">
            <a:off x="4267080" y="159984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flipH="1" flipV="1">
            <a:off x="4876560" y="1523880"/>
            <a:ext cx="160020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3556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1999-03-18T15:02:49Z</dcterms:created>
  <dc:creator>nalvino</dc:creator>
  <dc:description/>
  <dc:language>en-US</dc:language>
  <cp:lastModifiedBy>nalvino</cp:lastModifiedBy>
  <cp:lastPrinted>1999-04-08T12:07:24Z</cp:lastPrinted>
  <dcterms:modified xsi:type="dcterms:W3CDTF">1999-04-27T20:11:02Z</dcterms:modified>
  <cp:revision>22</cp:revision>
  <dc:subject/>
  <dc:title>No Slide Title</dc:title>
</cp:coreProperties>
</file>