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4F0BC1-39F2-4513-A5BB-72EA6D6EB6C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2E8BCBB-B504-4122-9774-C2B4EB8DA29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C205BAB-733D-495F-A4BE-C1A68C7091C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Storage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as a commodity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Storage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Pricing Model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Book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Shalesh Ganjoo, Enron Corp. Research (713) 853-5807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Technology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Fiber Channel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RAID (Redundant Array of Inexpensive/Independent Disks)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Cache Storage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Configurations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 Attached Storage (NAS)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Area Network (SAN)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Shalesh Ganjoo, Enron Corp. Research (713) 853-5807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Some factors in Benchmarking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Availability of data i.e. 99.99% or 99.9999%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Reliability (MTBF)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Throughput i.e. define standard for use of systems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Shalesh Ganjoo, Enron Corp. Research (713) 853-5807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Trading Storage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present no established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Initially an Illiquid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 can begin by trading Caching Storage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Influx of entrants will create liquidity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Shalesh Ganjoo, Enron Corp. Research (713) 853-5807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Storage Pricing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Factors to be considered for pricing: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of Buying/Renting Equipment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of maintaining the equipment (if owned)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Level of Service (QoS’ &amp; SLA’s)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 and Demand of Storage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Technology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Calculated in $/MB or GB delivered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to Start trading with Cache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Shalesh Ganjoo, Enron Corp. Research (713) 853-5807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Cache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3657600" y="2514600"/>
            <a:ext cx="1600200" cy="3124080"/>
          </a:xfrm>
          <a:prstGeom prst="can">
            <a:avLst>
              <a:gd name="adj" fmla="val 25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838080" y="3581280"/>
            <a:ext cx="1067040" cy="1752840"/>
          </a:xfrm>
          <a:prstGeom prst="can">
            <a:avLst>
              <a:gd name="adj" fmla="val 25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“Cache”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934320" y="3581280"/>
            <a:ext cx="1066680" cy="1752840"/>
          </a:xfrm>
          <a:prstGeom prst="can">
            <a:avLst>
              <a:gd name="adj" fmla="val 15851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“Cache”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38" name=""/>
          <p:cNvCxnSpPr>
            <a:stCxn id="136" idx="4"/>
            <a:endCxn id="135" idx="2"/>
          </p:cNvCxnSpPr>
          <p:nvPr/>
        </p:nvCxnSpPr>
        <p:spPr>
          <a:xfrm flipV="1">
            <a:off x="1905120" y="4075920"/>
            <a:ext cx="1753200" cy="381960"/>
          </a:xfrm>
          <a:prstGeom prst="curvedConnector5">
            <a:avLst>
              <a:gd name="adj1" fmla="val 49989"/>
              <a:gd name="adj2" fmla="val 50000"/>
              <a:gd name="adj3" fmla="val 49989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139" name=""/>
          <p:cNvCxnSpPr>
            <a:stCxn id="137" idx="2"/>
            <a:endCxn id="135" idx="4"/>
          </p:cNvCxnSpPr>
          <p:nvPr/>
        </p:nvCxnSpPr>
        <p:spPr>
          <a:xfrm rot="10800000">
            <a:off x="5257080" y="4075920"/>
            <a:ext cx="1677240" cy="381960"/>
          </a:xfrm>
          <a:prstGeom prst="curvedConnector5">
            <a:avLst>
              <a:gd name="adj1" fmla="val 50000"/>
              <a:gd name="adj2" fmla="val 50000"/>
              <a:gd name="adj3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Shalesh Ganjoo, Enron Corp. Research (713) 853-5807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762120" y="2437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Storage Book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Shalesh Ganjoo, Enron Corp. Research (713) 853-5807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3809880" y="1752480"/>
            <a:ext cx="1600200" cy="5335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Web Site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733920" y="5638680"/>
            <a:ext cx="1752480" cy="5335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Businesses, Individuals,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Organizations, Govt.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809880" y="3733920"/>
            <a:ext cx="1600200" cy="5331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Internet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Provider (ISP)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5" name=""/>
          <p:cNvCxnSpPr>
            <a:stCxn id="12" idx="2"/>
            <a:endCxn id="14" idx="0"/>
          </p:cNvCxnSpPr>
          <p:nvPr/>
        </p:nvCxnSpPr>
        <p:spPr>
          <a:xfrm flipV="1" rot="10800000">
            <a:off x="4609440" y="2285640"/>
            <a:ext cx="1080" cy="1448640"/>
          </a:xfrm>
          <a:prstGeom prst="bentConnector2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16" name=""/>
          <p:cNvCxnSpPr>
            <a:stCxn id="14" idx="2"/>
            <a:endCxn id="13" idx="0"/>
          </p:cNvCxnSpPr>
          <p:nvPr/>
        </p:nvCxnSpPr>
        <p:spPr>
          <a:xfrm flipV="1" rot="10800000">
            <a:off x="4609440" y="4266720"/>
            <a:ext cx="1080" cy="1372320"/>
          </a:xfrm>
          <a:prstGeom prst="bentConnector2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Present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Shalesh Ganjoo, Enron Corp. Research (713) 853-5807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3733920" y="1752480"/>
            <a:ext cx="1600200" cy="5335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Vendor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657600" y="5638680"/>
            <a:ext cx="1752480" cy="5335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Businesses, Individuals,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Organizations, Govt.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733920" y="4343400"/>
            <a:ext cx="1600200" cy="5335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Internet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Provider (ISP)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733920" y="3048120"/>
            <a:ext cx="1600200" cy="5331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Software Vendor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2" name=""/>
          <p:cNvCxnSpPr>
            <a:stCxn id="18" idx="2"/>
            <a:endCxn id="21" idx="0"/>
          </p:cNvCxnSpPr>
          <p:nvPr/>
        </p:nvCxnSpPr>
        <p:spPr>
          <a:xfrm flipV="1" rot="10800000">
            <a:off x="4533120" y="2285640"/>
            <a:ext cx="1080" cy="762840"/>
          </a:xfrm>
          <a:prstGeom prst="bentConnector2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23" name=""/>
          <p:cNvCxnSpPr>
            <a:stCxn id="21" idx="2"/>
            <a:endCxn id="20" idx="0"/>
          </p:cNvCxnSpPr>
          <p:nvPr/>
        </p:nvCxnSpPr>
        <p:spPr>
          <a:xfrm flipV="1" rot="10800000">
            <a:off x="4533120" y="3580920"/>
            <a:ext cx="1080" cy="762840"/>
          </a:xfrm>
          <a:prstGeom prst="bentConnector2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24" name=""/>
          <p:cNvCxnSpPr>
            <a:stCxn id="20" idx="2"/>
            <a:endCxn id="19" idx="0"/>
          </p:cNvCxnSpPr>
          <p:nvPr/>
        </p:nvCxnSpPr>
        <p:spPr>
          <a:xfrm flipV="1" rot="10800000">
            <a:off x="4533120" y="4876560"/>
            <a:ext cx="1080" cy="762480"/>
          </a:xfrm>
          <a:prstGeom prst="bentConnector2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25" name=""/>
          <p:cNvSpPr/>
          <p:nvPr/>
        </p:nvSpPr>
        <p:spPr>
          <a:xfrm>
            <a:off x="7010280" y="3429000"/>
            <a:ext cx="1981440" cy="7621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Service Provider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(ASP)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6" name=""/>
          <p:cNvCxnSpPr>
            <a:stCxn id="25" idx="2"/>
            <a:endCxn id="21" idx="3"/>
          </p:cNvCxnSpPr>
          <p:nvPr/>
        </p:nvCxnSpPr>
        <p:spPr>
          <a:xfrm rot="10800000">
            <a:off x="5333400" y="3314160"/>
            <a:ext cx="1676880" cy="495720"/>
          </a:xfrm>
          <a:prstGeom prst="curvedConnector5">
            <a:avLst>
              <a:gd name="adj1" fmla="val 49989"/>
              <a:gd name="adj2" fmla="val 50000"/>
              <a:gd name="adj3" fmla="val 49989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Near Future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Shalesh Ganjoo, Enron Corp. Research (713) 853-5807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3886200" y="1752480"/>
            <a:ext cx="1600200" cy="5335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Vendor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809880" y="5638680"/>
            <a:ext cx="1752840" cy="5335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Businesses, Individuals,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Organizations, Govt.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886200" y="4343400"/>
            <a:ext cx="1600200" cy="5335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Internet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Provider (ISP)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886200" y="3048120"/>
            <a:ext cx="1600200" cy="5331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Software Vendor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(ASP)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2" name=""/>
          <p:cNvCxnSpPr>
            <a:stCxn id="28" idx="2"/>
            <a:endCxn id="31" idx="0"/>
          </p:cNvCxnSpPr>
          <p:nvPr/>
        </p:nvCxnSpPr>
        <p:spPr>
          <a:xfrm flipV="1" rot="10800000">
            <a:off x="4685760" y="2285640"/>
            <a:ext cx="1080" cy="762840"/>
          </a:xfrm>
          <a:prstGeom prst="bentConnector2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33" name=""/>
          <p:cNvCxnSpPr>
            <a:stCxn id="31" idx="2"/>
            <a:endCxn id="30" idx="0"/>
          </p:cNvCxnSpPr>
          <p:nvPr/>
        </p:nvCxnSpPr>
        <p:spPr>
          <a:xfrm flipV="1" rot="10800000">
            <a:off x="4685760" y="3580920"/>
            <a:ext cx="1080" cy="762840"/>
          </a:xfrm>
          <a:prstGeom prst="bentConnector2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34" name=""/>
          <p:cNvCxnSpPr>
            <a:stCxn id="30" idx="2"/>
            <a:endCxn id="29" idx="0"/>
          </p:cNvCxnSpPr>
          <p:nvPr/>
        </p:nvCxnSpPr>
        <p:spPr>
          <a:xfrm flipV="1" rot="10800000">
            <a:off x="4685760" y="4876560"/>
            <a:ext cx="1080" cy="762480"/>
          </a:xfrm>
          <a:prstGeom prst="bentConnector2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35" name=""/>
          <p:cNvSpPr/>
          <p:nvPr/>
        </p:nvSpPr>
        <p:spPr>
          <a:xfrm>
            <a:off x="7010280" y="4952880"/>
            <a:ext cx="1676520" cy="6098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Software Event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6" name=""/>
          <p:cNvCxnSpPr>
            <a:endCxn id="35" idx="2"/>
          </p:cNvCxnSpPr>
          <p:nvPr/>
        </p:nvCxnSpPr>
        <p:spPr>
          <a:xfrm>
            <a:off x="4724280" y="3962520"/>
            <a:ext cx="2286720" cy="1296000"/>
          </a:xfrm>
          <a:prstGeom prst="curvedConnector5">
            <a:avLst>
              <a:gd name="adj1" fmla="val 49992"/>
              <a:gd name="adj2" fmla="val 49986"/>
              <a:gd name="adj3" fmla="val 49992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37" name=""/>
          <p:cNvSpPr/>
          <p:nvPr/>
        </p:nvSpPr>
        <p:spPr>
          <a:xfrm>
            <a:off x="7086600" y="3124080"/>
            <a:ext cx="1676520" cy="6098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Processor Time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8" name=""/>
          <p:cNvCxnSpPr>
            <a:stCxn id="37" idx="2"/>
          </p:cNvCxnSpPr>
          <p:nvPr/>
        </p:nvCxnSpPr>
        <p:spPr>
          <a:xfrm rot="10800000">
            <a:off x="4723560" y="2818800"/>
            <a:ext cx="2363040" cy="610200"/>
          </a:xfrm>
          <a:prstGeom prst="curvedConnector5">
            <a:avLst>
              <a:gd name="adj1" fmla="val 49992"/>
              <a:gd name="adj2" fmla="val 50000"/>
              <a:gd name="adj3" fmla="val 49992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39" name=""/>
          <p:cNvSpPr/>
          <p:nvPr/>
        </p:nvSpPr>
        <p:spPr>
          <a:xfrm>
            <a:off x="7086600" y="1676520"/>
            <a:ext cx="1676520" cy="60948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Storage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0" name=""/>
          <p:cNvCxnSpPr>
            <a:stCxn id="39" idx="2"/>
          </p:cNvCxnSpPr>
          <p:nvPr/>
        </p:nvCxnSpPr>
        <p:spPr>
          <a:xfrm flipV="1" rot="10800000">
            <a:off x="4723560" y="1980720"/>
            <a:ext cx="2363040" cy="534240"/>
          </a:xfrm>
          <a:prstGeom prst="curvedConnector5">
            <a:avLst>
              <a:gd name="adj1" fmla="val 49992"/>
              <a:gd name="adj2" fmla="val 49966"/>
              <a:gd name="adj3" fmla="val 49992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9144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Evolution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Shalesh Ganjoo, Enron Corp. Research (713) 853-5807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304920" y="1219320"/>
            <a:ext cx="1523880" cy="7617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Vendor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447920" y="2819520"/>
            <a:ext cx="83808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666880" y="2819520"/>
            <a:ext cx="83844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IBM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038480" y="2819520"/>
            <a:ext cx="83844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ORACLE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410080" y="2819520"/>
            <a:ext cx="83844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705720" y="2819520"/>
            <a:ext cx="83808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523880" y="5486400"/>
            <a:ext cx="83844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886200" y="1219320"/>
            <a:ext cx="1523880" cy="7617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Vendor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638680" y="1219320"/>
            <a:ext cx="1524240" cy="7617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Vendor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391520" y="1219320"/>
            <a:ext cx="1523880" cy="7617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Vendor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057400" y="1219320"/>
            <a:ext cx="1523880" cy="7617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Vendor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200400" y="5486400"/>
            <a:ext cx="83808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Individuals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553080" y="5486400"/>
            <a:ext cx="83844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876920" y="5486400"/>
            <a:ext cx="83808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362320" y="4191120"/>
            <a:ext cx="83808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715000" y="4191120"/>
            <a:ext cx="83808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038480" y="4191120"/>
            <a:ext cx="83844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52280" y="3657600"/>
            <a:ext cx="1219320" cy="5335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772400" y="3657600"/>
            <a:ext cx="1219320" cy="5335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Gateway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1" name=""/>
          <p:cNvCxnSpPr>
            <a:stCxn id="42" idx="2"/>
            <a:endCxn id="43" idx="0"/>
          </p:cNvCxnSpPr>
          <p:nvPr/>
        </p:nvCxnSpPr>
        <p:spPr>
          <a:xfrm flipH="1" rot="16200000">
            <a:off x="1046520" y="1999800"/>
            <a:ext cx="839160" cy="80100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62" name=""/>
          <p:cNvCxnSpPr>
            <a:stCxn id="52" idx="2"/>
            <a:endCxn id="44" idx="0"/>
          </p:cNvCxnSpPr>
          <p:nvPr/>
        </p:nvCxnSpPr>
        <p:spPr>
          <a:xfrm flipH="1" rot="16200000">
            <a:off x="2532240" y="2266560"/>
            <a:ext cx="839160" cy="26712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63" name=""/>
          <p:cNvCxnSpPr>
            <a:stCxn id="49" idx="2"/>
            <a:endCxn id="45" idx="0"/>
          </p:cNvCxnSpPr>
          <p:nvPr/>
        </p:nvCxnSpPr>
        <p:spPr>
          <a:xfrm rot="5400000">
            <a:off x="4133160" y="2304720"/>
            <a:ext cx="839160" cy="19116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64" name=""/>
          <p:cNvCxnSpPr>
            <a:stCxn id="50" idx="2"/>
            <a:endCxn id="46" idx="0"/>
          </p:cNvCxnSpPr>
          <p:nvPr/>
        </p:nvCxnSpPr>
        <p:spPr>
          <a:xfrm rot="5400000">
            <a:off x="5695200" y="2114280"/>
            <a:ext cx="839160" cy="57204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65" name=""/>
          <p:cNvCxnSpPr>
            <a:stCxn id="51" idx="2"/>
            <a:endCxn id="47" idx="0"/>
          </p:cNvCxnSpPr>
          <p:nvPr/>
        </p:nvCxnSpPr>
        <p:spPr>
          <a:xfrm rot="5400000">
            <a:off x="7219080" y="1886040"/>
            <a:ext cx="839160" cy="102888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66" name=""/>
          <p:cNvCxnSpPr>
            <a:stCxn id="42" idx="2"/>
            <a:endCxn id="44" idx="0"/>
          </p:cNvCxnSpPr>
          <p:nvPr/>
        </p:nvCxnSpPr>
        <p:spPr>
          <a:xfrm flipH="1" rot="16200000">
            <a:off x="1657080" y="1389960"/>
            <a:ext cx="839160" cy="202032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67" name=""/>
          <p:cNvCxnSpPr>
            <a:stCxn id="49" idx="2"/>
            <a:endCxn id="44" idx="0"/>
          </p:cNvCxnSpPr>
          <p:nvPr/>
        </p:nvCxnSpPr>
        <p:spPr>
          <a:xfrm rot="5400000">
            <a:off x="3447360" y="1618920"/>
            <a:ext cx="839160" cy="156276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68" name=""/>
          <p:cNvCxnSpPr>
            <a:stCxn id="50" idx="2"/>
            <a:endCxn id="45" idx="0"/>
          </p:cNvCxnSpPr>
          <p:nvPr/>
        </p:nvCxnSpPr>
        <p:spPr>
          <a:xfrm rot="5400000">
            <a:off x="5009400" y="1428480"/>
            <a:ext cx="839160" cy="194364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69" name=""/>
          <p:cNvCxnSpPr>
            <a:stCxn id="51" idx="2"/>
            <a:endCxn id="46" idx="0"/>
          </p:cNvCxnSpPr>
          <p:nvPr/>
        </p:nvCxnSpPr>
        <p:spPr>
          <a:xfrm rot="5400000">
            <a:off x="6571440" y="1238040"/>
            <a:ext cx="839160" cy="232452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70" name=""/>
          <p:cNvCxnSpPr>
            <a:stCxn id="43" idx="2"/>
            <a:endCxn id="56" idx="0"/>
          </p:cNvCxnSpPr>
          <p:nvPr/>
        </p:nvCxnSpPr>
        <p:spPr>
          <a:xfrm flipH="1" rot="16200000">
            <a:off x="1981080" y="3390480"/>
            <a:ext cx="686520" cy="91512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71" name=""/>
          <p:cNvCxnSpPr>
            <a:stCxn id="44" idx="2"/>
            <a:endCxn id="58" idx="0"/>
          </p:cNvCxnSpPr>
          <p:nvPr/>
        </p:nvCxnSpPr>
        <p:spPr>
          <a:xfrm flipH="1" rot="16200000">
            <a:off x="3429000" y="3161880"/>
            <a:ext cx="686520" cy="137232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72" name=""/>
          <p:cNvCxnSpPr>
            <a:stCxn id="46" idx="2"/>
            <a:endCxn id="58" idx="0"/>
          </p:cNvCxnSpPr>
          <p:nvPr/>
        </p:nvCxnSpPr>
        <p:spPr>
          <a:xfrm rot="5400000">
            <a:off x="4800240" y="3162240"/>
            <a:ext cx="686520" cy="137232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73" name=""/>
          <p:cNvCxnSpPr>
            <a:stCxn id="47" idx="2"/>
            <a:endCxn id="57" idx="0"/>
          </p:cNvCxnSpPr>
          <p:nvPr/>
        </p:nvCxnSpPr>
        <p:spPr>
          <a:xfrm rot="5400000">
            <a:off x="6285960" y="3352680"/>
            <a:ext cx="686520" cy="99144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74" name=""/>
          <p:cNvCxnSpPr>
            <a:stCxn id="47" idx="2"/>
            <a:endCxn id="58" idx="0"/>
          </p:cNvCxnSpPr>
          <p:nvPr/>
        </p:nvCxnSpPr>
        <p:spPr>
          <a:xfrm rot="5400000">
            <a:off x="5448240" y="2514600"/>
            <a:ext cx="686520" cy="266724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75" name=""/>
          <p:cNvCxnSpPr>
            <a:stCxn id="43" idx="2"/>
            <a:endCxn id="58" idx="0"/>
          </p:cNvCxnSpPr>
          <p:nvPr/>
        </p:nvCxnSpPr>
        <p:spPr>
          <a:xfrm flipH="1" rot="16200000">
            <a:off x="2818440" y="2552400"/>
            <a:ext cx="686520" cy="259164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76" name=""/>
          <p:cNvCxnSpPr>
            <a:stCxn id="56" idx="2"/>
            <a:endCxn id="48" idx="0"/>
          </p:cNvCxnSpPr>
          <p:nvPr/>
        </p:nvCxnSpPr>
        <p:spPr>
          <a:xfrm rot="5400000">
            <a:off x="2057040" y="4762440"/>
            <a:ext cx="610200" cy="83880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77" name=""/>
          <p:cNvCxnSpPr>
            <a:stCxn id="56" idx="2"/>
            <a:endCxn id="53" idx="0"/>
          </p:cNvCxnSpPr>
          <p:nvPr/>
        </p:nvCxnSpPr>
        <p:spPr>
          <a:xfrm flipH="1" rot="16200000">
            <a:off x="2895480" y="4762080"/>
            <a:ext cx="610200" cy="83880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78" name=""/>
          <p:cNvCxnSpPr>
            <a:stCxn id="58" idx="2"/>
            <a:endCxn id="53" idx="0"/>
          </p:cNvCxnSpPr>
          <p:nvPr/>
        </p:nvCxnSpPr>
        <p:spPr>
          <a:xfrm rot="5400000">
            <a:off x="3733200" y="4762080"/>
            <a:ext cx="610200" cy="83916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79" name=""/>
          <p:cNvCxnSpPr>
            <a:stCxn id="57" idx="2"/>
            <a:endCxn id="55" idx="0"/>
          </p:cNvCxnSpPr>
          <p:nvPr/>
        </p:nvCxnSpPr>
        <p:spPr>
          <a:xfrm rot="5400000">
            <a:off x="5409720" y="4762440"/>
            <a:ext cx="610200" cy="83880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80" name=""/>
          <p:cNvCxnSpPr>
            <a:stCxn id="57" idx="2"/>
            <a:endCxn id="53" idx="0"/>
          </p:cNvCxnSpPr>
          <p:nvPr/>
        </p:nvCxnSpPr>
        <p:spPr>
          <a:xfrm rot="5400000">
            <a:off x="4571280" y="3924000"/>
            <a:ext cx="610200" cy="251532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81" name=""/>
          <p:cNvCxnSpPr>
            <a:stCxn id="57" idx="2"/>
            <a:endCxn id="54" idx="0"/>
          </p:cNvCxnSpPr>
          <p:nvPr/>
        </p:nvCxnSpPr>
        <p:spPr>
          <a:xfrm flipH="1" rot="16200000">
            <a:off x="6247440" y="4762080"/>
            <a:ext cx="610200" cy="83916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82" name=""/>
          <p:cNvCxnSpPr>
            <a:stCxn id="59" idx="4"/>
          </p:cNvCxnSpPr>
          <p:nvPr/>
        </p:nvCxnSpPr>
        <p:spPr>
          <a:xfrm flipH="1" rot="16200000">
            <a:off x="1294560" y="3657600"/>
            <a:ext cx="915120" cy="1981800"/>
          </a:xfrm>
          <a:prstGeom prst="curved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83" name=""/>
          <p:cNvCxnSpPr>
            <a:stCxn id="59" idx="5"/>
          </p:cNvCxnSpPr>
          <p:nvPr/>
        </p:nvCxnSpPr>
        <p:spPr>
          <a:xfrm flipH="1" flipV="1" rot="5400000">
            <a:off x="1892880" y="3262680"/>
            <a:ext cx="151560" cy="1550160"/>
          </a:xfrm>
          <a:prstGeom prst="curvedConnector5">
            <a:avLst>
              <a:gd name="adj1" fmla="val -203095"/>
              <a:gd name="adj2" fmla="val 27851"/>
              <a:gd name="adj3" fmla="val -203095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84" name=""/>
          <p:cNvCxnSpPr>
            <a:stCxn id="60" idx="0"/>
          </p:cNvCxnSpPr>
          <p:nvPr/>
        </p:nvCxnSpPr>
        <p:spPr>
          <a:xfrm flipV="1" rot="16200000">
            <a:off x="7238520" y="2513880"/>
            <a:ext cx="1067400" cy="1219680"/>
          </a:xfrm>
          <a:prstGeom prst="curved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85" name=""/>
          <p:cNvCxnSpPr>
            <a:stCxn id="60" idx="3"/>
          </p:cNvCxnSpPr>
          <p:nvPr/>
        </p:nvCxnSpPr>
        <p:spPr>
          <a:xfrm flipV="1" rot="16200000">
            <a:off x="6985080" y="3148200"/>
            <a:ext cx="151560" cy="1778760"/>
          </a:xfrm>
          <a:prstGeom prst="curvedConnector5">
            <a:avLst>
              <a:gd name="adj1" fmla="val -203095"/>
              <a:gd name="adj2" fmla="val 27489"/>
              <a:gd name="adj3" fmla="val -203095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86" name=""/>
          <p:cNvCxnSpPr>
            <a:stCxn id="60" idx="4"/>
          </p:cNvCxnSpPr>
          <p:nvPr/>
        </p:nvCxnSpPr>
        <p:spPr>
          <a:xfrm rot="5400000">
            <a:off x="6819120" y="3543480"/>
            <a:ext cx="915120" cy="2210400"/>
          </a:xfrm>
          <a:prstGeom prst="curved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87" name=""/>
          <p:cNvCxnSpPr>
            <a:stCxn id="59" idx="0"/>
          </p:cNvCxnSpPr>
          <p:nvPr/>
        </p:nvCxnSpPr>
        <p:spPr>
          <a:xfrm flipH="1" flipV="1" rot="5400000">
            <a:off x="799560" y="2628360"/>
            <a:ext cx="991440" cy="1067400"/>
          </a:xfrm>
          <a:prstGeom prst="curved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88" name=""/>
          <p:cNvCxnSpPr>
            <a:stCxn id="45" idx="2"/>
            <a:endCxn id="58" idx="0"/>
          </p:cNvCxnSpPr>
          <p:nvPr/>
        </p:nvCxnSpPr>
        <p:spPr>
          <a:xfrm flipV="1" rot="10800000">
            <a:off x="4457160" y="3504960"/>
            <a:ext cx="1080" cy="686520"/>
          </a:xfrm>
          <a:prstGeom prst="bentConnector2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Evolution of Network Computing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Shalesh Ganjoo, Enron Corp. Research (713) 853-5807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>
            <a:off x="3352680" y="3048120"/>
            <a:ext cx="2133720" cy="1523880"/>
          </a:xfrm>
          <a:prstGeom prst="diamond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324480" y="3429000"/>
            <a:ext cx="2286000" cy="7621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Enron Advantage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3" name=""/>
          <p:cNvCxnSpPr>
            <a:stCxn id="91" idx="1"/>
            <a:endCxn id="90" idx="3"/>
          </p:cNvCxnSpPr>
          <p:nvPr/>
        </p:nvCxnSpPr>
        <p:spPr>
          <a:xfrm flipH="1">
            <a:off x="5486040" y="3809520"/>
            <a:ext cx="83880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94" name=""/>
          <p:cNvSpPr/>
          <p:nvPr/>
        </p:nvSpPr>
        <p:spPr>
          <a:xfrm>
            <a:off x="228600" y="3429000"/>
            <a:ext cx="2286000" cy="7621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276720" y="5181480"/>
            <a:ext cx="2286000" cy="7621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Individual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276720" y="1676520"/>
            <a:ext cx="2286000" cy="7617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Vendor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7" name=""/>
          <p:cNvCxnSpPr>
            <a:stCxn id="96" idx="2"/>
            <a:endCxn id="90" idx="0"/>
          </p:cNvCxnSpPr>
          <p:nvPr/>
        </p:nvCxnSpPr>
        <p:spPr>
          <a:xfrm>
            <a:off x="4419360" y="2438280"/>
            <a:ext cx="1080" cy="6105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98" name=""/>
          <p:cNvCxnSpPr>
            <a:stCxn id="94" idx="3"/>
            <a:endCxn id="90" idx="1"/>
          </p:cNvCxnSpPr>
          <p:nvPr/>
        </p:nvCxnSpPr>
        <p:spPr>
          <a:xfrm>
            <a:off x="2514600" y="3809520"/>
            <a:ext cx="83880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99" name=""/>
          <p:cNvCxnSpPr>
            <a:stCxn id="95" idx="0"/>
            <a:endCxn id="90" idx="2"/>
          </p:cNvCxnSpPr>
          <p:nvPr/>
        </p:nvCxnSpPr>
        <p:spPr>
          <a:xfrm flipV="1">
            <a:off x="4419360" y="4571280"/>
            <a:ext cx="1080" cy="61020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Shalesh Ganjoo, Enron Corp. Research (713) 853-5807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Competitive Environment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EMC (EMC)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IBM (IBM)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Hitachi Data Systems (HIT)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Technology Corporation (STK)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(SUNW)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Hewlett Packard (HP)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Compaq (CPQ)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Shalesh Ganjoo, Enron Corp. Research (713) 853-5807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Competitive Environment Contd.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DELL (DELL)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StorageNetworks (Privately held)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Shalesh Ganjoo, Enron Corp. Research (713) 853-5807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Responsibilities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800600" y="1752480"/>
            <a:ext cx="1523880" cy="8384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Products &amp;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80880" y="3352680"/>
            <a:ext cx="1524240" cy="8384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Trading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914400" y="4648320"/>
            <a:ext cx="1523880" cy="8380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743200" y="5181480"/>
            <a:ext cx="1523880" cy="8384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&amp;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Technology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705720" y="2133720"/>
            <a:ext cx="1523880" cy="8380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 Exposure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Storage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162920" y="3352680"/>
            <a:ext cx="1523880" cy="8384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781680" y="4648320"/>
            <a:ext cx="1524240" cy="8380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876920" y="5181480"/>
            <a:ext cx="1523880" cy="8384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 Models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286000" y="2895480"/>
            <a:ext cx="4648320" cy="17528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62120" y="2057400"/>
            <a:ext cx="1523880" cy="8380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Research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Identified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Vendors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819520" y="1752480"/>
            <a:ext cx="1523880" cy="8384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6" name=""/>
          <p:cNvCxnSpPr>
            <a:stCxn id="114" idx="3"/>
            <a:endCxn id="113" idx="1"/>
          </p:cNvCxnSpPr>
          <p:nvPr/>
        </p:nvCxnSpPr>
        <p:spPr>
          <a:xfrm>
            <a:off x="2286000" y="2476080"/>
            <a:ext cx="681840" cy="67716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17" name=""/>
          <p:cNvCxnSpPr>
            <a:stCxn id="115" idx="2"/>
            <a:endCxn id="113" idx="0"/>
          </p:cNvCxnSpPr>
          <p:nvPr/>
        </p:nvCxnSpPr>
        <p:spPr>
          <a:xfrm>
            <a:off x="3581280" y="2590920"/>
            <a:ext cx="1029600" cy="3052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18" name=""/>
          <p:cNvCxnSpPr>
            <a:stCxn id="105" idx="2"/>
            <a:endCxn id="113" idx="0"/>
          </p:cNvCxnSpPr>
          <p:nvPr/>
        </p:nvCxnSpPr>
        <p:spPr>
          <a:xfrm flipH="1">
            <a:off x="4609800" y="2590920"/>
            <a:ext cx="953280" cy="3052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19" name=""/>
          <p:cNvCxnSpPr>
            <a:stCxn id="109" idx="2"/>
            <a:endCxn id="113" idx="7"/>
          </p:cNvCxnSpPr>
          <p:nvPr/>
        </p:nvCxnSpPr>
        <p:spPr>
          <a:xfrm flipH="1">
            <a:off x="6252480" y="2971440"/>
            <a:ext cx="1215000" cy="18180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20" name=""/>
          <p:cNvCxnSpPr>
            <a:stCxn id="110" idx="1"/>
            <a:endCxn id="113" idx="6"/>
          </p:cNvCxnSpPr>
          <p:nvPr/>
        </p:nvCxnSpPr>
        <p:spPr>
          <a:xfrm flipH="1">
            <a:off x="6933600" y="3771720"/>
            <a:ext cx="22932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21" name=""/>
          <p:cNvCxnSpPr>
            <a:stCxn id="106" idx="3"/>
            <a:endCxn id="113" idx="2"/>
          </p:cNvCxnSpPr>
          <p:nvPr/>
        </p:nvCxnSpPr>
        <p:spPr>
          <a:xfrm>
            <a:off x="1905120" y="3771720"/>
            <a:ext cx="38160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22" name=""/>
          <p:cNvCxnSpPr>
            <a:stCxn id="108" idx="0"/>
            <a:endCxn id="113" idx="4"/>
          </p:cNvCxnSpPr>
          <p:nvPr/>
        </p:nvCxnSpPr>
        <p:spPr>
          <a:xfrm flipV="1">
            <a:off x="3504960" y="4647600"/>
            <a:ext cx="1105560" cy="5338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23" name=""/>
          <p:cNvCxnSpPr>
            <a:stCxn id="112" idx="0"/>
            <a:endCxn id="113" idx="4"/>
          </p:cNvCxnSpPr>
          <p:nvPr/>
        </p:nvCxnSpPr>
        <p:spPr>
          <a:xfrm flipH="1" flipV="1">
            <a:off x="4609800" y="4647600"/>
            <a:ext cx="1028880" cy="5338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24" name=""/>
          <p:cNvCxnSpPr>
            <a:stCxn id="111" idx="0"/>
            <a:endCxn id="113" idx="5"/>
          </p:cNvCxnSpPr>
          <p:nvPr/>
        </p:nvCxnSpPr>
        <p:spPr>
          <a:xfrm flipH="1" flipV="1">
            <a:off x="6252480" y="4390200"/>
            <a:ext cx="1291320" cy="2581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25" name=""/>
          <p:cNvCxnSpPr>
            <a:stCxn id="107" idx="0"/>
            <a:endCxn id="113" idx="3"/>
          </p:cNvCxnSpPr>
          <p:nvPr/>
        </p:nvCxnSpPr>
        <p:spPr>
          <a:xfrm flipV="1">
            <a:off x="1676160" y="4390200"/>
            <a:ext cx="1291320" cy="2581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Shalesh Ganjoo, Enron Corp. Research (713) 853-5807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2000-02-28T13:11:37Z</dcterms:created>
  <dc:creator>sganjoo</dc:creator>
  <dc:description/>
  <dc:language>en-US</dc:language>
  <cp:lastModifiedBy>sganjoo</cp:lastModifiedBy>
  <cp:lastPrinted>2000-04-10T16:39:03Z</cp:lastPrinted>
  <dcterms:modified xsi:type="dcterms:W3CDTF">2000-04-10T16:39:07Z</dcterms:modified>
  <cp:revision>11</cp:revision>
  <dc:subject/>
  <dc:title>Storage</dc:title>
</cp:coreProperties>
</file>