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5.xml.rels" ContentType="application/vnd.openxmlformats-package.relationships+xml"/>
  <Override PartName="/ppt/slides/_rels/slide7.xml.rels" ContentType="application/vnd.openxmlformats-package.relationships+xml"/>
  <Override PartName="/ppt/slides/_rels/slide24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34.xml.rels" ContentType="application/vnd.openxmlformats-package.relationships+xml"/>
  <Override PartName="/ppt/slides/_rels/slide33.xml.rels" ContentType="application/vnd.openxmlformats-package.relationships+xml"/>
  <Override PartName="/ppt/slides/_rels/slide32.xml.rels" ContentType="application/vnd.openxmlformats-package.relationships+xml"/>
  <Override PartName="/ppt/slides/_rels/slide22.xml.rels" ContentType="application/vnd.openxmlformats-package.relationships+xml"/>
  <Override PartName="/ppt/slides/_rels/slide5.xml.rels" ContentType="application/vnd.openxmlformats-package.relationships+xml"/>
  <Override PartName="/ppt/slides/_rels/slide31.xml.rels" ContentType="application/vnd.openxmlformats-package.relationships+xml"/>
  <Override PartName="/ppt/slides/_rels/slide29.xml.rels" ContentType="application/vnd.openxmlformats-package.relationships+xml"/>
  <Override PartName="/ppt/slides/_rels/slide30.xml.rels" ContentType="application/vnd.openxmlformats-package.relationships+xml"/>
  <Override PartName="/ppt/slides/_rels/slide28.xml.rels" ContentType="application/vnd.openxmlformats-package.relationships+xml"/>
  <Override PartName="/ppt/slides/_rels/slide19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27.xml.rels" ContentType="application/vnd.openxmlformats-package.relationships+xml"/>
  <Override PartName="/ppt/slides/_rels/slide6.xml.rels" ContentType="application/vnd.openxmlformats-package.relationships+xml"/>
  <Override PartName="/ppt/slides/_rels/slide23.xml.rels" ContentType="application/vnd.openxmlformats-package.relationships+xml"/>
  <Override PartName="/ppt/slides/_rels/slide35.xml.rels" ContentType="application/vnd.openxmlformats-package.relationships+xml"/>
  <Override PartName="/ppt/slides/_rels/slide12.xml.rels" ContentType="application/vnd.openxmlformats-package.relationships+xml"/>
  <Override PartName="/ppt/slides/_rels/slide21.xml.rels" ContentType="application/vnd.openxmlformats-package.relationships+xml"/>
  <Override PartName="/ppt/slides/_rels/slide4.xml.rels" ContentType="application/vnd.openxmlformats-package.relationships+xml"/>
  <Override PartName="/ppt/slides/_rels/slide18.xml.rels" ContentType="application/vnd.openxmlformats-package.relationships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_rels/slide26.xml.rels" ContentType="application/vnd.openxmlformats-package.relationships+xml"/>
  <Override PartName="/ppt/slides/_rels/slide20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25.xml.rels" ContentType="application/vnd.openxmlformats-package.relationships+xml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19.xml" ContentType="application/vnd.openxmlformats-officedocument.presentationml.slide+xml"/>
  <Override PartName="/ppt/slides/slide13.xml" ContentType="application/vnd.openxmlformats-officedocument.presentationml.slide+xml"/>
  <Override PartName="/ppt/slides/slide5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22.xml" ContentType="application/vnd.openxmlformats-officedocument.presentationml.slide+xml"/>
  <Override PartName="/ppt/slides/slide34.xml" ContentType="application/vnd.openxmlformats-officedocument.presentationml.slide+xml"/>
  <Override PartName="/ppt/slides/slide23.xml" ContentType="application/vnd.openxmlformats-officedocument.presentationml.slide+xml"/>
  <Override PartName="/ppt/slides/slide35.xml" ContentType="application/vnd.openxmlformats-officedocument.presentationml.slide+xml"/>
  <Override PartName="/ppt/slides/slide12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11.xml" ContentType="application/vnd.openxmlformats-officedocument.presentationml.slide+xml"/>
  <Override PartName="/ppt/slides/slide3.xml" ContentType="application/vnd.openxmlformats-officedocument.presentationml.slide+xml"/>
  <Override PartName="/ppt/slides/slide9.xml" ContentType="application/vnd.openxmlformats-officedocument.presentationml.slide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8.xml" ContentType="application/vnd.openxmlformats-officedocument.presentationml.slide+xml"/>
  <Override PartName="/ppt/slides/slide16.xml" ContentType="application/vnd.openxmlformats-officedocument.presentationml.slide+xml"/>
  <Override PartName="/ppt/slides/slide1.xml" ContentType="application/vnd.openxmlformats-officedocument.presentationml.slide+xml"/>
  <Override PartName="/ppt/slides/slide7.xml" ContentType="application/vnd.openxmlformats-officedocument.presentationml.slide+xml"/>
  <Override PartName="/ppt/slides/slide15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  <Override PartName="/ppt/media/image14.wmf" ContentType="image/x-wmf"/>
  <Override PartName="/ppt/media/image5.wmf" ContentType="image/x-wmf"/>
  <Override PartName="/ppt/media/image6.wmf" ContentType="image/x-wmf"/>
  <Override PartName="/ppt/media/image10.wmf" ContentType="image/x-wmf"/>
  <Override PartName="/ppt/media/image7.wmf" ContentType="image/x-wmf"/>
  <Override PartName="/ppt/media/image11.wmf" ContentType="image/x-wmf"/>
  <Override PartName="/ppt/media/image2.wmf" ContentType="image/x-wmf"/>
  <Override PartName="/ppt/media/image8.wmf" ContentType="image/x-wmf"/>
  <Override PartName="/ppt/media/image12.wmf" ContentType="image/x-wmf"/>
  <Override PartName="/ppt/media/image3.wmf" ContentType="image/x-wmf"/>
  <Override PartName="/ppt/media/image9.wmf" ContentType="image/x-wmf"/>
  <Override PartName="/ppt/media/image13.wmf" ContentType="image/x-wmf"/>
  <Override PartName="/ppt/media/image4.wmf" ContentType="image/x-wmf"/>
  <Override PartName="/ppt/embeddings/oleObject1.xlsx" ContentType="application/vnd.openxmlformats-officedocument.spreadsheetml.sheet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</p:sldIdLst>
  <p:sldSz cx="9144000" cy="6858000"/>
  <p:notesSz cx="7037388" cy="918686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37" Type="http://schemas.openxmlformats.org/officeDocument/2006/relationships/slide" Target="slides/slide35.xml"/><Relationship Id="rId3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88716A9-4F9E-4BE7-945A-06A6FEEA2097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99"/>
            </a:gs>
            <a:gs pos="100000">
              <a:srgbClr val="3366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F4BCA94-585A-4FD5-884D-CDCF207EF685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1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1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1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1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9.wmf"/><Relationship Id="rId3" Type="http://schemas.openxmlformats.org/officeDocument/2006/relationships/slideLayout" Target="../slideLayouts/slideLayout1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package" Target="../embeddings/oleObject1.xlsx"/><Relationship Id="rId3" Type="http://schemas.openxmlformats.org/officeDocument/2006/relationships/image" Target="../media/image10.wmf"/><Relationship Id="rId4" Type="http://schemas.openxmlformats.org/officeDocument/2006/relationships/slideLayout" Target="../slideLayouts/slideLayout1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1.wmf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2.wmf"/><Relationship Id="rId3" Type="http://schemas.openxmlformats.org/officeDocument/2006/relationships/slideLayout" Target="../slideLayouts/slideLayout1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3.wmf"/><Relationship Id="rId3" Type="http://schemas.openxmlformats.org/officeDocument/2006/relationships/slideLayout" Target="../slideLayouts/slideLayout1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4.wmf"/><Relationship Id="rId3" Type="http://schemas.openxmlformats.org/officeDocument/2006/relationships/slideLayout" Target="../slideLayouts/slideLayout1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package" Target="../embeddings/oleObject1.xlsx"/><Relationship Id="rId3" Type="http://schemas.openxmlformats.org/officeDocument/2006/relationships/image" Target="../media/image2.wmf"/><Relationship Id="rId4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99"/>
            </a:gs>
            <a:gs pos="100000">
              <a:srgbClr val="3366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"/>
          <p:cNvSpPr/>
          <p:nvPr/>
        </p:nvSpPr>
        <p:spPr>
          <a:xfrm>
            <a:off x="2057400" y="2819520"/>
            <a:ext cx="5943600" cy="3473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Storage assets/contracts are not liquid enough to build intuition for pricing. 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In this talk I will present a model that can capture both long term (inter-seasonal) and short term (intra-seasonal) option values embedded in the storage operation.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Time:  4:00-5:00pm, Wednesday, May 19, 1999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Place:  EB5C2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buClr>
                <a:srgbClr val="ffff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7" name="" descr=""/>
          <p:cNvPicPr/>
          <p:nvPr/>
        </p:nvPicPr>
        <p:blipFill>
          <a:blip r:embed="rId1"/>
          <a:stretch/>
        </p:blipFill>
        <p:spPr>
          <a:xfrm>
            <a:off x="6627960" y="6095880"/>
            <a:ext cx="542880" cy="565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" name=""/>
          <p:cNvSpPr/>
          <p:nvPr/>
        </p:nvSpPr>
        <p:spPr>
          <a:xfrm>
            <a:off x="7162920" y="6095880"/>
            <a:ext cx="19796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badi MT Condensed"/>
              </a:rPr>
              <a:t>Enron Research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 txBox="1"/>
          <p:nvPr/>
        </p:nvSpPr>
        <p:spPr>
          <a:xfrm rot="20484000">
            <a:off x="151920" y="228600"/>
            <a:ext cx="1752840" cy="609480"/>
          </a:xfrm>
          <a:prstGeom prst="rect">
            <a:avLst/>
          </a:prstGeom>
        </p:spPr>
        <p:txBody>
          <a:bodyPr wrap="none" lIns="90000" rIns="90000" tIns="46800" bIns="46800" anchor="ctr" anchorCtr="1">
            <a:prstTxWarp prst="textTriangle">
              <a:avLst>
                <a:gd name="adj" fmla="val 5000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3" strike="noStrike" u="none">
                <a:ln w="9360">
                  <a:solidFill>
                    <a:srgbClr val="000000"/>
                  </a:solidFill>
                  <a:miter/>
                </a:ln>
                <a:gradFill rotWithShape="0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/>
                </a:gradFill>
                <a:uFillTx/>
                <a:latin typeface="Times New Roman"/>
              </a:rPr>
              <a:t>Real Options</a:t>
            </a:r>
            <a:endParaRPr b="0" lang="en-US" sz="2400" spc="3" strike="noStrike" u="none">
              <a:ln w="9360">
                <a:solidFill>
                  <a:srgbClr val="000000"/>
                </a:solidFill>
                <a:miter/>
              </a:ln>
              <a:gradFill rotWithShape="0">
                <a:gsLst>
                  <a:gs pos="0">
                    <a:srgbClr val="ffffcc"/>
                  </a:gs>
                  <a:gs pos="100000">
                    <a:srgbClr val="ff9999"/>
                  </a:gs>
                </a:gsLst>
                <a:lin ang="5400000"/>
              </a:gradFill>
              <a:uFillTx/>
              <a:latin typeface="Times New Roman"/>
              <a:ea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1752480" y="999000"/>
            <a:ext cx="5791320" cy="1477080"/>
          </a:xfrm>
          <a:prstGeom prst="rect">
            <a:avLst/>
          </a:prstGeom>
          <a:solidFill>
            <a:srgbClr val="ffff99"/>
          </a:solidFill>
          <a:ln w="28440">
            <a:solidFill>
              <a:srgbClr val="33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spcBef>
                <a:spcPts val="22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Storage Facilities Valuation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22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Zimin Lu 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4191120" y="15228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Pricing Issues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3124080" y="15228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Introduction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5257800" y="15228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Our Approach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6324480" y="15228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Results and Implications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F5102938-27AF-4D6A-9EDC-68005EC96AFD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99"/>
            </a:gs>
            <a:gs pos="100000">
              <a:srgbClr val="3366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7" name="" descr=""/>
          <p:cNvPicPr/>
          <p:nvPr/>
        </p:nvPicPr>
        <p:blipFill>
          <a:blip r:embed="rId1"/>
          <a:stretch/>
        </p:blipFill>
        <p:spPr>
          <a:xfrm>
            <a:off x="6629400" y="6095880"/>
            <a:ext cx="542880" cy="565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78" name=""/>
          <p:cNvSpPr/>
          <p:nvPr/>
        </p:nvSpPr>
        <p:spPr>
          <a:xfrm>
            <a:off x="7162920" y="6095880"/>
            <a:ext cx="197964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badi MT Condensed"/>
              </a:rPr>
              <a:t>Enron Research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4191120" y="30492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ffff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Pricing Issues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3124080" y="30492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Introduction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5257800" y="30492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Our Approach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6324480" y="30492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Results and Implications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1981080" y="1752480"/>
            <a:ext cx="5943600" cy="414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Physical constraints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buClr>
                <a:srgbClr val="ffff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  Daily injection &amp; withdraw limits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buClr>
                <a:srgbClr val="ffff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  Seasonal injection &amp; withdraw limits    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     injection/withdraw curve to ensure safe operation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buClr>
                <a:srgbClr val="ffff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  Pipeline capacity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        </a:t>
            </a: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firm / non-firm transportation contracts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buClr>
                <a:srgbClr val="ffff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  Price elasticity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     future improvement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1676520" y="1142640"/>
            <a:ext cx="571500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Why Is It Difficult to Price Storage ?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 txBox="1"/>
          <p:nvPr/>
        </p:nvSpPr>
        <p:spPr>
          <a:xfrm rot="20484000">
            <a:off x="151920" y="228600"/>
            <a:ext cx="1752840" cy="609480"/>
          </a:xfrm>
          <a:prstGeom prst="rect">
            <a:avLst/>
          </a:prstGeom>
        </p:spPr>
        <p:txBody>
          <a:bodyPr wrap="none" lIns="90000" rIns="90000" tIns="46800" bIns="46800" anchor="ctr" anchorCtr="1">
            <a:prstTxWarp prst="textTriangle">
              <a:avLst>
                <a:gd name="adj" fmla="val 5000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3" strike="noStrike" u="none">
                <a:ln w="9360">
                  <a:solidFill>
                    <a:srgbClr val="000000"/>
                  </a:solidFill>
                  <a:miter/>
                </a:ln>
                <a:gradFill rotWithShape="0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/>
                </a:gradFill>
                <a:uFillTx/>
                <a:latin typeface="Times New Roman"/>
              </a:rPr>
              <a:t>Real Options</a:t>
            </a:r>
            <a:endParaRPr b="0" lang="en-US" sz="2400" spc="3" strike="noStrike" u="none">
              <a:ln w="9360">
                <a:solidFill>
                  <a:srgbClr val="000000"/>
                </a:solidFill>
                <a:miter/>
              </a:ln>
              <a:gradFill rotWithShape="0">
                <a:gsLst>
                  <a:gs pos="0">
                    <a:srgbClr val="ffffcc"/>
                  </a:gs>
                  <a:gs pos="100000">
                    <a:srgbClr val="ff9999"/>
                  </a:gs>
                </a:gsLst>
                <a:lin ang="5400000"/>
              </a:gradFill>
              <a:uFillTx/>
              <a:latin typeface="Times New Roman"/>
              <a:ea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99"/>
            </a:gs>
            <a:gs pos="100000">
              <a:srgbClr val="3366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6" name="" descr=""/>
          <p:cNvPicPr/>
          <p:nvPr/>
        </p:nvPicPr>
        <p:blipFill>
          <a:blip r:embed="rId1"/>
          <a:stretch/>
        </p:blipFill>
        <p:spPr>
          <a:xfrm>
            <a:off x="6629400" y="6095880"/>
            <a:ext cx="542880" cy="565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87" name=""/>
          <p:cNvSpPr/>
          <p:nvPr/>
        </p:nvSpPr>
        <p:spPr>
          <a:xfrm>
            <a:off x="7162920" y="6095880"/>
            <a:ext cx="197964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badi MT Condensed"/>
              </a:rPr>
              <a:t>Enron Research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4191120" y="22860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ffff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Pricing Issues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3124080" y="22860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Introduction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5257800" y="22860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Our Approach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6324480" y="22860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Results and Implications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1981080" y="1752480"/>
            <a:ext cx="5943600" cy="390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ffff"/>
                </a:solidFill>
                <a:effectLst/>
                <a:uFillTx/>
                <a:latin typeface="Times New Roman"/>
              </a:rPr>
              <a:t>Available approaches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Spread options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    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choose summer/winter spread options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     rank the spreads and allocate gas volume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buClr>
                <a:srgbClr val="ffff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  Advantages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     simple function calls to spread option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     capture inter-seasonal spread options value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 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buClr>
                <a:srgbClr val="ffff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  Disadvantages: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     does not capture intra-seasonal spread options value;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     exercises predetermined;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1676520" y="1142640"/>
            <a:ext cx="571500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Pricing Issues 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 txBox="1"/>
          <p:nvPr/>
        </p:nvSpPr>
        <p:spPr>
          <a:xfrm rot="20484000">
            <a:off x="151920" y="228600"/>
            <a:ext cx="1752840" cy="609480"/>
          </a:xfrm>
          <a:prstGeom prst="rect">
            <a:avLst/>
          </a:prstGeom>
        </p:spPr>
        <p:txBody>
          <a:bodyPr wrap="none" lIns="90000" rIns="90000" tIns="46800" bIns="46800" anchor="ctr" anchorCtr="1">
            <a:prstTxWarp prst="textTriangle">
              <a:avLst>
                <a:gd name="adj" fmla="val 5000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3" strike="noStrike" u="none">
                <a:ln w="9360">
                  <a:solidFill>
                    <a:srgbClr val="000000"/>
                  </a:solidFill>
                  <a:miter/>
                </a:ln>
                <a:gradFill rotWithShape="0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/>
                </a:gradFill>
                <a:uFillTx/>
                <a:latin typeface="Times New Roman"/>
              </a:rPr>
              <a:t>Real Options</a:t>
            </a:r>
            <a:endParaRPr b="0" lang="en-US" sz="2400" spc="3" strike="noStrike" u="none">
              <a:ln w="9360">
                <a:solidFill>
                  <a:srgbClr val="000000"/>
                </a:solidFill>
                <a:miter/>
              </a:ln>
              <a:gradFill rotWithShape="0">
                <a:gsLst>
                  <a:gs pos="0">
                    <a:srgbClr val="ffffcc"/>
                  </a:gs>
                  <a:gs pos="100000">
                    <a:srgbClr val="ff9999"/>
                  </a:gs>
                </a:gsLst>
                <a:lin ang="5400000"/>
              </a:gradFill>
              <a:uFillTx/>
              <a:latin typeface="Times New Roman"/>
              <a:ea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99"/>
            </a:gs>
            <a:gs pos="100000">
              <a:srgbClr val="3366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5" name="" descr=""/>
          <p:cNvPicPr/>
          <p:nvPr/>
        </p:nvPicPr>
        <p:blipFill>
          <a:blip r:embed="rId1"/>
          <a:stretch/>
        </p:blipFill>
        <p:spPr>
          <a:xfrm>
            <a:off x="6629400" y="6095880"/>
            <a:ext cx="542880" cy="565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96" name=""/>
          <p:cNvSpPr/>
          <p:nvPr/>
        </p:nvSpPr>
        <p:spPr>
          <a:xfrm>
            <a:off x="7162920" y="6095880"/>
            <a:ext cx="197964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badi MT Condensed"/>
              </a:rPr>
              <a:t>Enron Research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4191120" y="22860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ffff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Pricing Issues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3124080" y="22860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Introduction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5257800" y="22860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Our Approach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6324480" y="22860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Results and Implications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1981080" y="1752480"/>
            <a:ext cx="5943600" cy="396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ffff"/>
                </a:solidFill>
                <a:effectLst/>
                <a:uFillTx/>
                <a:latin typeface="Times New Roman"/>
              </a:rPr>
              <a:t>Available approaches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Binomial forest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    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Binomial tree for all prices on the curve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     to reflect seasonality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buClr>
                <a:srgbClr val="ffff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  Advantages: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     capture the American flavor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    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buClr>
                <a:srgbClr val="ffff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  Disadvantages: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     difficult to capture forward curve movements,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     especially reshaping.     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1676520" y="1142640"/>
            <a:ext cx="571500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Pricing Issues 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 txBox="1"/>
          <p:nvPr/>
        </p:nvSpPr>
        <p:spPr>
          <a:xfrm rot="20484000">
            <a:off x="151920" y="228600"/>
            <a:ext cx="1752840" cy="609480"/>
          </a:xfrm>
          <a:prstGeom prst="rect">
            <a:avLst/>
          </a:prstGeom>
        </p:spPr>
        <p:txBody>
          <a:bodyPr wrap="none" lIns="90000" rIns="90000" tIns="46800" bIns="46800" anchor="ctr" anchorCtr="1">
            <a:prstTxWarp prst="textTriangle">
              <a:avLst>
                <a:gd name="adj" fmla="val 5000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3" strike="noStrike" u="none">
                <a:ln w="9360">
                  <a:solidFill>
                    <a:srgbClr val="000000"/>
                  </a:solidFill>
                  <a:miter/>
                </a:ln>
                <a:gradFill rotWithShape="0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/>
                </a:gradFill>
                <a:uFillTx/>
                <a:latin typeface="Times New Roman"/>
              </a:rPr>
              <a:t>Real Options</a:t>
            </a:r>
            <a:endParaRPr b="0" lang="en-US" sz="2400" spc="3" strike="noStrike" u="none">
              <a:ln w="9360">
                <a:solidFill>
                  <a:srgbClr val="000000"/>
                </a:solidFill>
                <a:miter/>
              </a:ln>
              <a:gradFill rotWithShape="0">
                <a:gsLst>
                  <a:gs pos="0">
                    <a:srgbClr val="ffffcc"/>
                  </a:gs>
                  <a:gs pos="100000">
                    <a:srgbClr val="ff9999"/>
                  </a:gs>
                </a:gsLst>
                <a:lin ang="5400000"/>
              </a:gradFill>
              <a:uFillTx/>
              <a:latin typeface="Times New Roman"/>
              <a:ea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99"/>
            </a:gs>
            <a:gs pos="100000">
              <a:srgbClr val="3366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" name="" descr=""/>
          <p:cNvPicPr/>
          <p:nvPr/>
        </p:nvPicPr>
        <p:blipFill>
          <a:blip r:embed="rId1"/>
          <a:stretch/>
        </p:blipFill>
        <p:spPr>
          <a:xfrm>
            <a:off x="6629400" y="6095880"/>
            <a:ext cx="542880" cy="565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05" name=""/>
          <p:cNvSpPr/>
          <p:nvPr/>
        </p:nvSpPr>
        <p:spPr>
          <a:xfrm>
            <a:off x="7162920" y="6095880"/>
            <a:ext cx="197964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badi MT Condensed"/>
              </a:rPr>
              <a:t>Enron Research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4267080" y="22860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ffff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Pricing Issues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3200400" y="22860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Introduction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5334120" y="22860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Our Approach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6400800" y="22860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Results and Implications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1981080" y="1752480"/>
            <a:ext cx="5943600" cy="4012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ffff"/>
                </a:solidFill>
                <a:effectLst/>
                <a:uFillTx/>
                <a:latin typeface="Times New Roman"/>
              </a:rPr>
              <a:t>Available approaches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Simulation of pre-specified operating strategy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buClr>
                <a:srgbClr val="ffff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Advantages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  flexible to satisfy constraints;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  easy to evaluate different operating strategies;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 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buClr>
                <a:srgbClr val="ffff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Disadvantages: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  does not capture American flavor;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  does not handle optimal exercise;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 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1676520" y="1142640"/>
            <a:ext cx="571500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Pricing Issues 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 txBox="1"/>
          <p:nvPr/>
        </p:nvSpPr>
        <p:spPr>
          <a:xfrm rot="20484000">
            <a:off x="151920" y="228600"/>
            <a:ext cx="1752840" cy="609480"/>
          </a:xfrm>
          <a:prstGeom prst="rect">
            <a:avLst/>
          </a:prstGeom>
        </p:spPr>
        <p:txBody>
          <a:bodyPr wrap="none" lIns="90000" rIns="90000" tIns="46800" bIns="46800" anchor="ctr" anchorCtr="1">
            <a:prstTxWarp prst="textTriangle">
              <a:avLst>
                <a:gd name="adj" fmla="val 5000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3" strike="noStrike" u="none">
                <a:ln w="9360">
                  <a:solidFill>
                    <a:srgbClr val="000000"/>
                  </a:solidFill>
                  <a:miter/>
                </a:ln>
                <a:gradFill rotWithShape="0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/>
                </a:gradFill>
                <a:uFillTx/>
                <a:latin typeface="Times New Roman"/>
              </a:rPr>
              <a:t>Real Options</a:t>
            </a:r>
            <a:endParaRPr b="0" lang="en-US" sz="2400" spc="3" strike="noStrike" u="none">
              <a:ln w="9360">
                <a:solidFill>
                  <a:srgbClr val="000000"/>
                </a:solidFill>
                <a:miter/>
              </a:ln>
              <a:gradFill rotWithShape="0">
                <a:gsLst>
                  <a:gs pos="0">
                    <a:srgbClr val="ffffcc"/>
                  </a:gs>
                  <a:gs pos="100000">
                    <a:srgbClr val="ff9999"/>
                  </a:gs>
                </a:gsLst>
                <a:lin ang="5400000"/>
              </a:gradFill>
              <a:uFillTx/>
              <a:latin typeface="Times New Roman"/>
              <a:ea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99"/>
            </a:gs>
            <a:gs pos="100000">
              <a:srgbClr val="3366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3" name="" descr=""/>
          <p:cNvPicPr/>
          <p:nvPr/>
        </p:nvPicPr>
        <p:blipFill>
          <a:blip r:embed="rId1"/>
          <a:stretch/>
        </p:blipFill>
        <p:spPr>
          <a:xfrm>
            <a:off x="6629400" y="6095880"/>
            <a:ext cx="542880" cy="565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14" name=""/>
          <p:cNvSpPr/>
          <p:nvPr/>
        </p:nvSpPr>
        <p:spPr>
          <a:xfrm>
            <a:off x="7162920" y="6095880"/>
            <a:ext cx="197964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badi MT Condensed"/>
              </a:rPr>
              <a:t>Enron Research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>
            <a:off x="4267080" y="22860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Pricing Issues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/>
          <p:nvPr/>
        </p:nvSpPr>
        <p:spPr>
          <a:xfrm>
            <a:off x="3200400" y="22860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Introduction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/>
          <p:nvPr/>
        </p:nvSpPr>
        <p:spPr>
          <a:xfrm>
            <a:off x="5334120" y="22860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ffff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Our Approach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>
            <a:off x="6400800" y="22860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Results and Implications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"/>
          <p:cNvSpPr/>
          <p:nvPr/>
        </p:nvSpPr>
        <p:spPr>
          <a:xfrm>
            <a:off x="1905120" y="1981080"/>
            <a:ext cx="5943600" cy="4012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ffff"/>
                </a:solidFill>
                <a:effectLst/>
                <a:uFillTx/>
                <a:latin typeface="Times New Roman"/>
              </a:rPr>
              <a:t>Basic idea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buClr>
                <a:srgbClr val="ffff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Model forward curve as single object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  basic curve movements:  parallel shifting, slopping,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  and twisting;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buClr>
                <a:srgbClr val="ffff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Use simulation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  flexible to satisfy constraints, adopt  different price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  processes;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buClr>
                <a:srgbClr val="ffff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Keep American flavor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  optimal exercise decisions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"/>
          <p:cNvSpPr/>
          <p:nvPr/>
        </p:nvSpPr>
        <p:spPr>
          <a:xfrm>
            <a:off x="1676520" y="866160"/>
            <a:ext cx="5715000" cy="922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Our Approach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Zimin Lu, Stinson Gibner and Vince Kaminski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1" name=""/>
          <p:cNvSpPr txBox="1"/>
          <p:nvPr/>
        </p:nvSpPr>
        <p:spPr>
          <a:xfrm rot="20484000">
            <a:off x="151920" y="228600"/>
            <a:ext cx="1752840" cy="609480"/>
          </a:xfrm>
          <a:prstGeom prst="rect">
            <a:avLst/>
          </a:prstGeom>
        </p:spPr>
        <p:txBody>
          <a:bodyPr wrap="none" lIns="90000" rIns="90000" tIns="46800" bIns="46800" anchor="ctr" anchorCtr="1">
            <a:prstTxWarp prst="textTriangle">
              <a:avLst>
                <a:gd name="adj" fmla="val 5000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3" strike="noStrike" u="none">
                <a:ln w="9360">
                  <a:solidFill>
                    <a:srgbClr val="000000"/>
                  </a:solidFill>
                  <a:miter/>
                </a:ln>
                <a:gradFill rotWithShape="0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/>
                </a:gradFill>
                <a:uFillTx/>
                <a:latin typeface="Times New Roman"/>
              </a:rPr>
              <a:t>Real Options</a:t>
            </a:r>
            <a:endParaRPr b="0" lang="en-US" sz="2400" spc="3" strike="noStrike" u="none">
              <a:ln w="9360">
                <a:solidFill>
                  <a:srgbClr val="000000"/>
                </a:solidFill>
                <a:miter/>
              </a:ln>
              <a:gradFill rotWithShape="0">
                <a:gsLst>
                  <a:gs pos="0">
                    <a:srgbClr val="ffffcc"/>
                  </a:gs>
                  <a:gs pos="100000">
                    <a:srgbClr val="ff9999"/>
                  </a:gs>
                </a:gsLst>
                <a:lin ang="5400000"/>
              </a:gradFill>
              <a:uFillTx/>
              <a:latin typeface="Times New Roman"/>
              <a:ea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99"/>
            </a:gs>
            <a:gs pos="100000">
              <a:srgbClr val="3366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2" name="" descr=""/>
          <p:cNvPicPr/>
          <p:nvPr/>
        </p:nvPicPr>
        <p:blipFill>
          <a:blip r:embed="rId1"/>
          <a:stretch/>
        </p:blipFill>
        <p:spPr>
          <a:xfrm>
            <a:off x="6629400" y="6095880"/>
            <a:ext cx="542880" cy="565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23" name=""/>
          <p:cNvSpPr/>
          <p:nvPr/>
        </p:nvSpPr>
        <p:spPr>
          <a:xfrm>
            <a:off x="7162920" y="6095880"/>
            <a:ext cx="197964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badi MT Condensed"/>
              </a:rPr>
              <a:t>Enron Research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4" name=""/>
          <p:cNvSpPr/>
          <p:nvPr/>
        </p:nvSpPr>
        <p:spPr>
          <a:xfrm>
            <a:off x="4267080" y="22860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Pricing Issues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5" name=""/>
          <p:cNvSpPr/>
          <p:nvPr/>
        </p:nvSpPr>
        <p:spPr>
          <a:xfrm>
            <a:off x="3200400" y="22860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Introduction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6" name=""/>
          <p:cNvSpPr/>
          <p:nvPr/>
        </p:nvSpPr>
        <p:spPr>
          <a:xfrm>
            <a:off x="5334120" y="22860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ffff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Our Approach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7" name=""/>
          <p:cNvSpPr/>
          <p:nvPr/>
        </p:nvSpPr>
        <p:spPr>
          <a:xfrm>
            <a:off x="6400800" y="22860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Results and Implications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8" name=""/>
          <p:cNvSpPr/>
          <p:nvPr/>
        </p:nvSpPr>
        <p:spPr>
          <a:xfrm>
            <a:off x="1905120" y="1981080"/>
            <a:ext cx="5943600" cy="340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ffff"/>
                </a:solidFill>
                <a:effectLst/>
                <a:uFillTx/>
                <a:latin typeface="Times New Roman"/>
              </a:rPr>
              <a:t>Financial modeling technologies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buClr>
                <a:srgbClr val="ffff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“HJM” to model forward curve moment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  curve shift, reshaping, governed by covariance matrix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buClr>
                <a:srgbClr val="ffff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American Monte-Carlo  (AMC)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  built tree for the payoff  - dimension reduction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buClr>
                <a:srgbClr val="ffff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buClr>
                <a:srgbClr val="ffff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Dynamic programming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  optimal decisions to inject, hold or withdraw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9" name=""/>
          <p:cNvSpPr/>
          <p:nvPr/>
        </p:nvSpPr>
        <p:spPr>
          <a:xfrm>
            <a:off x="1676520" y="1142640"/>
            <a:ext cx="571500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Our Approach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"/>
          <p:cNvSpPr txBox="1"/>
          <p:nvPr/>
        </p:nvSpPr>
        <p:spPr>
          <a:xfrm rot="20484000">
            <a:off x="151920" y="228600"/>
            <a:ext cx="1752840" cy="609480"/>
          </a:xfrm>
          <a:prstGeom prst="rect">
            <a:avLst/>
          </a:prstGeom>
        </p:spPr>
        <p:txBody>
          <a:bodyPr wrap="none" lIns="90000" rIns="90000" tIns="46800" bIns="46800" anchor="ctr" anchorCtr="1">
            <a:prstTxWarp prst="textTriangle">
              <a:avLst>
                <a:gd name="adj" fmla="val 5000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3" strike="noStrike" u="none">
                <a:ln w="9360">
                  <a:solidFill>
                    <a:srgbClr val="000000"/>
                  </a:solidFill>
                  <a:miter/>
                </a:ln>
                <a:gradFill rotWithShape="0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/>
                </a:gradFill>
                <a:uFillTx/>
                <a:latin typeface="Times New Roman"/>
              </a:rPr>
              <a:t>Real Options</a:t>
            </a:r>
            <a:endParaRPr b="0" lang="en-US" sz="2400" spc="3" strike="noStrike" u="none">
              <a:ln w="9360">
                <a:solidFill>
                  <a:srgbClr val="000000"/>
                </a:solidFill>
                <a:miter/>
              </a:ln>
              <a:gradFill rotWithShape="0">
                <a:gsLst>
                  <a:gs pos="0">
                    <a:srgbClr val="ffffcc"/>
                  </a:gs>
                  <a:gs pos="100000">
                    <a:srgbClr val="ff9999"/>
                  </a:gs>
                </a:gsLst>
                <a:lin ang="5400000"/>
              </a:gradFill>
              <a:uFillTx/>
              <a:latin typeface="Times New Roman"/>
              <a:ea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99"/>
            </a:gs>
            <a:gs pos="100000">
              <a:srgbClr val="3366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1" name="" descr=""/>
          <p:cNvPicPr/>
          <p:nvPr/>
        </p:nvPicPr>
        <p:blipFill>
          <a:blip r:embed="rId1"/>
          <a:stretch/>
        </p:blipFill>
        <p:spPr>
          <a:xfrm>
            <a:off x="6629400" y="6095880"/>
            <a:ext cx="542880" cy="565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32" name=""/>
          <p:cNvSpPr/>
          <p:nvPr/>
        </p:nvSpPr>
        <p:spPr>
          <a:xfrm>
            <a:off x="7162920" y="6095880"/>
            <a:ext cx="197964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badi MT Condensed"/>
              </a:rPr>
              <a:t>Enron Research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3" name=""/>
          <p:cNvSpPr/>
          <p:nvPr/>
        </p:nvSpPr>
        <p:spPr>
          <a:xfrm>
            <a:off x="4267080" y="22860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Pricing Issues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4" name=""/>
          <p:cNvSpPr/>
          <p:nvPr/>
        </p:nvSpPr>
        <p:spPr>
          <a:xfrm>
            <a:off x="3200400" y="22860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Introduction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5" name=""/>
          <p:cNvSpPr/>
          <p:nvPr/>
        </p:nvSpPr>
        <p:spPr>
          <a:xfrm>
            <a:off x="5334120" y="22860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ffff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Our Approach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6" name=""/>
          <p:cNvSpPr/>
          <p:nvPr/>
        </p:nvSpPr>
        <p:spPr>
          <a:xfrm>
            <a:off x="6400800" y="22860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Results and Implications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7" name=""/>
          <p:cNvSpPr/>
          <p:nvPr/>
        </p:nvSpPr>
        <p:spPr>
          <a:xfrm>
            <a:off x="1676520" y="1142640"/>
            <a:ext cx="571500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HJM Factor Model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8" name=""/>
          <p:cNvSpPr txBox="1"/>
          <p:nvPr/>
        </p:nvSpPr>
        <p:spPr>
          <a:xfrm rot="20484000">
            <a:off x="151920" y="228600"/>
            <a:ext cx="1752840" cy="609480"/>
          </a:xfrm>
          <a:prstGeom prst="rect">
            <a:avLst/>
          </a:prstGeom>
        </p:spPr>
        <p:txBody>
          <a:bodyPr wrap="none" lIns="90000" rIns="90000" tIns="46800" bIns="46800" anchor="ctr" anchorCtr="1">
            <a:prstTxWarp prst="textTriangle">
              <a:avLst>
                <a:gd name="adj" fmla="val 5000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3" strike="noStrike" u="none">
                <a:ln w="9360">
                  <a:solidFill>
                    <a:srgbClr val="000000"/>
                  </a:solidFill>
                  <a:miter/>
                </a:ln>
                <a:gradFill rotWithShape="0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/>
                </a:gradFill>
                <a:uFillTx/>
                <a:latin typeface="Times New Roman"/>
              </a:rPr>
              <a:t>Real Options</a:t>
            </a:r>
            <a:endParaRPr b="0" lang="en-US" sz="2400" spc="3" strike="noStrike" u="none">
              <a:ln w="9360">
                <a:solidFill>
                  <a:srgbClr val="000000"/>
                </a:solidFill>
                <a:miter/>
              </a:ln>
              <a:gradFill rotWithShape="0">
                <a:gsLst>
                  <a:gs pos="0">
                    <a:srgbClr val="ffffcc"/>
                  </a:gs>
                  <a:gs pos="100000">
                    <a:srgbClr val="ff9999"/>
                  </a:gs>
                </a:gsLst>
                <a:lin ang="5400000"/>
              </a:gradFill>
              <a:uFillTx/>
              <a:latin typeface="Times New Roman"/>
              <a:ea typeface="Times New Roman"/>
            </a:endParaRPr>
          </a:p>
        </p:txBody>
      </p:sp>
      <p:sp>
        <p:nvSpPr>
          <p:cNvPr id="239" name=""/>
          <p:cNvSpPr/>
          <p:nvPr/>
        </p:nvSpPr>
        <p:spPr>
          <a:xfrm>
            <a:off x="1905120" y="1752480"/>
            <a:ext cx="0" cy="3886200"/>
          </a:xfrm>
          <a:prstGeom prst="line">
            <a:avLst/>
          </a:prstGeom>
          <a:ln w="19080">
            <a:solidFill>
              <a:srgbClr val="ffffff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0" name=""/>
          <p:cNvSpPr/>
          <p:nvPr/>
        </p:nvSpPr>
        <p:spPr>
          <a:xfrm>
            <a:off x="1905120" y="4191120"/>
            <a:ext cx="4724280" cy="0"/>
          </a:xfrm>
          <a:prstGeom prst="line">
            <a:avLst/>
          </a:prstGeom>
          <a:ln w="1908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1" name=""/>
          <p:cNvSpPr/>
          <p:nvPr/>
        </p:nvSpPr>
        <p:spPr>
          <a:xfrm>
            <a:off x="2362320" y="4038480"/>
            <a:ext cx="0" cy="30492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2" name=""/>
          <p:cNvSpPr/>
          <p:nvPr/>
        </p:nvSpPr>
        <p:spPr>
          <a:xfrm>
            <a:off x="2666880" y="4038480"/>
            <a:ext cx="0" cy="30492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3" name=""/>
          <p:cNvSpPr/>
          <p:nvPr/>
        </p:nvSpPr>
        <p:spPr>
          <a:xfrm>
            <a:off x="2971800" y="4038480"/>
            <a:ext cx="0" cy="30492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4" name=""/>
          <p:cNvSpPr/>
          <p:nvPr/>
        </p:nvSpPr>
        <p:spPr>
          <a:xfrm>
            <a:off x="3276720" y="4038480"/>
            <a:ext cx="0" cy="30492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5" name=""/>
          <p:cNvSpPr/>
          <p:nvPr/>
        </p:nvSpPr>
        <p:spPr>
          <a:xfrm>
            <a:off x="3581280" y="4038480"/>
            <a:ext cx="0" cy="30492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6" name=""/>
          <p:cNvSpPr/>
          <p:nvPr/>
        </p:nvSpPr>
        <p:spPr>
          <a:xfrm>
            <a:off x="3886200" y="4038480"/>
            <a:ext cx="0" cy="30492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7" name=""/>
          <p:cNvSpPr/>
          <p:nvPr/>
        </p:nvSpPr>
        <p:spPr>
          <a:xfrm>
            <a:off x="4191120" y="4038480"/>
            <a:ext cx="0" cy="30492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8" name=""/>
          <p:cNvSpPr/>
          <p:nvPr/>
        </p:nvSpPr>
        <p:spPr>
          <a:xfrm>
            <a:off x="4495680" y="4038480"/>
            <a:ext cx="0" cy="30492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9" name=""/>
          <p:cNvSpPr/>
          <p:nvPr/>
        </p:nvSpPr>
        <p:spPr>
          <a:xfrm>
            <a:off x="4800600" y="4038480"/>
            <a:ext cx="0" cy="30492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0" name=""/>
          <p:cNvSpPr/>
          <p:nvPr/>
        </p:nvSpPr>
        <p:spPr>
          <a:xfrm>
            <a:off x="5105520" y="4038480"/>
            <a:ext cx="0" cy="30492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1" name=""/>
          <p:cNvSpPr/>
          <p:nvPr/>
        </p:nvSpPr>
        <p:spPr>
          <a:xfrm>
            <a:off x="5410080" y="4038480"/>
            <a:ext cx="0" cy="30492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2" name=""/>
          <p:cNvSpPr/>
          <p:nvPr/>
        </p:nvSpPr>
        <p:spPr>
          <a:xfrm>
            <a:off x="5715000" y="4038480"/>
            <a:ext cx="0" cy="30492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3" name=""/>
          <p:cNvSpPr/>
          <p:nvPr/>
        </p:nvSpPr>
        <p:spPr>
          <a:xfrm>
            <a:off x="6019920" y="4038480"/>
            <a:ext cx="0" cy="30492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4" name=""/>
          <p:cNvSpPr/>
          <p:nvPr/>
        </p:nvSpPr>
        <p:spPr>
          <a:xfrm>
            <a:off x="2057400" y="4572000"/>
            <a:ext cx="30492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1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5" name=""/>
          <p:cNvSpPr/>
          <p:nvPr/>
        </p:nvSpPr>
        <p:spPr>
          <a:xfrm>
            <a:off x="2438280" y="4572000"/>
            <a:ext cx="30492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5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6" name=""/>
          <p:cNvSpPr/>
          <p:nvPr/>
        </p:nvSpPr>
        <p:spPr>
          <a:xfrm>
            <a:off x="2590920" y="4572000"/>
            <a:ext cx="6094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10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7" name=""/>
          <p:cNvSpPr/>
          <p:nvPr/>
        </p:nvSpPr>
        <p:spPr>
          <a:xfrm>
            <a:off x="2895480" y="4572000"/>
            <a:ext cx="6098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15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8" name=""/>
          <p:cNvSpPr/>
          <p:nvPr/>
        </p:nvSpPr>
        <p:spPr>
          <a:xfrm>
            <a:off x="4114800" y="4572000"/>
            <a:ext cx="6094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35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9" name=""/>
          <p:cNvSpPr/>
          <p:nvPr/>
        </p:nvSpPr>
        <p:spPr>
          <a:xfrm>
            <a:off x="3200400" y="4572000"/>
            <a:ext cx="6094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20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0" name=""/>
          <p:cNvSpPr/>
          <p:nvPr/>
        </p:nvSpPr>
        <p:spPr>
          <a:xfrm>
            <a:off x="3505320" y="4572000"/>
            <a:ext cx="6094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25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1" name=""/>
          <p:cNvSpPr/>
          <p:nvPr/>
        </p:nvSpPr>
        <p:spPr>
          <a:xfrm>
            <a:off x="3809880" y="4572000"/>
            <a:ext cx="6098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30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2" name=""/>
          <p:cNvSpPr/>
          <p:nvPr/>
        </p:nvSpPr>
        <p:spPr>
          <a:xfrm>
            <a:off x="4419720" y="4572000"/>
            <a:ext cx="6094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40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3" name=""/>
          <p:cNvSpPr/>
          <p:nvPr/>
        </p:nvSpPr>
        <p:spPr>
          <a:xfrm>
            <a:off x="4724280" y="4572000"/>
            <a:ext cx="6098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45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4" name=""/>
          <p:cNvSpPr/>
          <p:nvPr/>
        </p:nvSpPr>
        <p:spPr>
          <a:xfrm>
            <a:off x="5029200" y="4572000"/>
            <a:ext cx="6094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55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5" name=""/>
          <p:cNvSpPr/>
          <p:nvPr/>
        </p:nvSpPr>
        <p:spPr>
          <a:xfrm>
            <a:off x="5334120" y="4572000"/>
            <a:ext cx="6094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60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6" name=""/>
          <p:cNvSpPr/>
          <p:nvPr/>
        </p:nvSpPr>
        <p:spPr>
          <a:xfrm>
            <a:off x="6477120" y="4115160"/>
            <a:ext cx="1981080" cy="487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Contract Maturity (Months)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7" name=""/>
          <p:cNvSpPr/>
          <p:nvPr/>
        </p:nvSpPr>
        <p:spPr>
          <a:xfrm>
            <a:off x="1981080" y="2666880"/>
            <a:ext cx="381240" cy="7632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8" name=""/>
          <p:cNvSpPr/>
          <p:nvPr/>
        </p:nvSpPr>
        <p:spPr>
          <a:xfrm>
            <a:off x="2362320" y="2743200"/>
            <a:ext cx="457200" cy="7632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9" name=""/>
          <p:cNvSpPr/>
          <p:nvPr/>
        </p:nvSpPr>
        <p:spPr>
          <a:xfrm>
            <a:off x="2819520" y="2819520"/>
            <a:ext cx="1218960" cy="7596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0" name=""/>
          <p:cNvSpPr/>
          <p:nvPr/>
        </p:nvSpPr>
        <p:spPr>
          <a:xfrm>
            <a:off x="3505320" y="2895480"/>
            <a:ext cx="533160" cy="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1" name=""/>
          <p:cNvSpPr/>
          <p:nvPr/>
        </p:nvSpPr>
        <p:spPr>
          <a:xfrm>
            <a:off x="4038480" y="2895480"/>
            <a:ext cx="533520" cy="7632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2" name=""/>
          <p:cNvSpPr/>
          <p:nvPr/>
        </p:nvSpPr>
        <p:spPr>
          <a:xfrm>
            <a:off x="4572000" y="2971800"/>
            <a:ext cx="914400" cy="7632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3" name=""/>
          <p:cNvSpPr/>
          <p:nvPr/>
        </p:nvSpPr>
        <p:spPr>
          <a:xfrm>
            <a:off x="5486400" y="3048120"/>
            <a:ext cx="685800" cy="7596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4" name=""/>
          <p:cNvSpPr/>
          <p:nvPr/>
        </p:nvSpPr>
        <p:spPr>
          <a:xfrm>
            <a:off x="6019920" y="2971800"/>
            <a:ext cx="24382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Parallel Shift Factor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5" name=""/>
          <p:cNvSpPr/>
          <p:nvPr/>
        </p:nvSpPr>
        <p:spPr>
          <a:xfrm flipV="1">
            <a:off x="2133720" y="4495680"/>
            <a:ext cx="761760" cy="91440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6" name=""/>
          <p:cNvSpPr/>
          <p:nvPr/>
        </p:nvSpPr>
        <p:spPr>
          <a:xfrm flipV="1">
            <a:off x="2895480" y="3962160"/>
            <a:ext cx="533520" cy="53316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7" name=""/>
          <p:cNvSpPr/>
          <p:nvPr/>
        </p:nvSpPr>
        <p:spPr>
          <a:xfrm flipV="1">
            <a:off x="3429000" y="3429000"/>
            <a:ext cx="685800" cy="53352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8" name=""/>
          <p:cNvSpPr/>
          <p:nvPr/>
        </p:nvSpPr>
        <p:spPr>
          <a:xfrm flipV="1">
            <a:off x="4114800" y="2819160"/>
            <a:ext cx="914400" cy="60948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9" name=""/>
          <p:cNvSpPr/>
          <p:nvPr/>
        </p:nvSpPr>
        <p:spPr>
          <a:xfrm flipV="1">
            <a:off x="5029200" y="2209680"/>
            <a:ext cx="1143000" cy="60984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0" name=""/>
          <p:cNvSpPr/>
          <p:nvPr/>
        </p:nvSpPr>
        <p:spPr>
          <a:xfrm>
            <a:off x="5715000" y="2057400"/>
            <a:ext cx="26668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Slopping Factor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1" name=""/>
          <p:cNvSpPr/>
          <p:nvPr/>
        </p:nvSpPr>
        <p:spPr>
          <a:xfrm>
            <a:off x="1981080" y="3429000"/>
            <a:ext cx="152640" cy="38088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2" name=""/>
          <p:cNvSpPr/>
          <p:nvPr/>
        </p:nvSpPr>
        <p:spPr>
          <a:xfrm>
            <a:off x="2133720" y="3809880"/>
            <a:ext cx="75960" cy="60984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3" name=""/>
          <p:cNvSpPr/>
          <p:nvPr/>
        </p:nvSpPr>
        <p:spPr>
          <a:xfrm>
            <a:off x="2209680" y="4419720"/>
            <a:ext cx="304920" cy="60948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4" name=""/>
          <p:cNvSpPr/>
          <p:nvPr/>
        </p:nvSpPr>
        <p:spPr>
          <a:xfrm>
            <a:off x="2514600" y="5029200"/>
            <a:ext cx="304920" cy="763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5" name=""/>
          <p:cNvSpPr/>
          <p:nvPr/>
        </p:nvSpPr>
        <p:spPr>
          <a:xfrm flipV="1">
            <a:off x="2819520" y="4419360"/>
            <a:ext cx="761760" cy="68580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6" name=""/>
          <p:cNvSpPr/>
          <p:nvPr/>
        </p:nvSpPr>
        <p:spPr>
          <a:xfrm flipV="1">
            <a:off x="3581280" y="3809880"/>
            <a:ext cx="1143000" cy="60984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7" name=""/>
          <p:cNvSpPr/>
          <p:nvPr/>
        </p:nvSpPr>
        <p:spPr>
          <a:xfrm flipV="1">
            <a:off x="4724280" y="3657240"/>
            <a:ext cx="1447920" cy="15228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8" name=""/>
          <p:cNvSpPr/>
          <p:nvPr/>
        </p:nvSpPr>
        <p:spPr>
          <a:xfrm>
            <a:off x="5943600" y="3505320"/>
            <a:ext cx="213372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Twisting Factor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99"/>
            </a:gs>
            <a:gs pos="100000">
              <a:srgbClr val="3366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9" name="" descr=""/>
          <p:cNvPicPr/>
          <p:nvPr/>
        </p:nvPicPr>
        <p:blipFill>
          <a:blip r:embed="rId1"/>
          <a:stretch/>
        </p:blipFill>
        <p:spPr>
          <a:xfrm>
            <a:off x="6629400" y="6095880"/>
            <a:ext cx="542880" cy="565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90" name=""/>
          <p:cNvSpPr/>
          <p:nvPr/>
        </p:nvSpPr>
        <p:spPr>
          <a:xfrm>
            <a:off x="7162920" y="6095880"/>
            <a:ext cx="197964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badi MT Condensed"/>
              </a:rPr>
              <a:t>Enron Research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1" name=""/>
          <p:cNvSpPr/>
          <p:nvPr/>
        </p:nvSpPr>
        <p:spPr>
          <a:xfrm>
            <a:off x="4267080" y="22860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Pricing Issues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2" name=""/>
          <p:cNvSpPr/>
          <p:nvPr/>
        </p:nvSpPr>
        <p:spPr>
          <a:xfrm>
            <a:off x="3200400" y="22860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Introduction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3" name=""/>
          <p:cNvSpPr/>
          <p:nvPr/>
        </p:nvSpPr>
        <p:spPr>
          <a:xfrm>
            <a:off x="5334120" y="22860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ffff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Our Approach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4" name=""/>
          <p:cNvSpPr/>
          <p:nvPr/>
        </p:nvSpPr>
        <p:spPr>
          <a:xfrm>
            <a:off x="6400800" y="22860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Results and Implications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5" name=""/>
          <p:cNvSpPr/>
          <p:nvPr/>
        </p:nvSpPr>
        <p:spPr>
          <a:xfrm>
            <a:off x="2819520" y="1295280"/>
            <a:ext cx="3733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American</a:t>
            </a:r>
            <a:r>
              <a:rPr b="1" lang="en-US" sz="2400" strike="noStrike" u="none">
                <a:solidFill>
                  <a:srgbClr val="00ffff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Monte-Carlo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6" name=""/>
          <p:cNvSpPr txBox="1"/>
          <p:nvPr/>
        </p:nvSpPr>
        <p:spPr>
          <a:xfrm rot="20484000">
            <a:off x="151920" y="228600"/>
            <a:ext cx="1752840" cy="609480"/>
          </a:xfrm>
          <a:prstGeom prst="rect">
            <a:avLst/>
          </a:prstGeom>
        </p:spPr>
        <p:txBody>
          <a:bodyPr wrap="none" lIns="90000" rIns="90000" tIns="46800" bIns="46800" anchor="ctr" anchorCtr="1">
            <a:prstTxWarp prst="textTriangle">
              <a:avLst>
                <a:gd name="adj" fmla="val 5000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3" strike="noStrike" u="none">
                <a:ln w="9360">
                  <a:solidFill>
                    <a:srgbClr val="000000"/>
                  </a:solidFill>
                  <a:miter/>
                </a:ln>
                <a:gradFill rotWithShape="0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/>
                </a:gradFill>
                <a:uFillTx/>
                <a:latin typeface="Times New Roman"/>
              </a:rPr>
              <a:t>Real Options</a:t>
            </a:r>
            <a:endParaRPr b="0" lang="en-US" sz="2400" spc="3" strike="noStrike" u="none">
              <a:ln w="9360">
                <a:solidFill>
                  <a:srgbClr val="000000"/>
                </a:solidFill>
                <a:miter/>
              </a:ln>
              <a:gradFill rotWithShape="0">
                <a:gsLst>
                  <a:gs pos="0">
                    <a:srgbClr val="ffffcc"/>
                  </a:gs>
                  <a:gs pos="100000">
                    <a:srgbClr val="ff9999"/>
                  </a:gs>
                </a:gsLst>
                <a:lin ang="5400000"/>
              </a:gradFill>
              <a:uFillTx/>
              <a:latin typeface="Times New Roman"/>
              <a:ea typeface="Times New Roman"/>
            </a:endParaRPr>
          </a:p>
        </p:txBody>
      </p:sp>
      <p:sp>
        <p:nvSpPr>
          <p:cNvPr id="297" name=""/>
          <p:cNvSpPr/>
          <p:nvPr/>
        </p:nvSpPr>
        <p:spPr>
          <a:xfrm>
            <a:off x="1219320" y="2133720"/>
            <a:ext cx="6921360" cy="3797280"/>
          </a:xfrm>
          <a:prstGeom prst="rect">
            <a:avLst/>
          </a:prstGeom>
          <a:solidFill>
            <a:srgbClr val="000000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8" name=""/>
          <p:cNvSpPr/>
          <p:nvPr/>
        </p:nvSpPr>
        <p:spPr>
          <a:xfrm>
            <a:off x="1225440" y="2666880"/>
            <a:ext cx="6921720" cy="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9" name=""/>
          <p:cNvSpPr/>
          <p:nvPr/>
        </p:nvSpPr>
        <p:spPr>
          <a:xfrm>
            <a:off x="1225440" y="5410080"/>
            <a:ext cx="6921720" cy="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0" name=""/>
          <p:cNvSpPr/>
          <p:nvPr/>
        </p:nvSpPr>
        <p:spPr>
          <a:xfrm>
            <a:off x="1225440" y="3200400"/>
            <a:ext cx="6921720" cy="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1" name=""/>
          <p:cNvSpPr/>
          <p:nvPr/>
        </p:nvSpPr>
        <p:spPr>
          <a:xfrm>
            <a:off x="1225440" y="3733920"/>
            <a:ext cx="6921720" cy="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2" name=""/>
          <p:cNvSpPr/>
          <p:nvPr/>
        </p:nvSpPr>
        <p:spPr>
          <a:xfrm>
            <a:off x="1225440" y="4267080"/>
            <a:ext cx="6921720" cy="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3" name=""/>
          <p:cNvSpPr/>
          <p:nvPr/>
        </p:nvSpPr>
        <p:spPr>
          <a:xfrm>
            <a:off x="1225440" y="4800600"/>
            <a:ext cx="6921720" cy="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4" name=""/>
          <p:cNvSpPr/>
          <p:nvPr/>
        </p:nvSpPr>
        <p:spPr>
          <a:xfrm>
            <a:off x="2209680" y="2139840"/>
            <a:ext cx="0" cy="379728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5" name=""/>
          <p:cNvSpPr/>
          <p:nvPr/>
        </p:nvSpPr>
        <p:spPr>
          <a:xfrm>
            <a:off x="3276720" y="2139840"/>
            <a:ext cx="0" cy="379728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6" name=""/>
          <p:cNvSpPr/>
          <p:nvPr/>
        </p:nvSpPr>
        <p:spPr>
          <a:xfrm>
            <a:off x="4267080" y="2139840"/>
            <a:ext cx="0" cy="379728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7" name=""/>
          <p:cNvSpPr/>
          <p:nvPr/>
        </p:nvSpPr>
        <p:spPr>
          <a:xfrm>
            <a:off x="6248520" y="2139840"/>
            <a:ext cx="0" cy="379728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8" name=""/>
          <p:cNvSpPr/>
          <p:nvPr/>
        </p:nvSpPr>
        <p:spPr>
          <a:xfrm>
            <a:off x="7238880" y="2139840"/>
            <a:ext cx="0" cy="379728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9" name=""/>
          <p:cNvSpPr/>
          <p:nvPr/>
        </p:nvSpPr>
        <p:spPr>
          <a:xfrm>
            <a:off x="5257800" y="2139840"/>
            <a:ext cx="0" cy="379728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10" name=""/>
          <p:cNvSpPr/>
          <p:nvPr/>
        </p:nvSpPr>
        <p:spPr>
          <a:xfrm>
            <a:off x="1219320" y="2971800"/>
            <a:ext cx="6935760" cy="928800"/>
          </a:xfrm>
          <a:custGeom>
            <a:avLst/>
            <a:gdLst/>
            <a:ahLst/>
            <a:rect l="l" t="t" r="r" b="b"/>
            <a:pathLst>
              <a:path w="4369" h="585">
                <a:moveTo>
                  <a:pt x="0" y="576"/>
                </a:moveTo>
                <a:lnTo>
                  <a:pt x="27" y="584"/>
                </a:lnTo>
                <a:lnTo>
                  <a:pt x="59" y="584"/>
                </a:lnTo>
                <a:lnTo>
                  <a:pt x="82" y="584"/>
                </a:lnTo>
                <a:lnTo>
                  <a:pt x="121" y="584"/>
                </a:lnTo>
                <a:lnTo>
                  <a:pt x="144" y="576"/>
                </a:lnTo>
                <a:lnTo>
                  <a:pt x="175" y="576"/>
                </a:lnTo>
                <a:lnTo>
                  <a:pt x="199" y="569"/>
                </a:lnTo>
                <a:lnTo>
                  <a:pt x="222" y="569"/>
                </a:lnTo>
                <a:lnTo>
                  <a:pt x="246" y="553"/>
                </a:lnTo>
                <a:lnTo>
                  <a:pt x="269" y="553"/>
                </a:lnTo>
                <a:lnTo>
                  <a:pt x="292" y="537"/>
                </a:lnTo>
                <a:lnTo>
                  <a:pt x="316" y="530"/>
                </a:lnTo>
                <a:lnTo>
                  <a:pt x="339" y="522"/>
                </a:lnTo>
                <a:lnTo>
                  <a:pt x="378" y="506"/>
                </a:lnTo>
                <a:lnTo>
                  <a:pt x="401" y="498"/>
                </a:lnTo>
                <a:lnTo>
                  <a:pt x="440" y="483"/>
                </a:lnTo>
                <a:lnTo>
                  <a:pt x="464" y="475"/>
                </a:lnTo>
                <a:lnTo>
                  <a:pt x="503" y="459"/>
                </a:lnTo>
                <a:lnTo>
                  <a:pt x="526" y="452"/>
                </a:lnTo>
                <a:lnTo>
                  <a:pt x="550" y="444"/>
                </a:lnTo>
                <a:lnTo>
                  <a:pt x="588" y="436"/>
                </a:lnTo>
                <a:lnTo>
                  <a:pt x="612" y="428"/>
                </a:lnTo>
                <a:lnTo>
                  <a:pt x="635" y="420"/>
                </a:lnTo>
                <a:lnTo>
                  <a:pt x="674" y="405"/>
                </a:lnTo>
                <a:lnTo>
                  <a:pt x="698" y="397"/>
                </a:lnTo>
                <a:lnTo>
                  <a:pt x="721" y="397"/>
                </a:lnTo>
                <a:lnTo>
                  <a:pt x="760" y="389"/>
                </a:lnTo>
                <a:lnTo>
                  <a:pt x="799" y="389"/>
                </a:lnTo>
                <a:lnTo>
                  <a:pt x="838" y="397"/>
                </a:lnTo>
                <a:lnTo>
                  <a:pt x="861" y="397"/>
                </a:lnTo>
                <a:lnTo>
                  <a:pt x="885" y="405"/>
                </a:lnTo>
                <a:lnTo>
                  <a:pt x="916" y="420"/>
                </a:lnTo>
                <a:lnTo>
                  <a:pt x="955" y="436"/>
                </a:lnTo>
                <a:lnTo>
                  <a:pt x="978" y="436"/>
                </a:lnTo>
                <a:lnTo>
                  <a:pt x="1001" y="444"/>
                </a:lnTo>
                <a:lnTo>
                  <a:pt x="1040" y="459"/>
                </a:lnTo>
                <a:lnTo>
                  <a:pt x="1064" y="459"/>
                </a:lnTo>
                <a:lnTo>
                  <a:pt x="1087" y="467"/>
                </a:lnTo>
                <a:lnTo>
                  <a:pt x="1126" y="475"/>
                </a:lnTo>
                <a:lnTo>
                  <a:pt x="1150" y="483"/>
                </a:lnTo>
                <a:lnTo>
                  <a:pt x="1173" y="483"/>
                </a:lnTo>
                <a:lnTo>
                  <a:pt x="1196" y="483"/>
                </a:lnTo>
                <a:lnTo>
                  <a:pt x="1220" y="483"/>
                </a:lnTo>
                <a:lnTo>
                  <a:pt x="1243" y="483"/>
                </a:lnTo>
                <a:lnTo>
                  <a:pt x="1266" y="483"/>
                </a:lnTo>
                <a:lnTo>
                  <a:pt x="1290" y="483"/>
                </a:lnTo>
                <a:lnTo>
                  <a:pt x="1313" y="483"/>
                </a:lnTo>
                <a:lnTo>
                  <a:pt x="1337" y="475"/>
                </a:lnTo>
                <a:lnTo>
                  <a:pt x="1368" y="467"/>
                </a:lnTo>
                <a:lnTo>
                  <a:pt x="1391" y="459"/>
                </a:lnTo>
                <a:lnTo>
                  <a:pt x="1414" y="452"/>
                </a:lnTo>
                <a:lnTo>
                  <a:pt x="1446" y="444"/>
                </a:lnTo>
                <a:lnTo>
                  <a:pt x="1469" y="436"/>
                </a:lnTo>
                <a:lnTo>
                  <a:pt x="1500" y="420"/>
                </a:lnTo>
                <a:lnTo>
                  <a:pt x="1524" y="413"/>
                </a:lnTo>
                <a:lnTo>
                  <a:pt x="1547" y="405"/>
                </a:lnTo>
                <a:lnTo>
                  <a:pt x="1570" y="397"/>
                </a:lnTo>
                <a:lnTo>
                  <a:pt x="1609" y="382"/>
                </a:lnTo>
                <a:lnTo>
                  <a:pt x="1633" y="374"/>
                </a:lnTo>
                <a:lnTo>
                  <a:pt x="1656" y="358"/>
                </a:lnTo>
                <a:lnTo>
                  <a:pt x="1679" y="350"/>
                </a:lnTo>
                <a:lnTo>
                  <a:pt x="1703" y="343"/>
                </a:lnTo>
                <a:lnTo>
                  <a:pt x="1726" y="327"/>
                </a:lnTo>
                <a:lnTo>
                  <a:pt x="1750" y="319"/>
                </a:lnTo>
                <a:lnTo>
                  <a:pt x="1781" y="304"/>
                </a:lnTo>
                <a:lnTo>
                  <a:pt x="1804" y="296"/>
                </a:lnTo>
                <a:lnTo>
                  <a:pt x="1827" y="280"/>
                </a:lnTo>
                <a:lnTo>
                  <a:pt x="1851" y="272"/>
                </a:lnTo>
                <a:lnTo>
                  <a:pt x="1882" y="257"/>
                </a:lnTo>
                <a:lnTo>
                  <a:pt x="1905" y="249"/>
                </a:lnTo>
                <a:lnTo>
                  <a:pt x="1929" y="241"/>
                </a:lnTo>
                <a:lnTo>
                  <a:pt x="1960" y="233"/>
                </a:lnTo>
                <a:lnTo>
                  <a:pt x="1991" y="226"/>
                </a:lnTo>
                <a:lnTo>
                  <a:pt x="2014" y="218"/>
                </a:lnTo>
                <a:lnTo>
                  <a:pt x="2046" y="210"/>
                </a:lnTo>
                <a:lnTo>
                  <a:pt x="2069" y="210"/>
                </a:lnTo>
                <a:lnTo>
                  <a:pt x="2100" y="210"/>
                </a:lnTo>
                <a:lnTo>
                  <a:pt x="2139" y="202"/>
                </a:lnTo>
                <a:lnTo>
                  <a:pt x="2162" y="202"/>
                </a:lnTo>
                <a:lnTo>
                  <a:pt x="2186" y="210"/>
                </a:lnTo>
                <a:lnTo>
                  <a:pt x="2209" y="226"/>
                </a:lnTo>
                <a:lnTo>
                  <a:pt x="2240" y="233"/>
                </a:lnTo>
                <a:lnTo>
                  <a:pt x="2264" y="241"/>
                </a:lnTo>
                <a:lnTo>
                  <a:pt x="2287" y="249"/>
                </a:lnTo>
                <a:lnTo>
                  <a:pt x="2311" y="257"/>
                </a:lnTo>
                <a:lnTo>
                  <a:pt x="2334" y="265"/>
                </a:lnTo>
                <a:lnTo>
                  <a:pt x="2373" y="280"/>
                </a:lnTo>
                <a:lnTo>
                  <a:pt x="2396" y="288"/>
                </a:lnTo>
                <a:lnTo>
                  <a:pt x="2420" y="296"/>
                </a:lnTo>
                <a:lnTo>
                  <a:pt x="2443" y="304"/>
                </a:lnTo>
                <a:lnTo>
                  <a:pt x="2474" y="311"/>
                </a:lnTo>
                <a:lnTo>
                  <a:pt x="2498" y="319"/>
                </a:lnTo>
                <a:lnTo>
                  <a:pt x="2521" y="327"/>
                </a:lnTo>
                <a:lnTo>
                  <a:pt x="2544" y="335"/>
                </a:lnTo>
                <a:lnTo>
                  <a:pt x="2575" y="343"/>
                </a:lnTo>
                <a:lnTo>
                  <a:pt x="2599" y="350"/>
                </a:lnTo>
                <a:lnTo>
                  <a:pt x="2630" y="358"/>
                </a:lnTo>
                <a:lnTo>
                  <a:pt x="2653" y="366"/>
                </a:lnTo>
                <a:lnTo>
                  <a:pt x="2685" y="374"/>
                </a:lnTo>
                <a:lnTo>
                  <a:pt x="2708" y="382"/>
                </a:lnTo>
                <a:lnTo>
                  <a:pt x="2739" y="382"/>
                </a:lnTo>
                <a:lnTo>
                  <a:pt x="2762" y="389"/>
                </a:lnTo>
                <a:lnTo>
                  <a:pt x="2794" y="389"/>
                </a:lnTo>
                <a:lnTo>
                  <a:pt x="2825" y="397"/>
                </a:lnTo>
                <a:lnTo>
                  <a:pt x="2856" y="405"/>
                </a:lnTo>
                <a:lnTo>
                  <a:pt x="2879" y="405"/>
                </a:lnTo>
                <a:lnTo>
                  <a:pt x="2911" y="413"/>
                </a:lnTo>
                <a:lnTo>
                  <a:pt x="2942" y="413"/>
                </a:lnTo>
                <a:lnTo>
                  <a:pt x="2973" y="413"/>
                </a:lnTo>
                <a:lnTo>
                  <a:pt x="3004" y="413"/>
                </a:lnTo>
                <a:lnTo>
                  <a:pt x="3035" y="413"/>
                </a:lnTo>
                <a:lnTo>
                  <a:pt x="3059" y="413"/>
                </a:lnTo>
                <a:lnTo>
                  <a:pt x="3090" y="413"/>
                </a:lnTo>
                <a:lnTo>
                  <a:pt x="3121" y="413"/>
                </a:lnTo>
                <a:lnTo>
                  <a:pt x="3152" y="413"/>
                </a:lnTo>
                <a:lnTo>
                  <a:pt x="3175" y="413"/>
                </a:lnTo>
                <a:lnTo>
                  <a:pt x="3214" y="413"/>
                </a:lnTo>
                <a:lnTo>
                  <a:pt x="3246" y="413"/>
                </a:lnTo>
                <a:lnTo>
                  <a:pt x="3269" y="413"/>
                </a:lnTo>
                <a:lnTo>
                  <a:pt x="3300" y="413"/>
                </a:lnTo>
                <a:lnTo>
                  <a:pt x="3331" y="405"/>
                </a:lnTo>
                <a:lnTo>
                  <a:pt x="3362" y="397"/>
                </a:lnTo>
                <a:lnTo>
                  <a:pt x="3394" y="389"/>
                </a:lnTo>
                <a:lnTo>
                  <a:pt x="3417" y="382"/>
                </a:lnTo>
                <a:lnTo>
                  <a:pt x="3440" y="374"/>
                </a:lnTo>
                <a:lnTo>
                  <a:pt x="3472" y="366"/>
                </a:lnTo>
                <a:lnTo>
                  <a:pt x="3503" y="358"/>
                </a:lnTo>
                <a:lnTo>
                  <a:pt x="3534" y="350"/>
                </a:lnTo>
                <a:lnTo>
                  <a:pt x="3557" y="335"/>
                </a:lnTo>
                <a:lnTo>
                  <a:pt x="3588" y="327"/>
                </a:lnTo>
                <a:lnTo>
                  <a:pt x="3612" y="311"/>
                </a:lnTo>
                <a:lnTo>
                  <a:pt x="3643" y="296"/>
                </a:lnTo>
                <a:lnTo>
                  <a:pt x="3674" y="288"/>
                </a:lnTo>
                <a:lnTo>
                  <a:pt x="3698" y="272"/>
                </a:lnTo>
                <a:lnTo>
                  <a:pt x="3729" y="265"/>
                </a:lnTo>
                <a:lnTo>
                  <a:pt x="3752" y="249"/>
                </a:lnTo>
                <a:lnTo>
                  <a:pt x="3791" y="233"/>
                </a:lnTo>
                <a:lnTo>
                  <a:pt x="3814" y="226"/>
                </a:lnTo>
                <a:lnTo>
                  <a:pt x="3838" y="210"/>
                </a:lnTo>
                <a:lnTo>
                  <a:pt x="3869" y="194"/>
                </a:lnTo>
                <a:lnTo>
                  <a:pt x="3892" y="187"/>
                </a:lnTo>
                <a:lnTo>
                  <a:pt x="3916" y="171"/>
                </a:lnTo>
                <a:lnTo>
                  <a:pt x="3939" y="163"/>
                </a:lnTo>
                <a:lnTo>
                  <a:pt x="3962" y="156"/>
                </a:lnTo>
                <a:lnTo>
                  <a:pt x="3994" y="140"/>
                </a:lnTo>
                <a:lnTo>
                  <a:pt x="4025" y="132"/>
                </a:lnTo>
                <a:lnTo>
                  <a:pt x="4072" y="117"/>
                </a:lnTo>
                <a:lnTo>
                  <a:pt x="4118" y="101"/>
                </a:lnTo>
                <a:lnTo>
                  <a:pt x="4157" y="78"/>
                </a:lnTo>
                <a:lnTo>
                  <a:pt x="4181" y="70"/>
                </a:lnTo>
                <a:lnTo>
                  <a:pt x="4212" y="54"/>
                </a:lnTo>
                <a:lnTo>
                  <a:pt x="4243" y="46"/>
                </a:lnTo>
                <a:lnTo>
                  <a:pt x="4266" y="39"/>
                </a:lnTo>
                <a:lnTo>
                  <a:pt x="4290" y="39"/>
                </a:lnTo>
                <a:lnTo>
                  <a:pt x="4313" y="31"/>
                </a:lnTo>
                <a:lnTo>
                  <a:pt x="4368" y="0"/>
                </a:lnTo>
              </a:path>
            </a:pathLst>
          </a:custGeom>
          <a:noFill/>
          <a:ln cap="rnd" w="12600">
            <a:solidFill>
              <a:srgbClr val="00ae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11" name=""/>
          <p:cNvSpPr/>
          <p:nvPr/>
        </p:nvSpPr>
        <p:spPr>
          <a:xfrm>
            <a:off x="1295280" y="3809880"/>
            <a:ext cx="6859800" cy="351000"/>
          </a:xfrm>
          <a:custGeom>
            <a:avLst/>
            <a:gdLst/>
            <a:ahLst/>
            <a:rect l="l" t="t" r="r" b="b"/>
            <a:pathLst>
              <a:path w="4321" h="221">
                <a:moveTo>
                  <a:pt x="0" y="89"/>
                </a:moveTo>
                <a:lnTo>
                  <a:pt x="27" y="101"/>
                </a:lnTo>
                <a:lnTo>
                  <a:pt x="50" y="107"/>
                </a:lnTo>
                <a:lnTo>
                  <a:pt x="73" y="113"/>
                </a:lnTo>
                <a:lnTo>
                  <a:pt x="97" y="119"/>
                </a:lnTo>
                <a:lnTo>
                  <a:pt x="119" y="125"/>
                </a:lnTo>
                <a:lnTo>
                  <a:pt x="142" y="131"/>
                </a:lnTo>
                <a:lnTo>
                  <a:pt x="188" y="142"/>
                </a:lnTo>
                <a:lnTo>
                  <a:pt x="227" y="155"/>
                </a:lnTo>
                <a:lnTo>
                  <a:pt x="249" y="161"/>
                </a:lnTo>
                <a:lnTo>
                  <a:pt x="273" y="172"/>
                </a:lnTo>
                <a:lnTo>
                  <a:pt x="296" y="178"/>
                </a:lnTo>
                <a:lnTo>
                  <a:pt x="319" y="190"/>
                </a:lnTo>
                <a:lnTo>
                  <a:pt x="342" y="196"/>
                </a:lnTo>
                <a:lnTo>
                  <a:pt x="365" y="202"/>
                </a:lnTo>
                <a:lnTo>
                  <a:pt x="403" y="214"/>
                </a:lnTo>
                <a:lnTo>
                  <a:pt x="427" y="214"/>
                </a:lnTo>
                <a:lnTo>
                  <a:pt x="449" y="220"/>
                </a:lnTo>
                <a:lnTo>
                  <a:pt x="472" y="220"/>
                </a:lnTo>
                <a:lnTo>
                  <a:pt x="496" y="220"/>
                </a:lnTo>
                <a:lnTo>
                  <a:pt x="526" y="220"/>
                </a:lnTo>
                <a:lnTo>
                  <a:pt x="549" y="220"/>
                </a:lnTo>
                <a:lnTo>
                  <a:pt x="573" y="220"/>
                </a:lnTo>
                <a:lnTo>
                  <a:pt x="595" y="220"/>
                </a:lnTo>
                <a:lnTo>
                  <a:pt x="634" y="214"/>
                </a:lnTo>
                <a:lnTo>
                  <a:pt x="656" y="208"/>
                </a:lnTo>
                <a:lnTo>
                  <a:pt x="695" y="202"/>
                </a:lnTo>
                <a:lnTo>
                  <a:pt x="726" y="196"/>
                </a:lnTo>
                <a:lnTo>
                  <a:pt x="764" y="184"/>
                </a:lnTo>
                <a:lnTo>
                  <a:pt x="788" y="184"/>
                </a:lnTo>
                <a:lnTo>
                  <a:pt x="810" y="178"/>
                </a:lnTo>
                <a:lnTo>
                  <a:pt x="849" y="172"/>
                </a:lnTo>
                <a:lnTo>
                  <a:pt x="872" y="167"/>
                </a:lnTo>
                <a:lnTo>
                  <a:pt x="895" y="161"/>
                </a:lnTo>
                <a:lnTo>
                  <a:pt x="918" y="161"/>
                </a:lnTo>
                <a:lnTo>
                  <a:pt x="941" y="155"/>
                </a:lnTo>
                <a:lnTo>
                  <a:pt x="980" y="142"/>
                </a:lnTo>
                <a:lnTo>
                  <a:pt x="1002" y="142"/>
                </a:lnTo>
                <a:lnTo>
                  <a:pt x="1025" y="137"/>
                </a:lnTo>
                <a:lnTo>
                  <a:pt x="1049" y="131"/>
                </a:lnTo>
                <a:lnTo>
                  <a:pt x="1071" y="131"/>
                </a:lnTo>
                <a:lnTo>
                  <a:pt x="1095" y="125"/>
                </a:lnTo>
                <a:lnTo>
                  <a:pt x="1118" y="125"/>
                </a:lnTo>
                <a:lnTo>
                  <a:pt x="1140" y="119"/>
                </a:lnTo>
                <a:lnTo>
                  <a:pt x="1171" y="119"/>
                </a:lnTo>
                <a:lnTo>
                  <a:pt x="1195" y="119"/>
                </a:lnTo>
                <a:lnTo>
                  <a:pt x="1217" y="119"/>
                </a:lnTo>
                <a:lnTo>
                  <a:pt x="1241" y="119"/>
                </a:lnTo>
                <a:lnTo>
                  <a:pt x="1264" y="119"/>
                </a:lnTo>
                <a:lnTo>
                  <a:pt x="1294" y="119"/>
                </a:lnTo>
                <a:lnTo>
                  <a:pt x="1318" y="119"/>
                </a:lnTo>
                <a:lnTo>
                  <a:pt x="1340" y="125"/>
                </a:lnTo>
                <a:lnTo>
                  <a:pt x="1363" y="125"/>
                </a:lnTo>
                <a:lnTo>
                  <a:pt x="1394" y="125"/>
                </a:lnTo>
                <a:lnTo>
                  <a:pt x="1425" y="131"/>
                </a:lnTo>
                <a:lnTo>
                  <a:pt x="1448" y="131"/>
                </a:lnTo>
                <a:lnTo>
                  <a:pt x="1478" y="131"/>
                </a:lnTo>
                <a:lnTo>
                  <a:pt x="1525" y="131"/>
                </a:lnTo>
                <a:lnTo>
                  <a:pt x="1547" y="131"/>
                </a:lnTo>
                <a:lnTo>
                  <a:pt x="1571" y="137"/>
                </a:lnTo>
                <a:lnTo>
                  <a:pt x="1594" y="137"/>
                </a:lnTo>
                <a:lnTo>
                  <a:pt x="1624" y="137"/>
                </a:lnTo>
                <a:lnTo>
                  <a:pt x="1648" y="137"/>
                </a:lnTo>
                <a:lnTo>
                  <a:pt x="1671" y="137"/>
                </a:lnTo>
                <a:lnTo>
                  <a:pt x="1693" y="137"/>
                </a:lnTo>
                <a:lnTo>
                  <a:pt x="1725" y="137"/>
                </a:lnTo>
                <a:lnTo>
                  <a:pt x="1748" y="137"/>
                </a:lnTo>
                <a:lnTo>
                  <a:pt x="1770" y="137"/>
                </a:lnTo>
                <a:lnTo>
                  <a:pt x="1794" y="137"/>
                </a:lnTo>
                <a:lnTo>
                  <a:pt x="1817" y="137"/>
                </a:lnTo>
                <a:lnTo>
                  <a:pt x="1839" y="137"/>
                </a:lnTo>
                <a:lnTo>
                  <a:pt x="1871" y="137"/>
                </a:lnTo>
                <a:lnTo>
                  <a:pt x="1916" y="137"/>
                </a:lnTo>
                <a:lnTo>
                  <a:pt x="1940" y="137"/>
                </a:lnTo>
                <a:lnTo>
                  <a:pt x="1962" y="142"/>
                </a:lnTo>
                <a:lnTo>
                  <a:pt x="1985" y="142"/>
                </a:lnTo>
                <a:lnTo>
                  <a:pt x="2009" y="142"/>
                </a:lnTo>
                <a:lnTo>
                  <a:pt x="2031" y="142"/>
                </a:lnTo>
                <a:lnTo>
                  <a:pt x="2062" y="148"/>
                </a:lnTo>
                <a:lnTo>
                  <a:pt x="2086" y="148"/>
                </a:lnTo>
                <a:lnTo>
                  <a:pt x="2108" y="148"/>
                </a:lnTo>
                <a:lnTo>
                  <a:pt x="2147" y="148"/>
                </a:lnTo>
                <a:lnTo>
                  <a:pt x="2177" y="148"/>
                </a:lnTo>
                <a:lnTo>
                  <a:pt x="2201" y="148"/>
                </a:lnTo>
                <a:lnTo>
                  <a:pt x="2224" y="148"/>
                </a:lnTo>
                <a:lnTo>
                  <a:pt x="2246" y="148"/>
                </a:lnTo>
                <a:lnTo>
                  <a:pt x="2270" y="148"/>
                </a:lnTo>
                <a:lnTo>
                  <a:pt x="2293" y="148"/>
                </a:lnTo>
                <a:lnTo>
                  <a:pt x="2323" y="148"/>
                </a:lnTo>
                <a:lnTo>
                  <a:pt x="2347" y="155"/>
                </a:lnTo>
                <a:lnTo>
                  <a:pt x="2369" y="155"/>
                </a:lnTo>
                <a:lnTo>
                  <a:pt x="2392" y="155"/>
                </a:lnTo>
                <a:lnTo>
                  <a:pt x="2416" y="161"/>
                </a:lnTo>
                <a:lnTo>
                  <a:pt x="2438" y="161"/>
                </a:lnTo>
                <a:lnTo>
                  <a:pt x="2469" y="161"/>
                </a:lnTo>
                <a:lnTo>
                  <a:pt x="2493" y="161"/>
                </a:lnTo>
                <a:lnTo>
                  <a:pt x="2515" y="161"/>
                </a:lnTo>
                <a:lnTo>
                  <a:pt x="2538" y="161"/>
                </a:lnTo>
                <a:lnTo>
                  <a:pt x="2570" y="167"/>
                </a:lnTo>
                <a:lnTo>
                  <a:pt x="2615" y="167"/>
                </a:lnTo>
                <a:lnTo>
                  <a:pt x="2646" y="167"/>
                </a:lnTo>
                <a:lnTo>
                  <a:pt x="2669" y="167"/>
                </a:lnTo>
                <a:lnTo>
                  <a:pt x="2692" y="167"/>
                </a:lnTo>
                <a:lnTo>
                  <a:pt x="2715" y="167"/>
                </a:lnTo>
                <a:lnTo>
                  <a:pt x="2746" y="167"/>
                </a:lnTo>
                <a:lnTo>
                  <a:pt x="2769" y="167"/>
                </a:lnTo>
                <a:lnTo>
                  <a:pt x="2792" y="167"/>
                </a:lnTo>
                <a:lnTo>
                  <a:pt x="2815" y="167"/>
                </a:lnTo>
                <a:lnTo>
                  <a:pt x="2838" y="161"/>
                </a:lnTo>
                <a:lnTo>
                  <a:pt x="2876" y="161"/>
                </a:lnTo>
                <a:lnTo>
                  <a:pt x="2900" y="155"/>
                </a:lnTo>
                <a:lnTo>
                  <a:pt x="2922" y="155"/>
                </a:lnTo>
                <a:lnTo>
                  <a:pt x="2945" y="155"/>
                </a:lnTo>
                <a:lnTo>
                  <a:pt x="2977" y="155"/>
                </a:lnTo>
                <a:lnTo>
                  <a:pt x="2999" y="148"/>
                </a:lnTo>
                <a:lnTo>
                  <a:pt x="3022" y="148"/>
                </a:lnTo>
                <a:lnTo>
                  <a:pt x="3046" y="148"/>
                </a:lnTo>
                <a:lnTo>
                  <a:pt x="3068" y="148"/>
                </a:lnTo>
                <a:lnTo>
                  <a:pt x="3092" y="148"/>
                </a:lnTo>
                <a:lnTo>
                  <a:pt x="3115" y="148"/>
                </a:lnTo>
                <a:lnTo>
                  <a:pt x="3137" y="148"/>
                </a:lnTo>
                <a:lnTo>
                  <a:pt x="3161" y="142"/>
                </a:lnTo>
                <a:lnTo>
                  <a:pt x="3184" y="142"/>
                </a:lnTo>
                <a:lnTo>
                  <a:pt x="3206" y="137"/>
                </a:lnTo>
                <a:lnTo>
                  <a:pt x="3230" y="137"/>
                </a:lnTo>
                <a:lnTo>
                  <a:pt x="3253" y="131"/>
                </a:lnTo>
                <a:lnTo>
                  <a:pt x="3283" y="131"/>
                </a:lnTo>
                <a:lnTo>
                  <a:pt x="3322" y="125"/>
                </a:lnTo>
                <a:lnTo>
                  <a:pt x="3352" y="119"/>
                </a:lnTo>
                <a:lnTo>
                  <a:pt x="3376" y="113"/>
                </a:lnTo>
                <a:lnTo>
                  <a:pt x="3398" y="107"/>
                </a:lnTo>
                <a:lnTo>
                  <a:pt x="3422" y="95"/>
                </a:lnTo>
                <a:lnTo>
                  <a:pt x="3467" y="84"/>
                </a:lnTo>
                <a:lnTo>
                  <a:pt x="3506" y="78"/>
                </a:lnTo>
                <a:lnTo>
                  <a:pt x="3530" y="72"/>
                </a:lnTo>
                <a:lnTo>
                  <a:pt x="3560" y="65"/>
                </a:lnTo>
                <a:lnTo>
                  <a:pt x="3583" y="65"/>
                </a:lnTo>
                <a:lnTo>
                  <a:pt x="3606" y="65"/>
                </a:lnTo>
                <a:lnTo>
                  <a:pt x="3629" y="59"/>
                </a:lnTo>
                <a:lnTo>
                  <a:pt x="3652" y="59"/>
                </a:lnTo>
                <a:lnTo>
                  <a:pt x="3675" y="59"/>
                </a:lnTo>
                <a:lnTo>
                  <a:pt x="3698" y="59"/>
                </a:lnTo>
                <a:lnTo>
                  <a:pt x="3721" y="59"/>
                </a:lnTo>
                <a:lnTo>
                  <a:pt x="3744" y="59"/>
                </a:lnTo>
                <a:lnTo>
                  <a:pt x="3767" y="59"/>
                </a:lnTo>
                <a:lnTo>
                  <a:pt x="3791" y="59"/>
                </a:lnTo>
                <a:lnTo>
                  <a:pt x="3813" y="54"/>
                </a:lnTo>
                <a:lnTo>
                  <a:pt x="3852" y="54"/>
                </a:lnTo>
                <a:lnTo>
                  <a:pt x="3882" y="54"/>
                </a:lnTo>
                <a:lnTo>
                  <a:pt x="3921" y="48"/>
                </a:lnTo>
                <a:lnTo>
                  <a:pt x="3943" y="48"/>
                </a:lnTo>
                <a:lnTo>
                  <a:pt x="3982" y="42"/>
                </a:lnTo>
                <a:lnTo>
                  <a:pt x="4020" y="42"/>
                </a:lnTo>
                <a:lnTo>
                  <a:pt x="4044" y="36"/>
                </a:lnTo>
                <a:lnTo>
                  <a:pt x="4082" y="36"/>
                </a:lnTo>
                <a:lnTo>
                  <a:pt x="4113" y="30"/>
                </a:lnTo>
                <a:lnTo>
                  <a:pt x="4136" y="24"/>
                </a:lnTo>
                <a:lnTo>
                  <a:pt x="4159" y="18"/>
                </a:lnTo>
                <a:lnTo>
                  <a:pt x="4182" y="6"/>
                </a:lnTo>
                <a:lnTo>
                  <a:pt x="4205" y="0"/>
                </a:lnTo>
                <a:lnTo>
                  <a:pt x="4228" y="0"/>
                </a:lnTo>
                <a:lnTo>
                  <a:pt x="4251" y="6"/>
                </a:lnTo>
                <a:lnTo>
                  <a:pt x="4275" y="6"/>
                </a:lnTo>
                <a:lnTo>
                  <a:pt x="4297" y="12"/>
                </a:lnTo>
                <a:lnTo>
                  <a:pt x="4320" y="18"/>
                </a:lnTo>
              </a:path>
            </a:pathLst>
          </a:custGeom>
          <a:noFill/>
          <a:ln cap="rnd" w="12600">
            <a:solidFill>
              <a:srgbClr val="00ae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12" name=""/>
          <p:cNvSpPr/>
          <p:nvPr/>
        </p:nvSpPr>
        <p:spPr>
          <a:xfrm>
            <a:off x="1295280" y="3429000"/>
            <a:ext cx="6859800" cy="546120"/>
          </a:xfrm>
          <a:custGeom>
            <a:avLst/>
            <a:gdLst/>
            <a:ahLst/>
            <a:rect l="l" t="t" r="r" b="b"/>
            <a:pathLst>
              <a:path w="4321" h="344">
                <a:moveTo>
                  <a:pt x="0" y="284"/>
                </a:moveTo>
                <a:lnTo>
                  <a:pt x="34" y="293"/>
                </a:lnTo>
                <a:lnTo>
                  <a:pt x="57" y="293"/>
                </a:lnTo>
                <a:lnTo>
                  <a:pt x="90" y="293"/>
                </a:lnTo>
                <a:lnTo>
                  <a:pt x="121" y="293"/>
                </a:lnTo>
                <a:lnTo>
                  <a:pt x="152" y="293"/>
                </a:lnTo>
                <a:lnTo>
                  <a:pt x="183" y="293"/>
                </a:lnTo>
                <a:lnTo>
                  <a:pt x="215" y="293"/>
                </a:lnTo>
                <a:lnTo>
                  <a:pt x="246" y="301"/>
                </a:lnTo>
                <a:lnTo>
                  <a:pt x="278" y="301"/>
                </a:lnTo>
                <a:lnTo>
                  <a:pt x="316" y="301"/>
                </a:lnTo>
                <a:lnTo>
                  <a:pt x="340" y="301"/>
                </a:lnTo>
                <a:lnTo>
                  <a:pt x="364" y="310"/>
                </a:lnTo>
                <a:lnTo>
                  <a:pt x="403" y="310"/>
                </a:lnTo>
                <a:lnTo>
                  <a:pt x="427" y="317"/>
                </a:lnTo>
                <a:lnTo>
                  <a:pt x="450" y="317"/>
                </a:lnTo>
                <a:lnTo>
                  <a:pt x="481" y="326"/>
                </a:lnTo>
                <a:lnTo>
                  <a:pt x="529" y="326"/>
                </a:lnTo>
                <a:lnTo>
                  <a:pt x="568" y="334"/>
                </a:lnTo>
                <a:lnTo>
                  <a:pt x="591" y="343"/>
                </a:lnTo>
                <a:lnTo>
                  <a:pt x="615" y="343"/>
                </a:lnTo>
                <a:lnTo>
                  <a:pt x="639" y="343"/>
                </a:lnTo>
                <a:lnTo>
                  <a:pt x="662" y="343"/>
                </a:lnTo>
                <a:lnTo>
                  <a:pt x="686" y="343"/>
                </a:lnTo>
                <a:lnTo>
                  <a:pt x="709" y="343"/>
                </a:lnTo>
                <a:lnTo>
                  <a:pt x="732" y="343"/>
                </a:lnTo>
                <a:lnTo>
                  <a:pt x="756" y="343"/>
                </a:lnTo>
                <a:lnTo>
                  <a:pt x="780" y="343"/>
                </a:lnTo>
                <a:lnTo>
                  <a:pt x="804" y="343"/>
                </a:lnTo>
                <a:lnTo>
                  <a:pt x="827" y="343"/>
                </a:lnTo>
                <a:lnTo>
                  <a:pt x="850" y="343"/>
                </a:lnTo>
                <a:lnTo>
                  <a:pt x="874" y="343"/>
                </a:lnTo>
                <a:lnTo>
                  <a:pt x="897" y="334"/>
                </a:lnTo>
                <a:lnTo>
                  <a:pt x="921" y="334"/>
                </a:lnTo>
                <a:lnTo>
                  <a:pt x="960" y="326"/>
                </a:lnTo>
                <a:lnTo>
                  <a:pt x="984" y="317"/>
                </a:lnTo>
                <a:lnTo>
                  <a:pt x="1015" y="310"/>
                </a:lnTo>
                <a:lnTo>
                  <a:pt x="1063" y="301"/>
                </a:lnTo>
                <a:lnTo>
                  <a:pt x="1086" y="293"/>
                </a:lnTo>
                <a:lnTo>
                  <a:pt x="1110" y="284"/>
                </a:lnTo>
                <a:lnTo>
                  <a:pt x="1133" y="284"/>
                </a:lnTo>
                <a:lnTo>
                  <a:pt x="1156" y="277"/>
                </a:lnTo>
                <a:lnTo>
                  <a:pt x="1196" y="268"/>
                </a:lnTo>
                <a:lnTo>
                  <a:pt x="1220" y="259"/>
                </a:lnTo>
                <a:lnTo>
                  <a:pt x="1243" y="251"/>
                </a:lnTo>
                <a:lnTo>
                  <a:pt x="1266" y="242"/>
                </a:lnTo>
                <a:lnTo>
                  <a:pt x="1298" y="242"/>
                </a:lnTo>
                <a:lnTo>
                  <a:pt x="1321" y="235"/>
                </a:lnTo>
                <a:lnTo>
                  <a:pt x="1345" y="226"/>
                </a:lnTo>
                <a:lnTo>
                  <a:pt x="1369" y="226"/>
                </a:lnTo>
                <a:lnTo>
                  <a:pt x="1400" y="218"/>
                </a:lnTo>
                <a:lnTo>
                  <a:pt x="1423" y="209"/>
                </a:lnTo>
                <a:lnTo>
                  <a:pt x="1454" y="209"/>
                </a:lnTo>
                <a:lnTo>
                  <a:pt x="1479" y="200"/>
                </a:lnTo>
                <a:lnTo>
                  <a:pt x="1510" y="200"/>
                </a:lnTo>
                <a:lnTo>
                  <a:pt x="1533" y="200"/>
                </a:lnTo>
                <a:lnTo>
                  <a:pt x="1557" y="193"/>
                </a:lnTo>
                <a:lnTo>
                  <a:pt x="1588" y="193"/>
                </a:lnTo>
                <a:lnTo>
                  <a:pt x="1612" y="193"/>
                </a:lnTo>
                <a:lnTo>
                  <a:pt x="1643" y="193"/>
                </a:lnTo>
                <a:lnTo>
                  <a:pt x="1667" y="193"/>
                </a:lnTo>
                <a:lnTo>
                  <a:pt x="1698" y="184"/>
                </a:lnTo>
                <a:lnTo>
                  <a:pt x="1729" y="184"/>
                </a:lnTo>
                <a:lnTo>
                  <a:pt x="1761" y="184"/>
                </a:lnTo>
                <a:lnTo>
                  <a:pt x="1785" y="184"/>
                </a:lnTo>
                <a:lnTo>
                  <a:pt x="1816" y="184"/>
                </a:lnTo>
                <a:lnTo>
                  <a:pt x="1839" y="184"/>
                </a:lnTo>
                <a:lnTo>
                  <a:pt x="1870" y="184"/>
                </a:lnTo>
                <a:lnTo>
                  <a:pt x="1895" y="184"/>
                </a:lnTo>
                <a:lnTo>
                  <a:pt x="1926" y="184"/>
                </a:lnTo>
                <a:lnTo>
                  <a:pt x="1949" y="184"/>
                </a:lnTo>
                <a:lnTo>
                  <a:pt x="1988" y="184"/>
                </a:lnTo>
                <a:lnTo>
                  <a:pt x="2019" y="184"/>
                </a:lnTo>
                <a:lnTo>
                  <a:pt x="2044" y="184"/>
                </a:lnTo>
                <a:lnTo>
                  <a:pt x="2075" y="184"/>
                </a:lnTo>
                <a:lnTo>
                  <a:pt x="2098" y="184"/>
                </a:lnTo>
                <a:lnTo>
                  <a:pt x="2129" y="184"/>
                </a:lnTo>
                <a:lnTo>
                  <a:pt x="2153" y="184"/>
                </a:lnTo>
                <a:lnTo>
                  <a:pt x="2185" y="184"/>
                </a:lnTo>
                <a:lnTo>
                  <a:pt x="2208" y="184"/>
                </a:lnTo>
                <a:lnTo>
                  <a:pt x="2240" y="184"/>
                </a:lnTo>
                <a:lnTo>
                  <a:pt x="2263" y="184"/>
                </a:lnTo>
                <a:lnTo>
                  <a:pt x="2294" y="193"/>
                </a:lnTo>
                <a:lnTo>
                  <a:pt x="2319" y="193"/>
                </a:lnTo>
                <a:lnTo>
                  <a:pt x="2350" y="193"/>
                </a:lnTo>
                <a:lnTo>
                  <a:pt x="2373" y="193"/>
                </a:lnTo>
                <a:lnTo>
                  <a:pt x="2404" y="193"/>
                </a:lnTo>
                <a:lnTo>
                  <a:pt x="2428" y="200"/>
                </a:lnTo>
                <a:lnTo>
                  <a:pt x="2460" y="200"/>
                </a:lnTo>
                <a:lnTo>
                  <a:pt x="2483" y="209"/>
                </a:lnTo>
                <a:lnTo>
                  <a:pt x="2514" y="209"/>
                </a:lnTo>
                <a:lnTo>
                  <a:pt x="2553" y="218"/>
                </a:lnTo>
                <a:lnTo>
                  <a:pt x="2577" y="218"/>
                </a:lnTo>
                <a:lnTo>
                  <a:pt x="2609" y="226"/>
                </a:lnTo>
                <a:lnTo>
                  <a:pt x="2632" y="226"/>
                </a:lnTo>
                <a:lnTo>
                  <a:pt x="2663" y="226"/>
                </a:lnTo>
                <a:lnTo>
                  <a:pt x="2687" y="235"/>
                </a:lnTo>
                <a:lnTo>
                  <a:pt x="2719" y="235"/>
                </a:lnTo>
                <a:lnTo>
                  <a:pt x="2742" y="235"/>
                </a:lnTo>
                <a:lnTo>
                  <a:pt x="2773" y="235"/>
                </a:lnTo>
                <a:lnTo>
                  <a:pt x="2805" y="235"/>
                </a:lnTo>
                <a:lnTo>
                  <a:pt x="2828" y="235"/>
                </a:lnTo>
                <a:lnTo>
                  <a:pt x="2860" y="235"/>
                </a:lnTo>
                <a:lnTo>
                  <a:pt x="2884" y="235"/>
                </a:lnTo>
                <a:lnTo>
                  <a:pt x="2907" y="235"/>
                </a:lnTo>
                <a:lnTo>
                  <a:pt x="2938" y="235"/>
                </a:lnTo>
                <a:lnTo>
                  <a:pt x="2961" y="235"/>
                </a:lnTo>
                <a:lnTo>
                  <a:pt x="2985" y="235"/>
                </a:lnTo>
                <a:lnTo>
                  <a:pt x="3017" y="235"/>
                </a:lnTo>
                <a:lnTo>
                  <a:pt x="3040" y="235"/>
                </a:lnTo>
                <a:lnTo>
                  <a:pt x="3072" y="235"/>
                </a:lnTo>
                <a:lnTo>
                  <a:pt x="3095" y="235"/>
                </a:lnTo>
                <a:lnTo>
                  <a:pt x="3126" y="226"/>
                </a:lnTo>
                <a:lnTo>
                  <a:pt x="3150" y="226"/>
                </a:lnTo>
                <a:lnTo>
                  <a:pt x="3174" y="218"/>
                </a:lnTo>
                <a:lnTo>
                  <a:pt x="3205" y="218"/>
                </a:lnTo>
                <a:lnTo>
                  <a:pt x="3228" y="209"/>
                </a:lnTo>
                <a:lnTo>
                  <a:pt x="3252" y="209"/>
                </a:lnTo>
                <a:lnTo>
                  <a:pt x="3284" y="200"/>
                </a:lnTo>
                <a:lnTo>
                  <a:pt x="3307" y="193"/>
                </a:lnTo>
                <a:lnTo>
                  <a:pt x="3346" y="193"/>
                </a:lnTo>
                <a:lnTo>
                  <a:pt x="3370" y="184"/>
                </a:lnTo>
                <a:lnTo>
                  <a:pt x="3401" y="176"/>
                </a:lnTo>
                <a:lnTo>
                  <a:pt x="3425" y="176"/>
                </a:lnTo>
                <a:lnTo>
                  <a:pt x="3449" y="167"/>
                </a:lnTo>
                <a:lnTo>
                  <a:pt x="3480" y="159"/>
                </a:lnTo>
                <a:lnTo>
                  <a:pt x="3503" y="159"/>
                </a:lnTo>
                <a:lnTo>
                  <a:pt x="3527" y="151"/>
                </a:lnTo>
                <a:lnTo>
                  <a:pt x="3550" y="143"/>
                </a:lnTo>
                <a:lnTo>
                  <a:pt x="3582" y="134"/>
                </a:lnTo>
                <a:lnTo>
                  <a:pt x="3613" y="125"/>
                </a:lnTo>
                <a:lnTo>
                  <a:pt x="3637" y="117"/>
                </a:lnTo>
                <a:lnTo>
                  <a:pt x="3660" y="109"/>
                </a:lnTo>
                <a:lnTo>
                  <a:pt x="3683" y="109"/>
                </a:lnTo>
                <a:lnTo>
                  <a:pt x="3708" y="101"/>
                </a:lnTo>
                <a:lnTo>
                  <a:pt x="3731" y="92"/>
                </a:lnTo>
                <a:lnTo>
                  <a:pt x="3762" y="84"/>
                </a:lnTo>
                <a:lnTo>
                  <a:pt x="3786" y="76"/>
                </a:lnTo>
                <a:lnTo>
                  <a:pt x="3817" y="76"/>
                </a:lnTo>
                <a:lnTo>
                  <a:pt x="3841" y="68"/>
                </a:lnTo>
                <a:lnTo>
                  <a:pt x="3865" y="59"/>
                </a:lnTo>
                <a:lnTo>
                  <a:pt x="3888" y="59"/>
                </a:lnTo>
                <a:lnTo>
                  <a:pt x="3919" y="50"/>
                </a:lnTo>
                <a:lnTo>
                  <a:pt x="3942" y="42"/>
                </a:lnTo>
                <a:lnTo>
                  <a:pt x="3966" y="42"/>
                </a:lnTo>
                <a:lnTo>
                  <a:pt x="3990" y="34"/>
                </a:lnTo>
                <a:lnTo>
                  <a:pt x="4014" y="34"/>
                </a:lnTo>
                <a:lnTo>
                  <a:pt x="4037" y="26"/>
                </a:lnTo>
                <a:lnTo>
                  <a:pt x="4060" y="26"/>
                </a:lnTo>
                <a:lnTo>
                  <a:pt x="4084" y="17"/>
                </a:lnTo>
                <a:lnTo>
                  <a:pt x="4107" y="17"/>
                </a:lnTo>
                <a:lnTo>
                  <a:pt x="4132" y="9"/>
                </a:lnTo>
                <a:lnTo>
                  <a:pt x="4155" y="9"/>
                </a:lnTo>
                <a:lnTo>
                  <a:pt x="4194" y="0"/>
                </a:lnTo>
                <a:lnTo>
                  <a:pt x="4217" y="0"/>
                </a:lnTo>
                <a:lnTo>
                  <a:pt x="4248" y="0"/>
                </a:lnTo>
                <a:lnTo>
                  <a:pt x="4273" y="0"/>
                </a:lnTo>
                <a:lnTo>
                  <a:pt x="4296" y="0"/>
                </a:lnTo>
                <a:lnTo>
                  <a:pt x="4320" y="0"/>
                </a:lnTo>
              </a:path>
            </a:pathLst>
          </a:custGeom>
          <a:noFill/>
          <a:ln cap="rnd" w="12600">
            <a:solidFill>
              <a:srgbClr val="00ae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13" name=""/>
          <p:cNvSpPr/>
          <p:nvPr/>
        </p:nvSpPr>
        <p:spPr>
          <a:xfrm>
            <a:off x="1219320" y="3960720"/>
            <a:ext cx="6935760" cy="879480"/>
          </a:xfrm>
          <a:custGeom>
            <a:avLst/>
            <a:gdLst/>
            <a:ahLst/>
            <a:rect l="l" t="t" r="r" b="b"/>
            <a:pathLst>
              <a:path w="4369" h="554">
                <a:moveTo>
                  <a:pt x="0" y="1"/>
                </a:moveTo>
                <a:lnTo>
                  <a:pt x="27" y="0"/>
                </a:lnTo>
                <a:lnTo>
                  <a:pt x="51" y="23"/>
                </a:lnTo>
                <a:lnTo>
                  <a:pt x="74" y="47"/>
                </a:lnTo>
                <a:lnTo>
                  <a:pt x="98" y="78"/>
                </a:lnTo>
                <a:lnTo>
                  <a:pt x="129" y="109"/>
                </a:lnTo>
                <a:lnTo>
                  <a:pt x="160" y="140"/>
                </a:lnTo>
                <a:lnTo>
                  <a:pt x="183" y="156"/>
                </a:lnTo>
                <a:lnTo>
                  <a:pt x="207" y="179"/>
                </a:lnTo>
                <a:lnTo>
                  <a:pt x="238" y="210"/>
                </a:lnTo>
                <a:lnTo>
                  <a:pt x="269" y="249"/>
                </a:lnTo>
                <a:lnTo>
                  <a:pt x="308" y="281"/>
                </a:lnTo>
                <a:lnTo>
                  <a:pt x="339" y="312"/>
                </a:lnTo>
                <a:lnTo>
                  <a:pt x="362" y="327"/>
                </a:lnTo>
                <a:lnTo>
                  <a:pt x="386" y="351"/>
                </a:lnTo>
                <a:lnTo>
                  <a:pt x="409" y="366"/>
                </a:lnTo>
                <a:lnTo>
                  <a:pt x="448" y="397"/>
                </a:lnTo>
                <a:lnTo>
                  <a:pt x="472" y="413"/>
                </a:lnTo>
                <a:lnTo>
                  <a:pt x="518" y="436"/>
                </a:lnTo>
                <a:lnTo>
                  <a:pt x="557" y="460"/>
                </a:lnTo>
                <a:lnTo>
                  <a:pt x="581" y="475"/>
                </a:lnTo>
                <a:lnTo>
                  <a:pt x="612" y="491"/>
                </a:lnTo>
                <a:lnTo>
                  <a:pt x="635" y="499"/>
                </a:lnTo>
                <a:lnTo>
                  <a:pt x="659" y="507"/>
                </a:lnTo>
                <a:lnTo>
                  <a:pt x="682" y="514"/>
                </a:lnTo>
                <a:lnTo>
                  <a:pt x="713" y="522"/>
                </a:lnTo>
                <a:lnTo>
                  <a:pt x="737" y="530"/>
                </a:lnTo>
                <a:lnTo>
                  <a:pt x="768" y="538"/>
                </a:lnTo>
                <a:lnTo>
                  <a:pt x="791" y="538"/>
                </a:lnTo>
                <a:lnTo>
                  <a:pt x="822" y="546"/>
                </a:lnTo>
                <a:lnTo>
                  <a:pt x="853" y="546"/>
                </a:lnTo>
                <a:lnTo>
                  <a:pt x="885" y="546"/>
                </a:lnTo>
                <a:lnTo>
                  <a:pt x="908" y="553"/>
                </a:lnTo>
                <a:lnTo>
                  <a:pt x="939" y="553"/>
                </a:lnTo>
                <a:lnTo>
                  <a:pt x="962" y="553"/>
                </a:lnTo>
                <a:lnTo>
                  <a:pt x="994" y="553"/>
                </a:lnTo>
                <a:lnTo>
                  <a:pt x="1025" y="553"/>
                </a:lnTo>
                <a:lnTo>
                  <a:pt x="1056" y="553"/>
                </a:lnTo>
                <a:lnTo>
                  <a:pt x="1079" y="553"/>
                </a:lnTo>
                <a:lnTo>
                  <a:pt x="1111" y="553"/>
                </a:lnTo>
                <a:lnTo>
                  <a:pt x="1142" y="546"/>
                </a:lnTo>
                <a:lnTo>
                  <a:pt x="1181" y="538"/>
                </a:lnTo>
                <a:lnTo>
                  <a:pt x="1212" y="538"/>
                </a:lnTo>
                <a:lnTo>
                  <a:pt x="1243" y="530"/>
                </a:lnTo>
                <a:lnTo>
                  <a:pt x="1274" y="522"/>
                </a:lnTo>
                <a:lnTo>
                  <a:pt x="1298" y="522"/>
                </a:lnTo>
                <a:lnTo>
                  <a:pt x="1329" y="514"/>
                </a:lnTo>
                <a:lnTo>
                  <a:pt x="1360" y="507"/>
                </a:lnTo>
                <a:lnTo>
                  <a:pt x="1391" y="507"/>
                </a:lnTo>
                <a:lnTo>
                  <a:pt x="1422" y="499"/>
                </a:lnTo>
                <a:lnTo>
                  <a:pt x="1453" y="491"/>
                </a:lnTo>
                <a:lnTo>
                  <a:pt x="1477" y="491"/>
                </a:lnTo>
                <a:lnTo>
                  <a:pt x="1516" y="483"/>
                </a:lnTo>
                <a:lnTo>
                  <a:pt x="1539" y="483"/>
                </a:lnTo>
                <a:lnTo>
                  <a:pt x="1570" y="475"/>
                </a:lnTo>
                <a:lnTo>
                  <a:pt x="1601" y="468"/>
                </a:lnTo>
                <a:lnTo>
                  <a:pt x="1633" y="468"/>
                </a:lnTo>
                <a:lnTo>
                  <a:pt x="1664" y="460"/>
                </a:lnTo>
                <a:lnTo>
                  <a:pt x="1695" y="460"/>
                </a:lnTo>
                <a:lnTo>
                  <a:pt x="1726" y="452"/>
                </a:lnTo>
                <a:lnTo>
                  <a:pt x="1757" y="444"/>
                </a:lnTo>
                <a:lnTo>
                  <a:pt x="1788" y="436"/>
                </a:lnTo>
                <a:lnTo>
                  <a:pt x="1820" y="436"/>
                </a:lnTo>
                <a:lnTo>
                  <a:pt x="1851" y="429"/>
                </a:lnTo>
                <a:lnTo>
                  <a:pt x="1882" y="421"/>
                </a:lnTo>
                <a:lnTo>
                  <a:pt x="1905" y="413"/>
                </a:lnTo>
                <a:lnTo>
                  <a:pt x="1937" y="405"/>
                </a:lnTo>
                <a:lnTo>
                  <a:pt x="1968" y="397"/>
                </a:lnTo>
                <a:lnTo>
                  <a:pt x="1999" y="390"/>
                </a:lnTo>
                <a:lnTo>
                  <a:pt x="2030" y="382"/>
                </a:lnTo>
                <a:lnTo>
                  <a:pt x="2061" y="374"/>
                </a:lnTo>
                <a:lnTo>
                  <a:pt x="2100" y="366"/>
                </a:lnTo>
                <a:lnTo>
                  <a:pt x="2124" y="359"/>
                </a:lnTo>
                <a:lnTo>
                  <a:pt x="2155" y="351"/>
                </a:lnTo>
                <a:lnTo>
                  <a:pt x="2186" y="343"/>
                </a:lnTo>
                <a:lnTo>
                  <a:pt x="2217" y="335"/>
                </a:lnTo>
                <a:lnTo>
                  <a:pt x="2248" y="335"/>
                </a:lnTo>
                <a:lnTo>
                  <a:pt x="2279" y="327"/>
                </a:lnTo>
                <a:lnTo>
                  <a:pt x="2311" y="327"/>
                </a:lnTo>
                <a:lnTo>
                  <a:pt x="2342" y="320"/>
                </a:lnTo>
                <a:lnTo>
                  <a:pt x="2373" y="320"/>
                </a:lnTo>
                <a:lnTo>
                  <a:pt x="2404" y="320"/>
                </a:lnTo>
                <a:lnTo>
                  <a:pt x="2427" y="312"/>
                </a:lnTo>
                <a:lnTo>
                  <a:pt x="2466" y="312"/>
                </a:lnTo>
                <a:lnTo>
                  <a:pt x="2490" y="312"/>
                </a:lnTo>
                <a:lnTo>
                  <a:pt x="2521" y="304"/>
                </a:lnTo>
                <a:lnTo>
                  <a:pt x="2552" y="304"/>
                </a:lnTo>
                <a:lnTo>
                  <a:pt x="2583" y="304"/>
                </a:lnTo>
                <a:lnTo>
                  <a:pt x="2614" y="304"/>
                </a:lnTo>
                <a:lnTo>
                  <a:pt x="2646" y="296"/>
                </a:lnTo>
                <a:lnTo>
                  <a:pt x="2669" y="296"/>
                </a:lnTo>
                <a:lnTo>
                  <a:pt x="2692" y="296"/>
                </a:lnTo>
                <a:lnTo>
                  <a:pt x="2724" y="288"/>
                </a:lnTo>
                <a:lnTo>
                  <a:pt x="2755" y="288"/>
                </a:lnTo>
                <a:lnTo>
                  <a:pt x="2786" y="281"/>
                </a:lnTo>
                <a:lnTo>
                  <a:pt x="2809" y="281"/>
                </a:lnTo>
                <a:lnTo>
                  <a:pt x="2840" y="281"/>
                </a:lnTo>
                <a:lnTo>
                  <a:pt x="2872" y="273"/>
                </a:lnTo>
                <a:lnTo>
                  <a:pt x="2903" y="273"/>
                </a:lnTo>
                <a:lnTo>
                  <a:pt x="2926" y="273"/>
                </a:lnTo>
                <a:lnTo>
                  <a:pt x="2965" y="273"/>
                </a:lnTo>
                <a:lnTo>
                  <a:pt x="3004" y="265"/>
                </a:lnTo>
                <a:lnTo>
                  <a:pt x="3027" y="265"/>
                </a:lnTo>
                <a:lnTo>
                  <a:pt x="3059" y="257"/>
                </a:lnTo>
                <a:lnTo>
                  <a:pt x="3090" y="257"/>
                </a:lnTo>
                <a:lnTo>
                  <a:pt x="3121" y="257"/>
                </a:lnTo>
                <a:lnTo>
                  <a:pt x="3144" y="249"/>
                </a:lnTo>
                <a:lnTo>
                  <a:pt x="3175" y="249"/>
                </a:lnTo>
                <a:lnTo>
                  <a:pt x="3199" y="249"/>
                </a:lnTo>
                <a:lnTo>
                  <a:pt x="3230" y="242"/>
                </a:lnTo>
                <a:lnTo>
                  <a:pt x="3261" y="242"/>
                </a:lnTo>
                <a:lnTo>
                  <a:pt x="3292" y="234"/>
                </a:lnTo>
                <a:lnTo>
                  <a:pt x="3316" y="234"/>
                </a:lnTo>
                <a:lnTo>
                  <a:pt x="3347" y="234"/>
                </a:lnTo>
                <a:lnTo>
                  <a:pt x="3378" y="234"/>
                </a:lnTo>
                <a:lnTo>
                  <a:pt x="3401" y="234"/>
                </a:lnTo>
                <a:lnTo>
                  <a:pt x="3433" y="234"/>
                </a:lnTo>
                <a:lnTo>
                  <a:pt x="3464" y="234"/>
                </a:lnTo>
                <a:lnTo>
                  <a:pt x="3487" y="234"/>
                </a:lnTo>
                <a:lnTo>
                  <a:pt x="3518" y="234"/>
                </a:lnTo>
                <a:lnTo>
                  <a:pt x="3542" y="234"/>
                </a:lnTo>
                <a:lnTo>
                  <a:pt x="3581" y="234"/>
                </a:lnTo>
                <a:lnTo>
                  <a:pt x="3612" y="234"/>
                </a:lnTo>
                <a:lnTo>
                  <a:pt x="3635" y="234"/>
                </a:lnTo>
                <a:lnTo>
                  <a:pt x="3666" y="234"/>
                </a:lnTo>
                <a:lnTo>
                  <a:pt x="3690" y="234"/>
                </a:lnTo>
                <a:lnTo>
                  <a:pt x="3721" y="242"/>
                </a:lnTo>
                <a:lnTo>
                  <a:pt x="3744" y="242"/>
                </a:lnTo>
                <a:lnTo>
                  <a:pt x="3768" y="249"/>
                </a:lnTo>
                <a:lnTo>
                  <a:pt x="3791" y="257"/>
                </a:lnTo>
                <a:lnTo>
                  <a:pt x="3830" y="257"/>
                </a:lnTo>
                <a:lnTo>
                  <a:pt x="3861" y="265"/>
                </a:lnTo>
                <a:lnTo>
                  <a:pt x="3885" y="265"/>
                </a:lnTo>
                <a:lnTo>
                  <a:pt x="3908" y="273"/>
                </a:lnTo>
                <a:lnTo>
                  <a:pt x="3931" y="273"/>
                </a:lnTo>
                <a:lnTo>
                  <a:pt x="3955" y="281"/>
                </a:lnTo>
                <a:lnTo>
                  <a:pt x="3978" y="281"/>
                </a:lnTo>
                <a:lnTo>
                  <a:pt x="4009" y="288"/>
                </a:lnTo>
                <a:lnTo>
                  <a:pt x="4048" y="296"/>
                </a:lnTo>
                <a:lnTo>
                  <a:pt x="4072" y="304"/>
                </a:lnTo>
                <a:lnTo>
                  <a:pt x="4095" y="312"/>
                </a:lnTo>
                <a:lnTo>
                  <a:pt x="4118" y="312"/>
                </a:lnTo>
                <a:lnTo>
                  <a:pt x="4142" y="320"/>
                </a:lnTo>
                <a:lnTo>
                  <a:pt x="4173" y="327"/>
                </a:lnTo>
                <a:lnTo>
                  <a:pt x="4204" y="343"/>
                </a:lnTo>
                <a:lnTo>
                  <a:pt x="4227" y="351"/>
                </a:lnTo>
                <a:lnTo>
                  <a:pt x="4251" y="359"/>
                </a:lnTo>
                <a:lnTo>
                  <a:pt x="4368" y="337"/>
                </a:lnTo>
              </a:path>
            </a:pathLst>
          </a:custGeom>
          <a:noFill/>
          <a:ln cap="rnd" w="12600">
            <a:solidFill>
              <a:srgbClr val="00ae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14" name=""/>
          <p:cNvSpPr/>
          <p:nvPr/>
        </p:nvSpPr>
        <p:spPr>
          <a:xfrm>
            <a:off x="1287360" y="3886200"/>
            <a:ext cx="6867720" cy="744480"/>
          </a:xfrm>
          <a:custGeom>
            <a:avLst/>
            <a:gdLst/>
            <a:ahLst/>
            <a:rect l="l" t="t" r="r" b="b"/>
            <a:pathLst>
              <a:path w="4326" h="469">
                <a:moveTo>
                  <a:pt x="5" y="0"/>
                </a:moveTo>
                <a:lnTo>
                  <a:pt x="0" y="24"/>
                </a:lnTo>
                <a:lnTo>
                  <a:pt x="39" y="39"/>
                </a:lnTo>
                <a:lnTo>
                  <a:pt x="78" y="63"/>
                </a:lnTo>
                <a:lnTo>
                  <a:pt x="117" y="86"/>
                </a:lnTo>
                <a:lnTo>
                  <a:pt x="140" y="94"/>
                </a:lnTo>
                <a:lnTo>
                  <a:pt x="164" y="109"/>
                </a:lnTo>
                <a:lnTo>
                  <a:pt x="203" y="133"/>
                </a:lnTo>
                <a:lnTo>
                  <a:pt x="226" y="148"/>
                </a:lnTo>
                <a:lnTo>
                  <a:pt x="249" y="164"/>
                </a:lnTo>
                <a:lnTo>
                  <a:pt x="281" y="180"/>
                </a:lnTo>
                <a:lnTo>
                  <a:pt x="304" y="195"/>
                </a:lnTo>
                <a:lnTo>
                  <a:pt x="327" y="211"/>
                </a:lnTo>
                <a:lnTo>
                  <a:pt x="374" y="234"/>
                </a:lnTo>
                <a:lnTo>
                  <a:pt x="397" y="250"/>
                </a:lnTo>
                <a:lnTo>
                  <a:pt x="421" y="265"/>
                </a:lnTo>
                <a:lnTo>
                  <a:pt x="444" y="281"/>
                </a:lnTo>
                <a:lnTo>
                  <a:pt x="468" y="289"/>
                </a:lnTo>
                <a:lnTo>
                  <a:pt x="499" y="312"/>
                </a:lnTo>
                <a:lnTo>
                  <a:pt x="522" y="320"/>
                </a:lnTo>
                <a:lnTo>
                  <a:pt x="545" y="335"/>
                </a:lnTo>
                <a:lnTo>
                  <a:pt x="569" y="343"/>
                </a:lnTo>
                <a:lnTo>
                  <a:pt x="600" y="359"/>
                </a:lnTo>
                <a:lnTo>
                  <a:pt x="623" y="374"/>
                </a:lnTo>
                <a:lnTo>
                  <a:pt x="647" y="382"/>
                </a:lnTo>
                <a:lnTo>
                  <a:pt x="670" y="398"/>
                </a:lnTo>
                <a:lnTo>
                  <a:pt x="694" y="406"/>
                </a:lnTo>
                <a:lnTo>
                  <a:pt x="725" y="413"/>
                </a:lnTo>
                <a:lnTo>
                  <a:pt x="748" y="421"/>
                </a:lnTo>
                <a:lnTo>
                  <a:pt x="771" y="429"/>
                </a:lnTo>
                <a:lnTo>
                  <a:pt x="803" y="437"/>
                </a:lnTo>
                <a:lnTo>
                  <a:pt x="826" y="444"/>
                </a:lnTo>
                <a:lnTo>
                  <a:pt x="857" y="452"/>
                </a:lnTo>
                <a:lnTo>
                  <a:pt x="881" y="460"/>
                </a:lnTo>
                <a:lnTo>
                  <a:pt x="912" y="460"/>
                </a:lnTo>
                <a:lnTo>
                  <a:pt x="935" y="468"/>
                </a:lnTo>
                <a:lnTo>
                  <a:pt x="966" y="468"/>
                </a:lnTo>
                <a:lnTo>
                  <a:pt x="990" y="468"/>
                </a:lnTo>
                <a:lnTo>
                  <a:pt x="1021" y="468"/>
                </a:lnTo>
                <a:lnTo>
                  <a:pt x="1044" y="468"/>
                </a:lnTo>
                <a:lnTo>
                  <a:pt x="1075" y="468"/>
                </a:lnTo>
                <a:lnTo>
                  <a:pt x="1099" y="468"/>
                </a:lnTo>
                <a:lnTo>
                  <a:pt x="1130" y="468"/>
                </a:lnTo>
                <a:lnTo>
                  <a:pt x="1153" y="460"/>
                </a:lnTo>
                <a:lnTo>
                  <a:pt x="1177" y="452"/>
                </a:lnTo>
                <a:lnTo>
                  <a:pt x="1208" y="444"/>
                </a:lnTo>
                <a:lnTo>
                  <a:pt x="1231" y="437"/>
                </a:lnTo>
                <a:lnTo>
                  <a:pt x="1255" y="429"/>
                </a:lnTo>
                <a:lnTo>
                  <a:pt x="1294" y="413"/>
                </a:lnTo>
                <a:lnTo>
                  <a:pt x="1325" y="406"/>
                </a:lnTo>
                <a:lnTo>
                  <a:pt x="1348" y="398"/>
                </a:lnTo>
                <a:lnTo>
                  <a:pt x="1379" y="382"/>
                </a:lnTo>
                <a:lnTo>
                  <a:pt x="1410" y="374"/>
                </a:lnTo>
                <a:lnTo>
                  <a:pt x="1442" y="367"/>
                </a:lnTo>
                <a:lnTo>
                  <a:pt x="1473" y="351"/>
                </a:lnTo>
                <a:lnTo>
                  <a:pt x="1496" y="343"/>
                </a:lnTo>
                <a:lnTo>
                  <a:pt x="1527" y="335"/>
                </a:lnTo>
                <a:lnTo>
                  <a:pt x="1551" y="328"/>
                </a:lnTo>
                <a:lnTo>
                  <a:pt x="1582" y="320"/>
                </a:lnTo>
                <a:lnTo>
                  <a:pt x="1613" y="312"/>
                </a:lnTo>
                <a:lnTo>
                  <a:pt x="1636" y="304"/>
                </a:lnTo>
                <a:lnTo>
                  <a:pt x="1668" y="296"/>
                </a:lnTo>
                <a:lnTo>
                  <a:pt x="1699" y="296"/>
                </a:lnTo>
                <a:lnTo>
                  <a:pt x="1730" y="289"/>
                </a:lnTo>
                <a:lnTo>
                  <a:pt x="1753" y="281"/>
                </a:lnTo>
                <a:lnTo>
                  <a:pt x="1784" y="273"/>
                </a:lnTo>
                <a:lnTo>
                  <a:pt x="1816" y="273"/>
                </a:lnTo>
                <a:lnTo>
                  <a:pt x="1847" y="265"/>
                </a:lnTo>
                <a:lnTo>
                  <a:pt x="1894" y="257"/>
                </a:lnTo>
                <a:lnTo>
                  <a:pt x="1925" y="257"/>
                </a:lnTo>
                <a:lnTo>
                  <a:pt x="1948" y="257"/>
                </a:lnTo>
                <a:lnTo>
                  <a:pt x="1987" y="250"/>
                </a:lnTo>
                <a:lnTo>
                  <a:pt x="2010" y="250"/>
                </a:lnTo>
                <a:lnTo>
                  <a:pt x="2042" y="250"/>
                </a:lnTo>
                <a:lnTo>
                  <a:pt x="2073" y="242"/>
                </a:lnTo>
                <a:lnTo>
                  <a:pt x="2104" y="242"/>
                </a:lnTo>
                <a:lnTo>
                  <a:pt x="2127" y="234"/>
                </a:lnTo>
                <a:lnTo>
                  <a:pt x="2166" y="234"/>
                </a:lnTo>
                <a:lnTo>
                  <a:pt x="2197" y="226"/>
                </a:lnTo>
                <a:lnTo>
                  <a:pt x="2221" y="226"/>
                </a:lnTo>
                <a:lnTo>
                  <a:pt x="2252" y="218"/>
                </a:lnTo>
                <a:lnTo>
                  <a:pt x="2275" y="211"/>
                </a:lnTo>
                <a:lnTo>
                  <a:pt x="2307" y="211"/>
                </a:lnTo>
                <a:lnTo>
                  <a:pt x="2338" y="203"/>
                </a:lnTo>
                <a:lnTo>
                  <a:pt x="2361" y="195"/>
                </a:lnTo>
                <a:lnTo>
                  <a:pt x="2392" y="187"/>
                </a:lnTo>
                <a:lnTo>
                  <a:pt x="2416" y="180"/>
                </a:lnTo>
                <a:lnTo>
                  <a:pt x="2447" y="180"/>
                </a:lnTo>
                <a:lnTo>
                  <a:pt x="2470" y="172"/>
                </a:lnTo>
                <a:lnTo>
                  <a:pt x="2501" y="164"/>
                </a:lnTo>
                <a:lnTo>
                  <a:pt x="2525" y="164"/>
                </a:lnTo>
                <a:lnTo>
                  <a:pt x="2556" y="156"/>
                </a:lnTo>
                <a:lnTo>
                  <a:pt x="2587" y="148"/>
                </a:lnTo>
                <a:lnTo>
                  <a:pt x="2610" y="148"/>
                </a:lnTo>
                <a:lnTo>
                  <a:pt x="2634" y="141"/>
                </a:lnTo>
                <a:lnTo>
                  <a:pt x="2665" y="133"/>
                </a:lnTo>
                <a:lnTo>
                  <a:pt x="2688" y="125"/>
                </a:lnTo>
                <a:lnTo>
                  <a:pt x="2719" y="125"/>
                </a:lnTo>
                <a:lnTo>
                  <a:pt x="2743" y="117"/>
                </a:lnTo>
                <a:lnTo>
                  <a:pt x="2774" y="117"/>
                </a:lnTo>
                <a:lnTo>
                  <a:pt x="2797" y="109"/>
                </a:lnTo>
                <a:lnTo>
                  <a:pt x="2829" y="109"/>
                </a:lnTo>
                <a:lnTo>
                  <a:pt x="2852" y="102"/>
                </a:lnTo>
                <a:lnTo>
                  <a:pt x="2875" y="102"/>
                </a:lnTo>
                <a:lnTo>
                  <a:pt x="2907" y="102"/>
                </a:lnTo>
                <a:lnTo>
                  <a:pt x="2930" y="102"/>
                </a:lnTo>
                <a:lnTo>
                  <a:pt x="2961" y="102"/>
                </a:lnTo>
                <a:lnTo>
                  <a:pt x="2992" y="102"/>
                </a:lnTo>
                <a:lnTo>
                  <a:pt x="3016" y="102"/>
                </a:lnTo>
                <a:lnTo>
                  <a:pt x="3039" y="102"/>
                </a:lnTo>
                <a:lnTo>
                  <a:pt x="3062" y="102"/>
                </a:lnTo>
                <a:lnTo>
                  <a:pt x="3086" y="109"/>
                </a:lnTo>
                <a:lnTo>
                  <a:pt x="3109" y="117"/>
                </a:lnTo>
                <a:lnTo>
                  <a:pt x="3132" y="117"/>
                </a:lnTo>
                <a:lnTo>
                  <a:pt x="3156" y="125"/>
                </a:lnTo>
                <a:lnTo>
                  <a:pt x="3179" y="133"/>
                </a:lnTo>
                <a:lnTo>
                  <a:pt x="3218" y="148"/>
                </a:lnTo>
                <a:lnTo>
                  <a:pt x="3242" y="156"/>
                </a:lnTo>
                <a:lnTo>
                  <a:pt x="3265" y="164"/>
                </a:lnTo>
                <a:lnTo>
                  <a:pt x="3288" y="172"/>
                </a:lnTo>
                <a:lnTo>
                  <a:pt x="3312" y="172"/>
                </a:lnTo>
                <a:lnTo>
                  <a:pt x="3358" y="187"/>
                </a:lnTo>
                <a:lnTo>
                  <a:pt x="3397" y="195"/>
                </a:lnTo>
                <a:lnTo>
                  <a:pt x="3421" y="195"/>
                </a:lnTo>
                <a:lnTo>
                  <a:pt x="3468" y="203"/>
                </a:lnTo>
                <a:lnTo>
                  <a:pt x="3514" y="211"/>
                </a:lnTo>
                <a:lnTo>
                  <a:pt x="3561" y="211"/>
                </a:lnTo>
                <a:lnTo>
                  <a:pt x="3600" y="211"/>
                </a:lnTo>
                <a:lnTo>
                  <a:pt x="3623" y="211"/>
                </a:lnTo>
                <a:lnTo>
                  <a:pt x="3647" y="211"/>
                </a:lnTo>
                <a:lnTo>
                  <a:pt x="3678" y="211"/>
                </a:lnTo>
                <a:lnTo>
                  <a:pt x="3717" y="211"/>
                </a:lnTo>
                <a:lnTo>
                  <a:pt x="3756" y="203"/>
                </a:lnTo>
                <a:lnTo>
                  <a:pt x="3787" y="195"/>
                </a:lnTo>
                <a:lnTo>
                  <a:pt x="3818" y="180"/>
                </a:lnTo>
                <a:lnTo>
                  <a:pt x="3842" y="172"/>
                </a:lnTo>
                <a:lnTo>
                  <a:pt x="3881" y="156"/>
                </a:lnTo>
                <a:lnTo>
                  <a:pt x="3912" y="141"/>
                </a:lnTo>
                <a:lnTo>
                  <a:pt x="3935" y="133"/>
                </a:lnTo>
                <a:lnTo>
                  <a:pt x="3966" y="125"/>
                </a:lnTo>
                <a:lnTo>
                  <a:pt x="3990" y="109"/>
                </a:lnTo>
                <a:lnTo>
                  <a:pt x="4013" y="102"/>
                </a:lnTo>
                <a:lnTo>
                  <a:pt x="4044" y="102"/>
                </a:lnTo>
                <a:lnTo>
                  <a:pt x="4068" y="86"/>
                </a:lnTo>
                <a:lnTo>
                  <a:pt x="4091" y="78"/>
                </a:lnTo>
                <a:lnTo>
                  <a:pt x="4114" y="70"/>
                </a:lnTo>
                <a:lnTo>
                  <a:pt x="4138" y="55"/>
                </a:lnTo>
                <a:lnTo>
                  <a:pt x="4161" y="47"/>
                </a:lnTo>
                <a:lnTo>
                  <a:pt x="4184" y="39"/>
                </a:lnTo>
                <a:lnTo>
                  <a:pt x="4208" y="31"/>
                </a:lnTo>
                <a:lnTo>
                  <a:pt x="4231" y="24"/>
                </a:lnTo>
                <a:lnTo>
                  <a:pt x="4255" y="24"/>
                </a:lnTo>
                <a:lnTo>
                  <a:pt x="4278" y="24"/>
                </a:lnTo>
                <a:lnTo>
                  <a:pt x="4301" y="31"/>
                </a:lnTo>
                <a:lnTo>
                  <a:pt x="4325" y="48"/>
                </a:lnTo>
              </a:path>
            </a:pathLst>
          </a:custGeom>
          <a:noFill/>
          <a:ln cap="rnd" w="12600">
            <a:solidFill>
              <a:srgbClr val="00ae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15" name=""/>
          <p:cNvSpPr/>
          <p:nvPr/>
        </p:nvSpPr>
        <p:spPr>
          <a:xfrm>
            <a:off x="1295280" y="2982960"/>
            <a:ext cx="6859800" cy="904680"/>
          </a:xfrm>
          <a:custGeom>
            <a:avLst/>
            <a:gdLst/>
            <a:ahLst/>
            <a:rect l="l" t="t" r="r" b="b"/>
            <a:pathLst>
              <a:path w="4321" h="570">
                <a:moveTo>
                  <a:pt x="0" y="569"/>
                </a:moveTo>
                <a:lnTo>
                  <a:pt x="26" y="554"/>
                </a:lnTo>
                <a:lnTo>
                  <a:pt x="65" y="554"/>
                </a:lnTo>
                <a:lnTo>
                  <a:pt x="89" y="546"/>
                </a:lnTo>
                <a:lnTo>
                  <a:pt x="112" y="546"/>
                </a:lnTo>
                <a:lnTo>
                  <a:pt x="135" y="538"/>
                </a:lnTo>
                <a:lnTo>
                  <a:pt x="159" y="523"/>
                </a:lnTo>
                <a:lnTo>
                  <a:pt x="198" y="515"/>
                </a:lnTo>
                <a:lnTo>
                  <a:pt x="229" y="507"/>
                </a:lnTo>
                <a:lnTo>
                  <a:pt x="252" y="499"/>
                </a:lnTo>
                <a:lnTo>
                  <a:pt x="276" y="491"/>
                </a:lnTo>
                <a:lnTo>
                  <a:pt x="299" y="484"/>
                </a:lnTo>
                <a:lnTo>
                  <a:pt x="330" y="476"/>
                </a:lnTo>
                <a:lnTo>
                  <a:pt x="353" y="468"/>
                </a:lnTo>
                <a:lnTo>
                  <a:pt x="377" y="460"/>
                </a:lnTo>
                <a:lnTo>
                  <a:pt x="400" y="460"/>
                </a:lnTo>
                <a:lnTo>
                  <a:pt x="439" y="445"/>
                </a:lnTo>
                <a:lnTo>
                  <a:pt x="463" y="437"/>
                </a:lnTo>
                <a:lnTo>
                  <a:pt x="486" y="429"/>
                </a:lnTo>
                <a:lnTo>
                  <a:pt x="517" y="421"/>
                </a:lnTo>
                <a:lnTo>
                  <a:pt x="564" y="406"/>
                </a:lnTo>
                <a:lnTo>
                  <a:pt x="587" y="398"/>
                </a:lnTo>
                <a:lnTo>
                  <a:pt x="611" y="390"/>
                </a:lnTo>
                <a:lnTo>
                  <a:pt x="642" y="375"/>
                </a:lnTo>
                <a:lnTo>
                  <a:pt x="665" y="367"/>
                </a:lnTo>
                <a:lnTo>
                  <a:pt x="689" y="359"/>
                </a:lnTo>
                <a:lnTo>
                  <a:pt x="712" y="351"/>
                </a:lnTo>
                <a:lnTo>
                  <a:pt x="735" y="343"/>
                </a:lnTo>
                <a:lnTo>
                  <a:pt x="766" y="336"/>
                </a:lnTo>
                <a:lnTo>
                  <a:pt x="790" y="328"/>
                </a:lnTo>
                <a:lnTo>
                  <a:pt x="813" y="320"/>
                </a:lnTo>
                <a:lnTo>
                  <a:pt x="837" y="312"/>
                </a:lnTo>
                <a:lnTo>
                  <a:pt x="868" y="304"/>
                </a:lnTo>
                <a:lnTo>
                  <a:pt x="891" y="289"/>
                </a:lnTo>
                <a:lnTo>
                  <a:pt x="922" y="281"/>
                </a:lnTo>
                <a:lnTo>
                  <a:pt x="953" y="273"/>
                </a:lnTo>
                <a:lnTo>
                  <a:pt x="977" y="265"/>
                </a:lnTo>
                <a:lnTo>
                  <a:pt x="1008" y="258"/>
                </a:lnTo>
                <a:lnTo>
                  <a:pt x="1031" y="250"/>
                </a:lnTo>
                <a:lnTo>
                  <a:pt x="1063" y="242"/>
                </a:lnTo>
                <a:lnTo>
                  <a:pt x="1086" y="234"/>
                </a:lnTo>
                <a:lnTo>
                  <a:pt x="1109" y="234"/>
                </a:lnTo>
                <a:lnTo>
                  <a:pt x="1133" y="226"/>
                </a:lnTo>
                <a:lnTo>
                  <a:pt x="1164" y="226"/>
                </a:lnTo>
                <a:lnTo>
                  <a:pt x="1195" y="219"/>
                </a:lnTo>
                <a:lnTo>
                  <a:pt x="1218" y="211"/>
                </a:lnTo>
                <a:lnTo>
                  <a:pt x="1250" y="211"/>
                </a:lnTo>
                <a:lnTo>
                  <a:pt x="1273" y="211"/>
                </a:lnTo>
                <a:lnTo>
                  <a:pt x="1296" y="211"/>
                </a:lnTo>
                <a:lnTo>
                  <a:pt x="1320" y="203"/>
                </a:lnTo>
                <a:lnTo>
                  <a:pt x="1351" y="203"/>
                </a:lnTo>
                <a:lnTo>
                  <a:pt x="1374" y="203"/>
                </a:lnTo>
                <a:lnTo>
                  <a:pt x="1405" y="195"/>
                </a:lnTo>
                <a:lnTo>
                  <a:pt x="1429" y="195"/>
                </a:lnTo>
                <a:lnTo>
                  <a:pt x="1452" y="187"/>
                </a:lnTo>
                <a:lnTo>
                  <a:pt x="1476" y="187"/>
                </a:lnTo>
                <a:lnTo>
                  <a:pt x="1507" y="187"/>
                </a:lnTo>
                <a:lnTo>
                  <a:pt x="1530" y="180"/>
                </a:lnTo>
                <a:lnTo>
                  <a:pt x="1553" y="180"/>
                </a:lnTo>
                <a:lnTo>
                  <a:pt x="1577" y="172"/>
                </a:lnTo>
                <a:lnTo>
                  <a:pt x="1600" y="164"/>
                </a:lnTo>
                <a:lnTo>
                  <a:pt x="1624" y="164"/>
                </a:lnTo>
                <a:lnTo>
                  <a:pt x="1655" y="156"/>
                </a:lnTo>
                <a:lnTo>
                  <a:pt x="1678" y="149"/>
                </a:lnTo>
                <a:lnTo>
                  <a:pt x="1717" y="141"/>
                </a:lnTo>
                <a:lnTo>
                  <a:pt x="1740" y="133"/>
                </a:lnTo>
                <a:lnTo>
                  <a:pt x="1772" y="125"/>
                </a:lnTo>
                <a:lnTo>
                  <a:pt x="1795" y="117"/>
                </a:lnTo>
                <a:lnTo>
                  <a:pt x="1826" y="110"/>
                </a:lnTo>
                <a:lnTo>
                  <a:pt x="1850" y="102"/>
                </a:lnTo>
                <a:lnTo>
                  <a:pt x="1873" y="94"/>
                </a:lnTo>
                <a:lnTo>
                  <a:pt x="1896" y="86"/>
                </a:lnTo>
                <a:lnTo>
                  <a:pt x="1927" y="78"/>
                </a:lnTo>
                <a:lnTo>
                  <a:pt x="1959" y="63"/>
                </a:lnTo>
                <a:lnTo>
                  <a:pt x="1982" y="55"/>
                </a:lnTo>
                <a:lnTo>
                  <a:pt x="2013" y="47"/>
                </a:lnTo>
                <a:lnTo>
                  <a:pt x="2037" y="39"/>
                </a:lnTo>
                <a:lnTo>
                  <a:pt x="2068" y="32"/>
                </a:lnTo>
                <a:lnTo>
                  <a:pt x="2091" y="24"/>
                </a:lnTo>
                <a:lnTo>
                  <a:pt x="2122" y="16"/>
                </a:lnTo>
                <a:lnTo>
                  <a:pt x="2146" y="8"/>
                </a:lnTo>
                <a:lnTo>
                  <a:pt x="2177" y="8"/>
                </a:lnTo>
                <a:lnTo>
                  <a:pt x="2200" y="0"/>
                </a:lnTo>
                <a:lnTo>
                  <a:pt x="2224" y="0"/>
                </a:lnTo>
                <a:lnTo>
                  <a:pt x="2255" y="0"/>
                </a:lnTo>
                <a:lnTo>
                  <a:pt x="2278" y="0"/>
                </a:lnTo>
                <a:lnTo>
                  <a:pt x="2309" y="0"/>
                </a:lnTo>
                <a:lnTo>
                  <a:pt x="2333" y="8"/>
                </a:lnTo>
                <a:lnTo>
                  <a:pt x="2356" y="24"/>
                </a:lnTo>
                <a:lnTo>
                  <a:pt x="2379" y="39"/>
                </a:lnTo>
                <a:lnTo>
                  <a:pt x="2403" y="55"/>
                </a:lnTo>
                <a:lnTo>
                  <a:pt x="2426" y="71"/>
                </a:lnTo>
                <a:lnTo>
                  <a:pt x="2450" y="86"/>
                </a:lnTo>
                <a:lnTo>
                  <a:pt x="2481" y="110"/>
                </a:lnTo>
                <a:lnTo>
                  <a:pt x="2504" y="133"/>
                </a:lnTo>
                <a:lnTo>
                  <a:pt x="2543" y="164"/>
                </a:lnTo>
                <a:lnTo>
                  <a:pt x="2566" y="180"/>
                </a:lnTo>
                <a:lnTo>
                  <a:pt x="2590" y="195"/>
                </a:lnTo>
                <a:lnTo>
                  <a:pt x="2613" y="203"/>
                </a:lnTo>
                <a:lnTo>
                  <a:pt x="2637" y="219"/>
                </a:lnTo>
                <a:lnTo>
                  <a:pt x="2660" y="226"/>
                </a:lnTo>
                <a:lnTo>
                  <a:pt x="2691" y="242"/>
                </a:lnTo>
                <a:lnTo>
                  <a:pt x="2722" y="250"/>
                </a:lnTo>
                <a:lnTo>
                  <a:pt x="2746" y="250"/>
                </a:lnTo>
                <a:lnTo>
                  <a:pt x="2769" y="258"/>
                </a:lnTo>
                <a:lnTo>
                  <a:pt x="2792" y="258"/>
                </a:lnTo>
                <a:lnTo>
                  <a:pt x="2816" y="258"/>
                </a:lnTo>
                <a:lnTo>
                  <a:pt x="2839" y="265"/>
                </a:lnTo>
                <a:lnTo>
                  <a:pt x="2863" y="265"/>
                </a:lnTo>
                <a:lnTo>
                  <a:pt x="2886" y="265"/>
                </a:lnTo>
                <a:lnTo>
                  <a:pt x="2917" y="265"/>
                </a:lnTo>
                <a:lnTo>
                  <a:pt x="2940" y="265"/>
                </a:lnTo>
                <a:lnTo>
                  <a:pt x="2964" y="265"/>
                </a:lnTo>
                <a:lnTo>
                  <a:pt x="2987" y="265"/>
                </a:lnTo>
                <a:lnTo>
                  <a:pt x="3018" y="265"/>
                </a:lnTo>
                <a:lnTo>
                  <a:pt x="3042" y="265"/>
                </a:lnTo>
                <a:lnTo>
                  <a:pt x="3065" y="258"/>
                </a:lnTo>
                <a:lnTo>
                  <a:pt x="3089" y="258"/>
                </a:lnTo>
                <a:lnTo>
                  <a:pt x="3120" y="258"/>
                </a:lnTo>
                <a:lnTo>
                  <a:pt x="3143" y="250"/>
                </a:lnTo>
                <a:lnTo>
                  <a:pt x="3166" y="250"/>
                </a:lnTo>
                <a:lnTo>
                  <a:pt x="3205" y="250"/>
                </a:lnTo>
                <a:lnTo>
                  <a:pt x="3237" y="250"/>
                </a:lnTo>
                <a:lnTo>
                  <a:pt x="3260" y="250"/>
                </a:lnTo>
                <a:lnTo>
                  <a:pt x="3283" y="242"/>
                </a:lnTo>
                <a:lnTo>
                  <a:pt x="3307" y="242"/>
                </a:lnTo>
                <a:lnTo>
                  <a:pt x="3330" y="242"/>
                </a:lnTo>
                <a:lnTo>
                  <a:pt x="3353" y="242"/>
                </a:lnTo>
                <a:lnTo>
                  <a:pt x="3385" y="242"/>
                </a:lnTo>
                <a:lnTo>
                  <a:pt x="3408" y="242"/>
                </a:lnTo>
                <a:lnTo>
                  <a:pt x="3439" y="242"/>
                </a:lnTo>
                <a:lnTo>
                  <a:pt x="3463" y="242"/>
                </a:lnTo>
                <a:lnTo>
                  <a:pt x="3486" y="242"/>
                </a:lnTo>
                <a:lnTo>
                  <a:pt x="3509" y="242"/>
                </a:lnTo>
                <a:lnTo>
                  <a:pt x="3533" y="242"/>
                </a:lnTo>
                <a:lnTo>
                  <a:pt x="3556" y="242"/>
                </a:lnTo>
                <a:lnTo>
                  <a:pt x="3579" y="242"/>
                </a:lnTo>
                <a:lnTo>
                  <a:pt x="3603" y="250"/>
                </a:lnTo>
                <a:lnTo>
                  <a:pt x="3626" y="250"/>
                </a:lnTo>
                <a:lnTo>
                  <a:pt x="3650" y="258"/>
                </a:lnTo>
                <a:lnTo>
                  <a:pt x="3673" y="258"/>
                </a:lnTo>
                <a:lnTo>
                  <a:pt x="3696" y="265"/>
                </a:lnTo>
                <a:lnTo>
                  <a:pt x="3720" y="265"/>
                </a:lnTo>
                <a:lnTo>
                  <a:pt x="3743" y="273"/>
                </a:lnTo>
                <a:lnTo>
                  <a:pt x="3766" y="281"/>
                </a:lnTo>
                <a:lnTo>
                  <a:pt x="3790" y="281"/>
                </a:lnTo>
                <a:lnTo>
                  <a:pt x="3813" y="289"/>
                </a:lnTo>
                <a:lnTo>
                  <a:pt x="3837" y="289"/>
                </a:lnTo>
                <a:lnTo>
                  <a:pt x="3860" y="297"/>
                </a:lnTo>
                <a:lnTo>
                  <a:pt x="3883" y="297"/>
                </a:lnTo>
                <a:lnTo>
                  <a:pt x="3907" y="304"/>
                </a:lnTo>
                <a:lnTo>
                  <a:pt x="3930" y="312"/>
                </a:lnTo>
                <a:lnTo>
                  <a:pt x="3961" y="320"/>
                </a:lnTo>
                <a:lnTo>
                  <a:pt x="3985" y="328"/>
                </a:lnTo>
                <a:lnTo>
                  <a:pt x="4016" y="336"/>
                </a:lnTo>
                <a:lnTo>
                  <a:pt x="4039" y="343"/>
                </a:lnTo>
                <a:lnTo>
                  <a:pt x="4063" y="351"/>
                </a:lnTo>
                <a:lnTo>
                  <a:pt x="4086" y="351"/>
                </a:lnTo>
                <a:lnTo>
                  <a:pt x="4109" y="359"/>
                </a:lnTo>
                <a:lnTo>
                  <a:pt x="4133" y="367"/>
                </a:lnTo>
                <a:lnTo>
                  <a:pt x="4156" y="375"/>
                </a:lnTo>
                <a:lnTo>
                  <a:pt x="4179" y="382"/>
                </a:lnTo>
                <a:lnTo>
                  <a:pt x="4203" y="382"/>
                </a:lnTo>
                <a:lnTo>
                  <a:pt x="4226" y="398"/>
                </a:lnTo>
                <a:lnTo>
                  <a:pt x="4250" y="406"/>
                </a:lnTo>
                <a:lnTo>
                  <a:pt x="4273" y="413"/>
                </a:lnTo>
                <a:lnTo>
                  <a:pt x="4296" y="421"/>
                </a:lnTo>
                <a:lnTo>
                  <a:pt x="4320" y="425"/>
                </a:lnTo>
              </a:path>
            </a:pathLst>
          </a:custGeom>
          <a:noFill/>
          <a:ln cap="rnd" w="12600">
            <a:solidFill>
              <a:srgbClr val="00ae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16" name=""/>
          <p:cNvSpPr/>
          <p:nvPr/>
        </p:nvSpPr>
        <p:spPr>
          <a:xfrm>
            <a:off x="1295280" y="3886200"/>
            <a:ext cx="6859800" cy="880920"/>
          </a:xfrm>
          <a:custGeom>
            <a:avLst/>
            <a:gdLst/>
            <a:ahLst/>
            <a:rect l="l" t="t" r="r" b="b"/>
            <a:pathLst>
              <a:path w="4321" h="555">
                <a:moveTo>
                  <a:pt x="0" y="0"/>
                </a:moveTo>
                <a:lnTo>
                  <a:pt x="42" y="24"/>
                </a:lnTo>
                <a:lnTo>
                  <a:pt x="65" y="31"/>
                </a:lnTo>
                <a:lnTo>
                  <a:pt x="89" y="31"/>
                </a:lnTo>
                <a:lnTo>
                  <a:pt x="120" y="39"/>
                </a:lnTo>
                <a:lnTo>
                  <a:pt x="143" y="39"/>
                </a:lnTo>
                <a:lnTo>
                  <a:pt x="174" y="47"/>
                </a:lnTo>
                <a:lnTo>
                  <a:pt x="205" y="55"/>
                </a:lnTo>
                <a:lnTo>
                  <a:pt x="229" y="63"/>
                </a:lnTo>
                <a:lnTo>
                  <a:pt x="260" y="70"/>
                </a:lnTo>
                <a:lnTo>
                  <a:pt x="283" y="78"/>
                </a:lnTo>
                <a:lnTo>
                  <a:pt x="322" y="86"/>
                </a:lnTo>
                <a:lnTo>
                  <a:pt x="346" y="86"/>
                </a:lnTo>
                <a:lnTo>
                  <a:pt x="385" y="94"/>
                </a:lnTo>
                <a:lnTo>
                  <a:pt x="424" y="102"/>
                </a:lnTo>
                <a:lnTo>
                  <a:pt x="463" y="109"/>
                </a:lnTo>
                <a:lnTo>
                  <a:pt x="517" y="125"/>
                </a:lnTo>
                <a:lnTo>
                  <a:pt x="548" y="133"/>
                </a:lnTo>
                <a:lnTo>
                  <a:pt x="603" y="141"/>
                </a:lnTo>
                <a:lnTo>
                  <a:pt x="650" y="156"/>
                </a:lnTo>
                <a:lnTo>
                  <a:pt x="712" y="164"/>
                </a:lnTo>
                <a:lnTo>
                  <a:pt x="782" y="180"/>
                </a:lnTo>
                <a:lnTo>
                  <a:pt x="860" y="195"/>
                </a:lnTo>
                <a:lnTo>
                  <a:pt x="930" y="211"/>
                </a:lnTo>
                <a:lnTo>
                  <a:pt x="1008" y="226"/>
                </a:lnTo>
                <a:lnTo>
                  <a:pt x="1078" y="242"/>
                </a:lnTo>
                <a:lnTo>
                  <a:pt x="1281" y="265"/>
                </a:lnTo>
                <a:lnTo>
                  <a:pt x="1312" y="273"/>
                </a:lnTo>
                <a:lnTo>
                  <a:pt x="1483" y="289"/>
                </a:lnTo>
                <a:lnTo>
                  <a:pt x="1655" y="296"/>
                </a:lnTo>
                <a:lnTo>
                  <a:pt x="1826" y="312"/>
                </a:lnTo>
                <a:lnTo>
                  <a:pt x="1896" y="328"/>
                </a:lnTo>
                <a:lnTo>
                  <a:pt x="2068" y="343"/>
                </a:lnTo>
                <a:lnTo>
                  <a:pt x="2138" y="351"/>
                </a:lnTo>
                <a:lnTo>
                  <a:pt x="2216" y="367"/>
                </a:lnTo>
                <a:lnTo>
                  <a:pt x="2286" y="382"/>
                </a:lnTo>
                <a:lnTo>
                  <a:pt x="2356" y="390"/>
                </a:lnTo>
                <a:lnTo>
                  <a:pt x="2434" y="406"/>
                </a:lnTo>
                <a:lnTo>
                  <a:pt x="2504" y="413"/>
                </a:lnTo>
                <a:lnTo>
                  <a:pt x="2574" y="429"/>
                </a:lnTo>
                <a:lnTo>
                  <a:pt x="2746" y="444"/>
                </a:lnTo>
                <a:lnTo>
                  <a:pt x="2816" y="460"/>
                </a:lnTo>
                <a:lnTo>
                  <a:pt x="2987" y="476"/>
                </a:lnTo>
                <a:lnTo>
                  <a:pt x="3057" y="483"/>
                </a:lnTo>
                <a:lnTo>
                  <a:pt x="3127" y="491"/>
                </a:lnTo>
                <a:lnTo>
                  <a:pt x="3190" y="499"/>
                </a:lnTo>
                <a:lnTo>
                  <a:pt x="3260" y="507"/>
                </a:lnTo>
                <a:lnTo>
                  <a:pt x="3330" y="515"/>
                </a:lnTo>
                <a:lnTo>
                  <a:pt x="3377" y="522"/>
                </a:lnTo>
                <a:lnTo>
                  <a:pt x="3416" y="530"/>
                </a:lnTo>
                <a:lnTo>
                  <a:pt x="3439" y="530"/>
                </a:lnTo>
                <a:lnTo>
                  <a:pt x="3478" y="538"/>
                </a:lnTo>
                <a:lnTo>
                  <a:pt x="3502" y="538"/>
                </a:lnTo>
                <a:lnTo>
                  <a:pt x="3533" y="546"/>
                </a:lnTo>
                <a:lnTo>
                  <a:pt x="3564" y="546"/>
                </a:lnTo>
                <a:lnTo>
                  <a:pt x="3587" y="554"/>
                </a:lnTo>
                <a:lnTo>
                  <a:pt x="3618" y="554"/>
                </a:lnTo>
                <a:lnTo>
                  <a:pt x="3642" y="554"/>
                </a:lnTo>
                <a:lnTo>
                  <a:pt x="3665" y="554"/>
                </a:lnTo>
                <a:lnTo>
                  <a:pt x="3689" y="546"/>
                </a:lnTo>
                <a:lnTo>
                  <a:pt x="3712" y="538"/>
                </a:lnTo>
                <a:lnTo>
                  <a:pt x="3735" y="538"/>
                </a:lnTo>
                <a:lnTo>
                  <a:pt x="3759" y="522"/>
                </a:lnTo>
                <a:lnTo>
                  <a:pt x="3782" y="515"/>
                </a:lnTo>
                <a:lnTo>
                  <a:pt x="3805" y="499"/>
                </a:lnTo>
                <a:lnTo>
                  <a:pt x="3829" y="491"/>
                </a:lnTo>
                <a:lnTo>
                  <a:pt x="3852" y="476"/>
                </a:lnTo>
                <a:lnTo>
                  <a:pt x="3876" y="468"/>
                </a:lnTo>
                <a:lnTo>
                  <a:pt x="3899" y="460"/>
                </a:lnTo>
                <a:lnTo>
                  <a:pt x="3922" y="452"/>
                </a:lnTo>
                <a:lnTo>
                  <a:pt x="3953" y="444"/>
                </a:lnTo>
                <a:lnTo>
                  <a:pt x="3977" y="437"/>
                </a:lnTo>
                <a:lnTo>
                  <a:pt x="4000" y="421"/>
                </a:lnTo>
                <a:lnTo>
                  <a:pt x="4039" y="398"/>
                </a:lnTo>
                <a:lnTo>
                  <a:pt x="4063" y="390"/>
                </a:lnTo>
                <a:lnTo>
                  <a:pt x="4086" y="374"/>
                </a:lnTo>
                <a:lnTo>
                  <a:pt x="4117" y="359"/>
                </a:lnTo>
                <a:lnTo>
                  <a:pt x="4140" y="343"/>
                </a:lnTo>
                <a:lnTo>
                  <a:pt x="4172" y="320"/>
                </a:lnTo>
                <a:lnTo>
                  <a:pt x="4195" y="312"/>
                </a:lnTo>
                <a:lnTo>
                  <a:pt x="4218" y="289"/>
                </a:lnTo>
                <a:lnTo>
                  <a:pt x="4242" y="273"/>
                </a:lnTo>
                <a:lnTo>
                  <a:pt x="4320" y="144"/>
                </a:lnTo>
              </a:path>
            </a:pathLst>
          </a:custGeom>
          <a:noFill/>
          <a:ln cap="rnd" w="12600">
            <a:solidFill>
              <a:srgbClr val="00ae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17" name=""/>
          <p:cNvSpPr/>
          <p:nvPr/>
        </p:nvSpPr>
        <p:spPr>
          <a:xfrm>
            <a:off x="1219320" y="3924360"/>
            <a:ext cx="6922800" cy="1251000"/>
          </a:xfrm>
          <a:custGeom>
            <a:avLst/>
            <a:gdLst/>
            <a:ahLst/>
            <a:rect l="l" t="t" r="r" b="b"/>
            <a:pathLst>
              <a:path w="4361" h="788">
                <a:moveTo>
                  <a:pt x="0" y="24"/>
                </a:moveTo>
                <a:lnTo>
                  <a:pt x="12" y="0"/>
                </a:lnTo>
                <a:lnTo>
                  <a:pt x="43" y="7"/>
                </a:lnTo>
                <a:lnTo>
                  <a:pt x="66" y="7"/>
                </a:lnTo>
                <a:lnTo>
                  <a:pt x="90" y="15"/>
                </a:lnTo>
                <a:lnTo>
                  <a:pt x="113" y="15"/>
                </a:lnTo>
                <a:lnTo>
                  <a:pt x="144" y="23"/>
                </a:lnTo>
                <a:lnTo>
                  <a:pt x="175" y="23"/>
                </a:lnTo>
                <a:lnTo>
                  <a:pt x="207" y="31"/>
                </a:lnTo>
                <a:lnTo>
                  <a:pt x="230" y="31"/>
                </a:lnTo>
                <a:lnTo>
                  <a:pt x="261" y="39"/>
                </a:lnTo>
                <a:lnTo>
                  <a:pt x="292" y="39"/>
                </a:lnTo>
                <a:lnTo>
                  <a:pt x="324" y="46"/>
                </a:lnTo>
                <a:lnTo>
                  <a:pt x="355" y="54"/>
                </a:lnTo>
                <a:lnTo>
                  <a:pt x="394" y="62"/>
                </a:lnTo>
                <a:lnTo>
                  <a:pt x="433" y="78"/>
                </a:lnTo>
                <a:lnTo>
                  <a:pt x="472" y="85"/>
                </a:lnTo>
                <a:lnTo>
                  <a:pt x="518" y="101"/>
                </a:lnTo>
                <a:lnTo>
                  <a:pt x="573" y="124"/>
                </a:lnTo>
                <a:lnTo>
                  <a:pt x="596" y="132"/>
                </a:lnTo>
                <a:lnTo>
                  <a:pt x="643" y="156"/>
                </a:lnTo>
                <a:lnTo>
                  <a:pt x="690" y="171"/>
                </a:lnTo>
                <a:lnTo>
                  <a:pt x="752" y="202"/>
                </a:lnTo>
                <a:lnTo>
                  <a:pt x="807" y="226"/>
                </a:lnTo>
                <a:lnTo>
                  <a:pt x="869" y="257"/>
                </a:lnTo>
                <a:lnTo>
                  <a:pt x="924" y="288"/>
                </a:lnTo>
                <a:lnTo>
                  <a:pt x="994" y="327"/>
                </a:lnTo>
                <a:lnTo>
                  <a:pt x="1064" y="358"/>
                </a:lnTo>
                <a:lnTo>
                  <a:pt x="1134" y="397"/>
                </a:lnTo>
                <a:lnTo>
                  <a:pt x="1157" y="405"/>
                </a:lnTo>
                <a:lnTo>
                  <a:pt x="1220" y="436"/>
                </a:lnTo>
                <a:lnTo>
                  <a:pt x="1282" y="467"/>
                </a:lnTo>
                <a:lnTo>
                  <a:pt x="1360" y="498"/>
                </a:lnTo>
                <a:lnTo>
                  <a:pt x="1422" y="522"/>
                </a:lnTo>
                <a:lnTo>
                  <a:pt x="1485" y="545"/>
                </a:lnTo>
                <a:lnTo>
                  <a:pt x="1547" y="561"/>
                </a:lnTo>
                <a:lnTo>
                  <a:pt x="1609" y="576"/>
                </a:lnTo>
                <a:lnTo>
                  <a:pt x="1656" y="592"/>
                </a:lnTo>
                <a:lnTo>
                  <a:pt x="1711" y="600"/>
                </a:lnTo>
                <a:lnTo>
                  <a:pt x="1750" y="615"/>
                </a:lnTo>
                <a:lnTo>
                  <a:pt x="1788" y="615"/>
                </a:lnTo>
                <a:lnTo>
                  <a:pt x="1827" y="623"/>
                </a:lnTo>
                <a:lnTo>
                  <a:pt x="1866" y="623"/>
                </a:lnTo>
                <a:lnTo>
                  <a:pt x="1898" y="631"/>
                </a:lnTo>
                <a:lnTo>
                  <a:pt x="1929" y="631"/>
                </a:lnTo>
                <a:lnTo>
                  <a:pt x="1960" y="631"/>
                </a:lnTo>
                <a:lnTo>
                  <a:pt x="1999" y="631"/>
                </a:lnTo>
                <a:lnTo>
                  <a:pt x="2022" y="631"/>
                </a:lnTo>
                <a:lnTo>
                  <a:pt x="2061" y="631"/>
                </a:lnTo>
                <a:lnTo>
                  <a:pt x="2092" y="631"/>
                </a:lnTo>
                <a:lnTo>
                  <a:pt x="2139" y="623"/>
                </a:lnTo>
                <a:lnTo>
                  <a:pt x="2170" y="623"/>
                </a:lnTo>
                <a:lnTo>
                  <a:pt x="2201" y="615"/>
                </a:lnTo>
                <a:lnTo>
                  <a:pt x="2233" y="615"/>
                </a:lnTo>
                <a:lnTo>
                  <a:pt x="2264" y="607"/>
                </a:lnTo>
                <a:lnTo>
                  <a:pt x="2287" y="600"/>
                </a:lnTo>
                <a:lnTo>
                  <a:pt x="2318" y="592"/>
                </a:lnTo>
                <a:lnTo>
                  <a:pt x="2350" y="592"/>
                </a:lnTo>
                <a:lnTo>
                  <a:pt x="2381" y="584"/>
                </a:lnTo>
                <a:lnTo>
                  <a:pt x="2427" y="576"/>
                </a:lnTo>
                <a:lnTo>
                  <a:pt x="2451" y="576"/>
                </a:lnTo>
                <a:lnTo>
                  <a:pt x="2490" y="569"/>
                </a:lnTo>
                <a:lnTo>
                  <a:pt x="2513" y="569"/>
                </a:lnTo>
                <a:lnTo>
                  <a:pt x="2544" y="569"/>
                </a:lnTo>
                <a:lnTo>
                  <a:pt x="2575" y="569"/>
                </a:lnTo>
                <a:lnTo>
                  <a:pt x="2607" y="569"/>
                </a:lnTo>
                <a:lnTo>
                  <a:pt x="2638" y="569"/>
                </a:lnTo>
                <a:lnTo>
                  <a:pt x="2669" y="576"/>
                </a:lnTo>
                <a:lnTo>
                  <a:pt x="2700" y="576"/>
                </a:lnTo>
                <a:lnTo>
                  <a:pt x="2731" y="584"/>
                </a:lnTo>
                <a:lnTo>
                  <a:pt x="2762" y="584"/>
                </a:lnTo>
                <a:lnTo>
                  <a:pt x="2794" y="584"/>
                </a:lnTo>
                <a:lnTo>
                  <a:pt x="2825" y="592"/>
                </a:lnTo>
                <a:lnTo>
                  <a:pt x="2856" y="592"/>
                </a:lnTo>
                <a:lnTo>
                  <a:pt x="2887" y="600"/>
                </a:lnTo>
                <a:lnTo>
                  <a:pt x="2918" y="607"/>
                </a:lnTo>
                <a:lnTo>
                  <a:pt x="2950" y="607"/>
                </a:lnTo>
                <a:lnTo>
                  <a:pt x="2981" y="615"/>
                </a:lnTo>
                <a:lnTo>
                  <a:pt x="3012" y="615"/>
                </a:lnTo>
                <a:lnTo>
                  <a:pt x="3051" y="623"/>
                </a:lnTo>
                <a:lnTo>
                  <a:pt x="3090" y="623"/>
                </a:lnTo>
                <a:lnTo>
                  <a:pt x="3113" y="631"/>
                </a:lnTo>
                <a:lnTo>
                  <a:pt x="3144" y="631"/>
                </a:lnTo>
                <a:lnTo>
                  <a:pt x="3175" y="639"/>
                </a:lnTo>
                <a:lnTo>
                  <a:pt x="3199" y="639"/>
                </a:lnTo>
                <a:lnTo>
                  <a:pt x="3230" y="639"/>
                </a:lnTo>
                <a:lnTo>
                  <a:pt x="3261" y="639"/>
                </a:lnTo>
                <a:lnTo>
                  <a:pt x="3285" y="639"/>
                </a:lnTo>
                <a:lnTo>
                  <a:pt x="3324" y="646"/>
                </a:lnTo>
                <a:lnTo>
                  <a:pt x="3355" y="646"/>
                </a:lnTo>
                <a:lnTo>
                  <a:pt x="3378" y="646"/>
                </a:lnTo>
                <a:lnTo>
                  <a:pt x="3409" y="646"/>
                </a:lnTo>
                <a:lnTo>
                  <a:pt x="3440" y="646"/>
                </a:lnTo>
                <a:lnTo>
                  <a:pt x="3472" y="646"/>
                </a:lnTo>
                <a:lnTo>
                  <a:pt x="3495" y="646"/>
                </a:lnTo>
                <a:lnTo>
                  <a:pt x="3526" y="646"/>
                </a:lnTo>
                <a:lnTo>
                  <a:pt x="3550" y="646"/>
                </a:lnTo>
                <a:lnTo>
                  <a:pt x="3581" y="646"/>
                </a:lnTo>
                <a:lnTo>
                  <a:pt x="3604" y="646"/>
                </a:lnTo>
                <a:lnTo>
                  <a:pt x="3635" y="646"/>
                </a:lnTo>
                <a:lnTo>
                  <a:pt x="3666" y="646"/>
                </a:lnTo>
                <a:lnTo>
                  <a:pt x="3698" y="646"/>
                </a:lnTo>
                <a:lnTo>
                  <a:pt x="3721" y="646"/>
                </a:lnTo>
                <a:lnTo>
                  <a:pt x="3752" y="646"/>
                </a:lnTo>
                <a:lnTo>
                  <a:pt x="3783" y="646"/>
                </a:lnTo>
                <a:lnTo>
                  <a:pt x="3807" y="646"/>
                </a:lnTo>
                <a:lnTo>
                  <a:pt x="3838" y="646"/>
                </a:lnTo>
                <a:lnTo>
                  <a:pt x="3861" y="646"/>
                </a:lnTo>
                <a:lnTo>
                  <a:pt x="3885" y="646"/>
                </a:lnTo>
                <a:lnTo>
                  <a:pt x="3908" y="646"/>
                </a:lnTo>
                <a:lnTo>
                  <a:pt x="3931" y="646"/>
                </a:lnTo>
                <a:lnTo>
                  <a:pt x="3955" y="654"/>
                </a:lnTo>
                <a:lnTo>
                  <a:pt x="3986" y="654"/>
                </a:lnTo>
                <a:lnTo>
                  <a:pt x="4009" y="662"/>
                </a:lnTo>
                <a:lnTo>
                  <a:pt x="4033" y="662"/>
                </a:lnTo>
                <a:lnTo>
                  <a:pt x="4056" y="670"/>
                </a:lnTo>
                <a:lnTo>
                  <a:pt x="4079" y="678"/>
                </a:lnTo>
                <a:lnTo>
                  <a:pt x="4103" y="678"/>
                </a:lnTo>
                <a:lnTo>
                  <a:pt x="4134" y="685"/>
                </a:lnTo>
                <a:lnTo>
                  <a:pt x="4173" y="701"/>
                </a:lnTo>
                <a:lnTo>
                  <a:pt x="4212" y="717"/>
                </a:lnTo>
                <a:lnTo>
                  <a:pt x="4243" y="732"/>
                </a:lnTo>
                <a:lnTo>
                  <a:pt x="4266" y="748"/>
                </a:lnTo>
                <a:lnTo>
                  <a:pt x="4290" y="763"/>
                </a:lnTo>
                <a:lnTo>
                  <a:pt x="4313" y="771"/>
                </a:lnTo>
                <a:lnTo>
                  <a:pt x="4337" y="779"/>
                </a:lnTo>
                <a:lnTo>
                  <a:pt x="4360" y="787"/>
                </a:lnTo>
              </a:path>
            </a:pathLst>
          </a:custGeom>
          <a:noFill/>
          <a:ln cap="rnd" w="12600">
            <a:solidFill>
              <a:srgbClr val="00ae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18" name=""/>
          <p:cNvSpPr/>
          <p:nvPr/>
        </p:nvSpPr>
        <p:spPr>
          <a:xfrm>
            <a:off x="1295280" y="3276720"/>
            <a:ext cx="6859800" cy="684000"/>
          </a:xfrm>
          <a:custGeom>
            <a:avLst/>
            <a:gdLst/>
            <a:ahLst/>
            <a:rect l="l" t="t" r="r" b="b"/>
            <a:pathLst>
              <a:path w="4321" h="431">
                <a:moveTo>
                  <a:pt x="0" y="408"/>
                </a:moveTo>
                <a:lnTo>
                  <a:pt x="42" y="400"/>
                </a:lnTo>
                <a:lnTo>
                  <a:pt x="81" y="404"/>
                </a:lnTo>
                <a:lnTo>
                  <a:pt x="127" y="408"/>
                </a:lnTo>
                <a:lnTo>
                  <a:pt x="151" y="408"/>
                </a:lnTo>
                <a:lnTo>
                  <a:pt x="174" y="411"/>
                </a:lnTo>
                <a:lnTo>
                  <a:pt x="198" y="415"/>
                </a:lnTo>
                <a:lnTo>
                  <a:pt x="221" y="415"/>
                </a:lnTo>
                <a:lnTo>
                  <a:pt x="244" y="419"/>
                </a:lnTo>
                <a:lnTo>
                  <a:pt x="268" y="422"/>
                </a:lnTo>
                <a:lnTo>
                  <a:pt x="300" y="422"/>
                </a:lnTo>
                <a:lnTo>
                  <a:pt x="347" y="426"/>
                </a:lnTo>
                <a:lnTo>
                  <a:pt x="370" y="426"/>
                </a:lnTo>
                <a:lnTo>
                  <a:pt x="393" y="426"/>
                </a:lnTo>
                <a:lnTo>
                  <a:pt x="417" y="426"/>
                </a:lnTo>
                <a:lnTo>
                  <a:pt x="448" y="430"/>
                </a:lnTo>
                <a:lnTo>
                  <a:pt x="471" y="430"/>
                </a:lnTo>
                <a:lnTo>
                  <a:pt x="495" y="430"/>
                </a:lnTo>
                <a:lnTo>
                  <a:pt x="518" y="430"/>
                </a:lnTo>
                <a:lnTo>
                  <a:pt x="549" y="430"/>
                </a:lnTo>
                <a:lnTo>
                  <a:pt x="573" y="430"/>
                </a:lnTo>
                <a:lnTo>
                  <a:pt x="604" y="430"/>
                </a:lnTo>
                <a:lnTo>
                  <a:pt x="627" y="430"/>
                </a:lnTo>
                <a:lnTo>
                  <a:pt x="658" y="430"/>
                </a:lnTo>
                <a:lnTo>
                  <a:pt x="690" y="430"/>
                </a:lnTo>
                <a:lnTo>
                  <a:pt x="713" y="426"/>
                </a:lnTo>
                <a:lnTo>
                  <a:pt x="744" y="426"/>
                </a:lnTo>
                <a:lnTo>
                  <a:pt x="767" y="422"/>
                </a:lnTo>
                <a:lnTo>
                  <a:pt x="799" y="419"/>
                </a:lnTo>
                <a:lnTo>
                  <a:pt x="823" y="415"/>
                </a:lnTo>
                <a:lnTo>
                  <a:pt x="846" y="411"/>
                </a:lnTo>
                <a:lnTo>
                  <a:pt x="870" y="408"/>
                </a:lnTo>
                <a:lnTo>
                  <a:pt x="909" y="404"/>
                </a:lnTo>
                <a:lnTo>
                  <a:pt x="932" y="397"/>
                </a:lnTo>
                <a:lnTo>
                  <a:pt x="955" y="393"/>
                </a:lnTo>
                <a:lnTo>
                  <a:pt x="987" y="389"/>
                </a:lnTo>
                <a:lnTo>
                  <a:pt x="1010" y="382"/>
                </a:lnTo>
                <a:lnTo>
                  <a:pt x="1033" y="378"/>
                </a:lnTo>
                <a:lnTo>
                  <a:pt x="1065" y="371"/>
                </a:lnTo>
                <a:lnTo>
                  <a:pt x="1088" y="367"/>
                </a:lnTo>
                <a:lnTo>
                  <a:pt x="1111" y="363"/>
                </a:lnTo>
                <a:lnTo>
                  <a:pt x="1142" y="356"/>
                </a:lnTo>
                <a:lnTo>
                  <a:pt x="1166" y="352"/>
                </a:lnTo>
                <a:lnTo>
                  <a:pt x="1197" y="345"/>
                </a:lnTo>
                <a:lnTo>
                  <a:pt x="1220" y="341"/>
                </a:lnTo>
                <a:lnTo>
                  <a:pt x="1252" y="333"/>
                </a:lnTo>
                <a:lnTo>
                  <a:pt x="1275" y="330"/>
                </a:lnTo>
                <a:lnTo>
                  <a:pt x="1306" y="326"/>
                </a:lnTo>
                <a:lnTo>
                  <a:pt x="1329" y="323"/>
                </a:lnTo>
                <a:lnTo>
                  <a:pt x="1362" y="319"/>
                </a:lnTo>
                <a:lnTo>
                  <a:pt x="1393" y="315"/>
                </a:lnTo>
                <a:lnTo>
                  <a:pt x="1424" y="311"/>
                </a:lnTo>
                <a:lnTo>
                  <a:pt x="1455" y="304"/>
                </a:lnTo>
                <a:lnTo>
                  <a:pt x="1486" y="300"/>
                </a:lnTo>
                <a:lnTo>
                  <a:pt x="1517" y="296"/>
                </a:lnTo>
                <a:lnTo>
                  <a:pt x="1541" y="293"/>
                </a:lnTo>
                <a:lnTo>
                  <a:pt x="1572" y="289"/>
                </a:lnTo>
                <a:lnTo>
                  <a:pt x="1595" y="285"/>
                </a:lnTo>
                <a:lnTo>
                  <a:pt x="1627" y="278"/>
                </a:lnTo>
                <a:lnTo>
                  <a:pt x="1650" y="274"/>
                </a:lnTo>
                <a:lnTo>
                  <a:pt x="1681" y="271"/>
                </a:lnTo>
                <a:lnTo>
                  <a:pt x="1720" y="263"/>
                </a:lnTo>
                <a:lnTo>
                  <a:pt x="1743" y="256"/>
                </a:lnTo>
                <a:lnTo>
                  <a:pt x="1775" y="252"/>
                </a:lnTo>
                <a:lnTo>
                  <a:pt x="1798" y="244"/>
                </a:lnTo>
                <a:lnTo>
                  <a:pt x="1829" y="237"/>
                </a:lnTo>
                <a:lnTo>
                  <a:pt x="1853" y="234"/>
                </a:lnTo>
                <a:lnTo>
                  <a:pt x="1884" y="226"/>
                </a:lnTo>
                <a:lnTo>
                  <a:pt x="1916" y="219"/>
                </a:lnTo>
                <a:lnTo>
                  <a:pt x="1939" y="215"/>
                </a:lnTo>
                <a:lnTo>
                  <a:pt x="1963" y="207"/>
                </a:lnTo>
                <a:lnTo>
                  <a:pt x="1994" y="200"/>
                </a:lnTo>
                <a:lnTo>
                  <a:pt x="2017" y="196"/>
                </a:lnTo>
                <a:lnTo>
                  <a:pt x="2048" y="189"/>
                </a:lnTo>
                <a:lnTo>
                  <a:pt x="2072" y="186"/>
                </a:lnTo>
                <a:lnTo>
                  <a:pt x="2103" y="178"/>
                </a:lnTo>
                <a:lnTo>
                  <a:pt x="2134" y="174"/>
                </a:lnTo>
                <a:lnTo>
                  <a:pt x="2165" y="170"/>
                </a:lnTo>
                <a:lnTo>
                  <a:pt x="2189" y="167"/>
                </a:lnTo>
                <a:lnTo>
                  <a:pt x="2220" y="163"/>
                </a:lnTo>
                <a:lnTo>
                  <a:pt x="2251" y="163"/>
                </a:lnTo>
                <a:lnTo>
                  <a:pt x="2298" y="159"/>
                </a:lnTo>
                <a:lnTo>
                  <a:pt x="2329" y="159"/>
                </a:lnTo>
                <a:lnTo>
                  <a:pt x="2360" y="159"/>
                </a:lnTo>
                <a:lnTo>
                  <a:pt x="2383" y="156"/>
                </a:lnTo>
                <a:lnTo>
                  <a:pt x="2415" y="156"/>
                </a:lnTo>
                <a:lnTo>
                  <a:pt x="2447" y="156"/>
                </a:lnTo>
                <a:lnTo>
                  <a:pt x="2478" y="156"/>
                </a:lnTo>
                <a:lnTo>
                  <a:pt x="2509" y="156"/>
                </a:lnTo>
                <a:lnTo>
                  <a:pt x="2540" y="152"/>
                </a:lnTo>
                <a:lnTo>
                  <a:pt x="2579" y="152"/>
                </a:lnTo>
                <a:lnTo>
                  <a:pt x="2603" y="148"/>
                </a:lnTo>
                <a:lnTo>
                  <a:pt x="2634" y="145"/>
                </a:lnTo>
                <a:lnTo>
                  <a:pt x="2665" y="145"/>
                </a:lnTo>
                <a:lnTo>
                  <a:pt x="2696" y="141"/>
                </a:lnTo>
                <a:lnTo>
                  <a:pt x="2719" y="137"/>
                </a:lnTo>
                <a:lnTo>
                  <a:pt x="2751" y="133"/>
                </a:lnTo>
                <a:lnTo>
                  <a:pt x="2782" y="130"/>
                </a:lnTo>
                <a:lnTo>
                  <a:pt x="2813" y="126"/>
                </a:lnTo>
                <a:lnTo>
                  <a:pt x="2836" y="122"/>
                </a:lnTo>
                <a:lnTo>
                  <a:pt x="2868" y="115"/>
                </a:lnTo>
                <a:lnTo>
                  <a:pt x="2899" y="111"/>
                </a:lnTo>
                <a:lnTo>
                  <a:pt x="2930" y="108"/>
                </a:lnTo>
                <a:lnTo>
                  <a:pt x="2953" y="100"/>
                </a:lnTo>
                <a:lnTo>
                  <a:pt x="2985" y="97"/>
                </a:lnTo>
                <a:lnTo>
                  <a:pt x="3009" y="93"/>
                </a:lnTo>
                <a:lnTo>
                  <a:pt x="3040" y="89"/>
                </a:lnTo>
                <a:lnTo>
                  <a:pt x="3063" y="85"/>
                </a:lnTo>
                <a:lnTo>
                  <a:pt x="3095" y="78"/>
                </a:lnTo>
                <a:lnTo>
                  <a:pt x="3126" y="74"/>
                </a:lnTo>
                <a:lnTo>
                  <a:pt x="3157" y="70"/>
                </a:lnTo>
                <a:lnTo>
                  <a:pt x="3188" y="67"/>
                </a:lnTo>
                <a:lnTo>
                  <a:pt x="3219" y="63"/>
                </a:lnTo>
                <a:lnTo>
                  <a:pt x="3250" y="59"/>
                </a:lnTo>
                <a:lnTo>
                  <a:pt x="3274" y="59"/>
                </a:lnTo>
                <a:lnTo>
                  <a:pt x="3305" y="56"/>
                </a:lnTo>
                <a:lnTo>
                  <a:pt x="3328" y="56"/>
                </a:lnTo>
                <a:lnTo>
                  <a:pt x="3359" y="56"/>
                </a:lnTo>
                <a:lnTo>
                  <a:pt x="3383" y="56"/>
                </a:lnTo>
                <a:lnTo>
                  <a:pt x="3422" y="56"/>
                </a:lnTo>
                <a:lnTo>
                  <a:pt x="3453" y="59"/>
                </a:lnTo>
                <a:lnTo>
                  <a:pt x="3476" y="59"/>
                </a:lnTo>
                <a:lnTo>
                  <a:pt x="3508" y="63"/>
                </a:lnTo>
                <a:lnTo>
                  <a:pt x="3532" y="67"/>
                </a:lnTo>
                <a:lnTo>
                  <a:pt x="3563" y="70"/>
                </a:lnTo>
                <a:lnTo>
                  <a:pt x="3586" y="74"/>
                </a:lnTo>
                <a:lnTo>
                  <a:pt x="3618" y="74"/>
                </a:lnTo>
                <a:lnTo>
                  <a:pt x="3649" y="78"/>
                </a:lnTo>
                <a:lnTo>
                  <a:pt x="3680" y="78"/>
                </a:lnTo>
                <a:lnTo>
                  <a:pt x="3703" y="78"/>
                </a:lnTo>
                <a:lnTo>
                  <a:pt x="3734" y="78"/>
                </a:lnTo>
                <a:lnTo>
                  <a:pt x="3758" y="78"/>
                </a:lnTo>
                <a:lnTo>
                  <a:pt x="3789" y="78"/>
                </a:lnTo>
                <a:lnTo>
                  <a:pt x="3812" y="78"/>
                </a:lnTo>
                <a:lnTo>
                  <a:pt x="3844" y="78"/>
                </a:lnTo>
                <a:lnTo>
                  <a:pt x="3867" y="78"/>
                </a:lnTo>
                <a:lnTo>
                  <a:pt x="3890" y="78"/>
                </a:lnTo>
                <a:lnTo>
                  <a:pt x="3921" y="78"/>
                </a:lnTo>
                <a:lnTo>
                  <a:pt x="3945" y="74"/>
                </a:lnTo>
                <a:lnTo>
                  <a:pt x="3968" y="74"/>
                </a:lnTo>
                <a:lnTo>
                  <a:pt x="3992" y="70"/>
                </a:lnTo>
                <a:lnTo>
                  <a:pt x="4015" y="67"/>
                </a:lnTo>
                <a:lnTo>
                  <a:pt x="4038" y="63"/>
                </a:lnTo>
                <a:lnTo>
                  <a:pt x="4063" y="59"/>
                </a:lnTo>
                <a:lnTo>
                  <a:pt x="4086" y="56"/>
                </a:lnTo>
                <a:lnTo>
                  <a:pt x="4125" y="41"/>
                </a:lnTo>
                <a:lnTo>
                  <a:pt x="4164" y="29"/>
                </a:lnTo>
                <a:lnTo>
                  <a:pt x="4187" y="22"/>
                </a:lnTo>
                <a:lnTo>
                  <a:pt x="4219" y="11"/>
                </a:lnTo>
                <a:lnTo>
                  <a:pt x="4250" y="4"/>
                </a:lnTo>
                <a:lnTo>
                  <a:pt x="4273" y="0"/>
                </a:lnTo>
                <a:lnTo>
                  <a:pt x="4297" y="0"/>
                </a:lnTo>
                <a:lnTo>
                  <a:pt x="4320" y="0"/>
                </a:lnTo>
              </a:path>
            </a:pathLst>
          </a:custGeom>
          <a:noFill/>
          <a:ln cap="rnd" w="12600">
            <a:solidFill>
              <a:srgbClr val="00ae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19" name=""/>
          <p:cNvSpPr/>
          <p:nvPr/>
        </p:nvSpPr>
        <p:spPr>
          <a:xfrm>
            <a:off x="1295280" y="3962520"/>
            <a:ext cx="6859800" cy="1601640"/>
          </a:xfrm>
          <a:custGeom>
            <a:avLst/>
            <a:gdLst/>
            <a:ahLst/>
            <a:rect l="l" t="t" r="r" b="b"/>
            <a:pathLst>
              <a:path w="4321" h="1009">
                <a:moveTo>
                  <a:pt x="0" y="0"/>
                </a:moveTo>
                <a:lnTo>
                  <a:pt x="42" y="32"/>
                </a:lnTo>
                <a:lnTo>
                  <a:pt x="73" y="59"/>
                </a:lnTo>
                <a:lnTo>
                  <a:pt x="96" y="72"/>
                </a:lnTo>
                <a:lnTo>
                  <a:pt x="120" y="85"/>
                </a:lnTo>
                <a:lnTo>
                  <a:pt x="143" y="99"/>
                </a:lnTo>
                <a:lnTo>
                  <a:pt x="166" y="112"/>
                </a:lnTo>
                <a:lnTo>
                  <a:pt x="190" y="125"/>
                </a:lnTo>
                <a:lnTo>
                  <a:pt x="213" y="139"/>
                </a:lnTo>
                <a:lnTo>
                  <a:pt x="237" y="152"/>
                </a:lnTo>
                <a:lnTo>
                  <a:pt x="260" y="158"/>
                </a:lnTo>
                <a:lnTo>
                  <a:pt x="284" y="172"/>
                </a:lnTo>
                <a:lnTo>
                  <a:pt x="308" y="185"/>
                </a:lnTo>
                <a:lnTo>
                  <a:pt x="339" y="192"/>
                </a:lnTo>
                <a:lnTo>
                  <a:pt x="362" y="205"/>
                </a:lnTo>
                <a:lnTo>
                  <a:pt x="386" y="218"/>
                </a:lnTo>
                <a:lnTo>
                  <a:pt x="409" y="225"/>
                </a:lnTo>
                <a:lnTo>
                  <a:pt x="432" y="232"/>
                </a:lnTo>
                <a:lnTo>
                  <a:pt x="456" y="239"/>
                </a:lnTo>
                <a:lnTo>
                  <a:pt x="487" y="245"/>
                </a:lnTo>
                <a:lnTo>
                  <a:pt x="510" y="251"/>
                </a:lnTo>
                <a:lnTo>
                  <a:pt x="541" y="251"/>
                </a:lnTo>
                <a:lnTo>
                  <a:pt x="565" y="258"/>
                </a:lnTo>
                <a:lnTo>
                  <a:pt x="596" y="258"/>
                </a:lnTo>
                <a:lnTo>
                  <a:pt x="627" y="258"/>
                </a:lnTo>
                <a:lnTo>
                  <a:pt x="658" y="258"/>
                </a:lnTo>
                <a:lnTo>
                  <a:pt x="682" y="265"/>
                </a:lnTo>
                <a:lnTo>
                  <a:pt x="713" y="265"/>
                </a:lnTo>
                <a:lnTo>
                  <a:pt x="744" y="265"/>
                </a:lnTo>
                <a:lnTo>
                  <a:pt x="767" y="272"/>
                </a:lnTo>
                <a:lnTo>
                  <a:pt x="799" y="272"/>
                </a:lnTo>
                <a:lnTo>
                  <a:pt x="823" y="278"/>
                </a:lnTo>
                <a:lnTo>
                  <a:pt x="854" y="278"/>
                </a:lnTo>
                <a:lnTo>
                  <a:pt x="885" y="291"/>
                </a:lnTo>
                <a:lnTo>
                  <a:pt x="909" y="298"/>
                </a:lnTo>
                <a:lnTo>
                  <a:pt x="940" y="311"/>
                </a:lnTo>
                <a:lnTo>
                  <a:pt x="963" y="325"/>
                </a:lnTo>
                <a:lnTo>
                  <a:pt x="987" y="337"/>
                </a:lnTo>
                <a:lnTo>
                  <a:pt x="1010" y="351"/>
                </a:lnTo>
                <a:lnTo>
                  <a:pt x="1033" y="365"/>
                </a:lnTo>
                <a:lnTo>
                  <a:pt x="1057" y="377"/>
                </a:lnTo>
                <a:lnTo>
                  <a:pt x="1088" y="391"/>
                </a:lnTo>
                <a:lnTo>
                  <a:pt x="1111" y="404"/>
                </a:lnTo>
                <a:lnTo>
                  <a:pt x="1135" y="418"/>
                </a:lnTo>
                <a:lnTo>
                  <a:pt x="1158" y="431"/>
                </a:lnTo>
                <a:lnTo>
                  <a:pt x="1189" y="444"/>
                </a:lnTo>
                <a:lnTo>
                  <a:pt x="1213" y="458"/>
                </a:lnTo>
                <a:lnTo>
                  <a:pt x="1236" y="464"/>
                </a:lnTo>
                <a:lnTo>
                  <a:pt x="1267" y="477"/>
                </a:lnTo>
                <a:lnTo>
                  <a:pt x="1291" y="484"/>
                </a:lnTo>
                <a:lnTo>
                  <a:pt x="1314" y="491"/>
                </a:lnTo>
                <a:lnTo>
                  <a:pt x="1345" y="504"/>
                </a:lnTo>
                <a:lnTo>
                  <a:pt x="1369" y="510"/>
                </a:lnTo>
                <a:lnTo>
                  <a:pt x="1401" y="517"/>
                </a:lnTo>
                <a:lnTo>
                  <a:pt x="1424" y="517"/>
                </a:lnTo>
                <a:lnTo>
                  <a:pt x="1455" y="524"/>
                </a:lnTo>
                <a:lnTo>
                  <a:pt x="1486" y="530"/>
                </a:lnTo>
                <a:lnTo>
                  <a:pt x="1510" y="530"/>
                </a:lnTo>
                <a:lnTo>
                  <a:pt x="1541" y="537"/>
                </a:lnTo>
                <a:lnTo>
                  <a:pt x="1572" y="544"/>
                </a:lnTo>
                <a:lnTo>
                  <a:pt x="1595" y="544"/>
                </a:lnTo>
                <a:lnTo>
                  <a:pt x="1634" y="544"/>
                </a:lnTo>
                <a:lnTo>
                  <a:pt x="1658" y="550"/>
                </a:lnTo>
                <a:lnTo>
                  <a:pt x="1697" y="550"/>
                </a:lnTo>
                <a:lnTo>
                  <a:pt x="1728" y="550"/>
                </a:lnTo>
                <a:lnTo>
                  <a:pt x="1759" y="550"/>
                </a:lnTo>
                <a:lnTo>
                  <a:pt x="1790" y="557"/>
                </a:lnTo>
                <a:lnTo>
                  <a:pt x="1821" y="557"/>
                </a:lnTo>
                <a:lnTo>
                  <a:pt x="1853" y="557"/>
                </a:lnTo>
                <a:lnTo>
                  <a:pt x="1876" y="563"/>
                </a:lnTo>
                <a:lnTo>
                  <a:pt x="1908" y="563"/>
                </a:lnTo>
                <a:lnTo>
                  <a:pt x="1939" y="570"/>
                </a:lnTo>
                <a:lnTo>
                  <a:pt x="1978" y="570"/>
                </a:lnTo>
                <a:lnTo>
                  <a:pt x="2009" y="570"/>
                </a:lnTo>
                <a:lnTo>
                  <a:pt x="2041" y="577"/>
                </a:lnTo>
                <a:lnTo>
                  <a:pt x="2072" y="577"/>
                </a:lnTo>
                <a:lnTo>
                  <a:pt x="2103" y="584"/>
                </a:lnTo>
                <a:lnTo>
                  <a:pt x="2134" y="584"/>
                </a:lnTo>
                <a:lnTo>
                  <a:pt x="2165" y="584"/>
                </a:lnTo>
                <a:lnTo>
                  <a:pt x="2196" y="590"/>
                </a:lnTo>
                <a:lnTo>
                  <a:pt x="2228" y="590"/>
                </a:lnTo>
                <a:lnTo>
                  <a:pt x="2259" y="590"/>
                </a:lnTo>
                <a:lnTo>
                  <a:pt x="2290" y="590"/>
                </a:lnTo>
                <a:lnTo>
                  <a:pt x="2321" y="590"/>
                </a:lnTo>
                <a:lnTo>
                  <a:pt x="2352" y="596"/>
                </a:lnTo>
                <a:lnTo>
                  <a:pt x="2383" y="596"/>
                </a:lnTo>
                <a:lnTo>
                  <a:pt x="2415" y="596"/>
                </a:lnTo>
                <a:lnTo>
                  <a:pt x="2447" y="596"/>
                </a:lnTo>
                <a:lnTo>
                  <a:pt x="2478" y="596"/>
                </a:lnTo>
                <a:lnTo>
                  <a:pt x="2509" y="596"/>
                </a:lnTo>
                <a:lnTo>
                  <a:pt x="2540" y="596"/>
                </a:lnTo>
                <a:lnTo>
                  <a:pt x="2571" y="603"/>
                </a:lnTo>
                <a:lnTo>
                  <a:pt x="2610" y="603"/>
                </a:lnTo>
                <a:lnTo>
                  <a:pt x="2642" y="603"/>
                </a:lnTo>
                <a:lnTo>
                  <a:pt x="2673" y="603"/>
                </a:lnTo>
                <a:lnTo>
                  <a:pt x="2704" y="610"/>
                </a:lnTo>
                <a:lnTo>
                  <a:pt x="2735" y="610"/>
                </a:lnTo>
                <a:lnTo>
                  <a:pt x="2758" y="610"/>
                </a:lnTo>
                <a:lnTo>
                  <a:pt x="2790" y="617"/>
                </a:lnTo>
                <a:lnTo>
                  <a:pt x="2821" y="617"/>
                </a:lnTo>
                <a:lnTo>
                  <a:pt x="2844" y="617"/>
                </a:lnTo>
                <a:lnTo>
                  <a:pt x="2883" y="624"/>
                </a:lnTo>
                <a:lnTo>
                  <a:pt x="2914" y="624"/>
                </a:lnTo>
                <a:lnTo>
                  <a:pt x="2938" y="624"/>
                </a:lnTo>
                <a:lnTo>
                  <a:pt x="2969" y="624"/>
                </a:lnTo>
                <a:lnTo>
                  <a:pt x="3001" y="630"/>
                </a:lnTo>
                <a:lnTo>
                  <a:pt x="3024" y="630"/>
                </a:lnTo>
                <a:lnTo>
                  <a:pt x="3048" y="636"/>
                </a:lnTo>
                <a:lnTo>
                  <a:pt x="3071" y="636"/>
                </a:lnTo>
                <a:lnTo>
                  <a:pt x="3102" y="643"/>
                </a:lnTo>
                <a:lnTo>
                  <a:pt x="3126" y="650"/>
                </a:lnTo>
                <a:lnTo>
                  <a:pt x="3149" y="656"/>
                </a:lnTo>
                <a:lnTo>
                  <a:pt x="3172" y="663"/>
                </a:lnTo>
                <a:lnTo>
                  <a:pt x="3196" y="670"/>
                </a:lnTo>
                <a:lnTo>
                  <a:pt x="3219" y="677"/>
                </a:lnTo>
                <a:lnTo>
                  <a:pt x="3250" y="683"/>
                </a:lnTo>
                <a:lnTo>
                  <a:pt x="3274" y="689"/>
                </a:lnTo>
                <a:lnTo>
                  <a:pt x="3297" y="703"/>
                </a:lnTo>
                <a:lnTo>
                  <a:pt x="3320" y="710"/>
                </a:lnTo>
                <a:lnTo>
                  <a:pt x="3352" y="717"/>
                </a:lnTo>
                <a:lnTo>
                  <a:pt x="3375" y="723"/>
                </a:lnTo>
                <a:lnTo>
                  <a:pt x="3414" y="729"/>
                </a:lnTo>
                <a:lnTo>
                  <a:pt x="3437" y="736"/>
                </a:lnTo>
                <a:lnTo>
                  <a:pt x="3469" y="743"/>
                </a:lnTo>
                <a:lnTo>
                  <a:pt x="3492" y="743"/>
                </a:lnTo>
                <a:lnTo>
                  <a:pt x="3516" y="750"/>
                </a:lnTo>
                <a:lnTo>
                  <a:pt x="3547" y="750"/>
                </a:lnTo>
                <a:lnTo>
                  <a:pt x="3571" y="756"/>
                </a:lnTo>
                <a:lnTo>
                  <a:pt x="3594" y="763"/>
                </a:lnTo>
                <a:lnTo>
                  <a:pt x="3625" y="763"/>
                </a:lnTo>
                <a:lnTo>
                  <a:pt x="3657" y="769"/>
                </a:lnTo>
                <a:lnTo>
                  <a:pt x="3680" y="769"/>
                </a:lnTo>
                <a:lnTo>
                  <a:pt x="3711" y="776"/>
                </a:lnTo>
                <a:lnTo>
                  <a:pt x="3734" y="776"/>
                </a:lnTo>
                <a:lnTo>
                  <a:pt x="3758" y="783"/>
                </a:lnTo>
                <a:lnTo>
                  <a:pt x="3781" y="783"/>
                </a:lnTo>
                <a:lnTo>
                  <a:pt x="3812" y="789"/>
                </a:lnTo>
                <a:lnTo>
                  <a:pt x="3836" y="796"/>
                </a:lnTo>
                <a:lnTo>
                  <a:pt x="3859" y="796"/>
                </a:lnTo>
                <a:lnTo>
                  <a:pt x="3883" y="803"/>
                </a:lnTo>
                <a:lnTo>
                  <a:pt x="3906" y="809"/>
                </a:lnTo>
                <a:lnTo>
                  <a:pt x="3945" y="822"/>
                </a:lnTo>
                <a:lnTo>
                  <a:pt x="3968" y="829"/>
                </a:lnTo>
                <a:lnTo>
                  <a:pt x="3992" y="836"/>
                </a:lnTo>
                <a:lnTo>
                  <a:pt x="4015" y="843"/>
                </a:lnTo>
                <a:lnTo>
                  <a:pt x="4038" y="849"/>
                </a:lnTo>
                <a:lnTo>
                  <a:pt x="4071" y="862"/>
                </a:lnTo>
                <a:lnTo>
                  <a:pt x="4094" y="876"/>
                </a:lnTo>
                <a:lnTo>
                  <a:pt x="4117" y="889"/>
                </a:lnTo>
                <a:lnTo>
                  <a:pt x="4141" y="902"/>
                </a:lnTo>
                <a:lnTo>
                  <a:pt x="4156" y="922"/>
                </a:lnTo>
                <a:lnTo>
                  <a:pt x="4180" y="936"/>
                </a:lnTo>
                <a:lnTo>
                  <a:pt x="4203" y="948"/>
                </a:lnTo>
                <a:lnTo>
                  <a:pt x="4226" y="948"/>
                </a:lnTo>
                <a:lnTo>
                  <a:pt x="4250" y="962"/>
                </a:lnTo>
                <a:lnTo>
                  <a:pt x="4273" y="976"/>
                </a:lnTo>
                <a:lnTo>
                  <a:pt x="4297" y="988"/>
                </a:lnTo>
                <a:lnTo>
                  <a:pt x="4320" y="1008"/>
                </a:lnTo>
              </a:path>
            </a:pathLst>
          </a:custGeom>
          <a:noFill/>
          <a:ln cap="rnd" w="12600">
            <a:solidFill>
              <a:srgbClr val="00ae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20" name=""/>
          <p:cNvSpPr/>
          <p:nvPr/>
        </p:nvSpPr>
        <p:spPr>
          <a:xfrm>
            <a:off x="1219320" y="3886200"/>
            <a:ext cx="6935760" cy="992160"/>
          </a:xfrm>
          <a:custGeom>
            <a:avLst/>
            <a:gdLst/>
            <a:ahLst/>
            <a:rect l="l" t="t" r="r" b="b"/>
            <a:pathLst>
              <a:path w="4369" h="625">
                <a:moveTo>
                  <a:pt x="0" y="0"/>
                </a:moveTo>
                <a:lnTo>
                  <a:pt x="20" y="24"/>
                </a:lnTo>
                <a:lnTo>
                  <a:pt x="43" y="31"/>
                </a:lnTo>
                <a:lnTo>
                  <a:pt x="74" y="55"/>
                </a:lnTo>
                <a:lnTo>
                  <a:pt x="98" y="63"/>
                </a:lnTo>
                <a:lnTo>
                  <a:pt x="137" y="78"/>
                </a:lnTo>
                <a:lnTo>
                  <a:pt x="160" y="86"/>
                </a:lnTo>
                <a:lnTo>
                  <a:pt x="183" y="86"/>
                </a:lnTo>
                <a:lnTo>
                  <a:pt x="207" y="94"/>
                </a:lnTo>
                <a:lnTo>
                  <a:pt x="230" y="102"/>
                </a:lnTo>
                <a:lnTo>
                  <a:pt x="261" y="109"/>
                </a:lnTo>
                <a:lnTo>
                  <a:pt x="285" y="109"/>
                </a:lnTo>
                <a:lnTo>
                  <a:pt x="308" y="117"/>
                </a:lnTo>
                <a:lnTo>
                  <a:pt x="331" y="117"/>
                </a:lnTo>
                <a:lnTo>
                  <a:pt x="362" y="125"/>
                </a:lnTo>
                <a:lnTo>
                  <a:pt x="386" y="125"/>
                </a:lnTo>
                <a:lnTo>
                  <a:pt x="425" y="133"/>
                </a:lnTo>
                <a:lnTo>
                  <a:pt x="448" y="133"/>
                </a:lnTo>
                <a:lnTo>
                  <a:pt x="472" y="141"/>
                </a:lnTo>
                <a:lnTo>
                  <a:pt x="503" y="148"/>
                </a:lnTo>
                <a:lnTo>
                  <a:pt x="526" y="148"/>
                </a:lnTo>
                <a:lnTo>
                  <a:pt x="550" y="156"/>
                </a:lnTo>
                <a:lnTo>
                  <a:pt x="581" y="156"/>
                </a:lnTo>
                <a:lnTo>
                  <a:pt x="604" y="164"/>
                </a:lnTo>
                <a:lnTo>
                  <a:pt x="627" y="172"/>
                </a:lnTo>
                <a:lnTo>
                  <a:pt x="666" y="180"/>
                </a:lnTo>
                <a:lnTo>
                  <a:pt x="690" y="180"/>
                </a:lnTo>
                <a:lnTo>
                  <a:pt x="713" y="187"/>
                </a:lnTo>
                <a:lnTo>
                  <a:pt x="737" y="187"/>
                </a:lnTo>
                <a:lnTo>
                  <a:pt x="768" y="195"/>
                </a:lnTo>
                <a:lnTo>
                  <a:pt x="791" y="195"/>
                </a:lnTo>
                <a:lnTo>
                  <a:pt x="814" y="203"/>
                </a:lnTo>
                <a:lnTo>
                  <a:pt x="846" y="203"/>
                </a:lnTo>
                <a:lnTo>
                  <a:pt x="869" y="203"/>
                </a:lnTo>
                <a:lnTo>
                  <a:pt x="892" y="211"/>
                </a:lnTo>
                <a:lnTo>
                  <a:pt x="916" y="211"/>
                </a:lnTo>
                <a:lnTo>
                  <a:pt x="939" y="211"/>
                </a:lnTo>
                <a:lnTo>
                  <a:pt x="962" y="218"/>
                </a:lnTo>
                <a:lnTo>
                  <a:pt x="994" y="226"/>
                </a:lnTo>
                <a:lnTo>
                  <a:pt x="1017" y="226"/>
                </a:lnTo>
                <a:lnTo>
                  <a:pt x="1040" y="234"/>
                </a:lnTo>
                <a:lnTo>
                  <a:pt x="1064" y="242"/>
                </a:lnTo>
                <a:lnTo>
                  <a:pt x="1087" y="250"/>
                </a:lnTo>
                <a:lnTo>
                  <a:pt x="1111" y="257"/>
                </a:lnTo>
                <a:lnTo>
                  <a:pt x="1142" y="257"/>
                </a:lnTo>
                <a:lnTo>
                  <a:pt x="1173" y="265"/>
                </a:lnTo>
                <a:lnTo>
                  <a:pt x="1196" y="273"/>
                </a:lnTo>
                <a:lnTo>
                  <a:pt x="1220" y="281"/>
                </a:lnTo>
                <a:lnTo>
                  <a:pt x="1243" y="281"/>
                </a:lnTo>
                <a:lnTo>
                  <a:pt x="1266" y="289"/>
                </a:lnTo>
                <a:lnTo>
                  <a:pt x="1290" y="289"/>
                </a:lnTo>
                <a:lnTo>
                  <a:pt x="1313" y="289"/>
                </a:lnTo>
                <a:lnTo>
                  <a:pt x="1337" y="296"/>
                </a:lnTo>
                <a:lnTo>
                  <a:pt x="1360" y="296"/>
                </a:lnTo>
                <a:lnTo>
                  <a:pt x="1391" y="296"/>
                </a:lnTo>
                <a:lnTo>
                  <a:pt x="1414" y="304"/>
                </a:lnTo>
                <a:lnTo>
                  <a:pt x="1438" y="304"/>
                </a:lnTo>
                <a:lnTo>
                  <a:pt x="1461" y="304"/>
                </a:lnTo>
                <a:lnTo>
                  <a:pt x="1485" y="312"/>
                </a:lnTo>
                <a:lnTo>
                  <a:pt x="1508" y="312"/>
                </a:lnTo>
                <a:lnTo>
                  <a:pt x="1531" y="312"/>
                </a:lnTo>
                <a:lnTo>
                  <a:pt x="1555" y="320"/>
                </a:lnTo>
                <a:lnTo>
                  <a:pt x="1578" y="320"/>
                </a:lnTo>
                <a:lnTo>
                  <a:pt x="1601" y="320"/>
                </a:lnTo>
                <a:lnTo>
                  <a:pt x="1625" y="328"/>
                </a:lnTo>
                <a:lnTo>
                  <a:pt x="1648" y="328"/>
                </a:lnTo>
                <a:lnTo>
                  <a:pt x="1672" y="335"/>
                </a:lnTo>
                <a:lnTo>
                  <a:pt x="1695" y="335"/>
                </a:lnTo>
                <a:lnTo>
                  <a:pt x="1718" y="335"/>
                </a:lnTo>
                <a:lnTo>
                  <a:pt x="1757" y="351"/>
                </a:lnTo>
                <a:lnTo>
                  <a:pt x="1781" y="359"/>
                </a:lnTo>
                <a:lnTo>
                  <a:pt x="1804" y="367"/>
                </a:lnTo>
                <a:lnTo>
                  <a:pt x="1835" y="374"/>
                </a:lnTo>
                <a:lnTo>
                  <a:pt x="1859" y="382"/>
                </a:lnTo>
                <a:lnTo>
                  <a:pt x="1898" y="406"/>
                </a:lnTo>
                <a:lnTo>
                  <a:pt x="1937" y="429"/>
                </a:lnTo>
                <a:lnTo>
                  <a:pt x="1960" y="437"/>
                </a:lnTo>
                <a:lnTo>
                  <a:pt x="1983" y="452"/>
                </a:lnTo>
                <a:lnTo>
                  <a:pt x="2022" y="476"/>
                </a:lnTo>
                <a:lnTo>
                  <a:pt x="2046" y="491"/>
                </a:lnTo>
                <a:lnTo>
                  <a:pt x="2069" y="499"/>
                </a:lnTo>
                <a:lnTo>
                  <a:pt x="2108" y="515"/>
                </a:lnTo>
                <a:lnTo>
                  <a:pt x="2131" y="515"/>
                </a:lnTo>
                <a:lnTo>
                  <a:pt x="2155" y="522"/>
                </a:lnTo>
                <a:lnTo>
                  <a:pt x="2178" y="530"/>
                </a:lnTo>
                <a:lnTo>
                  <a:pt x="2225" y="530"/>
                </a:lnTo>
                <a:lnTo>
                  <a:pt x="2272" y="538"/>
                </a:lnTo>
                <a:lnTo>
                  <a:pt x="2318" y="538"/>
                </a:lnTo>
                <a:lnTo>
                  <a:pt x="2342" y="538"/>
                </a:lnTo>
                <a:lnTo>
                  <a:pt x="2365" y="538"/>
                </a:lnTo>
                <a:lnTo>
                  <a:pt x="2388" y="538"/>
                </a:lnTo>
                <a:lnTo>
                  <a:pt x="2412" y="538"/>
                </a:lnTo>
                <a:lnTo>
                  <a:pt x="2435" y="538"/>
                </a:lnTo>
                <a:lnTo>
                  <a:pt x="2459" y="530"/>
                </a:lnTo>
                <a:lnTo>
                  <a:pt x="2482" y="530"/>
                </a:lnTo>
                <a:lnTo>
                  <a:pt x="2513" y="522"/>
                </a:lnTo>
                <a:lnTo>
                  <a:pt x="2537" y="522"/>
                </a:lnTo>
                <a:lnTo>
                  <a:pt x="2560" y="522"/>
                </a:lnTo>
                <a:lnTo>
                  <a:pt x="2583" y="515"/>
                </a:lnTo>
                <a:lnTo>
                  <a:pt x="2630" y="507"/>
                </a:lnTo>
                <a:lnTo>
                  <a:pt x="2669" y="507"/>
                </a:lnTo>
                <a:lnTo>
                  <a:pt x="2692" y="507"/>
                </a:lnTo>
                <a:lnTo>
                  <a:pt x="2716" y="499"/>
                </a:lnTo>
                <a:lnTo>
                  <a:pt x="2739" y="499"/>
                </a:lnTo>
                <a:lnTo>
                  <a:pt x="2762" y="499"/>
                </a:lnTo>
                <a:lnTo>
                  <a:pt x="2786" y="491"/>
                </a:lnTo>
                <a:lnTo>
                  <a:pt x="2809" y="491"/>
                </a:lnTo>
                <a:lnTo>
                  <a:pt x="2833" y="491"/>
                </a:lnTo>
                <a:lnTo>
                  <a:pt x="2856" y="491"/>
                </a:lnTo>
                <a:lnTo>
                  <a:pt x="2879" y="491"/>
                </a:lnTo>
                <a:lnTo>
                  <a:pt x="2903" y="491"/>
                </a:lnTo>
                <a:lnTo>
                  <a:pt x="2942" y="483"/>
                </a:lnTo>
                <a:lnTo>
                  <a:pt x="2965" y="483"/>
                </a:lnTo>
                <a:lnTo>
                  <a:pt x="3004" y="483"/>
                </a:lnTo>
                <a:lnTo>
                  <a:pt x="3027" y="483"/>
                </a:lnTo>
                <a:lnTo>
                  <a:pt x="3051" y="483"/>
                </a:lnTo>
                <a:lnTo>
                  <a:pt x="3074" y="483"/>
                </a:lnTo>
                <a:lnTo>
                  <a:pt x="3098" y="483"/>
                </a:lnTo>
                <a:lnTo>
                  <a:pt x="3121" y="491"/>
                </a:lnTo>
                <a:lnTo>
                  <a:pt x="3144" y="491"/>
                </a:lnTo>
                <a:lnTo>
                  <a:pt x="3175" y="499"/>
                </a:lnTo>
                <a:lnTo>
                  <a:pt x="3207" y="507"/>
                </a:lnTo>
                <a:lnTo>
                  <a:pt x="3230" y="507"/>
                </a:lnTo>
                <a:lnTo>
                  <a:pt x="3253" y="507"/>
                </a:lnTo>
                <a:lnTo>
                  <a:pt x="3292" y="515"/>
                </a:lnTo>
                <a:lnTo>
                  <a:pt x="3316" y="522"/>
                </a:lnTo>
                <a:lnTo>
                  <a:pt x="3355" y="530"/>
                </a:lnTo>
                <a:lnTo>
                  <a:pt x="3394" y="538"/>
                </a:lnTo>
                <a:lnTo>
                  <a:pt x="3417" y="538"/>
                </a:lnTo>
                <a:lnTo>
                  <a:pt x="3440" y="538"/>
                </a:lnTo>
                <a:lnTo>
                  <a:pt x="3464" y="538"/>
                </a:lnTo>
                <a:lnTo>
                  <a:pt x="3511" y="546"/>
                </a:lnTo>
                <a:lnTo>
                  <a:pt x="3534" y="546"/>
                </a:lnTo>
                <a:lnTo>
                  <a:pt x="3573" y="546"/>
                </a:lnTo>
                <a:lnTo>
                  <a:pt x="3596" y="546"/>
                </a:lnTo>
                <a:lnTo>
                  <a:pt x="3620" y="546"/>
                </a:lnTo>
                <a:lnTo>
                  <a:pt x="3643" y="546"/>
                </a:lnTo>
                <a:lnTo>
                  <a:pt x="3682" y="546"/>
                </a:lnTo>
                <a:lnTo>
                  <a:pt x="3705" y="546"/>
                </a:lnTo>
                <a:lnTo>
                  <a:pt x="3744" y="546"/>
                </a:lnTo>
                <a:lnTo>
                  <a:pt x="3775" y="546"/>
                </a:lnTo>
                <a:lnTo>
                  <a:pt x="3799" y="546"/>
                </a:lnTo>
                <a:lnTo>
                  <a:pt x="3838" y="538"/>
                </a:lnTo>
                <a:lnTo>
                  <a:pt x="3869" y="538"/>
                </a:lnTo>
                <a:lnTo>
                  <a:pt x="3908" y="538"/>
                </a:lnTo>
                <a:lnTo>
                  <a:pt x="3939" y="530"/>
                </a:lnTo>
                <a:lnTo>
                  <a:pt x="3962" y="530"/>
                </a:lnTo>
                <a:lnTo>
                  <a:pt x="3986" y="530"/>
                </a:lnTo>
                <a:lnTo>
                  <a:pt x="4009" y="530"/>
                </a:lnTo>
                <a:lnTo>
                  <a:pt x="4033" y="538"/>
                </a:lnTo>
                <a:lnTo>
                  <a:pt x="4056" y="546"/>
                </a:lnTo>
                <a:lnTo>
                  <a:pt x="4079" y="561"/>
                </a:lnTo>
                <a:lnTo>
                  <a:pt x="4103" y="569"/>
                </a:lnTo>
                <a:lnTo>
                  <a:pt x="4134" y="593"/>
                </a:lnTo>
                <a:lnTo>
                  <a:pt x="4157" y="600"/>
                </a:lnTo>
                <a:lnTo>
                  <a:pt x="4181" y="608"/>
                </a:lnTo>
                <a:lnTo>
                  <a:pt x="4204" y="616"/>
                </a:lnTo>
                <a:lnTo>
                  <a:pt x="4227" y="624"/>
                </a:lnTo>
                <a:lnTo>
                  <a:pt x="4251" y="624"/>
                </a:lnTo>
                <a:lnTo>
                  <a:pt x="4274" y="624"/>
                </a:lnTo>
                <a:lnTo>
                  <a:pt x="4298" y="624"/>
                </a:lnTo>
                <a:lnTo>
                  <a:pt x="4321" y="624"/>
                </a:lnTo>
                <a:lnTo>
                  <a:pt x="4344" y="624"/>
                </a:lnTo>
                <a:lnTo>
                  <a:pt x="4368" y="624"/>
                </a:lnTo>
              </a:path>
            </a:pathLst>
          </a:custGeom>
          <a:noFill/>
          <a:ln cap="rnd" w="12600">
            <a:solidFill>
              <a:srgbClr val="00ae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21" name=""/>
          <p:cNvSpPr/>
          <p:nvPr/>
        </p:nvSpPr>
        <p:spPr>
          <a:xfrm>
            <a:off x="1219320" y="3886200"/>
            <a:ext cx="6935760" cy="766800"/>
          </a:xfrm>
          <a:custGeom>
            <a:avLst/>
            <a:gdLst/>
            <a:ahLst/>
            <a:rect l="l" t="t" r="r" b="b"/>
            <a:pathLst>
              <a:path w="4369" h="483">
                <a:moveTo>
                  <a:pt x="4368" y="436"/>
                </a:moveTo>
                <a:lnTo>
                  <a:pt x="4337" y="453"/>
                </a:lnTo>
                <a:lnTo>
                  <a:pt x="4313" y="453"/>
                </a:lnTo>
                <a:lnTo>
                  <a:pt x="4283" y="461"/>
                </a:lnTo>
                <a:lnTo>
                  <a:pt x="4260" y="461"/>
                </a:lnTo>
                <a:lnTo>
                  <a:pt x="4236" y="468"/>
                </a:lnTo>
                <a:lnTo>
                  <a:pt x="4205" y="475"/>
                </a:lnTo>
                <a:lnTo>
                  <a:pt x="4175" y="475"/>
                </a:lnTo>
                <a:lnTo>
                  <a:pt x="4144" y="482"/>
                </a:lnTo>
                <a:lnTo>
                  <a:pt x="4105" y="482"/>
                </a:lnTo>
                <a:lnTo>
                  <a:pt x="4081" y="482"/>
                </a:lnTo>
                <a:lnTo>
                  <a:pt x="4043" y="482"/>
                </a:lnTo>
                <a:lnTo>
                  <a:pt x="4004" y="482"/>
                </a:lnTo>
                <a:lnTo>
                  <a:pt x="3981" y="482"/>
                </a:lnTo>
                <a:lnTo>
                  <a:pt x="3942" y="482"/>
                </a:lnTo>
                <a:lnTo>
                  <a:pt x="3920" y="475"/>
                </a:lnTo>
                <a:lnTo>
                  <a:pt x="3896" y="475"/>
                </a:lnTo>
                <a:lnTo>
                  <a:pt x="3873" y="468"/>
                </a:lnTo>
                <a:lnTo>
                  <a:pt x="3850" y="468"/>
                </a:lnTo>
                <a:lnTo>
                  <a:pt x="3826" y="461"/>
                </a:lnTo>
                <a:lnTo>
                  <a:pt x="3804" y="461"/>
                </a:lnTo>
                <a:lnTo>
                  <a:pt x="3773" y="453"/>
                </a:lnTo>
                <a:lnTo>
                  <a:pt x="3726" y="446"/>
                </a:lnTo>
                <a:lnTo>
                  <a:pt x="3703" y="439"/>
                </a:lnTo>
                <a:lnTo>
                  <a:pt x="3680" y="439"/>
                </a:lnTo>
                <a:lnTo>
                  <a:pt x="3657" y="432"/>
                </a:lnTo>
                <a:lnTo>
                  <a:pt x="3633" y="432"/>
                </a:lnTo>
                <a:lnTo>
                  <a:pt x="3610" y="432"/>
                </a:lnTo>
                <a:lnTo>
                  <a:pt x="3587" y="425"/>
                </a:lnTo>
                <a:lnTo>
                  <a:pt x="3557" y="425"/>
                </a:lnTo>
                <a:lnTo>
                  <a:pt x="3533" y="417"/>
                </a:lnTo>
                <a:lnTo>
                  <a:pt x="3510" y="417"/>
                </a:lnTo>
                <a:lnTo>
                  <a:pt x="3479" y="417"/>
                </a:lnTo>
                <a:lnTo>
                  <a:pt x="3455" y="410"/>
                </a:lnTo>
                <a:lnTo>
                  <a:pt x="3432" y="410"/>
                </a:lnTo>
                <a:lnTo>
                  <a:pt x="3402" y="410"/>
                </a:lnTo>
                <a:lnTo>
                  <a:pt x="3378" y="410"/>
                </a:lnTo>
                <a:lnTo>
                  <a:pt x="3347" y="410"/>
                </a:lnTo>
                <a:lnTo>
                  <a:pt x="3324" y="410"/>
                </a:lnTo>
                <a:lnTo>
                  <a:pt x="3301" y="403"/>
                </a:lnTo>
                <a:lnTo>
                  <a:pt x="3278" y="403"/>
                </a:lnTo>
                <a:lnTo>
                  <a:pt x="3247" y="403"/>
                </a:lnTo>
                <a:lnTo>
                  <a:pt x="3223" y="403"/>
                </a:lnTo>
                <a:lnTo>
                  <a:pt x="3192" y="403"/>
                </a:lnTo>
                <a:lnTo>
                  <a:pt x="3170" y="396"/>
                </a:lnTo>
                <a:lnTo>
                  <a:pt x="3147" y="396"/>
                </a:lnTo>
                <a:lnTo>
                  <a:pt x="3123" y="396"/>
                </a:lnTo>
                <a:lnTo>
                  <a:pt x="3092" y="389"/>
                </a:lnTo>
                <a:lnTo>
                  <a:pt x="3069" y="389"/>
                </a:lnTo>
                <a:lnTo>
                  <a:pt x="3031" y="381"/>
                </a:lnTo>
                <a:lnTo>
                  <a:pt x="3007" y="374"/>
                </a:lnTo>
                <a:lnTo>
                  <a:pt x="2976" y="374"/>
                </a:lnTo>
                <a:lnTo>
                  <a:pt x="2945" y="368"/>
                </a:lnTo>
                <a:lnTo>
                  <a:pt x="2923" y="368"/>
                </a:lnTo>
                <a:lnTo>
                  <a:pt x="2891" y="360"/>
                </a:lnTo>
                <a:lnTo>
                  <a:pt x="2860" y="360"/>
                </a:lnTo>
                <a:lnTo>
                  <a:pt x="2829" y="360"/>
                </a:lnTo>
                <a:lnTo>
                  <a:pt x="2807" y="353"/>
                </a:lnTo>
                <a:lnTo>
                  <a:pt x="2768" y="353"/>
                </a:lnTo>
                <a:lnTo>
                  <a:pt x="2737" y="353"/>
                </a:lnTo>
                <a:lnTo>
                  <a:pt x="2705" y="353"/>
                </a:lnTo>
                <a:lnTo>
                  <a:pt x="2675" y="353"/>
                </a:lnTo>
                <a:lnTo>
                  <a:pt x="2644" y="353"/>
                </a:lnTo>
                <a:lnTo>
                  <a:pt x="2613" y="353"/>
                </a:lnTo>
                <a:lnTo>
                  <a:pt x="2582" y="353"/>
                </a:lnTo>
                <a:lnTo>
                  <a:pt x="2552" y="353"/>
                </a:lnTo>
                <a:lnTo>
                  <a:pt x="2528" y="353"/>
                </a:lnTo>
                <a:lnTo>
                  <a:pt x="2489" y="353"/>
                </a:lnTo>
                <a:lnTo>
                  <a:pt x="2466" y="353"/>
                </a:lnTo>
                <a:lnTo>
                  <a:pt x="2435" y="353"/>
                </a:lnTo>
                <a:lnTo>
                  <a:pt x="2404" y="353"/>
                </a:lnTo>
                <a:lnTo>
                  <a:pt x="2373" y="353"/>
                </a:lnTo>
                <a:lnTo>
                  <a:pt x="2342" y="353"/>
                </a:lnTo>
                <a:lnTo>
                  <a:pt x="2311" y="353"/>
                </a:lnTo>
                <a:lnTo>
                  <a:pt x="2281" y="353"/>
                </a:lnTo>
                <a:lnTo>
                  <a:pt x="2250" y="345"/>
                </a:lnTo>
                <a:lnTo>
                  <a:pt x="2218" y="345"/>
                </a:lnTo>
                <a:lnTo>
                  <a:pt x="2187" y="338"/>
                </a:lnTo>
                <a:lnTo>
                  <a:pt x="2165" y="331"/>
                </a:lnTo>
                <a:lnTo>
                  <a:pt x="2134" y="324"/>
                </a:lnTo>
                <a:lnTo>
                  <a:pt x="2110" y="309"/>
                </a:lnTo>
                <a:lnTo>
                  <a:pt x="2079" y="302"/>
                </a:lnTo>
                <a:lnTo>
                  <a:pt x="2057" y="295"/>
                </a:lnTo>
                <a:lnTo>
                  <a:pt x="2026" y="281"/>
                </a:lnTo>
                <a:lnTo>
                  <a:pt x="1994" y="273"/>
                </a:lnTo>
                <a:lnTo>
                  <a:pt x="1971" y="266"/>
                </a:lnTo>
                <a:lnTo>
                  <a:pt x="1940" y="259"/>
                </a:lnTo>
                <a:lnTo>
                  <a:pt x="1910" y="252"/>
                </a:lnTo>
                <a:lnTo>
                  <a:pt x="1871" y="237"/>
                </a:lnTo>
                <a:lnTo>
                  <a:pt x="1847" y="237"/>
                </a:lnTo>
                <a:lnTo>
                  <a:pt x="1816" y="230"/>
                </a:lnTo>
                <a:lnTo>
                  <a:pt x="1786" y="223"/>
                </a:lnTo>
                <a:lnTo>
                  <a:pt x="1755" y="223"/>
                </a:lnTo>
                <a:lnTo>
                  <a:pt x="1732" y="216"/>
                </a:lnTo>
                <a:lnTo>
                  <a:pt x="1700" y="216"/>
                </a:lnTo>
                <a:lnTo>
                  <a:pt x="1678" y="209"/>
                </a:lnTo>
                <a:lnTo>
                  <a:pt x="1647" y="209"/>
                </a:lnTo>
                <a:lnTo>
                  <a:pt x="1616" y="201"/>
                </a:lnTo>
                <a:lnTo>
                  <a:pt x="1584" y="201"/>
                </a:lnTo>
                <a:lnTo>
                  <a:pt x="1561" y="201"/>
                </a:lnTo>
                <a:lnTo>
                  <a:pt x="1531" y="194"/>
                </a:lnTo>
                <a:lnTo>
                  <a:pt x="1508" y="194"/>
                </a:lnTo>
                <a:lnTo>
                  <a:pt x="1476" y="187"/>
                </a:lnTo>
                <a:lnTo>
                  <a:pt x="1453" y="187"/>
                </a:lnTo>
                <a:lnTo>
                  <a:pt x="1423" y="180"/>
                </a:lnTo>
                <a:lnTo>
                  <a:pt x="1399" y="180"/>
                </a:lnTo>
                <a:lnTo>
                  <a:pt x="1368" y="173"/>
                </a:lnTo>
                <a:lnTo>
                  <a:pt x="1337" y="173"/>
                </a:lnTo>
                <a:lnTo>
                  <a:pt x="1307" y="165"/>
                </a:lnTo>
                <a:lnTo>
                  <a:pt x="1276" y="165"/>
                </a:lnTo>
                <a:lnTo>
                  <a:pt x="1245" y="165"/>
                </a:lnTo>
                <a:lnTo>
                  <a:pt x="1213" y="165"/>
                </a:lnTo>
                <a:lnTo>
                  <a:pt x="1190" y="165"/>
                </a:lnTo>
                <a:lnTo>
                  <a:pt x="1160" y="165"/>
                </a:lnTo>
                <a:lnTo>
                  <a:pt x="1137" y="165"/>
                </a:lnTo>
                <a:lnTo>
                  <a:pt x="1105" y="165"/>
                </a:lnTo>
                <a:lnTo>
                  <a:pt x="1082" y="159"/>
                </a:lnTo>
                <a:lnTo>
                  <a:pt x="1044" y="159"/>
                </a:lnTo>
                <a:lnTo>
                  <a:pt x="1021" y="159"/>
                </a:lnTo>
                <a:lnTo>
                  <a:pt x="974" y="151"/>
                </a:lnTo>
                <a:lnTo>
                  <a:pt x="943" y="144"/>
                </a:lnTo>
                <a:lnTo>
                  <a:pt x="920" y="137"/>
                </a:lnTo>
                <a:lnTo>
                  <a:pt x="889" y="129"/>
                </a:lnTo>
                <a:lnTo>
                  <a:pt x="866" y="123"/>
                </a:lnTo>
                <a:lnTo>
                  <a:pt x="835" y="108"/>
                </a:lnTo>
                <a:lnTo>
                  <a:pt x="811" y="101"/>
                </a:lnTo>
                <a:lnTo>
                  <a:pt x="781" y="79"/>
                </a:lnTo>
                <a:lnTo>
                  <a:pt x="750" y="65"/>
                </a:lnTo>
                <a:lnTo>
                  <a:pt x="727" y="51"/>
                </a:lnTo>
                <a:lnTo>
                  <a:pt x="695" y="36"/>
                </a:lnTo>
                <a:lnTo>
                  <a:pt x="665" y="21"/>
                </a:lnTo>
                <a:lnTo>
                  <a:pt x="634" y="7"/>
                </a:lnTo>
                <a:lnTo>
                  <a:pt x="595" y="0"/>
                </a:lnTo>
                <a:lnTo>
                  <a:pt x="564" y="0"/>
                </a:lnTo>
                <a:lnTo>
                  <a:pt x="534" y="0"/>
                </a:lnTo>
                <a:lnTo>
                  <a:pt x="510" y="0"/>
                </a:lnTo>
                <a:lnTo>
                  <a:pt x="479" y="0"/>
                </a:lnTo>
                <a:lnTo>
                  <a:pt x="456" y="0"/>
                </a:lnTo>
                <a:lnTo>
                  <a:pt x="426" y="7"/>
                </a:lnTo>
                <a:lnTo>
                  <a:pt x="402" y="7"/>
                </a:lnTo>
                <a:lnTo>
                  <a:pt x="371" y="15"/>
                </a:lnTo>
                <a:lnTo>
                  <a:pt x="348" y="15"/>
                </a:lnTo>
                <a:lnTo>
                  <a:pt x="317" y="15"/>
                </a:lnTo>
                <a:lnTo>
                  <a:pt x="279" y="15"/>
                </a:lnTo>
                <a:lnTo>
                  <a:pt x="247" y="15"/>
                </a:lnTo>
                <a:lnTo>
                  <a:pt x="216" y="15"/>
                </a:lnTo>
                <a:lnTo>
                  <a:pt x="186" y="15"/>
                </a:lnTo>
                <a:lnTo>
                  <a:pt x="163" y="15"/>
                </a:lnTo>
                <a:lnTo>
                  <a:pt x="139" y="15"/>
                </a:lnTo>
                <a:lnTo>
                  <a:pt x="116" y="21"/>
                </a:lnTo>
                <a:lnTo>
                  <a:pt x="93" y="21"/>
                </a:lnTo>
                <a:lnTo>
                  <a:pt x="69" y="21"/>
                </a:lnTo>
                <a:lnTo>
                  <a:pt x="47" y="21"/>
                </a:lnTo>
                <a:lnTo>
                  <a:pt x="23" y="21"/>
                </a:lnTo>
                <a:lnTo>
                  <a:pt x="0" y="21"/>
                </a:lnTo>
              </a:path>
            </a:pathLst>
          </a:custGeom>
          <a:noFill/>
          <a:ln cap="rnd" w="12600">
            <a:solidFill>
              <a:srgbClr val="00ae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22" name=""/>
          <p:cNvSpPr/>
          <p:nvPr/>
        </p:nvSpPr>
        <p:spPr>
          <a:xfrm>
            <a:off x="1225440" y="3892680"/>
            <a:ext cx="63720" cy="63360"/>
          </a:xfrm>
          <a:prstGeom prst="ellipse">
            <a:avLst/>
          </a:prstGeom>
          <a:solidFill>
            <a:srgbClr val="ffffff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440" bIns="-144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23" name=""/>
          <p:cNvSpPr/>
          <p:nvPr/>
        </p:nvSpPr>
        <p:spPr>
          <a:xfrm>
            <a:off x="2673360" y="3435480"/>
            <a:ext cx="63360" cy="63360"/>
          </a:xfrm>
          <a:prstGeom prst="ellipse">
            <a:avLst/>
          </a:prstGeom>
          <a:solidFill>
            <a:srgbClr val="ffffff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440" bIns="-144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24" name=""/>
          <p:cNvSpPr/>
          <p:nvPr/>
        </p:nvSpPr>
        <p:spPr>
          <a:xfrm>
            <a:off x="2673360" y="3892680"/>
            <a:ext cx="63360" cy="63360"/>
          </a:xfrm>
          <a:prstGeom prst="ellipse">
            <a:avLst/>
          </a:prstGeom>
          <a:solidFill>
            <a:srgbClr val="ffffff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440" bIns="-144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25" name=""/>
          <p:cNvSpPr/>
          <p:nvPr/>
        </p:nvSpPr>
        <p:spPr>
          <a:xfrm>
            <a:off x="2673360" y="4502160"/>
            <a:ext cx="63360" cy="63360"/>
          </a:xfrm>
          <a:prstGeom prst="ellipse">
            <a:avLst/>
          </a:prstGeom>
          <a:solidFill>
            <a:srgbClr val="ffffff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440" bIns="-144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26" name=""/>
          <p:cNvSpPr/>
          <p:nvPr/>
        </p:nvSpPr>
        <p:spPr>
          <a:xfrm>
            <a:off x="3740040" y="5035680"/>
            <a:ext cx="63720" cy="63360"/>
          </a:xfrm>
          <a:prstGeom prst="ellipse">
            <a:avLst/>
          </a:prstGeom>
          <a:solidFill>
            <a:srgbClr val="ffffff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440" bIns="-144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27" name=""/>
          <p:cNvSpPr/>
          <p:nvPr/>
        </p:nvSpPr>
        <p:spPr>
          <a:xfrm>
            <a:off x="2673360" y="5035680"/>
            <a:ext cx="63360" cy="63360"/>
          </a:xfrm>
          <a:prstGeom prst="ellipse">
            <a:avLst/>
          </a:prstGeom>
          <a:solidFill>
            <a:srgbClr val="ffffff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440" bIns="-144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28" name=""/>
          <p:cNvSpPr/>
          <p:nvPr/>
        </p:nvSpPr>
        <p:spPr>
          <a:xfrm>
            <a:off x="3740040" y="4502160"/>
            <a:ext cx="63720" cy="63360"/>
          </a:xfrm>
          <a:prstGeom prst="ellipse">
            <a:avLst/>
          </a:prstGeom>
          <a:solidFill>
            <a:srgbClr val="ffffff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440" bIns="-144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29" name=""/>
          <p:cNvSpPr/>
          <p:nvPr/>
        </p:nvSpPr>
        <p:spPr>
          <a:xfrm>
            <a:off x="3740040" y="3892680"/>
            <a:ext cx="63720" cy="63360"/>
          </a:xfrm>
          <a:prstGeom prst="ellipse">
            <a:avLst/>
          </a:prstGeom>
          <a:solidFill>
            <a:srgbClr val="ffffff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440" bIns="-144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0" name=""/>
          <p:cNvSpPr/>
          <p:nvPr/>
        </p:nvSpPr>
        <p:spPr>
          <a:xfrm>
            <a:off x="3740040" y="3435480"/>
            <a:ext cx="63720" cy="63360"/>
          </a:xfrm>
          <a:prstGeom prst="ellipse">
            <a:avLst/>
          </a:prstGeom>
          <a:solidFill>
            <a:srgbClr val="ffffff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440" bIns="-144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1" name=""/>
          <p:cNvSpPr/>
          <p:nvPr/>
        </p:nvSpPr>
        <p:spPr>
          <a:xfrm>
            <a:off x="4730760" y="4502160"/>
            <a:ext cx="63360" cy="63360"/>
          </a:xfrm>
          <a:prstGeom prst="ellipse">
            <a:avLst/>
          </a:prstGeom>
          <a:solidFill>
            <a:srgbClr val="ffffff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440" bIns="-144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2" name=""/>
          <p:cNvSpPr/>
          <p:nvPr/>
        </p:nvSpPr>
        <p:spPr>
          <a:xfrm>
            <a:off x="4730760" y="5035680"/>
            <a:ext cx="63360" cy="63360"/>
          </a:xfrm>
          <a:prstGeom prst="ellipse">
            <a:avLst/>
          </a:prstGeom>
          <a:solidFill>
            <a:srgbClr val="ffffff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440" bIns="-144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3" name=""/>
          <p:cNvSpPr/>
          <p:nvPr/>
        </p:nvSpPr>
        <p:spPr>
          <a:xfrm>
            <a:off x="4730760" y="2901960"/>
            <a:ext cx="63360" cy="63360"/>
          </a:xfrm>
          <a:prstGeom prst="ellipse">
            <a:avLst/>
          </a:prstGeom>
          <a:solidFill>
            <a:srgbClr val="ffffff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440" bIns="-144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4" name=""/>
          <p:cNvSpPr/>
          <p:nvPr/>
        </p:nvSpPr>
        <p:spPr>
          <a:xfrm>
            <a:off x="4730760" y="3435480"/>
            <a:ext cx="63360" cy="63360"/>
          </a:xfrm>
          <a:prstGeom prst="ellipse">
            <a:avLst/>
          </a:prstGeom>
          <a:solidFill>
            <a:srgbClr val="ffffff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440" bIns="-144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5" name=""/>
          <p:cNvSpPr/>
          <p:nvPr/>
        </p:nvSpPr>
        <p:spPr>
          <a:xfrm>
            <a:off x="4730760" y="3892680"/>
            <a:ext cx="63360" cy="63360"/>
          </a:xfrm>
          <a:prstGeom prst="ellipse">
            <a:avLst/>
          </a:prstGeom>
          <a:solidFill>
            <a:srgbClr val="ffffff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440" bIns="-144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6" name=""/>
          <p:cNvSpPr/>
          <p:nvPr/>
        </p:nvSpPr>
        <p:spPr>
          <a:xfrm>
            <a:off x="5721480" y="5035680"/>
            <a:ext cx="63360" cy="63360"/>
          </a:xfrm>
          <a:prstGeom prst="ellipse">
            <a:avLst/>
          </a:prstGeom>
          <a:solidFill>
            <a:srgbClr val="ffffff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440" bIns="-144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7" name=""/>
          <p:cNvSpPr/>
          <p:nvPr/>
        </p:nvSpPr>
        <p:spPr>
          <a:xfrm>
            <a:off x="5721480" y="3435480"/>
            <a:ext cx="63360" cy="63360"/>
          </a:xfrm>
          <a:prstGeom prst="ellipse">
            <a:avLst/>
          </a:prstGeom>
          <a:solidFill>
            <a:srgbClr val="ffffff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440" bIns="-144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8" name=""/>
          <p:cNvSpPr/>
          <p:nvPr/>
        </p:nvSpPr>
        <p:spPr>
          <a:xfrm>
            <a:off x="5721480" y="3892680"/>
            <a:ext cx="63360" cy="63360"/>
          </a:xfrm>
          <a:prstGeom prst="ellipse">
            <a:avLst/>
          </a:prstGeom>
          <a:solidFill>
            <a:srgbClr val="ffffff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440" bIns="-144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9" name=""/>
          <p:cNvSpPr/>
          <p:nvPr/>
        </p:nvSpPr>
        <p:spPr>
          <a:xfrm>
            <a:off x="5721480" y="4502160"/>
            <a:ext cx="63360" cy="63360"/>
          </a:xfrm>
          <a:prstGeom prst="ellipse">
            <a:avLst/>
          </a:prstGeom>
          <a:solidFill>
            <a:srgbClr val="ffffff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440" bIns="-144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40" name=""/>
          <p:cNvSpPr/>
          <p:nvPr/>
        </p:nvSpPr>
        <p:spPr>
          <a:xfrm>
            <a:off x="6635880" y="3435480"/>
            <a:ext cx="63360" cy="63360"/>
          </a:xfrm>
          <a:prstGeom prst="ellipse">
            <a:avLst/>
          </a:prstGeom>
          <a:solidFill>
            <a:srgbClr val="ffffff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440" bIns="-144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41" name=""/>
          <p:cNvSpPr/>
          <p:nvPr/>
        </p:nvSpPr>
        <p:spPr>
          <a:xfrm>
            <a:off x="6635880" y="3892680"/>
            <a:ext cx="63360" cy="63360"/>
          </a:xfrm>
          <a:prstGeom prst="ellipse">
            <a:avLst/>
          </a:prstGeom>
          <a:solidFill>
            <a:srgbClr val="ffffff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440" bIns="-144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42" name=""/>
          <p:cNvSpPr/>
          <p:nvPr/>
        </p:nvSpPr>
        <p:spPr>
          <a:xfrm>
            <a:off x="6635880" y="4502160"/>
            <a:ext cx="63360" cy="63360"/>
          </a:xfrm>
          <a:prstGeom prst="ellipse">
            <a:avLst/>
          </a:prstGeom>
          <a:solidFill>
            <a:srgbClr val="ffffff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440" bIns="-144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43" name=""/>
          <p:cNvSpPr/>
          <p:nvPr/>
        </p:nvSpPr>
        <p:spPr>
          <a:xfrm>
            <a:off x="6635880" y="5035680"/>
            <a:ext cx="63360" cy="63360"/>
          </a:xfrm>
          <a:prstGeom prst="ellipse">
            <a:avLst/>
          </a:prstGeom>
          <a:solidFill>
            <a:srgbClr val="ffffff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440" bIns="-144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44" name=""/>
          <p:cNvSpPr/>
          <p:nvPr/>
        </p:nvSpPr>
        <p:spPr>
          <a:xfrm>
            <a:off x="7702560" y="3435480"/>
            <a:ext cx="63360" cy="63360"/>
          </a:xfrm>
          <a:prstGeom prst="ellipse">
            <a:avLst/>
          </a:prstGeom>
          <a:solidFill>
            <a:srgbClr val="ffffff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440" bIns="-144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45" name=""/>
          <p:cNvSpPr/>
          <p:nvPr/>
        </p:nvSpPr>
        <p:spPr>
          <a:xfrm>
            <a:off x="7702560" y="5035680"/>
            <a:ext cx="63360" cy="63360"/>
          </a:xfrm>
          <a:prstGeom prst="ellipse">
            <a:avLst/>
          </a:prstGeom>
          <a:solidFill>
            <a:srgbClr val="ffffff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440" bIns="-144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46" name=""/>
          <p:cNvSpPr/>
          <p:nvPr/>
        </p:nvSpPr>
        <p:spPr>
          <a:xfrm>
            <a:off x="7702560" y="4502160"/>
            <a:ext cx="63360" cy="63360"/>
          </a:xfrm>
          <a:prstGeom prst="ellipse">
            <a:avLst/>
          </a:prstGeom>
          <a:solidFill>
            <a:srgbClr val="ffffff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440" bIns="-144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47" name=""/>
          <p:cNvSpPr/>
          <p:nvPr/>
        </p:nvSpPr>
        <p:spPr>
          <a:xfrm>
            <a:off x="7702560" y="4044960"/>
            <a:ext cx="63360" cy="63360"/>
          </a:xfrm>
          <a:prstGeom prst="ellipse">
            <a:avLst/>
          </a:prstGeom>
          <a:solidFill>
            <a:srgbClr val="ffffff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440" bIns="-144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48" name=""/>
          <p:cNvSpPr/>
          <p:nvPr/>
        </p:nvSpPr>
        <p:spPr>
          <a:xfrm>
            <a:off x="1595520" y="4559400"/>
            <a:ext cx="237960" cy="27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49" name=""/>
          <p:cNvSpPr/>
          <p:nvPr/>
        </p:nvSpPr>
        <p:spPr>
          <a:xfrm flipV="1">
            <a:off x="1295280" y="3505320"/>
            <a:ext cx="1371600" cy="380880"/>
          </a:xfrm>
          <a:prstGeom prst="line">
            <a:avLst/>
          </a:prstGeom>
          <a:ln w="1908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50" name=""/>
          <p:cNvSpPr/>
          <p:nvPr/>
        </p:nvSpPr>
        <p:spPr>
          <a:xfrm>
            <a:off x="1295280" y="3886200"/>
            <a:ext cx="1371600" cy="76320"/>
          </a:xfrm>
          <a:prstGeom prst="line">
            <a:avLst/>
          </a:prstGeom>
          <a:ln w="1908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51" name=""/>
          <p:cNvSpPr/>
          <p:nvPr/>
        </p:nvSpPr>
        <p:spPr>
          <a:xfrm>
            <a:off x="1295280" y="3886200"/>
            <a:ext cx="1371600" cy="609480"/>
          </a:xfrm>
          <a:prstGeom prst="line">
            <a:avLst/>
          </a:prstGeom>
          <a:ln w="2844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52" name=""/>
          <p:cNvSpPr/>
          <p:nvPr/>
        </p:nvSpPr>
        <p:spPr>
          <a:xfrm>
            <a:off x="1295280" y="3886200"/>
            <a:ext cx="1447920" cy="1219320"/>
          </a:xfrm>
          <a:prstGeom prst="line">
            <a:avLst/>
          </a:prstGeom>
          <a:ln w="2844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53" name=""/>
          <p:cNvSpPr/>
          <p:nvPr/>
        </p:nvSpPr>
        <p:spPr>
          <a:xfrm>
            <a:off x="1143000" y="3809880"/>
            <a:ext cx="152280" cy="152640"/>
          </a:xfrm>
          <a:prstGeom prst="ellipse">
            <a:avLst/>
          </a:prstGeom>
          <a:solidFill>
            <a:srgbClr val="ffff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54" name=""/>
          <p:cNvSpPr/>
          <p:nvPr/>
        </p:nvSpPr>
        <p:spPr>
          <a:xfrm>
            <a:off x="2743200" y="3505320"/>
            <a:ext cx="990720" cy="0"/>
          </a:xfrm>
          <a:prstGeom prst="line">
            <a:avLst/>
          </a:prstGeom>
          <a:ln w="2844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55" name=""/>
          <p:cNvSpPr/>
          <p:nvPr/>
        </p:nvSpPr>
        <p:spPr>
          <a:xfrm flipV="1">
            <a:off x="2743200" y="3580920"/>
            <a:ext cx="914400" cy="381240"/>
          </a:xfrm>
          <a:prstGeom prst="line">
            <a:avLst/>
          </a:prstGeom>
          <a:ln w="2844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56" name=""/>
          <p:cNvSpPr/>
          <p:nvPr/>
        </p:nvSpPr>
        <p:spPr>
          <a:xfrm>
            <a:off x="2743200" y="3962520"/>
            <a:ext cx="990720" cy="0"/>
          </a:xfrm>
          <a:prstGeom prst="line">
            <a:avLst/>
          </a:prstGeom>
          <a:ln w="2844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57" name=""/>
          <p:cNvSpPr/>
          <p:nvPr/>
        </p:nvSpPr>
        <p:spPr>
          <a:xfrm>
            <a:off x="2743200" y="3962520"/>
            <a:ext cx="990720" cy="533160"/>
          </a:xfrm>
          <a:prstGeom prst="line">
            <a:avLst/>
          </a:prstGeom>
          <a:ln w="2844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58" name=""/>
          <p:cNvSpPr/>
          <p:nvPr/>
        </p:nvSpPr>
        <p:spPr>
          <a:xfrm>
            <a:off x="2743200" y="4572000"/>
            <a:ext cx="1066680" cy="533520"/>
          </a:xfrm>
          <a:prstGeom prst="line">
            <a:avLst/>
          </a:prstGeom>
          <a:ln w="2844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59" name=""/>
          <p:cNvSpPr/>
          <p:nvPr/>
        </p:nvSpPr>
        <p:spPr>
          <a:xfrm flipV="1">
            <a:off x="2743200" y="4495680"/>
            <a:ext cx="1066680" cy="609840"/>
          </a:xfrm>
          <a:prstGeom prst="line">
            <a:avLst/>
          </a:prstGeom>
          <a:ln w="2844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60" name=""/>
          <p:cNvSpPr/>
          <p:nvPr/>
        </p:nvSpPr>
        <p:spPr>
          <a:xfrm>
            <a:off x="3809880" y="5105520"/>
            <a:ext cx="990720" cy="0"/>
          </a:xfrm>
          <a:prstGeom prst="line">
            <a:avLst/>
          </a:prstGeom>
          <a:ln w="2844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61" name=""/>
          <p:cNvSpPr/>
          <p:nvPr/>
        </p:nvSpPr>
        <p:spPr>
          <a:xfrm flipV="1">
            <a:off x="3809880" y="4495680"/>
            <a:ext cx="990720" cy="609840"/>
          </a:xfrm>
          <a:prstGeom prst="line">
            <a:avLst/>
          </a:prstGeom>
          <a:ln w="2844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62" name=""/>
          <p:cNvSpPr/>
          <p:nvPr/>
        </p:nvSpPr>
        <p:spPr>
          <a:xfrm>
            <a:off x="3733920" y="4495680"/>
            <a:ext cx="990360" cy="0"/>
          </a:xfrm>
          <a:prstGeom prst="line">
            <a:avLst/>
          </a:prstGeom>
          <a:ln w="2844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63" name=""/>
          <p:cNvSpPr/>
          <p:nvPr/>
        </p:nvSpPr>
        <p:spPr>
          <a:xfrm>
            <a:off x="3809880" y="3962520"/>
            <a:ext cx="990720" cy="0"/>
          </a:xfrm>
          <a:prstGeom prst="line">
            <a:avLst/>
          </a:prstGeom>
          <a:ln w="2844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64" name=""/>
          <p:cNvSpPr/>
          <p:nvPr/>
        </p:nvSpPr>
        <p:spPr>
          <a:xfrm flipV="1">
            <a:off x="3809880" y="2895480"/>
            <a:ext cx="914400" cy="533520"/>
          </a:xfrm>
          <a:prstGeom prst="line">
            <a:avLst/>
          </a:prstGeom>
          <a:ln w="2844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65" name=""/>
          <p:cNvSpPr/>
          <p:nvPr/>
        </p:nvSpPr>
        <p:spPr>
          <a:xfrm>
            <a:off x="3809880" y="3429000"/>
            <a:ext cx="990720" cy="76320"/>
          </a:xfrm>
          <a:prstGeom prst="line">
            <a:avLst/>
          </a:prstGeom>
          <a:ln w="2844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66" name=""/>
          <p:cNvSpPr/>
          <p:nvPr/>
        </p:nvSpPr>
        <p:spPr>
          <a:xfrm>
            <a:off x="3657600" y="3962520"/>
            <a:ext cx="1066680" cy="533160"/>
          </a:xfrm>
          <a:prstGeom prst="line">
            <a:avLst/>
          </a:prstGeom>
          <a:ln w="2844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67" name=""/>
          <p:cNvSpPr/>
          <p:nvPr/>
        </p:nvSpPr>
        <p:spPr>
          <a:xfrm flipV="1">
            <a:off x="3809880" y="3962160"/>
            <a:ext cx="914400" cy="533160"/>
          </a:xfrm>
          <a:prstGeom prst="line">
            <a:avLst/>
          </a:prstGeom>
          <a:ln w="2844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68" name=""/>
          <p:cNvSpPr/>
          <p:nvPr/>
        </p:nvSpPr>
        <p:spPr>
          <a:xfrm flipV="1">
            <a:off x="3809880" y="3505320"/>
            <a:ext cx="914400" cy="380880"/>
          </a:xfrm>
          <a:prstGeom prst="line">
            <a:avLst/>
          </a:prstGeom>
          <a:ln w="1908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69" name=""/>
          <p:cNvSpPr/>
          <p:nvPr/>
        </p:nvSpPr>
        <p:spPr>
          <a:xfrm>
            <a:off x="3733920" y="6249960"/>
            <a:ext cx="16002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Time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70" name=""/>
          <p:cNvSpPr/>
          <p:nvPr/>
        </p:nvSpPr>
        <p:spPr>
          <a:xfrm rot="16200000">
            <a:off x="-77400" y="3617640"/>
            <a:ext cx="14479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Price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99"/>
            </a:gs>
            <a:gs pos="100000">
              <a:srgbClr val="3366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1" name="" descr=""/>
          <p:cNvPicPr/>
          <p:nvPr/>
        </p:nvPicPr>
        <p:blipFill>
          <a:blip r:embed="rId1"/>
          <a:stretch/>
        </p:blipFill>
        <p:spPr>
          <a:xfrm>
            <a:off x="6629400" y="6095880"/>
            <a:ext cx="542880" cy="565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72" name=""/>
          <p:cNvSpPr/>
          <p:nvPr/>
        </p:nvSpPr>
        <p:spPr>
          <a:xfrm>
            <a:off x="7162920" y="6095880"/>
            <a:ext cx="197964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badi MT Condensed"/>
              </a:rPr>
              <a:t>Enron Research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73" name=""/>
          <p:cNvSpPr/>
          <p:nvPr/>
        </p:nvSpPr>
        <p:spPr>
          <a:xfrm>
            <a:off x="4267080" y="22860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Pricing Issues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74" name=""/>
          <p:cNvSpPr/>
          <p:nvPr/>
        </p:nvSpPr>
        <p:spPr>
          <a:xfrm>
            <a:off x="3200400" y="22860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Introduction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75" name=""/>
          <p:cNvSpPr/>
          <p:nvPr/>
        </p:nvSpPr>
        <p:spPr>
          <a:xfrm>
            <a:off x="5334120" y="22860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ffff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Our Approach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76" name=""/>
          <p:cNvSpPr/>
          <p:nvPr/>
        </p:nvSpPr>
        <p:spPr>
          <a:xfrm>
            <a:off x="6400800" y="22860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Results and Implications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77" name=""/>
          <p:cNvSpPr txBox="1"/>
          <p:nvPr/>
        </p:nvSpPr>
        <p:spPr>
          <a:xfrm rot="20484000">
            <a:off x="0" y="228600"/>
            <a:ext cx="1752480" cy="609480"/>
          </a:xfrm>
          <a:prstGeom prst="rect">
            <a:avLst/>
          </a:prstGeom>
        </p:spPr>
        <p:txBody>
          <a:bodyPr wrap="none" lIns="90000" rIns="90000" tIns="46800" bIns="46800" anchor="ctr" anchorCtr="1">
            <a:prstTxWarp prst="textTriangle">
              <a:avLst>
                <a:gd name="adj" fmla="val 5000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3" strike="noStrike" u="none">
                <a:ln w="9360">
                  <a:solidFill>
                    <a:srgbClr val="000000"/>
                  </a:solidFill>
                  <a:miter/>
                </a:ln>
                <a:gradFill rotWithShape="0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/>
                </a:gradFill>
                <a:uFillTx/>
                <a:latin typeface="Times New Roman"/>
              </a:rPr>
              <a:t>Real Options</a:t>
            </a:r>
            <a:endParaRPr b="0" lang="en-US" sz="2400" spc="3" strike="noStrike" u="none">
              <a:ln w="9360">
                <a:solidFill>
                  <a:srgbClr val="000000"/>
                </a:solidFill>
                <a:miter/>
              </a:ln>
              <a:gradFill rotWithShape="0">
                <a:gsLst>
                  <a:gs pos="0">
                    <a:srgbClr val="ffffcc"/>
                  </a:gs>
                  <a:gs pos="100000">
                    <a:srgbClr val="ff9999"/>
                  </a:gs>
                </a:gsLst>
                <a:lin ang="5400000"/>
              </a:gradFill>
              <a:uFillTx/>
              <a:latin typeface="Times New Roman"/>
              <a:ea typeface="Times New Roman"/>
            </a:endParaRPr>
          </a:p>
        </p:txBody>
      </p:sp>
      <p:sp>
        <p:nvSpPr>
          <p:cNvPr id="378" name=""/>
          <p:cNvSpPr/>
          <p:nvPr/>
        </p:nvSpPr>
        <p:spPr>
          <a:xfrm>
            <a:off x="1673280" y="1752480"/>
            <a:ext cx="0" cy="2922840"/>
          </a:xfrm>
          <a:prstGeom prst="line">
            <a:avLst/>
          </a:prstGeom>
          <a:ln w="28440">
            <a:solidFill>
              <a:srgbClr val="ffffff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79" name=""/>
          <p:cNvSpPr/>
          <p:nvPr/>
        </p:nvSpPr>
        <p:spPr>
          <a:xfrm flipH="1">
            <a:off x="606240" y="4675320"/>
            <a:ext cx="1066680" cy="1423800"/>
          </a:xfrm>
          <a:prstGeom prst="line">
            <a:avLst/>
          </a:prstGeom>
          <a:ln w="2844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80" name=""/>
          <p:cNvSpPr/>
          <p:nvPr/>
        </p:nvSpPr>
        <p:spPr>
          <a:xfrm>
            <a:off x="1673280" y="4675320"/>
            <a:ext cx="609480" cy="0"/>
          </a:xfrm>
          <a:prstGeom prst="line">
            <a:avLst/>
          </a:prstGeom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81" name=""/>
          <p:cNvSpPr/>
          <p:nvPr/>
        </p:nvSpPr>
        <p:spPr>
          <a:xfrm flipV="1">
            <a:off x="1749600" y="4749480"/>
            <a:ext cx="4495680" cy="6001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82" name=""/>
          <p:cNvSpPr/>
          <p:nvPr/>
        </p:nvSpPr>
        <p:spPr>
          <a:xfrm>
            <a:off x="1749600" y="5349960"/>
            <a:ext cx="3736800" cy="89856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83" name=""/>
          <p:cNvSpPr/>
          <p:nvPr/>
        </p:nvSpPr>
        <p:spPr>
          <a:xfrm>
            <a:off x="2968560" y="5199120"/>
            <a:ext cx="2667240" cy="67464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84" name=""/>
          <p:cNvSpPr/>
          <p:nvPr/>
        </p:nvSpPr>
        <p:spPr>
          <a:xfrm>
            <a:off x="4035600" y="5049720"/>
            <a:ext cx="1679400" cy="43668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85" name=""/>
          <p:cNvSpPr/>
          <p:nvPr/>
        </p:nvSpPr>
        <p:spPr>
          <a:xfrm>
            <a:off x="4950000" y="4898880"/>
            <a:ext cx="990360" cy="30024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86" name=""/>
          <p:cNvSpPr/>
          <p:nvPr/>
        </p:nvSpPr>
        <p:spPr>
          <a:xfrm flipV="1">
            <a:off x="2739960" y="5198760"/>
            <a:ext cx="3200400" cy="37476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87" name=""/>
          <p:cNvSpPr/>
          <p:nvPr/>
        </p:nvSpPr>
        <p:spPr>
          <a:xfrm flipV="1">
            <a:off x="3657600" y="5486040"/>
            <a:ext cx="2057400" cy="3049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88" name=""/>
          <p:cNvSpPr/>
          <p:nvPr/>
        </p:nvSpPr>
        <p:spPr>
          <a:xfrm flipV="1">
            <a:off x="4648320" y="5873760"/>
            <a:ext cx="987480" cy="14616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89" name=""/>
          <p:cNvSpPr/>
          <p:nvPr/>
        </p:nvSpPr>
        <p:spPr>
          <a:xfrm flipV="1">
            <a:off x="1905120" y="3355560"/>
            <a:ext cx="4495680" cy="6001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90" name=""/>
          <p:cNvSpPr/>
          <p:nvPr/>
        </p:nvSpPr>
        <p:spPr>
          <a:xfrm>
            <a:off x="1905120" y="3956040"/>
            <a:ext cx="3581280" cy="82404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91" name=""/>
          <p:cNvSpPr/>
          <p:nvPr/>
        </p:nvSpPr>
        <p:spPr>
          <a:xfrm>
            <a:off x="3048120" y="3809880"/>
            <a:ext cx="2743200" cy="66996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92" name=""/>
          <p:cNvSpPr/>
          <p:nvPr/>
        </p:nvSpPr>
        <p:spPr>
          <a:xfrm>
            <a:off x="4191120" y="3656160"/>
            <a:ext cx="1676160" cy="45864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93" name=""/>
          <p:cNvSpPr/>
          <p:nvPr/>
        </p:nvSpPr>
        <p:spPr>
          <a:xfrm>
            <a:off x="5257800" y="3505320"/>
            <a:ext cx="838080" cy="29988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94" name=""/>
          <p:cNvSpPr/>
          <p:nvPr/>
        </p:nvSpPr>
        <p:spPr>
          <a:xfrm flipV="1">
            <a:off x="2895480" y="3804840"/>
            <a:ext cx="3200400" cy="37476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95" name=""/>
          <p:cNvSpPr/>
          <p:nvPr/>
        </p:nvSpPr>
        <p:spPr>
          <a:xfrm flipV="1">
            <a:off x="3809880" y="4105080"/>
            <a:ext cx="2057400" cy="29988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96" name=""/>
          <p:cNvSpPr/>
          <p:nvPr/>
        </p:nvSpPr>
        <p:spPr>
          <a:xfrm flipV="1">
            <a:off x="4724280" y="4479840"/>
            <a:ext cx="1067040" cy="9216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97" name=""/>
          <p:cNvSpPr/>
          <p:nvPr/>
        </p:nvSpPr>
        <p:spPr>
          <a:xfrm flipV="1">
            <a:off x="2130480" y="1752120"/>
            <a:ext cx="4495680" cy="6001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98" name=""/>
          <p:cNvSpPr/>
          <p:nvPr/>
        </p:nvSpPr>
        <p:spPr>
          <a:xfrm>
            <a:off x="2130480" y="2352600"/>
            <a:ext cx="3736800" cy="84780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99" name=""/>
          <p:cNvSpPr/>
          <p:nvPr/>
        </p:nvSpPr>
        <p:spPr>
          <a:xfrm>
            <a:off x="3349800" y="2201760"/>
            <a:ext cx="2666880" cy="67464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00" name=""/>
          <p:cNvSpPr/>
          <p:nvPr/>
        </p:nvSpPr>
        <p:spPr>
          <a:xfrm>
            <a:off x="4416480" y="2052720"/>
            <a:ext cx="1679400" cy="46188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01" name=""/>
          <p:cNvSpPr/>
          <p:nvPr/>
        </p:nvSpPr>
        <p:spPr>
          <a:xfrm>
            <a:off x="5486400" y="1905120"/>
            <a:ext cx="835200" cy="29664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02" name=""/>
          <p:cNvSpPr/>
          <p:nvPr/>
        </p:nvSpPr>
        <p:spPr>
          <a:xfrm flipV="1">
            <a:off x="3121200" y="2201400"/>
            <a:ext cx="3200400" cy="37476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03" name=""/>
          <p:cNvSpPr/>
          <p:nvPr/>
        </p:nvSpPr>
        <p:spPr>
          <a:xfrm flipV="1">
            <a:off x="4114800" y="2502000"/>
            <a:ext cx="1978200" cy="3175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04" name=""/>
          <p:cNvSpPr/>
          <p:nvPr/>
        </p:nvSpPr>
        <p:spPr>
          <a:xfrm flipV="1">
            <a:off x="4876920" y="2876040"/>
            <a:ext cx="1139760" cy="9540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05" name=""/>
          <p:cNvSpPr/>
          <p:nvPr/>
        </p:nvSpPr>
        <p:spPr>
          <a:xfrm>
            <a:off x="3121200" y="2576520"/>
            <a:ext cx="685800" cy="1798560"/>
          </a:xfrm>
          <a:prstGeom prst="line">
            <a:avLst/>
          </a:prstGeom>
          <a:ln w="28440">
            <a:solidFill>
              <a:srgbClr val="99ff66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06" name=""/>
          <p:cNvSpPr/>
          <p:nvPr/>
        </p:nvSpPr>
        <p:spPr>
          <a:xfrm>
            <a:off x="3121200" y="2576520"/>
            <a:ext cx="917280" cy="1461960"/>
          </a:xfrm>
          <a:prstGeom prst="line">
            <a:avLst/>
          </a:prstGeom>
          <a:ln w="28440">
            <a:solidFill>
              <a:srgbClr val="99ff66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07" name=""/>
          <p:cNvSpPr/>
          <p:nvPr/>
        </p:nvSpPr>
        <p:spPr>
          <a:xfrm flipV="1">
            <a:off x="4035600" y="4898520"/>
            <a:ext cx="1066680" cy="150840"/>
          </a:xfrm>
          <a:prstGeom prst="line">
            <a:avLst/>
          </a:prstGeom>
          <a:ln w="28440">
            <a:solidFill>
              <a:srgbClr val="00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08" name=""/>
          <p:cNvSpPr/>
          <p:nvPr/>
        </p:nvSpPr>
        <p:spPr>
          <a:xfrm>
            <a:off x="4035600" y="5049720"/>
            <a:ext cx="914400" cy="223920"/>
          </a:xfrm>
          <a:prstGeom prst="line">
            <a:avLst/>
          </a:prstGeom>
          <a:ln w="28440">
            <a:solidFill>
              <a:srgbClr val="00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09" name=""/>
          <p:cNvSpPr/>
          <p:nvPr/>
        </p:nvSpPr>
        <p:spPr>
          <a:xfrm flipV="1">
            <a:off x="1749600" y="4114440"/>
            <a:ext cx="1069920" cy="1235160"/>
          </a:xfrm>
          <a:prstGeom prst="line">
            <a:avLst/>
          </a:prstGeom>
          <a:ln w="28440">
            <a:solidFill>
              <a:srgbClr val="ff99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10" name=""/>
          <p:cNvSpPr/>
          <p:nvPr/>
        </p:nvSpPr>
        <p:spPr>
          <a:xfrm flipV="1">
            <a:off x="2819520" y="3809520"/>
            <a:ext cx="228600" cy="304920"/>
          </a:xfrm>
          <a:prstGeom prst="line">
            <a:avLst/>
          </a:prstGeom>
          <a:ln w="28440">
            <a:solidFill>
              <a:srgbClr val="ff99cc"/>
            </a:solidFill>
            <a:prstDash val="sysDot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11" name=""/>
          <p:cNvSpPr/>
          <p:nvPr/>
        </p:nvSpPr>
        <p:spPr>
          <a:xfrm flipH="1">
            <a:off x="1752120" y="4191120"/>
            <a:ext cx="1143000" cy="1123920"/>
          </a:xfrm>
          <a:prstGeom prst="line">
            <a:avLst/>
          </a:prstGeom>
          <a:ln w="28440">
            <a:solidFill>
              <a:srgbClr val="ff99cc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12" name=""/>
          <p:cNvSpPr/>
          <p:nvPr/>
        </p:nvSpPr>
        <p:spPr>
          <a:xfrm>
            <a:off x="2282760" y="4675320"/>
            <a:ext cx="228600" cy="0"/>
          </a:xfrm>
          <a:prstGeom prst="line">
            <a:avLst/>
          </a:prstGeom>
          <a:ln cap="rnd" w="9360">
            <a:solidFill>
              <a:srgbClr val="ffffff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13" name=""/>
          <p:cNvSpPr/>
          <p:nvPr/>
        </p:nvSpPr>
        <p:spPr>
          <a:xfrm>
            <a:off x="2511360" y="4675320"/>
            <a:ext cx="2590920" cy="0"/>
          </a:xfrm>
          <a:prstGeom prst="line">
            <a:avLst/>
          </a:prstGeom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14" name=""/>
          <p:cNvSpPr/>
          <p:nvPr/>
        </p:nvSpPr>
        <p:spPr>
          <a:xfrm>
            <a:off x="5102280" y="4675320"/>
            <a:ext cx="1676520" cy="0"/>
          </a:xfrm>
          <a:prstGeom prst="line">
            <a:avLst/>
          </a:prstGeom>
          <a:ln w="2844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15" name=""/>
          <p:cNvSpPr/>
          <p:nvPr/>
        </p:nvSpPr>
        <p:spPr>
          <a:xfrm>
            <a:off x="3502080" y="4747680"/>
            <a:ext cx="144792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Hold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16" name=""/>
          <p:cNvSpPr/>
          <p:nvPr/>
        </p:nvSpPr>
        <p:spPr>
          <a:xfrm>
            <a:off x="3349800" y="3174480"/>
            <a:ext cx="144756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Withdraw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17" name=""/>
          <p:cNvSpPr/>
          <p:nvPr/>
        </p:nvSpPr>
        <p:spPr>
          <a:xfrm>
            <a:off x="1749600" y="4822560"/>
            <a:ext cx="144756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Injection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18" name=""/>
          <p:cNvSpPr/>
          <p:nvPr/>
        </p:nvSpPr>
        <p:spPr>
          <a:xfrm>
            <a:off x="6931080" y="4597200"/>
            <a:ext cx="12193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Time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19" name=""/>
          <p:cNvSpPr/>
          <p:nvPr/>
        </p:nvSpPr>
        <p:spPr>
          <a:xfrm rot="18519000">
            <a:off x="-63360" y="5342760"/>
            <a:ext cx="149868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Price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20" name=""/>
          <p:cNvSpPr/>
          <p:nvPr/>
        </p:nvSpPr>
        <p:spPr>
          <a:xfrm flipV="1" rot="5426400">
            <a:off x="281160" y="2910960"/>
            <a:ext cx="202248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Gas in storage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21" name=""/>
          <p:cNvSpPr/>
          <p:nvPr/>
        </p:nvSpPr>
        <p:spPr>
          <a:xfrm>
            <a:off x="1066680" y="1142640"/>
            <a:ext cx="640080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Dynamic Programming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22" name=""/>
          <p:cNvSpPr/>
          <p:nvPr/>
        </p:nvSpPr>
        <p:spPr>
          <a:xfrm>
            <a:off x="1447920" y="5616720"/>
            <a:ext cx="9903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K=0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23" name=""/>
          <p:cNvSpPr/>
          <p:nvPr/>
        </p:nvSpPr>
        <p:spPr>
          <a:xfrm>
            <a:off x="1447920" y="4191120"/>
            <a:ext cx="9903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K=1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24" name=""/>
          <p:cNvSpPr/>
          <p:nvPr/>
        </p:nvSpPr>
        <p:spPr>
          <a:xfrm>
            <a:off x="1447920" y="2590920"/>
            <a:ext cx="9903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K=2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99"/>
            </a:gs>
            <a:gs pos="100000">
              <a:srgbClr val="3366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5" name="" descr=""/>
          <p:cNvPicPr/>
          <p:nvPr/>
        </p:nvPicPr>
        <p:blipFill>
          <a:blip r:embed="rId1"/>
          <a:stretch/>
        </p:blipFill>
        <p:spPr>
          <a:xfrm>
            <a:off x="6629400" y="6095880"/>
            <a:ext cx="542880" cy="565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26" name=""/>
          <p:cNvSpPr/>
          <p:nvPr/>
        </p:nvSpPr>
        <p:spPr>
          <a:xfrm>
            <a:off x="7162920" y="6095880"/>
            <a:ext cx="197964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badi MT Condensed"/>
              </a:rPr>
              <a:t>Enron Research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27" name=""/>
          <p:cNvSpPr/>
          <p:nvPr/>
        </p:nvSpPr>
        <p:spPr>
          <a:xfrm>
            <a:off x="4267080" y="22860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Pricing Issues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28" name=""/>
          <p:cNvSpPr/>
          <p:nvPr/>
        </p:nvSpPr>
        <p:spPr>
          <a:xfrm>
            <a:off x="3200400" y="22860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Introduction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29" name=""/>
          <p:cNvSpPr/>
          <p:nvPr/>
        </p:nvSpPr>
        <p:spPr>
          <a:xfrm>
            <a:off x="5334120" y="22860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ffff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Our Approach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30" name=""/>
          <p:cNvSpPr/>
          <p:nvPr/>
        </p:nvSpPr>
        <p:spPr>
          <a:xfrm>
            <a:off x="6400800" y="22860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Results and Implications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31" name=""/>
          <p:cNvSpPr txBox="1"/>
          <p:nvPr/>
        </p:nvSpPr>
        <p:spPr>
          <a:xfrm rot="20484000">
            <a:off x="151920" y="228600"/>
            <a:ext cx="1752840" cy="609480"/>
          </a:xfrm>
          <a:prstGeom prst="rect">
            <a:avLst/>
          </a:prstGeom>
        </p:spPr>
        <p:txBody>
          <a:bodyPr wrap="none" lIns="90000" rIns="90000" tIns="46800" bIns="46800" anchor="ctr" anchorCtr="1">
            <a:prstTxWarp prst="textTriangle">
              <a:avLst>
                <a:gd name="adj" fmla="val 5000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3" strike="noStrike" u="none">
                <a:ln w="9360">
                  <a:solidFill>
                    <a:srgbClr val="000000"/>
                  </a:solidFill>
                  <a:miter/>
                </a:ln>
                <a:gradFill rotWithShape="0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/>
                </a:gradFill>
                <a:uFillTx/>
                <a:latin typeface="Times New Roman"/>
              </a:rPr>
              <a:t>Real Options</a:t>
            </a:r>
            <a:endParaRPr b="0" lang="en-US" sz="2400" spc="3" strike="noStrike" u="none">
              <a:ln w="9360">
                <a:solidFill>
                  <a:srgbClr val="000000"/>
                </a:solidFill>
                <a:miter/>
              </a:ln>
              <a:gradFill rotWithShape="0">
                <a:gsLst>
                  <a:gs pos="0">
                    <a:srgbClr val="ffffcc"/>
                  </a:gs>
                  <a:gs pos="100000">
                    <a:srgbClr val="ff9999"/>
                  </a:gs>
                </a:gsLst>
                <a:lin ang="5400000"/>
              </a:gradFill>
              <a:uFillTx/>
              <a:latin typeface="Times New Roman"/>
              <a:ea typeface="Times New Roman"/>
            </a:endParaRPr>
          </a:p>
        </p:txBody>
      </p:sp>
      <p:sp>
        <p:nvSpPr>
          <p:cNvPr id="432" name=""/>
          <p:cNvSpPr/>
          <p:nvPr/>
        </p:nvSpPr>
        <p:spPr>
          <a:xfrm>
            <a:off x="533520" y="1600200"/>
            <a:ext cx="2286000" cy="990720"/>
          </a:xfrm>
          <a:prstGeom prst="rect">
            <a:avLst/>
          </a:prstGeom>
          <a:solidFill>
            <a:srgbClr val="ffcc00"/>
          </a:solidFill>
          <a:ln w="9360">
            <a:solidFill>
              <a:srgbClr val="ffffff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33" name=""/>
          <p:cNvSpPr/>
          <p:nvPr/>
        </p:nvSpPr>
        <p:spPr>
          <a:xfrm>
            <a:off x="990720" y="1752480"/>
            <a:ext cx="175248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Financial &amp; Operation Inputs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34" name=""/>
          <p:cNvSpPr/>
          <p:nvPr/>
        </p:nvSpPr>
        <p:spPr>
          <a:xfrm>
            <a:off x="2971800" y="1600200"/>
            <a:ext cx="3352680" cy="1447920"/>
          </a:xfrm>
          <a:prstGeom prst="downArrowCallout">
            <a:avLst>
              <a:gd name="adj1" fmla="val 57893"/>
              <a:gd name="adj2" fmla="val 57888"/>
              <a:gd name="adj3" fmla="val 16667"/>
              <a:gd name="adj4" fmla="val 66667"/>
            </a:avLst>
          </a:prstGeom>
          <a:solidFill>
            <a:srgbClr val="ffcc00"/>
          </a:solidFill>
          <a:ln w="9360">
            <a:solidFill>
              <a:srgbClr val="ffffff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35" name=""/>
          <p:cNvSpPr/>
          <p:nvPr/>
        </p:nvSpPr>
        <p:spPr>
          <a:xfrm>
            <a:off x="3124080" y="1752480"/>
            <a:ext cx="36576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Curves</a:t>
            </a: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1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Inputs: forward price, volatility,</a:t>
            </a: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1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 historical correlation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36" name=""/>
          <p:cNvSpPr/>
          <p:nvPr/>
        </p:nvSpPr>
        <p:spPr>
          <a:xfrm>
            <a:off x="6553080" y="1600200"/>
            <a:ext cx="2057400" cy="990720"/>
          </a:xfrm>
          <a:prstGeom prst="rect">
            <a:avLst/>
          </a:prstGeom>
          <a:solidFill>
            <a:srgbClr val="ffcc00"/>
          </a:solidFill>
          <a:ln w="9360">
            <a:solidFill>
              <a:srgbClr val="ffffff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37" name=""/>
          <p:cNvSpPr/>
          <p:nvPr/>
        </p:nvSpPr>
        <p:spPr>
          <a:xfrm>
            <a:off x="6858000" y="1752480"/>
            <a:ext cx="16002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Simulation</a:t>
            </a: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1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Inputs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38" name=""/>
          <p:cNvSpPr/>
          <p:nvPr/>
        </p:nvSpPr>
        <p:spPr>
          <a:xfrm>
            <a:off x="2362320" y="3124080"/>
            <a:ext cx="4267080" cy="533520"/>
          </a:xfrm>
          <a:prstGeom prst="rect">
            <a:avLst/>
          </a:prstGeom>
          <a:solidFill>
            <a:srgbClr val="ffcc00"/>
          </a:solidFill>
          <a:ln w="9360">
            <a:solidFill>
              <a:srgbClr val="ffffff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39" name=""/>
          <p:cNvSpPr/>
          <p:nvPr/>
        </p:nvSpPr>
        <p:spPr>
          <a:xfrm>
            <a:off x="2590920" y="3200400"/>
            <a:ext cx="37335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“HJM”</a:t>
            </a: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1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Simulation of Prices: 3-factors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40" name=""/>
          <p:cNvSpPr/>
          <p:nvPr/>
        </p:nvSpPr>
        <p:spPr>
          <a:xfrm>
            <a:off x="2362320" y="3962520"/>
            <a:ext cx="4267080" cy="533160"/>
          </a:xfrm>
          <a:prstGeom prst="rect">
            <a:avLst/>
          </a:prstGeom>
          <a:solidFill>
            <a:srgbClr val="ffcc00"/>
          </a:solidFill>
          <a:ln w="9360">
            <a:solidFill>
              <a:srgbClr val="ffffff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41" name=""/>
          <p:cNvSpPr/>
          <p:nvPr/>
        </p:nvSpPr>
        <p:spPr>
          <a:xfrm>
            <a:off x="2438280" y="4038480"/>
            <a:ext cx="41911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“AMC”: Tree &amp; Transition Probabilities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42" name=""/>
          <p:cNvSpPr/>
          <p:nvPr/>
        </p:nvSpPr>
        <p:spPr>
          <a:xfrm>
            <a:off x="2514600" y="2590920"/>
            <a:ext cx="1523880" cy="533160"/>
          </a:xfrm>
          <a:prstGeom prst="line">
            <a:avLst/>
          </a:prstGeom>
          <a:ln w="31680">
            <a:solidFill>
              <a:srgbClr val="ff99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43" name=""/>
          <p:cNvSpPr/>
          <p:nvPr/>
        </p:nvSpPr>
        <p:spPr>
          <a:xfrm flipH="1">
            <a:off x="5181120" y="2590920"/>
            <a:ext cx="1600200" cy="533160"/>
          </a:xfrm>
          <a:prstGeom prst="line">
            <a:avLst/>
          </a:prstGeom>
          <a:ln w="31680">
            <a:solidFill>
              <a:srgbClr val="ff99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44" name=""/>
          <p:cNvSpPr/>
          <p:nvPr/>
        </p:nvSpPr>
        <p:spPr>
          <a:xfrm>
            <a:off x="4191120" y="3657600"/>
            <a:ext cx="761760" cy="30492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99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45" name=""/>
          <p:cNvSpPr/>
          <p:nvPr/>
        </p:nvSpPr>
        <p:spPr>
          <a:xfrm>
            <a:off x="1828800" y="990720"/>
            <a:ext cx="54100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Storage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Model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46" name=""/>
          <p:cNvSpPr/>
          <p:nvPr/>
        </p:nvSpPr>
        <p:spPr>
          <a:xfrm>
            <a:off x="4191120" y="4495680"/>
            <a:ext cx="761760" cy="30492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99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47" name=""/>
          <p:cNvSpPr/>
          <p:nvPr/>
        </p:nvSpPr>
        <p:spPr>
          <a:xfrm>
            <a:off x="2362320" y="4800600"/>
            <a:ext cx="4267080" cy="533520"/>
          </a:xfrm>
          <a:prstGeom prst="rect">
            <a:avLst/>
          </a:prstGeom>
          <a:solidFill>
            <a:srgbClr val="ffcc00"/>
          </a:solidFill>
          <a:ln w="9360">
            <a:solidFill>
              <a:srgbClr val="ffffff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48" name=""/>
          <p:cNvSpPr/>
          <p:nvPr/>
        </p:nvSpPr>
        <p:spPr>
          <a:xfrm>
            <a:off x="2666880" y="4876920"/>
            <a:ext cx="38102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Dynamic Programming: Decisions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49" name=""/>
          <p:cNvSpPr/>
          <p:nvPr/>
        </p:nvSpPr>
        <p:spPr>
          <a:xfrm>
            <a:off x="3581280" y="5638680"/>
            <a:ext cx="2133720" cy="914400"/>
          </a:xfrm>
          <a:prstGeom prst="flowChartMagneticTape">
            <a:avLst/>
          </a:prstGeom>
          <a:solidFill>
            <a:srgbClr val="ffcc00"/>
          </a:solidFill>
          <a:ln w="9360">
            <a:solidFill>
              <a:srgbClr val="ffffff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50" name=""/>
          <p:cNvSpPr/>
          <p:nvPr/>
        </p:nvSpPr>
        <p:spPr>
          <a:xfrm>
            <a:off x="3733920" y="5791320"/>
            <a:ext cx="19047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Unit Storage Price: $/mmBtu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51" name=""/>
          <p:cNvSpPr/>
          <p:nvPr/>
        </p:nvSpPr>
        <p:spPr>
          <a:xfrm>
            <a:off x="4191120" y="5334120"/>
            <a:ext cx="761760" cy="30456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99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52" name=""/>
          <p:cNvSpPr/>
          <p:nvPr/>
        </p:nvSpPr>
        <p:spPr>
          <a:xfrm>
            <a:off x="7315200" y="4114800"/>
            <a:ext cx="1600200" cy="1143000"/>
          </a:xfrm>
          <a:prstGeom prst="rect">
            <a:avLst/>
          </a:prstGeom>
          <a:solidFill>
            <a:srgbClr val="66ccff"/>
          </a:solidFill>
          <a:ln w="9360">
            <a:solidFill>
              <a:srgbClr val="ffffff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53" name=""/>
          <p:cNvSpPr/>
          <p:nvPr/>
        </p:nvSpPr>
        <p:spPr>
          <a:xfrm>
            <a:off x="7315200" y="4343400"/>
            <a:ext cx="1219320" cy="54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spAutoFit/>
          </a:bodyPr>
          <a:p>
            <a:pPr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Decision Variables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54" name=""/>
          <p:cNvSpPr/>
          <p:nvPr/>
        </p:nvSpPr>
        <p:spPr>
          <a:xfrm flipH="1">
            <a:off x="6629040" y="5105520"/>
            <a:ext cx="685800" cy="0"/>
          </a:xfrm>
          <a:prstGeom prst="line">
            <a:avLst/>
          </a:prstGeom>
          <a:ln w="31680">
            <a:solidFill>
              <a:srgbClr val="66cc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55" name=""/>
          <p:cNvSpPr/>
          <p:nvPr/>
        </p:nvSpPr>
        <p:spPr>
          <a:xfrm flipH="1">
            <a:off x="6629040" y="4267080"/>
            <a:ext cx="685800" cy="0"/>
          </a:xfrm>
          <a:prstGeom prst="line">
            <a:avLst/>
          </a:prstGeom>
          <a:ln w="31680">
            <a:solidFill>
              <a:srgbClr val="66cc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99"/>
            </a:gs>
            <a:gs pos="100000">
              <a:srgbClr val="3366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"/>
          <p:cNvSpPr/>
          <p:nvPr/>
        </p:nvSpPr>
        <p:spPr>
          <a:xfrm>
            <a:off x="2057400" y="2819520"/>
            <a:ext cx="5943600" cy="268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buClr>
                <a:srgbClr val="ffff00"/>
              </a:buClr>
              <a:buFont typeface="Monotype Sorts" charset="2"/>
              <a:buChar char="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Introduction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buClr>
                <a:srgbClr val="ffff00"/>
              </a:buClr>
              <a:buFont typeface="Monotype Sorts" charset="2"/>
              <a:buChar char="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Pricing Issues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buClr>
                <a:srgbClr val="ffff00"/>
              </a:buClr>
              <a:buFont typeface="Monotype Sorts" charset="2"/>
              <a:buChar char="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Our Approach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buClr>
                <a:srgbClr val="ffff00"/>
              </a:buClr>
              <a:buFont typeface="Monotype Sorts" charset="2"/>
              <a:buChar char="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Results and Implications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buClr>
                <a:srgbClr val="ffff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16" name="" descr=""/>
          <p:cNvPicPr/>
          <p:nvPr/>
        </p:nvPicPr>
        <p:blipFill>
          <a:blip r:embed="rId1"/>
          <a:stretch/>
        </p:blipFill>
        <p:spPr>
          <a:xfrm>
            <a:off x="6627960" y="6095880"/>
            <a:ext cx="542880" cy="565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7" name=""/>
          <p:cNvSpPr/>
          <p:nvPr/>
        </p:nvSpPr>
        <p:spPr>
          <a:xfrm>
            <a:off x="7162920" y="6095880"/>
            <a:ext cx="19796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badi MT Condensed"/>
              </a:rPr>
              <a:t>Enron Research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 txBox="1"/>
          <p:nvPr/>
        </p:nvSpPr>
        <p:spPr>
          <a:xfrm rot="20484000">
            <a:off x="151920" y="228600"/>
            <a:ext cx="1752840" cy="609480"/>
          </a:xfrm>
          <a:prstGeom prst="rect">
            <a:avLst/>
          </a:prstGeom>
        </p:spPr>
        <p:txBody>
          <a:bodyPr wrap="none" lIns="90000" rIns="90000" tIns="46800" bIns="46800" anchor="ctr" anchorCtr="1">
            <a:prstTxWarp prst="textTriangle">
              <a:avLst>
                <a:gd name="adj" fmla="val 5000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3" strike="noStrike" u="none">
                <a:ln w="9360">
                  <a:solidFill>
                    <a:srgbClr val="000000"/>
                  </a:solidFill>
                  <a:miter/>
                </a:ln>
                <a:gradFill rotWithShape="0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/>
                </a:gradFill>
                <a:uFillTx/>
                <a:latin typeface="Times New Roman"/>
              </a:rPr>
              <a:t>Real Options</a:t>
            </a:r>
            <a:endParaRPr b="0" lang="en-US" sz="2400" spc="3" strike="noStrike" u="none">
              <a:ln w="9360">
                <a:solidFill>
                  <a:srgbClr val="000000"/>
                </a:solidFill>
                <a:miter/>
              </a:ln>
              <a:gradFill rotWithShape="0">
                <a:gsLst>
                  <a:gs pos="0">
                    <a:srgbClr val="ffffcc"/>
                  </a:gs>
                  <a:gs pos="100000">
                    <a:srgbClr val="ff9999"/>
                  </a:gs>
                </a:gsLst>
                <a:lin ang="5400000"/>
              </a:gradFill>
              <a:uFillTx/>
              <a:latin typeface="Times New Roman"/>
              <a:ea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1752480" y="999000"/>
            <a:ext cx="5791320" cy="1477080"/>
          </a:xfrm>
          <a:prstGeom prst="rect">
            <a:avLst/>
          </a:prstGeom>
          <a:solidFill>
            <a:srgbClr val="ffff99"/>
          </a:solidFill>
          <a:ln w="28440">
            <a:solidFill>
              <a:srgbClr val="33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spcBef>
                <a:spcPts val="22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Storage Facilities Valuation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22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Zimin Lu 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4191120" y="15228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Pricing Issues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3124080" y="15228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Introduction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5257800" y="15228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Our Approach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6324480" y="15228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Results and Implications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4C9E5EC7-B133-4E73-85AA-48AE4C6070EE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99"/>
            </a:gs>
            <a:gs pos="100000">
              <a:srgbClr val="3366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6" name="" descr=""/>
          <p:cNvPicPr/>
          <p:nvPr/>
        </p:nvPicPr>
        <p:blipFill>
          <a:blip r:embed="rId1"/>
          <a:stretch/>
        </p:blipFill>
        <p:spPr>
          <a:xfrm>
            <a:off x="6629400" y="6095880"/>
            <a:ext cx="542880" cy="565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57" name=""/>
          <p:cNvSpPr/>
          <p:nvPr/>
        </p:nvSpPr>
        <p:spPr>
          <a:xfrm>
            <a:off x="7162920" y="6095880"/>
            <a:ext cx="197964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badi MT Condensed"/>
              </a:rPr>
              <a:t>Enron Research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58" name=""/>
          <p:cNvSpPr/>
          <p:nvPr/>
        </p:nvSpPr>
        <p:spPr>
          <a:xfrm>
            <a:off x="4267080" y="22860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Pricing Issues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59" name=""/>
          <p:cNvSpPr/>
          <p:nvPr/>
        </p:nvSpPr>
        <p:spPr>
          <a:xfrm>
            <a:off x="3200400" y="22860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Introduction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60" name=""/>
          <p:cNvSpPr/>
          <p:nvPr/>
        </p:nvSpPr>
        <p:spPr>
          <a:xfrm>
            <a:off x="5334120" y="22860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Our Approach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61" name=""/>
          <p:cNvSpPr/>
          <p:nvPr/>
        </p:nvSpPr>
        <p:spPr>
          <a:xfrm>
            <a:off x="6400800" y="22860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ffff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Results and Implications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62" name=""/>
          <p:cNvSpPr/>
          <p:nvPr/>
        </p:nvSpPr>
        <p:spPr>
          <a:xfrm>
            <a:off x="1905120" y="1752480"/>
            <a:ext cx="5943600" cy="419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buClr>
                <a:srgbClr val="ffff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Reservoir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  Bammel Storage Field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  Total working gas = 58 BCF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  Injection rate         = 0.365-0.47 BCF/day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  Withdraw Rate      = 0.89-1.2 BCF/day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  Annual turnover    = 1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buClr>
                <a:srgbClr val="ffff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Salt Dome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  Napoleonville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  Total working gas = 4 BCF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  Injection rate         = 0.4 BCF/day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  Withdraw rate       = 0.2 BCF/day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 Annual turnover    = 3 to 4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63" name=""/>
          <p:cNvSpPr/>
          <p:nvPr/>
        </p:nvSpPr>
        <p:spPr>
          <a:xfrm>
            <a:off x="1676520" y="1142640"/>
            <a:ext cx="571500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Type of NG Storage 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64" name=""/>
          <p:cNvSpPr txBox="1"/>
          <p:nvPr/>
        </p:nvSpPr>
        <p:spPr>
          <a:xfrm rot="20484000">
            <a:off x="151920" y="228600"/>
            <a:ext cx="1752840" cy="609480"/>
          </a:xfrm>
          <a:prstGeom prst="rect">
            <a:avLst/>
          </a:prstGeom>
        </p:spPr>
        <p:txBody>
          <a:bodyPr wrap="none" lIns="90000" rIns="90000" tIns="46800" bIns="46800" anchor="ctr" anchorCtr="1">
            <a:prstTxWarp prst="textTriangle">
              <a:avLst>
                <a:gd name="adj" fmla="val 5000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3" strike="noStrike" u="none">
                <a:ln w="9360">
                  <a:solidFill>
                    <a:srgbClr val="000000"/>
                  </a:solidFill>
                  <a:miter/>
                </a:ln>
                <a:gradFill rotWithShape="0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/>
                </a:gradFill>
                <a:uFillTx/>
                <a:latin typeface="Times New Roman"/>
              </a:rPr>
              <a:t>Real Options</a:t>
            </a:r>
            <a:endParaRPr b="0" lang="en-US" sz="2400" spc="3" strike="noStrike" u="none">
              <a:ln w="9360">
                <a:solidFill>
                  <a:srgbClr val="000000"/>
                </a:solidFill>
                <a:miter/>
              </a:ln>
              <a:gradFill rotWithShape="0">
                <a:gsLst>
                  <a:gs pos="0">
                    <a:srgbClr val="ffffcc"/>
                  </a:gs>
                  <a:gs pos="100000">
                    <a:srgbClr val="ff9999"/>
                  </a:gs>
                </a:gsLst>
                <a:lin ang="5400000"/>
              </a:gradFill>
              <a:uFillTx/>
              <a:latin typeface="Times New Roman"/>
              <a:ea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99"/>
            </a:gs>
            <a:gs pos="100000">
              <a:srgbClr val="3366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5" name="" descr=""/>
          <p:cNvPicPr/>
          <p:nvPr/>
        </p:nvPicPr>
        <p:blipFill>
          <a:blip r:embed="rId1"/>
          <a:stretch/>
        </p:blipFill>
        <p:spPr>
          <a:xfrm>
            <a:off x="6629400" y="6095880"/>
            <a:ext cx="542880" cy="565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66" name=""/>
          <p:cNvSpPr/>
          <p:nvPr/>
        </p:nvSpPr>
        <p:spPr>
          <a:xfrm>
            <a:off x="7162920" y="6095880"/>
            <a:ext cx="197964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badi MT Condensed"/>
              </a:rPr>
              <a:t>Enron Research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67" name=""/>
          <p:cNvSpPr/>
          <p:nvPr/>
        </p:nvSpPr>
        <p:spPr>
          <a:xfrm>
            <a:off x="4267080" y="22860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Pricing Issues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68" name=""/>
          <p:cNvSpPr/>
          <p:nvPr/>
        </p:nvSpPr>
        <p:spPr>
          <a:xfrm>
            <a:off x="3200400" y="22860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Introduction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69" name=""/>
          <p:cNvSpPr/>
          <p:nvPr/>
        </p:nvSpPr>
        <p:spPr>
          <a:xfrm>
            <a:off x="5334120" y="22860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Our Approach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70" name=""/>
          <p:cNvSpPr/>
          <p:nvPr/>
        </p:nvSpPr>
        <p:spPr>
          <a:xfrm>
            <a:off x="6400800" y="22860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ffff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Results and Implications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71" name=""/>
          <p:cNvSpPr/>
          <p:nvPr/>
        </p:nvSpPr>
        <p:spPr>
          <a:xfrm>
            <a:off x="1676520" y="1142640"/>
            <a:ext cx="571500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72" name=""/>
          <p:cNvSpPr txBox="1"/>
          <p:nvPr/>
        </p:nvSpPr>
        <p:spPr>
          <a:xfrm rot="20484000">
            <a:off x="151920" y="228600"/>
            <a:ext cx="1752840" cy="609480"/>
          </a:xfrm>
          <a:prstGeom prst="rect">
            <a:avLst/>
          </a:prstGeom>
        </p:spPr>
        <p:txBody>
          <a:bodyPr wrap="none" lIns="90000" rIns="90000" tIns="46800" bIns="46800" anchor="ctr" anchorCtr="1">
            <a:prstTxWarp prst="textTriangle">
              <a:avLst>
                <a:gd name="adj" fmla="val 5000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3" strike="noStrike" u="none">
                <a:ln w="9360">
                  <a:solidFill>
                    <a:srgbClr val="000000"/>
                  </a:solidFill>
                  <a:miter/>
                </a:ln>
                <a:gradFill rotWithShape="0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/>
                </a:gradFill>
                <a:uFillTx/>
                <a:latin typeface="Times New Roman"/>
              </a:rPr>
              <a:t>Real Options</a:t>
            </a:r>
            <a:endParaRPr b="0" lang="en-US" sz="2400" spc="3" strike="noStrike" u="none">
              <a:ln w="9360">
                <a:solidFill>
                  <a:srgbClr val="000000"/>
                </a:solidFill>
                <a:miter/>
              </a:ln>
              <a:gradFill rotWithShape="0">
                <a:gsLst>
                  <a:gs pos="0">
                    <a:srgbClr val="ffffcc"/>
                  </a:gs>
                  <a:gs pos="100000">
                    <a:srgbClr val="ff9999"/>
                  </a:gs>
                </a:gsLst>
                <a:lin ang="5400000"/>
              </a:gradFill>
              <a:uFillTx/>
              <a:latin typeface="Times New Roman"/>
              <a:ea typeface="Times New Roman"/>
            </a:endParaRPr>
          </a:p>
        </p:txBody>
      </p:sp>
      <p:pic>
        <p:nvPicPr>
          <p:cNvPr id="473" name="" descr=""/>
          <p:cNvPicPr/>
          <p:nvPr/>
        </p:nvPicPr>
        <p:blipFill>
          <a:blip r:embed="rId2"/>
          <a:stretch/>
        </p:blipFill>
        <p:spPr>
          <a:xfrm>
            <a:off x="1752480" y="1295280"/>
            <a:ext cx="4732560" cy="48769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99"/>
            </a:gs>
            <a:gs pos="100000">
              <a:srgbClr val="3366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4" name="" descr=""/>
          <p:cNvPicPr/>
          <p:nvPr/>
        </p:nvPicPr>
        <p:blipFill>
          <a:blip r:embed="rId1"/>
          <a:stretch/>
        </p:blipFill>
        <p:spPr>
          <a:xfrm>
            <a:off x="6629400" y="6095880"/>
            <a:ext cx="542880" cy="565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75" name=""/>
          <p:cNvSpPr/>
          <p:nvPr/>
        </p:nvSpPr>
        <p:spPr>
          <a:xfrm>
            <a:off x="7162920" y="6095880"/>
            <a:ext cx="197964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badi MT Condensed"/>
              </a:rPr>
              <a:t>Enron Research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76" name=""/>
          <p:cNvSpPr/>
          <p:nvPr/>
        </p:nvSpPr>
        <p:spPr>
          <a:xfrm>
            <a:off x="4267080" y="22860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Pricing Issues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77" name=""/>
          <p:cNvSpPr/>
          <p:nvPr/>
        </p:nvSpPr>
        <p:spPr>
          <a:xfrm>
            <a:off x="3200400" y="22860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Introduction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78" name=""/>
          <p:cNvSpPr/>
          <p:nvPr/>
        </p:nvSpPr>
        <p:spPr>
          <a:xfrm>
            <a:off x="5334120" y="22860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Our Approach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79" name=""/>
          <p:cNvSpPr/>
          <p:nvPr/>
        </p:nvSpPr>
        <p:spPr>
          <a:xfrm>
            <a:off x="6400800" y="22860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ffff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Results and Implications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80" name=""/>
          <p:cNvSpPr/>
          <p:nvPr/>
        </p:nvSpPr>
        <p:spPr>
          <a:xfrm>
            <a:off x="1676520" y="1142640"/>
            <a:ext cx="571500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81" name=""/>
          <p:cNvSpPr txBox="1"/>
          <p:nvPr/>
        </p:nvSpPr>
        <p:spPr>
          <a:xfrm rot="20484000">
            <a:off x="151920" y="228600"/>
            <a:ext cx="1752840" cy="609480"/>
          </a:xfrm>
          <a:prstGeom prst="rect">
            <a:avLst/>
          </a:prstGeom>
        </p:spPr>
        <p:txBody>
          <a:bodyPr wrap="none" lIns="90000" rIns="90000" tIns="46800" bIns="46800" anchor="ctr" anchorCtr="1">
            <a:prstTxWarp prst="textTriangle">
              <a:avLst>
                <a:gd name="adj" fmla="val 5000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3" strike="noStrike" u="none">
                <a:ln w="9360">
                  <a:solidFill>
                    <a:srgbClr val="000000"/>
                  </a:solidFill>
                  <a:miter/>
                </a:ln>
                <a:gradFill rotWithShape="0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/>
                </a:gradFill>
                <a:uFillTx/>
                <a:latin typeface="Times New Roman"/>
              </a:rPr>
              <a:t>Real Options</a:t>
            </a:r>
            <a:endParaRPr b="0" lang="en-US" sz="2400" spc="3" strike="noStrike" u="none">
              <a:ln w="9360">
                <a:solidFill>
                  <a:srgbClr val="000000"/>
                </a:solidFill>
                <a:miter/>
              </a:ln>
              <a:gradFill rotWithShape="0">
                <a:gsLst>
                  <a:gs pos="0">
                    <a:srgbClr val="ffffcc"/>
                  </a:gs>
                  <a:gs pos="100000">
                    <a:srgbClr val="ff9999"/>
                  </a:gs>
                </a:gsLst>
                <a:lin ang="5400000"/>
              </a:gradFill>
              <a:uFillTx/>
              <a:latin typeface="Times New Roman"/>
              <a:ea typeface="Times New Roman"/>
            </a:endParaRPr>
          </a:p>
        </p:txBody>
      </p:sp>
      <p:pic>
        <p:nvPicPr>
          <p:cNvPr id="482" name="" descr=""/>
          <p:cNvPicPr/>
          <p:nvPr/>
        </p:nvPicPr>
        <p:blipFill>
          <a:blip r:embed="rId2"/>
          <a:stretch/>
        </p:blipFill>
        <p:spPr>
          <a:xfrm>
            <a:off x="1676520" y="1600200"/>
            <a:ext cx="6248160" cy="4383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83" name=""/>
          <p:cNvSpPr/>
          <p:nvPr/>
        </p:nvSpPr>
        <p:spPr>
          <a:xfrm>
            <a:off x="2286000" y="1028520"/>
            <a:ext cx="46483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Storage Value vs. Contract Duration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99"/>
            </a:gs>
            <a:gs pos="100000">
              <a:srgbClr val="3366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4" name="" descr=""/>
          <p:cNvPicPr/>
          <p:nvPr/>
        </p:nvPicPr>
        <p:blipFill>
          <a:blip r:embed="rId1"/>
          <a:stretch/>
        </p:blipFill>
        <p:spPr>
          <a:xfrm>
            <a:off x="6629400" y="6095880"/>
            <a:ext cx="542880" cy="565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85" name=""/>
          <p:cNvSpPr/>
          <p:nvPr/>
        </p:nvSpPr>
        <p:spPr>
          <a:xfrm>
            <a:off x="7162920" y="6095880"/>
            <a:ext cx="197964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badi MT Condensed"/>
              </a:rPr>
              <a:t>Enron Research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86" name=""/>
          <p:cNvSpPr/>
          <p:nvPr/>
        </p:nvSpPr>
        <p:spPr>
          <a:xfrm>
            <a:off x="4267080" y="22860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Pricing Issues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87" name=""/>
          <p:cNvSpPr/>
          <p:nvPr/>
        </p:nvSpPr>
        <p:spPr>
          <a:xfrm>
            <a:off x="3200400" y="22860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Introduction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88" name=""/>
          <p:cNvSpPr/>
          <p:nvPr/>
        </p:nvSpPr>
        <p:spPr>
          <a:xfrm>
            <a:off x="5334120" y="22860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Our Approach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89" name=""/>
          <p:cNvSpPr/>
          <p:nvPr/>
        </p:nvSpPr>
        <p:spPr>
          <a:xfrm>
            <a:off x="6400800" y="22860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ffff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Results and Implications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90" name=""/>
          <p:cNvSpPr/>
          <p:nvPr/>
        </p:nvSpPr>
        <p:spPr>
          <a:xfrm>
            <a:off x="1676520" y="1142640"/>
            <a:ext cx="571500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91" name=""/>
          <p:cNvSpPr txBox="1"/>
          <p:nvPr/>
        </p:nvSpPr>
        <p:spPr>
          <a:xfrm rot="20484000">
            <a:off x="151920" y="228600"/>
            <a:ext cx="1752840" cy="609480"/>
          </a:xfrm>
          <a:prstGeom prst="rect">
            <a:avLst/>
          </a:prstGeom>
        </p:spPr>
        <p:txBody>
          <a:bodyPr wrap="none" lIns="90000" rIns="90000" tIns="46800" bIns="46800" anchor="ctr" anchorCtr="1">
            <a:prstTxWarp prst="textTriangle">
              <a:avLst>
                <a:gd name="adj" fmla="val 5000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3" strike="noStrike" u="none">
                <a:ln w="9360">
                  <a:solidFill>
                    <a:srgbClr val="000000"/>
                  </a:solidFill>
                  <a:miter/>
                </a:ln>
                <a:gradFill rotWithShape="0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/>
                </a:gradFill>
                <a:uFillTx/>
                <a:latin typeface="Times New Roman"/>
              </a:rPr>
              <a:t>Real Options</a:t>
            </a:r>
            <a:endParaRPr b="0" lang="en-US" sz="2400" spc="3" strike="noStrike" u="none">
              <a:ln w="9360">
                <a:solidFill>
                  <a:srgbClr val="000000"/>
                </a:solidFill>
                <a:miter/>
              </a:ln>
              <a:gradFill rotWithShape="0">
                <a:gsLst>
                  <a:gs pos="0">
                    <a:srgbClr val="ffffcc"/>
                  </a:gs>
                  <a:gs pos="100000">
                    <a:srgbClr val="ff9999"/>
                  </a:gs>
                </a:gsLst>
                <a:lin ang="5400000"/>
              </a:gradFill>
              <a:uFillTx/>
              <a:latin typeface="Times New Roman"/>
              <a:ea typeface="Times New Roman"/>
            </a:endParaRPr>
          </a:p>
        </p:txBody>
      </p:sp>
      <p:sp>
        <p:nvSpPr>
          <p:cNvPr id="492" name=""/>
          <p:cNvSpPr/>
          <p:nvPr/>
        </p:nvSpPr>
        <p:spPr>
          <a:xfrm>
            <a:off x="2057400" y="857880"/>
            <a:ext cx="5029200" cy="72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Storage Value vs. Contract Duration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if forward curve is flat @ $2.3/mmBtu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493" name="" descr=""/>
          <p:cNvPicPr/>
          <p:nvPr/>
        </p:nvPicPr>
        <p:blipFill>
          <a:blip r:embed="rId2"/>
          <a:stretch/>
        </p:blipFill>
        <p:spPr>
          <a:xfrm>
            <a:off x="1600200" y="1600200"/>
            <a:ext cx="6324480" cy="42847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99"/>
            </a:gs>
            <a:gs pos="100000">
              <a:srgbClr val="3366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4" name="" descr=""/>
          <p:cNvPicPr/>
          <p:nvPr/>
        </p:nvPicPr>
        <p:blipFill>
          <a:blip r:embed="rId1"/>
          <a:stretch/>
        </p:blipFill>
        <p:spPr>
          <a:xfrm>
            <a:off x="6629400" y="6095880"/>
            <a:ext cx="542880" cy="565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95" name=""/>
          <p:cNvSpPr/>
          <p:nvPr/>
        </p:nvSpPr>
        <p:spPr>
          <a:xfrm>
            <a:off x="7162920" y="6095880"/>
            <a:ext cx="197964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badi MT Condensed"/>
              </a:rPr>
              <a:t>Enron Research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96" name=""/>
          <p:cNvSpPr/>
          <p:nvPr/>
        </p:nvSpPr>
        <p:spPr>
          <a:xfrm>
            <a:off x="4267080" y="22860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Pricing Issues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97" name=""/>
          <p:cNvSpPr/>
          <p:nvPr/>
        </p:nvSpPr>
        <p:spPr>
          <a:xfrm>
            <a:off x="3200400" y="22860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Introduction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98" name=""/>
          <p:cNvSpPr/>
          <p:nvPr/>
        </p:nvSpPr>
        <p:spPr>
          <a:xfrm>
            <a:off x="5334120" y="22860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Our Approach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99" name=""/>
          <p:cNvSpPr/>
          <p:nvPr/>
        </p:nvSpPr>
        <p:spPr>
          <a:xfrm>
            <a:off x="6400800" y="22860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ffff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Results and Implications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00" name=""/>
          <p:cNvSpPr/>
          <p:nvPr/>
        </p:nvSpPr>
        <p:spPr>
          <a:xfrm>
            <a:off x="1676520" y="1142640"/>
            <a:ext cx="571500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Storage Value vs. Initial Gas Volume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01" name=""/>
          <p:cNvSpPr txBox="1"/>
          <p:nvPr/>
        </p:nvSpPr>
        <p:spPr>
          <a:xfrm rot="20484000">
            <a:off x="151920" y="228600"/>
            <a:ext cx="1752840" cy="609480"/>
          </a:xfrm>
          <a:prstGeom prst="rect">
            <a:avLst/>
          </a:prstGeom>
        </p:spPr>
        <p:txBody>
          <a:bodyPr wrap="none" lIns="90000" rIns="90000" tIns="46800" bIns="46800" anchor="ctr" anchorCtr="1">
            <a:prstTxWarp prst="textTriangle">
              <a:avLst>
                <a:gd name="adj" fmla="val 5000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3" strike="noStrike" u="none">
                <a:ln w="9360">
                  <a:solidFill>
                    <a:srgbClr val="000000"/>
                  </a:solidFill>
                  <a:miter/>
                </a:ln>
                <a:gradFill rotWithShape="0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/>
                </a:gradFill>
                <a:uFillTx/>
                <a:latin typeface="Times New Roman"/>
              </a:rPr>
              <a:t>Real Options</a:t>
            </a:r>
            <a:endParaRPr b="0" lang="en-US" sz="2400" spc="3" strike="noStrike" u="none">
              <a:ln w="9360">
                <a:solidFill>
                  <a:srgbClr val="000000"/>
                </a:solidFill>
                <a:miter/>
              </a:ln>
              <a:gradFill rotWithShape="0">
                <a:gsLst>
                  <a:gs pos="0">
                    <a:srgbClr val="ffffcc"/>
                  </a:gs>
                  <a:gs pos="100000">
                    <a:srgbClr val="ff9999"/>
                  </a:gs>
                </a:gsLst>
                <a:lin ang="5400000"/>
              </a:gradFill>
              <a:uFillTx/>
              <a:latin typeface="Times New Roman"/>
              <a:ea typeface="Times New Roman"/>
            </a:endParaRPr>
          </a:p>
        </p:txBody>
      </p:sp>
      <p:pic>
        <p:nvPicPr>
          <p:cNvPr id="502" name="" descr=""/>
          <p:cNvPicPr/>
          <p:nvPr/>
        </p:nvPicPr>
        <p:blipFill>
          <a:blip r:embed="rId2"/>
          <a:stretch/>
        </p:blipFill>
        <p:spPr>
          <a:xfrm>
            <a:off x="1676520" y="1828800"/>
            <a:ext cx="6172200" cy="3873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99"/>
            </a:gs>
            <a:gs pos="100000">
              <a:srgbClr val="3366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3" name="" descr=""/>
          <p:cNvPicPr/>
          <p:nvPr/>
        </p:nvPicPr>
        <p:blipFill>
          <a:blip r:embed="rId1"/>
          <a:stretch/>
        </p:blipFill>
        <p:spPr>
          <a:xfrm>
            <a:off x="6629400" y="6095880"/>
            <a:ext cx="542880" cy="565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04" name=""/>
          <p:cNvSpPr/>
          <p:nvPr/>
        </p:nvSpPr>
        <p:spPr>
          <a:xfrm>
            <a:off x="7162920" y="6095880"/>
            <a:ext cx="197964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badi MT Condensed"/>
              </a:rPr>
              <a:t>Enron Research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05" name=""/>
          <p:cNvSpPr/>
          <p:nvPr/>
        </p:nvSpPr>
        <p:spPr>
          <a:xfrm>
            <a:off x="4267080" y="22860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Pricing Issues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06" name=""/>
          <p:cNvSpPr/>
          <p:nvPr/>
        </p:nvSpPr>
        <p:spPr>
          <a:xfrm>
            <a:off x="3200400" y="22860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Introduction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07" name=""/>
          <p:cNvSpPr/>
          <p:nvPr/>
        </p:nvSpPr>
        <p:spPr>
          <a:xfrm>
            <a:off x="5334120" y="22860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Our Approach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08" name=""/>
          <p:cNvSpPr/>
          <p:nvPr/>
        </p:nvSpPr>
        <p:spPr>
          <a:xfrm>
            <a:off x="6400800" y="22860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ffff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Results and Implications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09" name=""/>
          <p:cNvSpPr/>
          <p:nvPr/>
        </p:nvSpPr>
        <p:spPr>
          <a:xfrm>
            <a:off x="1676520" y="1142640"/>
            <a:ext cx="571500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Eta: Sensitivity to Correlation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10" name=""/>
          <p:cNvSpPr txBox="1"/>
          <p:nvPr/>
        </p:nvSpPr>
        <p:spPr>
          <a:xfrm rot="20484000">
            <a:off x="151920" y="228600"/>
            <a:ext cx="1752840" cy="609480"/>
          </a:xfrm>
          <a:prstGeom prst="rect">
            <a:avLst/>
          </a:prstGeom>
        </p:spPr>
        <p:txBody>
          <a:bodyPr wrap="none" lIns="90000" rIns="90000" tIns="46800" bIns="46800" anchor="ctr" anchorCtr="1">
            <a:prstTxWarp prst="textTriangle">
              <a:avLst>
                <a:gd name="adj" fmla="val 5000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3" strike="noStrike" u="none">
                <a:ln w="9360">
                  <a:solidFill>
                    <a:srgbClr val="000000"/>
                  </a:solidFill>
                  <a:miter/>
                </a:ln>
                <a:gradFill rotWithShape="0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/>
                </a:gradFill>
                <a:uFillTx/>
                <a:latin typeface="Times New Roman"/>
              </a:rPr>
              <a:t>Real Options</a:t>
            </a:r>
            <a:endParaRPr b="0" lang="en-US" sz="2400" spc="3" strike="noStrike" u="none">
              <a:ln w="9360">
                <a:solidFill>
                  <a:srgbClr val="000000"/>
                </a:solidFill>
                <a:miter/>
              </a:ln>
              <a:gradFill rotWithShape="0">
                <a:gsLst>
                  <a:gs pos="0">
                    <a:srgbClr val="ffffcc"/>
                  </a:gs>
                  <a:gs pos="100000">
                    <a:srgbClr val="ff9999"/>
                  </a:gs>
                </a:gsLst>
                <a:lin ang="5400000"/>
              </a:gradFill>
              <a:uFillTx/>
              <a:latin typeface="Times New Roman"/>
              <a:ea typeface="Times New Roman"/>
            </a:endParaRPr>
          </a:p>
        </p:txBody>
      </p:sp>
      <p:pic>
        <p:nvPicPr>
          <p:cNvPr id="511" name="" descr=""/>
          <p:cNvPicPr/>
          <p:nvPr/>
        </p:nvPicPr>
        <p:blipFill>
          <a:blip r:embed="rId2"/>
          <a:stretch/>
        </p:blipFill>
        <p:spPr>
          <a:xfrm>
            <a:off x="914400" y="1828800"/>
            <a:ext cx="7315200" cy="39258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99"/>
            </a:gs>
            <a:gs pos="100000">
              <a:srgbClr val="3366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" name="" descr=""/>
          <p:cNvPicPr/>
          <p:nvPr/>
        </p:nvPicPr>
        <p:blipFill>
          <a:blip r:embed="rId1"/>
          <a:stretch/>
        </p:blipFill>
        <p:spPr>
          <a:xfrm>
            <a:off x="6629400" y="6095880"/>
            <a:ext cx="542880" cy="565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13" name=""/>
          <p:cNvSpPr/>
          <p:nvPr/>
        </p:nvSpPr>
        <p:spPr>
          <a:xfrm>
            <a:off x="7162920" y="6095880"/>
            <a:ext cx="197964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badi MT Condensed"/>
              </a:rPr>
              <a:t>Enron Research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14" name=""/>
          <p:cNvSpPr/>
          <p:nvPr/>
        </p:nvSpPr>
        <p:spPr>
          <a:xfrm>
            <a:off x="4267080" y="22860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Pricing Issues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15" name=""/>
          <p:cNvSpPr/>
          <p:nvPr/>
        </p:nvSpPr>
        <p:spPr>
          <a:xfrm>
            <a:off x="3200400" y="22860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Introduction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16" name=""/>
          <p:cNvSpPr/>
          <p:nvPr/>
        </p:nvSpPr>
        <p:spPr>
          <a:xfrm>
            <a:off x="5334120" y="22860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Our Approach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17" name=""/>
          <p:cNvSpPr/>
          <p:nvPr/>
        </p:nvSpPr>
        <p:spPr>
          <a:xfrm>
            <a:off x="6400800" y="22860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ffff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Results and Implications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18" name=""/>
          <p:cNvSpPr/>
          <p:nvPr/>
        </p:nvSpPr>
        <p:spPr>
          <a:xfrm>
            <a:off x="1676520" y="1142640"/>
            <a:ext cx="571500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Sensitivity to Transaction Costs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19" name=""/>
          <p:cNvSpPr txBox="1"/>
          <p:nvPr/>
        </p:nvSpPr>
        <p:spPr>
          <a:xfrm rot="20484000">
            <a:off x="151920" y="228600"/>
            <a:ext cx="1752840" cy="609480"/>
          </a:xfrm>
          <a:prstGeom prst="rect">
            <a:avLst/>
          </a:prstGeom>
        </p:spPr>
        <p:txBody>
          <a:bodyPr wrap="none" lIns="90000" rIns="90000" tIns="46800" bIns="46800" anchor="ctr" anchorCtr="1">
            <a:prstTxWarp prst="textTriangle">
              <a:avLst>
                <a:gd name="adj" fmla="val 5000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3" strike="noStrike" u="none">
                <a:ln w="9360">
                  <a:solidFill>
                    <a:srgbClr val="000000"/>
                  </a:solidFill>
                  <a:miter/>
                </a:ln>
                <a:gradFill rotWithShape="0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/>
                </a:gradFill>
                <a:uFillTx/>
                <a:latin typeface="Times New Roman"/>
              </a:rPr>
              <a:t>Real Options</a:t>
            </a:r>
            <a:endParaRPr b="0" lang="en-US" sz="2400" spc="3" strike="noStrike" u="none">
              <a:ln w="9360">
                <a:solidFill>
                  <a:srgbClr val="000000"/>
                </a:solidFill>
                <a:miter/>
              </a:ln>
              <a:gradFill rotWithShape="0">
                <a:gsLst>
                  <a:gs pos="0">
                    <a:srgbClr val="ffffcc"/>
                  </a:gs>
                  <a:gs pos="100000">
                    <a:srgbClr val="ff9999"/>
                  </a:gs>
                </a:gsLst>
                <a:lin ang="5400000"/>
              </a:gradFill>
              <a:uFillTx/>
              <a:latin typeface="Times New Roman"/>
              <a:ea typeface="Times New Roman"/>
            </a:endParaRPr>
          </a:p>
        </p:txBody>
      </p:sp>
      <p:pic>
        <p:nvPicPr>
          <p:cNvPr id="520" name="" descr=""/>
          <p:cNvPicPr/>
          <p:nvPr/>
        </p:nvPicPr>
        <p:blipFill>
          <a:blip r:embed="rId2"/>
          <a:stretch/>
        </p:blipFill>
        <p:spPr>
          <a:xfrm>
            <a:off x="2209680" y="1523880"/>
            <a:ext cx="5064120" cy="44308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99"/>
            </a:gs>
            <a:gs pos="100000">
              <a:srgbClr val="3366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1" name="" descr=""/>
          <p:cNvPicPr/>
          <p:nvPr/>
        </p:nvPicPr>
        <p:blipFill>
          <a:blip r:embed="rId1"/>
          <a:stretch/>
        </p:blipFill>
        <p:spPr>
          <a:xfrm>
            <a:off x="6629400" y="6095880"/>
            <a:ext cx="542880" cy="565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22" name=""/>
          <p:cNvSpPr/>
          <p:nvPr/>
        </p:nvSpPr>
        <p:spPr>
          <a:xfrm>
            <a:off x="7162920" y="6095880"/>
            <a:ext cx="197964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badi MT Condensed"/>
              </a:rPr>
              <a:t>Enron Research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23" name=""/>
          <p:cNvSpPr/>
          <p:nvPr/>
        </p:nvSpPr>
        <p:spPr>
          <a:xfrm>
            <a:off x="4267080" y="22860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Pricing Issues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24" name=""/>
          <p:cNvSpPr/>
          <p:nvPr/>
        </p:nvSpPr>
        <p:spPr>
          <a:xfrm>
            <a:off x="3200400" y="22860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Introduction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25" name=""/>
          <p:cNvSpPr/>
          <p:nvPr/>
        </p:nvSpPr>
        <p:spPr>
          <a:xfrm>
            <a:off x="5334120" y="22860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Our Approach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26" name=""/>
          <p:cNvSpPr/>
          <p:nvPr/>
        </p:nvSpPr>
        <p:spPr>
          <a:xfrm>
            <a:off x="6400800" y="22860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ffff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Results and Implications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27" name=""/>
          <p:cNvSpPr/>
          <p:nvPr/>
        </p:nvSpPr>
        <p:spPr>
          <a:xfrm>
            <a:off x="1676520" y="1142640"/>
            <a:ext cx="571500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Rho: Sensitivity to Interest Rate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28" name=""/>
          <p:cNvSpPr txBox="1"/>
          <p:nvPr/>
        </p:nvSpPr>
        <p:spPr>
          <a:xfrm rot="20484000">
            <a:off x="151920" y="228600"/>
            <a:ext cx="1752840" cy="609480"/>
          </a:xfrm>
          <a:prstGeom prst="rect">
            <a:avLst/>
          </a:prstGeom>
        </p:spPr>
        <p:txBody>
          <a:bodyPr wrap="none" lIns="90000" rIns="90000" tIns="46800" bIns="46800" anchor="ctr" anchorCtr="1">
            <a:prstTxWarp prst="textTriangle">
              <a:avLst>
                <a:gd name="adj" fmla="val 5000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3" strike="noStrike" u="none">
                <a:ln w="9360">
                  <a:solidFill>
                    <a:srgbClr val="000000"/>
                  </a:solidFill>
                  <a:miter/>
                </a:ln>
                <a:gradFill rotWithShape="0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/>
                </a:gradFill>
                <a:uFillTx/>
                <a:latin typeface="Times New Roman"/>
              </a:rPr>
              <a:t>Real Options</a:t>
            </a:r>
            <a:endParaRPr b="0" lang="en-US" sz="2400" spc="3" strike="noStrike" u="none">
              <a:ln w="9360">
                <a:solidFill>
                  <a:srgbClr val="000000"/>
                </a:solidFill>
                <a:miter/>
              </a:ln>
              <a:gradFill rotWithShape="0">
                <a:gsLst>
                  <a:gs pos="0">
                    <a:srgbClr val="ffffcc"/>
                  </a:gs>
                  <a:gs pos="100000">
                    <a:srgbClr val="ff9999"/>
                  </a:gs>
                </a:gsLst>
                <a:lin ang="5400000"/>
              </a:gradFill>
              <a:uFillTx/>
              <a:latin typeface="Times New Roman"/>
              <a:ea typeface="Times New Roman"/>
            </a:endParaRPr>
          </a:p>
        </p:txBody>
      </p:sp>
      <p:pic>
        <p:nvPicPr>
          <p:cNvPr id="529" name="" descr=""/>
          <p:cNvPicPr/>
          <p:nvPr/>
        </p:nvPicPr>
        <p:blipFill>
          <a:blip r:embed="rId2"/>
          <a:stretch/>
        </p:blipFill>
        <p:spPr>
          <a:xfrm>
            <a:off x="1676520" y="1981080"/>
            <a:ext cx="6400800" cy="3765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99"/>
            </a:gs>
            <a:gs pos="100000">
              <a:srgbClr val="3366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0" name="" descr=""/>
          <p:cNvPicPr/>
          <p:nvPr/>
        </p:nvPicPr>
        <p:blipFill>
          <a:blip r:embed="rId1"/>
          <a:stretch/>
        </p:blipFill>
        <p:spPr>
          <a:xfrm>
            <a:off x="6629400" y="6095880"/>
            <a:ext cx="542880" cy="565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31" name=""/>
          <p:cNvSpPr/>
          <p:nvPr/>
        </p:nvSpPr>
        <p:spPr>
          <a:xfrm>
            <a:off x="7162920" y="6095880"/>
            <a:ext cx="197964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badi MT Condensed"/>
              </a:rPr>
              <a:t>Enron Research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32" name=""/>
          <p:cNvSpPr/>
          <p:nvPr/>
        </p:nvSpPr>
        <p:spPr>
          <a:xfrm>
            <a:off x="4267080" y="22860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Pricing Issues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33" name=""/>
          <p:cNvSpPr/>
          <p:nvPr/>
        </p:nvSpPr>
        <p:spPr>
          <a:xfrm>
            <a:off x="3200400" y="22860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Introduction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34" name=""/>
          <p:cNvSpPr/>
          <p:nvPr/>
        </p:nvSpPr>
        <p:spPr>
          <a:xfrm>
            <a:off x="5334120" y="22860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Our Approach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35" name=""/>
          <p:cNvSpPr/>
          <p:nvPr/>
        </p:nvSpPr>
        <p:spPr>
          <a:xfrm>
            <a:off x="6400800" y="22860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ffff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Results and Implications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36" name=""/>
          <p:cNvSpPr/>
          <p:nvPr/>
        </p:nvSpPr>
        <p:spPr>
          <a:xfrm>
            <a:off x="1219320" y="1142640"/>
            <a:ext cx="571500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37" name=""/>
          <p:cNvSpPr txBox="1"/>
          <p:nvPr/>
        </p:nvSpPr>
        <p:spPr>
          <a:xfrm rot="20484000">
            <a:off x="151920" y="228600"/>
            <a:ext cx="1752840" cy="609480"/>
          </a:xfrm>
          <a:prstGeom prst="rect">
            <a:avLst/>
          </a:prstGeom>
        </p:spPr>
        <p:txBody>
          <a:bodyPr wrap="none" lIns="90000" rIns="90000" tIns="46800" bIns="46800" anchor="ctr" anchorCtr="1">
            <a:prstTxWarp prst="textTriangle">
              <a:avLst>
                <a:gd name="adj" fmla="val 5000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3" strike="noStrike" u="none">
                <a:ln w="9360">
                  <a:solidFill>
                    <a:srgbClr val="000000"/>
                  </a:solidFill>
                  <a:miter/>
                </a:ln>
                <a:gradFill rotWithShape="0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/>
                </a:gradFill>
                <a:uFillTx/>
                <a:latin typeface="Times New Roman"/>
              </a:rPr>
              <a:t>Real Options</a:t>
            </a:r>
            <a:endParaRPr b="0" lang="en-US" sz="2400" spc="3" strike="noStrike" u="none">
              <a:ln w="9360">
                <a:solidFill>
                  <a:srgbClr val="000000"/>
                </a:solidFill>
                <a:miter/>
              </a:ln>
              <a:gradFill rotWithShape="0">
                <a:gsLst>
                  <a:gs pos="0">
                    <a:srgbClr val="ffffcc"/>
                  </a:gs>
                  <a:gs pos="100000">
                    <a:srgbClr val="ff9999"/>
                  </a:gs>
                </a:gsLst>
                <a:lin ang="5400000"/>
              </a:gradFill>
              <a:uFillTx/>
              <a:latin typeface="Times New Roman"/>
              <a:ea typeface="Times New Roman"/>
            </a:endParaRPr>
          </a:p>
        </p:txBody>
      </p:sp>
      <p:graphicFrame>
        <p:nvGraphicFramePr>
          <p:cNvPr id="538" name=""/>
          <p:cNvGraphicFramePr/>
          <p:nvPr/>
        </p:nvGraphicFramePr>
        <p:xfrm>
          <a:off x="990720" y="2057400"/>
          <a:ext cx="7467480" cy="3922560"/>
        </p:xfrm>
        <a:graphic>
          <a:graphicData uri="http://schemas.openxmlformats.org/presentationml/2006/ole">
            <p:oleObj progId="Excel.Sheet.12" r:id="rId2" spid="">
              <p:embed/>
              <p:pic>
                <p:nvPicPr>
                  <p:cNvPr id="539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990720" y="2057400"/>
                    <a:ext cx="7467480" cy="3922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40" name=""/>
          <p:cNvSpPr/>
          <p:nvPr/>
        </p:nvSpPr>
        <p:spPr>
          <a:xfrm>
            <a:off x="1523880" y="1341000"/>
            <a:ext cx="571500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Vega: Storage Value vs. Volatility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99"/>
            </a:gs>
            <a:gs pos="100000">
              <a:srgbClr val="3366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1" name="" descr=""/>
          <p:cNvPicPr/>
          <p:nvPr/>
        </p:nvPicPr>
        <p:blipFill>
          <a:blip r:embed="rId1"/>
          <a:stretch/>
        </p:blipFill>
        <p:spPr>
          <a:xfrm>
            <a:off x="6629400" y="6095880"/>
            <a:ext cx="542880" cy="565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42" name=""/>
          <p:cNvSpPr/>
          <p:nvPr/>
        </p:nvSpPr>
        <p:spPr>
          <a:xfrm>
            <a:off x="7162920" y="6095880"/>
            <a:ext cx="197964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badi MT Condensed"/>
              </a:rPr>
              <a:t>Enron Research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43" name=""/>
          <p:cNvSpPr/>
          <p:nvPr/>
        </p:nvSpPr>
        <p:spPr>
          <a:xfrm>
            <a:off x="4267080" y="22860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Pricing Issues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44" name=""/>
          <p:cNvSpPr/>
          <p:nvPr/>
        </p:nvSpPr>
        <p:spPr>
          <a:xfrm>
            <a:off x="3200400" y="22860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Introduction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45" name=""/>
          <p:cNvSpPr/>
          <p:nvPr/>
        </p:nvSpPr>
        <p:spPr>
          <a:xfrm>
            <a:off x="5334120" y="22860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Our Approach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46" name=""/>
          <p:cNvSpPr/>
          <p:nvPr/>
        </p:nvSpPr>
        <p:spPr>
          <a:xfrm>
            <a:off x="6400800" y="22860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ffff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Results and Implications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47" name=""/>
          <p:cNvSpPr/>
          <p:nvPr/>
        </p:nvSpPr>
        <p:spPr>
          <a:xfrm>
            <a:off x="1219320" y="1142640"/>
            <a:ext cx="571500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48" name=""/>
          <p:cNvSpPr txBox="1"/>
          <p:nvPr/>
        </p:nvSpPr>
        <p:spPr>
          <a:xfrm rot="20484000">
            <a:off x="151920" y="228600"/>
            <a:ext cx="1752840" cy="609480"/>
          </a:xfrm>
          <a:prstGeom prst="rect">
            <a:avLst/>
          </a:prstGeom>
        </p:spPr>
        <p:txBody>
          <a:bodyPr wrap="none" lIns="90000" rIns="90000" tIns="46800" bIns="46800" anchor="ctr" anchorCtr="1">
            <a:prstTxWarp prst="textTriangle">
              <a:avLst>
                <a:gd name="adj" fmla="val 5000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3" strike="noStrike" u="none">
                <a:ln w="9360">
                  <a:solidFill>
                    <a:srgbClr val="000000"/>
                  </a:solidFill>
                  <a:miter/>
                </a:ln>
                <a:gradFill rotWithShape="0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/>
                </a:gradFill>
                <a:uFillTx/>
                <a:latin typeface="Times New Roman"/>
              </a:rPr>
              <a:t>Real Options</a:t>
            </a:r>
            <a:endParaRPr b="0" lang="en-US" sz="2400" spc="3" strike="noStrike" u="none">
              <a:ln w="9360">
                <a:solidFill>
                  <a:srgbClr val="000000"/>
                </a:solidFill>
                <a:miter/>
              </a:ln>
              <a:gradFill rotWithShape="0">
                <a:gsLst>
                  <a:gs pos="0">
                    <a:srgbClr val="ffffcc"/>
                  </a:gs>
                  <a:gs pos="100000">
                    <a:srgbClr val="ff9999"/>
                  </a:gs>
                </a:gsLst>
                <a:lin ang="5400000"/>
              </a:gradFill>
              <a:uFillTx/>
              <a:latin typeface="Times New Roman"/>
              <a:ea typeface="Times New Roman"/>
            </a:endParaRPr>
          </a:p>
        </p:txBody>
      </p:sp>
      <p:sp>
        <p:nvSpPr>
          <p:cNvPr id="549" name=""/>
          <p:cNvSpPr/>
          <p:nvPr/>
        </p:nvSpPr>
        <p:spPr>
          <a:xfrm>
            <a:off x="1447920" y="1142640"/>
            <a:ext cx="571500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Optimal Decisions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550" name="" descr=""/>
          <p:cNvPicPr/>
          <p:nvPr/>
        </p:nvPicPr>
        <p:blipFill>
          <a:blip r:embed="rId2"/>
          <a:stretch/>
        </p:blipFill>
        <p:spPr>
          <a:xfrm>
            <a:off x="1676520" y="1676520"/>
            <a:ext cx="5943600" cy="40478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99"/>
            </a:gs>
            <a:gs pos="100000">
              <a:srgbClr val="3366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" descr=""/>
          <p:cNvPicPr/>
          <p:nvPr/>
        </p:nvPicPr>
        <p:blipFill>
          <a:blip r:embed="rId1"/>
          <a:stretch/>
        </p:blipFill>
        <p:spPr>
          <a:xfrm>
            <a:off x="6629400" y="6095880"/>
            <a:ext cx="542880" cy="565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5" name=""/>
          <p:cNvSpPr/>
          <p:nvPr/>
        </p:nvSpPr>
        <p:spPr>
          <a:xfrm>
            <a:off x="7162920" y="6095880"/>
            <a:ext cx="197964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badi MT Condensed"/>
              </a:rPr>
              <a:t>Enron Research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4191120" y="22860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Pricing Issues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3124080" y="22860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ffff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Introduction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5257800" y="22860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Our Approach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6324480" y="22860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Results and Implications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1981080" y="2209680"/>
            <a:ext cx="5943600" cy="326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ffff"/>
                </a:solidFill>
                <a:effectLst/>
                <a:uFillTx/>
                <a:latin typeface="Times New Roman"/>
              </a:rPr>
              <a:t>Why is storage an important asset ?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“In addition, Enron’s North American franchise is benefiting from the increased flexibility at the company’s Bammel storage field north of Houston.”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      - 1998 Enron Annual Report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The “flexibility” is our topic today - real options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1676520" y="1142640"/>
            <a:ext cx="571500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Introduction 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 txBox="1"/>
          <p:nvPr/>
        </p:nvSpPr>
        <p:spPr>
          <a:xfrm rot="20484000">
            <a:off x="151920" y="228600"/>
            <a:ext cx="1752840" cy="609480"/>
          </a:xfrm>
          <a:prstGeom prst="rect">
            <a:avLst/>
          </a:prstGeom>
        </p:spPr>
        <p:txBody>
          <a:bodyPr wrap="none" lIns="90000" rIns="90000" tIns="46800" bIns="46800" anchor="ctr" anchorCtr="1">
            <a:prstTxWarp prst="textTriangle">
              <a:avLst>
                <a:gd name="adj" fmla="val 5000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3" strike="noStrike" u="none">
                <a:ln w="9360">
                  <a:solidFill>
                    <a:srgbClr val="000000"/>
                  </a:solidFill>
                  <a:miter/>
                </a:ln>
                <a:gradFill rotWithShape="0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/>
                </a:gradFill>
                <a:uFillTx/>
                <a:latin typeface="Times New Roman"/>
              </a:rPr>
              <a:t>Real Options</a:t>
            </a:r>
            <a:endParaRPr b="0" lang="en-US" sz="2400" spc="3" strike="noStrike" u="none">
              <a:ln w="9360">
                <a:solidFill>
                  <a:srgbClr val="000000"/>
                </a:solidFill>
                <a:miter/>
              </a:ln>
              <a:gradFill rotWithShape="0">
                <a:gsLst>
                  <a:gs pos="0">
                    <a:srgbClr val="ffffcc"/>
                  </a:gs>
                  <a:gs pos="100000">
                    <a:srgbClr val="ff9999"/>
                  </a:gs>
                </a:gsLst>
                <a:lin ang="5400000"/>
              </a:gradFill>
              <a:uFillTx/>
              <a:latin typeface="Times New Roman"/>
              <a:ea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99"/>
            </a:gs>
            <a:gs pos="100000">
              <a:srgbClr val="3366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1" name="" descr=""/>
          <p:cNvPicPr/>
          <p:nvPr/>
        </p:nvPicPr>
        <p:blipFill>
          <a:blip r:embed="rId1"/>
          <a:stretch/>
        </p:blipFill>
        <p:spPr>
          <a:xfrm>
            <a:off x="6629400" y="6095880"/>
            <a:ext cx="542880" cy="565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52" name=""/>
          <p:cNvSpPr/>
          <p:nvPr/>
        </p:nvSpPr>
        <p:spPr>
          <a:xfrm>
            <a:off x="7162920" y="6095880"/>
            <a:ext cx="197964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badi MT Condensed"/>
              </a:rPr>
              <a:t>Enron Research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53" name=""/>
          <p:cNvSpPr/>
          <p:nvPr/>
        </p:nvSpPr>
        <p:spPr>
          <a:xfrm>
            <a:off x="4267080" y="22860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Pricing Issues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54" name=""/>
          <p:cNvSpPr/>
          <p:nvPr/>
        </p:nvSpPr>
        <p:spPr>
          <a:xfrm>
            <a:off x="3200400" y="22860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Introduction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55" name=""/>
          <p:cNvSpPr/>
          <p:nvPr/>
        </p:nvSpPr>
        <p:spPr>
          <a:xfrm>
            <a:off x="5334120" y="22860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Our Approach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56" name=""/>
          <p:cNvSpPr/>
          <p:nvPr/>
        </p:nvSpPr>
        <p:spPr>
          <a:xfrm>
            <a:off x="6400800" y="22860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ffff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Results and Implications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57" name=""/>
          <p:cNvSpPr/>
          <p:nvPr/>
        </p:nvSpPr>
        <p:spPr>
          <a:xfrm>
            <a:off x="1219320" y="1142640"/>
            <a:ext cx="571500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58" name=""/>
          <p:cNvSpPr txBox="1"/>
          <p:nvPr/>
        </p:nvSpPr>
        <p:spPr>
          <a:xfrm rot="20484000">
            <a:off x="151920" y="228600"/>
            <a:ext cx="1752840" cy="609480"/>
          </a:xfrm>
          <a:prstGeom prst="rect">
            <a:avLst/>
          </a:prstGeom>
        </p:spPr>
        <p:txBody>
          <a:bodyPr wrap="none" lIns="90000" rIns="90000" tIns="46800" bIns="46800" anchor="ctr" anchorCtr="1">
            <a:prstTxWarp prst="textTriangle">
              <a:avLst>
                <a:gd name="adj" fmla="val 5000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3" strike="noStrike" u="none">
                <a:ln w="9360">
                  <a:solidFill>
                    <a:srgbClr val="000000"/>
                  </a:solidFill>
                  <a:miter/>
                </a:ln>
                <a:gradFill rotWithShape="0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/>
                </a:gradFill>
                <a:uFillTx/>
                <a:latin typeface="Times New Roman"/>
              </a:rPr>
              <a:t>Real Options</a:t>
            </a:r>
            <a:endParaRPr b="0" lang="en-US" sz="2400" spc="3" strike="noStrike" u="none">
              <a:ln w="9360">
                <a:solidFill>
                  <a:srgbClr val="000000"/>
                </a:solidFill>
                <a:miter/>
              </a:ln>
              <a:gradFill rotWithShape="0">
                <a:gsLst>
                  <a:gs pos="0">
                    <a:srgbClr val="ffffcc"/>
                  </a:gs>
                  <a:gs pos="100000">
                    <a:srgbClr val="ff9999"/>
                  </a:gs>
                </a:gsLst>
                <a:lin ang="5400000"/>
              </a:gradFill>
              <a:uFillTx/>
              <a:latin typeface="Times New Roman"/>
              <a:ea typeface="Times New Roman"/>
            </a:endParaRPr>
          </a:p>
        </p:txBody>
      </p:sp>
      <p:sp>
        <p:nvSpPr>
          <p:cNvPr id="559" name=""/>
          <p:cNvSpPr/>
          <p:nvPr/>
        </p:nvSpPr>
        <p:spPr>
          <a:xfrm>
            <a:off x="1447920" y="1142640"/>
            <a:ext cx="571500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Optimal Decisions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560" name="" descr=""/>
          <p:cNvPicPr/>
          <p:nvPr/>
        </p:nvPicPr>
        <p:blipFill>
          <a:blip r:embed="rId2"/>
          <a:stretch/>
        </p:blipFill>
        <p:spPr>
          <a:xfrm>
            <a:off x="1523880" y="1828800"/>
            <a:ext cx="5867640" cy="4037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99"/>
            </a:gs>
            <a:gs pos="100000">
              <a:srgbClr val="3366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1" name="" descr=""/>
          <p:cNvPicPr/>
          <p:nvPr/>
        </p:nvPicPr>
        <p:blipFill>
          <a:blip r:embed="rId1"/>
          <a:stretch/>
        </p:blipFill>
        <p:spPr>
          <a:xfrm>
            <a:off x="6629400" y="6095880"/>
            <a:ext cx="542880" cy="565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62" name=""/>
          <p:cNvSpPr/>
          <p:nvPr/>
        </p:nvSpPr>
        <p:spPr>
          <a:xfrm>
            <a:off x="7162920" y="6095880"/>
            <a:ext cx="197964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badi MT Condensed"/>
              </a:rPr>
              <a:t>Enron Research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63" name=""/>
          <p:cNvSpPr/>
          <p:nvPr/>
        </p:nvSpPr>
        <p:spPr>
          <a:xfrm>
            <a:off x="4267080" y="22860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Pricing Issues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64" name=""/>
          <p:cNvSpPr/>
          <p:nvPr/>
        </p:nvSpPr>
        <p:spPr>
          <a:xfrm>
            <a:off x="3200400" y="22860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Introduction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65" name=""/>
          <p:cNvSpPr/>
          <p:nvPr/>
        </p:nvSpPr>
        <p:spPr>
          <a:xfrm>
            <a:off x="5334120" y="22860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Our Approach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66" name=""/>
          <p:cNvSpPr/>
          <p:nvPr/>
        </p:nvSpPr>
        <p:spPr>
          <a:xfrm>
            <a:off x="6400800" y="22860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ffff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Results and Implications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67" name=""/>
          <p:cNvSpPr/>
          <p:nvPr/>
        </p:nvSpPr>
        <p:spPr>
          <a:xfrm>
            <a:off x="1219320" y="1142640"/>
            <a:ext cx="571500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68" name=""/>
          <p:cNvSpPr txBox="1"/>
          <p:nvPr/>
        </p:nvSpPr>
        <p:spPr>
          <a:xfrm rot="20484000">
            <a:off x="151920" y="228600"/>
            <a:ext cx="1752840" cy="609480"/>
          </a:xfrm>
          <a:prstGeom prst="rect">
            <a:avLst/>
          </a:prstGeom>
        </p:spPr>
        <p:txBody>
          <a:bodyPr wrap="none" lIns="90000" rIns="90000" tIns="46800" bIns="46800" anchor="ctr" anchorCtr="1">
            <a:prstTxWarp prst="textTriangle">
              <a:avLst>
                <a:gd name="adj" fmla="val 5000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3" strike="noStrike" u="none">
                <a:ln w="9360">
                  <a:solidFill>
                    <a:srgbClr val="000000"/>
                  </a:solidFill>
                  <a:miter/>
                </a:ln>
                <a:gradFill rotWithShape="0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/>
                </a:gradFill>
                <a:uFillTx/>
                <a:latin typeface="Times New Roman"/>
              </a:rPr>
              <a:t>Real Options</a:t>
            </a:r>
            <a:endParaRPr b="0" lang="en-US" sz="2400" spc="3" strike="noStrike" u="none">
              <a:ln w="9360">
                <a:solidFill>
                  <a:srgbClr val="000000"/>
                </a:solidFill>
                <a:miter/>
              </a:ln>
              <a:gradFill rotWithShape="0">
                <a:gsLst>
                  <a:gs pos="0">
                    <a:srgbClr val="ffffcc"/>
                  </a:gs>
                  <a:gs pos="100000">
                    <a:srgbClr val="ff9999"/>
                  </a:gs>
                </a:gsLst>
                <a:lin ang="5400000"/>
              </a:gradFill>
              <a:uFillTx/>
              <a:latin typeface="Times New Roman"/>
              <a:ea typeface="Times New Roman"/>
            </a:endParaRPr>
          </a:p>
        </p:txBody>
      </p:sp>
      <p:sp>
        <p:nvSpPr>
          <p:cNvPr id="569" name=""/>
          <p:cNvSpPr/>
          <p:nvPr/>
        </p:nvSpPr>
        <p:spPr>
          <a:xfrm>
            <a:off x="1447920" y="1142640"/>
            <a:ext cx="571500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Optimal Decisions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570" name="" descr=""/>
          <p:cNvPicPr/>
          <p:nvPr/>
        </p:nvPicPr>
        <p:blipFill>
          <a:blip r:embed="rId2"/>
          <a:stretch/>
        </p:blipFill>
        <p:spPr>
          <a:xfrm>
            <a:off x="1600200" y="1676520"/>
            <a:ext cx="6067440" cy="3990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99"/>
            </a:gs>
            <a:gs pos="100000">
              <a:srgbClr val="3366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1" name="" descr=""/>
          <p:cNvPicPr/>
          <p:nvPr/>
        </p:nvPicPr>
        <p:blipFill>
          <a:blip r:embed="rId1"/>
          <a:stretch/>
        </p:blipFill>
        <p:spPr>
          <a:xfrm>
            <a:off x="6629400" y="6095880"/>
            <a:ext cx="542880" cy="565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72" name=""/>
          <p:cNvSpPr/>
          <p:nvPr/>
        </p:nvSpPr>
        <p:spPr>
          <a:xfrm>
            <a:off x="7162920" y="6095880"/>
            <a:ext cx="197964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badi MT Condensed"/>
              </a:rPr>
              <a:t>Enron Research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73" name=""/>
          <p:cNvSpPr/>
          <p:nvPr/>
        </p:nvSpPr>
        <p:spPr>
          <a:xfrm>
            <a:off x="4267080" y="22860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Pricing Issues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74" name=""/>
          <p:cNvSpPr/>
          <p:nvPr/>
        </p:nvSpPr>
        <p:spPr>
          <a:xfrm>
            <a:off x="3200400" y="22860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Introduction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75" name=""/>
          <p:cNvSpPr/>
          <p:nvPr/>
        </p:nvSpPr>
        <p:spPr>
          <a:xfrm>
            <a:off x="5334120" y="22860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Our Approach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76" name=""/>
          <p:cNvSpPr/>
          <p:nvPr/>
        </p:nvSpPr>
        <p:spPr>
          <a:xfrm>
            <a:off x="6400800" y="22860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ffff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Results and Implications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77" name=""/>
          <p:cNvSpPr/>
          <p:nvPr/>
        </p:nvSpPr>
        <p:spPr>
          <a:xfrm>
            <a:off x="1219320" y="1142640"/>
            <a:ext cx="571500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78" name=""/>
          <p:cNvSpPr txBox="1"/>
          <p:nvPr/>
        </p:nvSpPr>
        <p:spPr>
          <a:xfrm rot="20484000">
            <a:off x="151920" y="228600"/>
            <a:ext cx="1752840" cy="609480"/>
          </a:xfrm>
          <a:prstGeom prst="rect">
            <a:avLst/>
          </a:prstGeom>
        </p:spPr>
        <p:txBody>
          <a:bodyPr wrap="none" lIns="90000" rIns="90000" tIns="46800" bIns="46800" anchor="ctr" anchorCtr="1">
            <a:prstTxWarp prst="textTriangle">
              <a:avLst>
                <a:gd name="adj" fmla="val 5000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3" strike="noStrike" u="none">
                <a:ln w="9360">
                  <a:solidFill>
                    <a:srgbClr val="000000"/>
                  </a:solidFill>
                  <a:miter/>
                </a:ln>
                <a:gradFill rotWithShape="0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/>
                </a:gradFill>
                <a:uFillTx/>
                <a:latin typeface="Times New Roman"/>
              </a:rPr>
              <a:t>Real Options</a:t>
            </a:r>
            <a:endParaRPr b="0" lang="en-US" sz="2400" spc="3" strike="noStrike" u="none">
              <a:ln w="9360">
                <a:solidFill>
                  <a:srgbClr val="000000"/>
                </a:solidFill>
                <a:miter/>
              </a:ln>
              <a:gradFill rotWithShape="0">
                <a:gsLst>
                  <a:gs pos="0">
                    <a:srgbClr val="ffffcc"/>
                  </a:gs>
                  <a:gs pos="100000">
                    <a:srgbClr val="ff9999"/>
                  </a:gs>
                </a:gsLst>
                <a:lin ang="5400000"/>
              </a:gradFill>
              <a:uFillTx/>
              <a:latin typeface="Times New Roman"/>
              <a:ea typeface="Times New Roman"/>
            </a:endParaRPr>
          </a:p>
        </p:txBody>
      </p:sp>
      <p:sp>
        <p:nvSpPr>
          <p:cNvPr id="579" name=""/>
          <p:cNvSpPr/>
          <p:nvPr/>
        </p:nvSpPr>
        <p:spPr>
          <a:xfrm>
            <a:off x="1447920" y="1142640"/>
            <a:ext cx="571500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Optimal Decisions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580" name="" descr=""/>
          <p:cNvPicPr/>
          <p:nvPr/>
        </p:nvPicPr>
        <p:blipFill>
          <a:blip r:embed="rId2"/>
          <a:stretch/>
        </p:blipFill>
        <p:spPr>
          <a:xfrm>
            <a:off x="1676520" y="1523880"/>
            <a:ext cx="5867280" cy="45021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99"/>
            </a:gs>
            <a:gs pos="100000">
              <a:srgbClr val="3366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1" name="" descr=""/>
          <p:cNvPicPr/>
          <p:nvPr/>
        </p:nvPicPr>
        <p:blipFill>
          <a:blip r:embed="rId1"/>
          <a:stretch/>
        </p:blipFill>
        <p:spPr>
          <a:xfrm>
            <a:off x="6629400" y="6095880"/>
            <a:ext cx="542880" cy="565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82" name=""/>
          <p:cNvSpPr/>
          <p:nvPr/>
        </p:nvSpPr>
        <p:spPr>
          <a:xfrm>
            <a:off x="7162920" y="6095880"/>
            <a:ext cx="197964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badi MT Condensed"/>
              </a:rPr>
              <a:t>Enron Research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83" name=""/>
          <p:cNvSpPr/>
          <p:nvPr/>
        </p:nvSpPr>
        <p:spPr>
          <a:xfrm>
            <a:off x="4267080" y="22860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Pricing Issues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84" name=""/>
          <p:cNvSpPr/>
          <p:nvPr/>
        </p:nvSpPr>
        <p:spPr>
          <a:xfrm>
            <a:off x="3200400" y="22860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Introduction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85" name=""/>
          <p:cNvSpPr/>
          <p:nvPr/>
        </p:nvSpPr>
        <p:spPr>
          <a:xfrm>
            <a:off x="5334120" y="22860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Our Approach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86" name=""/>
          <p:cNvSpPr/>
          <p:nvPr/>
        </p:nvSpPr>
        <p:spPr>
          <a:xfrm>
            <a:off x="6400800" y="22860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ffff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Results and Implications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87" name=""/>
          <p:cNvSpPr/>
          <p:nvPr/>
        </p:nvSpPr>
        <p:spPr>
          <a:xfrm>
            <a:off x="1905120" y="1752480"/>
            <a:ext cx="5943600" cy="38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ffff"/>
                </a:solidFill>
                <a:effectLst/>
                <a:uFillTx/>
                <a:latin typeface="Times New Roman"/>
              </a:rPr>
              <a:t>Our Model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buClr>
                <a:srgbClr val="ffff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Incorporates correlations and forward market 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  conditions through HJM technology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 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buClr>
                <a:srgbClr val="ffff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Handles high dimensionality and different price 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  processes using American Monte-Carlo techniques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buClr>
                <a:srgbClr val="ffff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Preserves the American flavor for the options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  inherent in storage facilities and provides  optimal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  exercise strategy through dynamic programming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 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88" name=""/>
          <p:cNvSpPr/>
          <p:nvPr/>
        </p:nvSpPr>
        <p:spPr>
          <a:xfrm>
            <a:off x="1676520" y="1142640"/>
            <a:ext cx="571500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What Have We Achieved ?  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89" name=""/>
          <p:cNvSpPr txBox="1"/>
          <p:nvPr/>
        </p:nvSpPr>
        <p:spPr>
          <a:xfrm rot="20484000">
            <a:off x="151920" y="228600"/>
            <a:ext cx="1752840" cy="609480"/>
          </a:xfrm>
          <a:prstGeom prst="rect">
            <a:avLst/>
          </a:prstGeom>
        </p:spPr>
        <p:txBody>
          <a:bodyPr wrap="none" lIns="90000" rIns="90000" tIns="46800" bIns="46800" anchor="ctr" anchorCtr="1">
            <a:prstTxWarp prst="textTriangle">
              <a:avLst>
                <a:gd name="adj" fmla="val 5000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3" strike="noStrike" u="none">
                <a:ln w="9360">
                  <a:solidFill>
                    <a:srgbClr val="000000"/>
                  </a:solidFill>
                  <a:miter/>
                </a:ln>
                <a:gradFill rotWithShape="0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/>
                </a:gradFill>
                <a:uFillTx/>
                <a:latin typeface="Times New Roman"/>
              </a:rPr>
              <a:t>Real Options</a:t>
            </a:r>
            <a:endParaRPr b="0" lang="en-US" sz="2400" spc="3" strike="noStrike" u="none">
              <a:ln w="9360">
                <a:solidFill>
                  <a:srgbClr val="000000"/>
                </a:solidFill>
                <a:miter/>
              </a:ln>
              <a:gradFill rotWithShape="0">
                <a:gsLst>
                  <a:gs pos="0">
                    <a:srgbClr val="ffffcc"/>
                  </a:gs>
                  <a:gs pos="100000">
                    <a:srgbClr val="ff9999"/>
                  </a:gs>
                </a:gsLst>
                <a:lin ang="5400000"/>
              </a:gradFill>
              <a:uFillTx/>
              <a:latin typeface="Times New Roman"/>
              <a:ea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99"/>
            </a:gs>
            <a:gs pos="100000">
              <a:srgbClr val="3366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0" name="" descr=""/>
          <p:cNvPicPr/>
          <p:nvPr/>
        </p:nvPicPr>
        <p:blipFill>
          <a:blip r:embed="rId1"/>
          <a:stretch/>
        </p:blipFill>
        <p:spPr>
          <a:xfrm>
            <a:off x="6629400" y="6095880"/>
            <a:ext cx="542880" cy="565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91" name=""/>
          <p:cNvSpPr/>
          <p:nvPr/>
        </p:nvSpPr>
        <p:spPr>
          <a:xfrm>
            <a:off x="7162920" y="6095880"/>
            <a:ext cx="197964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badi MT Condensed"/>
              </a:rPr>
              <a:t>Enron Research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92" name=""/>
          <p:cNvSpPr/>
          <p:nvPr/>
        </p:nvSpPr>
        <p:spPr>
          <a:xfrm>
            <a:off x="4267080" y="22860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Pricing Issues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93" name=""/>
          <p:cNvSpPr/>
          <p:nvPr/>
        </p:nvSpPr>
        <p:spPr>
          <a:xfrm>
            <a:off x="3200400" y="22860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Introduction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94" name=""/>
          <p:cNvSpPr/>
          <p:nvPr/>
        </p:nvSpPr>
        <p:spPr>
          <a:xfrm>
            <a:off x="5334120" y="22860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Our Approach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95" name=""/>
          <p:cNvSpPr/>
          <p:nvPr/>
        </p:nvSpPr>
        <p:spPr>
          <a:xfrm>
            <a:off x="6400800" y="22860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ffff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Results and Implications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96" name=""/>
          <p:cNvSpPr/>
          <p:nvPr/>
        </p:nvSpPr>
        <p:spPr>
          <a:xfrm>
            <a:off x="1905120" y="1752480"/>
            <a:ext cx="5943600" cy="3982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ffff"/>
                </a:solidFill>
                <a:effectLst/>
                <a:uFillTx/>
                <a:latin typeface="Times New Roman"/>
              </a:rPr>
              <a:t>Our Model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buClr>
                <a:srgbClr val="ffff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Shed lights on injection-hold-withdraw operating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  decisions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buClr>
                <a:srgbClr val="ffff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Captures the value of both inter- and intra- seasonal  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  spread options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 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buClr>
                <a:srgbClr val="ffff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Same model works for reservoir / salt dome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buClr>
                <a:srgbClr val="ffff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ffff"/>
                </a:solidFill>
                <a:effectLst/>
                <a:uFillTx/>
                <a:latin typeface="Times New Roman"/>
              </a:rPr>
              <a:t>  Warning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buClr>
                <a:srgbClr val="ffff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The model makes optimal decisions, in reality we  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   may not exercise optimally due to other constraints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97" name=""/>
          <p:cNvSpPr/>
          <p:nvPr/>
        </p:nvSpPr>
        <p:spPr>
          <a:xfrm>
            <a:off x="1676520" y="1142640"/>
            <a:ext cx="571500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What Have We Achieved ?  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98" name=""/>
          <p:cNvSpPr txBox="1"/>
          <p:nvPr/>
        </p:nvSpPr>
        <p:spPr>
          <a:xfrm rot="20484000">
            <a:off x="151920" y="228600"/>
            <a:ext cx="1752840" cy="609480"/>
          </a:xfrm>
          <a:prstGeom prst="rect">
            <a:avLst/>
          </a:prstGeom>
        </p:spPr>
        <p:txBody>
          <a:bodyPr wrap="none" lIns="90000" rIns="90000" tIns="46800" bIns="46800" anchor="ctr" anchorCtr="1">
            <a:prstTxWarp prst="textTriangle">
              <a:avLst>
                <a:gd name="adj" fmla="val 5000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3" strike="noStrike" u="none">
                <a:ln w="9360">
                  <a:solidFill>
                    <a:srgbClr val="000000"/>
                  </a:solidFill>
                  <a:miter/>
                </a:ln>
                <a:gradFill rotWithShape="0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/>
                </a:gradFill>
                <a:uFillTx/>
                <a:latin typeface="Times New Roman"/>
              </a:rPr>
              <a:t>Real Options</a:t>
            </a:r>
            <a:endParaRPr b="0" lang="en-US" sz="2400" spc="3" strike="noStrike" u="none">
              <a:ln w="9360">
                <a:solidFill>
                  <a:srgbClr val="000000"/>
                </a:solidFill>
                <a:miter/>
              </a:ln>
              <a:gradFill rotWithShape="0">
                <a:gsLst>
                  <a:gs pos="0">
                    <a:srgbClr val="ffffcc"/>
                  </a:gs>
                  <a:gs pos="100000">
                    <a:srgbClr val="ff9999"/>
                  </a:gs>
                </a:gsLst>
                <a:lin ang="5400000"/>
              </a:gradFill>
              <a:uFillTx/>
              <a:latin typeface="Times New Roman"/>
              <a:ea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99"/>
            </a:gs>
            <a:gs pos="100000">
              <a:srgbClr val="3366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9" name="" descr=""/>
          <p:cNvPicPr/>
          <p:nvPr/>
        </p:nvPicPr>
        <p:blipFill>
          <a:blip r:embed="rId1"/>
          <a:stretch/>
        </p:blipFill>
        <p:spPr>
          <a:xfrm>
            <a:off x="6629400" y="6095880"/>
            <a:ext cx="542880" cy="565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00" name=""/>
          <p:cNvSpPr/>
          <p:nvPr/>
        </p:nvSpPr>
        <p:spPr>
          <a:xfrm>
            <a:off x="7162920" y="6095880"/>
            <a:ext cx="197964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badi MT Condensed"/>
              </a:rPr>
              <a:t>Enron Research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01" name=""/>
          <p:cNvSpPr/>
          <p:nvPr/>
        </p:nvSpPr>
        <p:spPr>
          <a:xfrm>
            <a:off x="4267080" y="22860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Pricing Issues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02" name=""/>
          <p:cNvSpPr/>
          <p:nvPr/>
        </p:nvSpPr>
        <p:spPr>
          <a:xfrm>
            <a:off x="3200400" y="22860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Introduction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03" name=""/>
          <p:cNvSpPr/>
          <p:nvPr/>
        </p:nvSpPr>
        <p:spPr>
          <a:xfrm>
            <a:off x="5334120" y="22860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Our Approach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04" name=""/>
          <p:cNvSpPr/>
          <p:nvPr/>
        </p:nvSpPr>
        <p:spPr>
          <a:xfrm>
            <a:off x="6400800" y="22860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ffff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Results and Implications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05" name=""/>
          <p:cNvSpPr/>
          <p:nvPr/>
        </p:nvSpPr>
        <p:spPr>
          <a:xfrm>
            <a:off x="1905120" y="1752480"/>
            <a:ext cx="5943600" cy="328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buClr>
                <a:srgbClr val="ffff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Power pump storage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  pump water during off-peak hours  -&gt;injection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  generate power during peak-hours  -&gt;withdraw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 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 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buClr>
                <a:srgbClr val="ffff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Aquifer storage of water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  wet year        -&gt; injection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  drought year -&gt; withdraw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  normal year  -&gt; hold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 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06" name=""/>
          <p:cNvSpPr/>
          <p:nvPr/>
        </p:nvSpPr>
        <p:spPr>
          <a:xfrm>
            <a:off x="1676520" y="1142640"/>
            <a:ext cx="571500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Other Possible Applications  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07" name=""/>
          <p:cNvSpPr txBox="1"/>
          <p:nvPr/>
        </p:nvSpPr>
        <p:spPr>
          <a:xfrm rot="20484000">
            <a:off x="151920" y="228600"/>
            <a:ext cx="1752840" cy="609480"/>
          </a:xfrm>
          <a:prstGeom prst="rect">
            <a:avLst/>
          </a:prstGeom>
        </p:spPr>
        <p:txBody>
          <a:bodyPr wrap="none" lIns="90000" rIns="90000" tIns="46800" bIns="46800" anchor="ctr" anchorCtr="1">
            <a:prstTxWarp prst="textTriangle">
              <a:avLst>
                <a:gd name="adj" fmla="val 5000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3" strike="noStrike" u="none">
                <a:ln w="9360">
                  <a:solidFill>
                    <a:srgbClr val="000000"/>
                  </a:solidFill>
                  <a:miter/>
                </a:ln>
                <a:gradFill rotWithShape="0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/>
                </a:gradFill>
                <a:uFillTx/>
                <a:latin typeface="Times New Roman"/>
              </a:rPr>
              <a:t>Real Options</a:t>
            </a:r>
            <a:endParaRPr b="0" lang="en-US" sz="2400" spc="3" strike="noStrike" u="none">
              <a:ln w="9360">
                <a:solidFill>
                  <a:srgbClr val="000000"/>
                </a:solidFill>
                <a:miter/>
              </a:ln>
              <a:gradFill rotWithShape="0">
                <a:gsLst>
                  <a:gs pos="0">
                    <a:srgbClr val="ffffcc"/>
                  </a:gs>
                  <a:gs pos="100000">
                    <a:srgbClr val="ff9999"/>
                  </a:gs>
                </a:gsLst>
                <a:lin ang="5400000"/>
              </a:gradFill>
              <a:uFillTx/>
              <a:latin typeface="Times New Roman"/>
              <a:ea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99"/>
            </a:gs>
            <a:gs pos="100000">
              <a:srgbClr val="3366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" descr=""/>
          <p:cNvPicPr/>
          <p:nvPr/>
        </p:nvPicPr>
        <p:blipFill>
          <a:blip r:embed="rId1"/>
          <a:stretch/>
        </p:blipFill>
        <p:spPr>
          <a:xfrm>
            <a:off x="6629400" y="6095880"/>
            <a:ext cx="542880" cy="565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4" name=""/>
          <p:cNvSpPr/>
          <p:nvPr/>
        </p:nvSpPr>
        <p:spPr>
          <a:xfrm>
            <a:off x="7162920" y="6095880"/>
            <a:ext cx="197964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badi MT Condensed"/>
              </a:rPr>
              <a:t>Enron Research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6324480" y="15228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400" y="0"/>
                </a:lnTo>
                <a:lnTo>
                  <a:pt x="21600" y="10800"/>
                </a:lnTo>
                <a:lnTo>
                  <a:pt x="16400" y="21600"/>
                </a:lnTo>
                <a:lnTo>
                  <a:pt x="0" y="21600"/>
                </a:lnTo>
                <a:lnTo>
                  <a:pt x="52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Enron’s Approach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4191120" y="15228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Pricing Issues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3124080" y="15228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ffff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Introduction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5257800" y="15228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Our Approach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1981080" y="1752480"/>
            <a:ext cx="5943600" cy="3417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ffff"/>
                </a:solidFill>
                <a:effectLst/>
                <a:uFillTx/>
                <a:latin typeface="Times New Roman"/>
              </a:rPr>
              <a:t>Why does storage valuation matter?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buClr>
                <a:srgbClr val="ffff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What is operational value of Bammel storage ?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buClr>
                <a:srgbClr val="ffff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buClr>
                <a:srgbClr val="ffff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How much should ECT charge / pay for specific    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   types of storage contracts ?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buClr>
                <a:srgbClr val="ffff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What is the sensitivities with respect to contractual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   changes and market conditions ?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  </a:t>
            </a:r>
            <a:r>
              <a:rPr b="0" lang="en-US" sz="1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1676520" y="1142640"/>
            <a:ext cx="571500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Introduction 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 txBox="1"/>
          <p:nvPr/>
        </p:nvSpPr>
        <p:spPr>
          <a:xfrm rot="20484000">
            <a:off x="151920" y="228600"/>
            <a:ext cx="1752840" cy="609480"/>
          </a:xfrm>
          <a:prstGeom prst="rect">
            <a:avLst/>
          </a:prstGeom>
        </p:spPr>
        <p:txBody>
          <a:bodyPr wrap="none" lIns="90000" rIns="90000" tIns="46800" bIns="46800" anchor="ctr" anchorCtr="1">
            <a:prstTxWarp prst="textTriangle">
              <a:avLst>
                <a:gd name="adj" fmla="val 5000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3" strike="noStrike" u="none">
                <a:ln w="9360">
                  <a:solidFill>
                    <a:srgbClr val="000000"/>
                  </a:solidFill>
                  <a:miter/>
                </a:ln>
                <a:gradFill rotWithShape="0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/>
                </a:gradFill>
                <a:uFillTx/>
                <a:latin typeface="Times New Roman"/>
              </a:rPr>
              <a:t>Real Options</a:t>
            </a:r>
            <a:endParaRPr b="0" lang="en-US" sz="2400" spc="3" strike="noStrike" u="none">
              <a:ln w="9360">
                <a:solidFill>
                  <a:srgbClr val="000000"/>
                </a:solidFill>
                <a:miter/>
              </a:ln>
              <a:gradFill rotWithShape="0">
                <a:gsLst>
                  <a:gs pos="0">
                    <a:srgbClr val="ffffcc"/>
                  </a:gs>
                  <a:gs pos="100000">
                    <a:srgbClr val="ff9999"/>
                  </a:gs>
                </a:gsLst>
                <a:lin ang="5400000"/>
              </a:gradFill>
              <a:uFillTx/>
              <a:latin typeface="Times New Roman"/>
              <a:ea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99"/>
            </a:gs>
            <a:gs pos="100000">
              <a:srgbClr val="3366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6629400" y="6095880"/>
            <a:ext cx="542880" cy="565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3" name=""/>
          <p:cNvSpPr/>
          <p:nvPr/>
        </p:nvSpPr>
        <p:spPr>
          <a:xfrm>
            <a:off x="7162920" y="6095880"/>
            <a:ext cx="197964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badi MT Condensed"/>
              </a:rPr>
              <a:t>Enron Research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4267080" y="30492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ffff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Pricing Issues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3200400" y="30492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Introduction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5334120" y="30492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Our Approach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6400800" y="30492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Results and Implications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1981080" y="1752480"/>
            <a:ext cx="5943600" cy="4179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Real options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buClr>
                <a:srgbClr val="ffff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    </a:t>
            </a:r>
            <a:r>
              <a:rPr b="0" i="1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Unlike financial options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buClr>
                <a:srgbClr val="ffff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  Its value depends on who owns &amp; operates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    Owner’s access to regional pipelines, trading   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    capability, other gas assets in the region, etc.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buClr>
                <a:srgbClr val="ffff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  Interacting and path-dependent options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     An injection creates an option to withdraw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1676520" y="1142640"/>
            <a:ext cx="571500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Why Is It Difficult to Price Storage ? 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 txBox="1"/>
          <p:nvPr/>
        </p:nvSpPr>
        <p:spPr>
          <a:xfrm rot="20484000">
            <a:off x="151920" y="228600"/>
            <a:ext cx="1752840" cy="609480"/>
          </a:xfrm>
          <a:prstGeom prst="rect">
            <a:avLst/>
          </a:prstGeom>
        </p:spPr>
        <p:txBody>
          <a:bodyPr wrap="none" lIns="90000" rIns="90000" tIns="46800" bIns="46800" anchor="ctr" anchorCtr="1">
            <a:prstTxWarp prst="textTriangle">
              <a:avLst>
                <a:gd name="adj" fmla="val 5000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3" strike="noStrike" u="none">
                <a:ln w="9360">
                  <a:solidFill>
                    <a:srgbClr val="000000"/>
                  </a:solidFill>
                  <a:miter/>
                </a:ln>
                <a:gradFill rotWithShape="0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/>
                </a:gradFill>
                <a:uFillTx/>
                <a:latin typeface="Times New Roman"/>
              </a:rPr>
              <a:t>Real Options</a:t>
            </a:r>
            <a:endParaRPr b="0" lang="en-US" sz="2400" spc="3" strike="noStrike" u="none">
              <a:ln w="9360">
                <a:solidFill>
                  <a:srgbClr val="000000"/>
                </a:solidFill>
                <a:miter/>
              </a:ln>
              <a:gradFill rotWithShape="0">
                <a:gsLst>
                  <a:gs pos="0">
                    <a:srgbClr val="ffffcc"/>
                  </a:gs>
                  <a:gs pos="100000">
                    <a:srgbClr val="ff9999"/>
                  </a:gs>
                </a:gsLst>
                <a:lin ang="5400000"/>
              </a:gradFill>
              <a:uFillTx/>
              <a:latin typeface="Times New Roman"/>
              <a:ea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99"/>
            </a:gs>
            <a:gs pos="100000">
              <a:srgbClr val="3366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" name="" descr=""/>
          <p:cNvPicPr/>
          <p:nvPr/>
        </p:nvPicPr>
        <p:blipFill>
          <a:blip r:embed="rId1"/>
          <a:stretch/>
        </p:blipFill>
        <p:spPr>
          <a:xfrm>
            <a:off x="6629400" y="6095880"/>
            <a:ext cx="542880" cy="565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2" name=""/>
          <p:cNvSpPr/>
          <p:nvPr/>
        </p:nvSpPr>
        <p:spPr>
          <a:xfrm>
            <a:off x="7162920" y="6095880"/>
            <a:ext cx="197964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badi MT Condensed"/>
              </a:rPr>
              <a:t>Enron Research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4267080" y="30492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ffff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Pricing Issues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3200400" y="30492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Introduction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5334120" y="30492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Our Approach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6400800" y="30492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Results and Implications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1676520" y="1058400"/>
            <a:ext cx="586728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Interacting &amp; Path-Dependent Options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 txBox="1"/>
          <p:nvPr/>
        </p:nvSpPr>
        <p:spPr>
          <a:xfrm rot="20484000">
            <a:off x="151920" y="228600"/>
            <a:ext cx="1752840" cy="609480"/>
          </a:xfrm>
          <a:prstGeom prst="rect">
            <a:avLst/>
          </a:prstGeom>
        </p:spPr>
        <p:txBody>
          <a:bodyPr wrap="none" lIns="90000" rIns="90000" tIns="46800" bIns="46800" anchor="ctr" anchorCtr="1">
            <a:prstTxWarp prst="textTriangle">
              <a:avLst>
                <a:gd name="adj" fmla="val 5000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3" strike="noStrike" u="none">
                <a:ln w="9360">
                  <a:solidFill>
                    <a:srgbClr val="000000"/>
                  </a:solidFill>
                  <a:miter/>
                </a:ln>
                <a:gradFill rotWithShape="0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/>
                </a:gradFill>
                <a:uFillTx/>
                <a:latin typeface="Times New Roman"/>
              </a:rPr>
              <a:t>Real Options</a:t>
            </a:r>
            <a:endParaRPr b="0" lang="en-US" sz="2400" spc="3" strike="noStrike" u="none">
              <a:ln w="9360">
                <a:solidFill>
                  <a:srgbClr val="000000"/>
                </a:solidFill>
                <a:miter/>
              </a:ln>
              <a:gradFill rotWithShape="0">
                <a:gsLst>
                  <a:gs pos="0">
                    <a:srgbClr val="ffffcc"/>
                  </a:gs>
                  <a:gs pos="100000">
                    <a:srgbClr val="ff9999"/>
                  </a:gs>
                </a:gsLst>
                <a:lin ang="5400000"/>
              </a:gradFill>
              <a:uFillTx/>
              <a:latin typeface="Times New Roman"/>
              <a:ea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1981080" y="3505320"/>
            <a:ext cx="5943600" cy="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3429000" y="2057400"/>
            <a:ext cx="0" cy="144792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6477120" y="2057400"/>
            <a:ext cx="0" cy="144792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4952880" y="2057400"/>
            <a:ext cx="0" cy="144792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3" name=""/>
          <p:cNvGrpSpPr/>
          <p:nvPr/>
        </p:nvGrpSpPr>
        <p:grpSpPr>
          <a:xfrm>
            <a:off x="838080" y="3352680"/>
            <a:ext cx="304920" cy="381240"/>
            <a:chOff x="838080" y="3352680"/>
            <a:chExt cx="304920" cy="381240"/>
          </a:xfrm>
        </p:grpSpPr>
        <p:sp>
          <p:nvSpPr>
            <p:cNvPr id="64" name=""/>
            <p:cNvSpPr/>
            <p:nvPr/>
          </p:nvSpPr>
          <p:spPr>
            <a:xfrm>
              <a:off x="838080" y="3352680"/>
              <a:ext cx="152640" cy="381240"/>
            </a:xfrm>
            <a:prstGeom prst="rect">
              <a:avLst/>
            </a:prstGeom>
            <a:solidFill>
              <a:srgbClr val="99ff66"/>
            </a:solidFill>
            <a:ln w="190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274320" rIns="0" tIns="0" bIns="0" anchor="ctr">
              <a:sp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" name=""/>
            <p:cNvSpPr/>
            <p:nvPr/>
          </p:nvSpPr>
          <p:spPr>
            <a:xfrm>
              <a:off x="990720" y="3352680"/>
              <a:ext cx="152280" cy="381240"/>
            </a:xfrm>
            <a:prstGeom prst="rect">
              <a:avLst/>
            </a:prstGeom>
            <a:solidFill>
              <a:srgbClr val="ffffff"/>
            </a:solidFill>
            <a:ln w="190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274320" rIns="0" tIns="0" bIns="0" anchor="ctr">
              <a:sp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6" name=""/>
          <p:cNvGrpSpPr/>
          <p:nvPr/>
        </p:nvGrpSpPr>
        <p:grpSpPr>
          <a:xfrm>
            <a:off x="838080" y="4267080"/>
            <a:ext cx="304920" cy="381240"/>
            <a:chOff x="838080" y="4267080"/>
            <a:chExt cx="304920" cy="381240"/>
          </a:xfrm>
        </p:grpSpPr>
        <p:sp>
          <p:nvSpPr>
            <p:cNvPr id="67" name=""/>
            <p:cNvSpPr/>
            <p:nvPr/>
          </p:nvSpPr>
          <p:spPr>
            <a:xfrm>
              <a:off x="838080" y="4267080"/>
              <a:ext cx="152640" cy="381240"/>
            </a:xfrm>
            <a:prstGeom prst="rect">
              <a:avLst/>
            </a:prstGeom>
            <a:solidFill>
              <a:srgbClr val="99ff66"/>
            </a:solidFill>
            <a:ln w="190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274320" rIns="0" tIns="0" bIns="0" anchor="ctr">
              <a:sp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" name=""/>
            <p:cNvSpPr/>
            <p:nvPr/>
          </p:nvSpPr>
          <p:spPr>
            <a:xfrm>
              <a:off x="990720" y="4267080"/>
              <a:ext cx="152280" cy="381240"/>
            </a:xfrm>
            <a:prstGeom prst="rect">
              <a:avLst/>
            </a:prstGeom>
            <a:solidFill>
              <a:srgbClr val="99ff66"/>
            </a:solidFill>
            <a:ln w="190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274320" rIns="0" tIns="0" bIns="0" anchor="ctr">
              <a:sp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9" name=""/>
          <p:cNvSpPr/>
          <p:nvPr/>
        </p:nvSpPr>
        <p:spPr>
          <a:xfrm flipV="1">
            <a:off x="2057400" y="1981080"/>
            <a:ext cx="1143000" cy="53352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3048120" y="1981080"/>
            <a:ext cx="75960" cy="76320"/>
          </a:xfrm>
          <a:prstGeom prst="ellipse">
            <a:avLst/>
          </a:prstGeom>
          <a:solidFill>
            <a:srgbClr val="3366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274320" rIns="0" tIns="0" bIns="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2590920" y="2209680"/>
            <a:ext cx="75960" cy="76320"/>
          </a:xfrm>
          <a:prstGeom prst="ellipse">
            <a:avLst/>
          </a:prstGeom>
          <a:solidFill>
            <a:srgbClr val="3366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274320" rIns="0" tIns="0" bIns="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3962520" y="4800600"/>
            <a:ext cx="75960" cy="76320"/>
          </a:xfrm>
          <a:prstGeom prst="ellipse">
            <a:avLst/>
          </a:prstGeom>
          <a:solidFill>
            <a:srgbClr val="3366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274320" rIns="0" tIns="0" bIns="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2133720" y="2438280"/>
            <a:ext cx="75960" cy="76320"/>
          </a:xfrm>
          <a:prstGeom prst="ellipse">
            <a:avLst/>
          </a:prstGeom>
          <a:solidFill>
            <a:srgbClr val="ffff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4" name=""/>
          <p:cNvGrpSpPr/>
          <p:nvPr/>
        </p:nvGrpSpPr>
        <p:grpSpPr>
          <a:xfrm>
            <a:off x="2438280" y="3048120"/>
            <a:ext cx="304920" cy="380880"/>
            <a:chOff x="2438280" y="3048120"/>
            <a:chExt cx="304920" cy="380880"/>
          </a:xfrm>
        </p:grpSpPr>
        <p:sp>
          <p:nvSpPr>
            <p:cNvPr id="75" name=""/>
            <p:cNvSpPr/>
            <p:nvPr/>
          </p:nvSpPr>
          <p:spPr>
            <a:xfrm>
              <a:off x="2438280" y="3048120"/>
              <a:ext cx="152640" cy="380880"/>
            </a:xfrm>
            <a:prstGeom prst="rect">
              <a:avLst/>
            </a:prstGeom>
            <a:solidFill>
              <a:srgbClr val="99ff66"/>
            </a:solidFill>
            <a:ln w="190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274320" rIns="0" tIns="0" bIns="0" anchor="ctr">
              <a:sp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" name=""/>
            <p:cNvSpPr/>
            <p:nvPr/>
          </p:nvSpPr>
          <p:spPr>
            <a:xfrm>
              <a:off x="2590920" y="3048120"/>
              <a:ext cx="152280" cy="380880"/>
            </a:xfrm>
            <a:prstGeom prst="rect">
              <a:avLst/>
            </a:prstGeom>
            <a:solidFill>
              <a:srgbClr val="99ff66"/>
            </a:solidFill>
            <a:ln w="190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274320" rIns="0" tIns="0" bIns="0" anchor="ctr">
              <a:sp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77" name=""/>
          <p:cNvSpPr/>
          <p:nvPr/>
        </p:nvSpPr>
        <p:spPr>
          <a:xfrm flipV="1">
            <a:off x="3809880" y="1828800"/>
            <a:ext cx="1143000" cy="53352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4800600" y="1828800"/>
            <a:ext cx="74520" cy="76320"/>
          </a:xfrm>
          <a:prstGeom prst="ellipse">
            <a:avLst/>
          </a:prstGeom>
          <a:solidFill>
            <a:srgbClr val="3366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4343400" y="2057400"/>
            <a:ext cx="74520" cy="76320"/>
          </a:xfrm>
          <a:prstGeom prst="ellipse">
            <a:avLst/>
          </a:prstGeom>
          <a:solidFill>
            <a:srgbClr val="ffff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0" name=""/>
          <p:cNvGrpSpPr/>
          <p:nvPr/>
        </p:nvGrpSpPr>
        <p:grpSpPr>
          <a:xfrm>
            <a:off x="4038480" y="3048120"/>
            <a:ext cx="304920" cy="380880"/>
            <a:chOff x="4038480" y="3048120"/>
            <a:chExt cx="304920" cy="380880"/>
          </a:xfrm>
        </p:grpSpPr>
        <p:sp>
          <p:nvSpPr>
            <p:cNvPr id="81" name=""/>
            <p:cNvSpPr/>
            <p:nvPr/>
          </p:nvSpPr>
          <p:spPr>
            <a:xfrm>
              <a:off x="4038480" y="3048120"/>
              <a:ext cx="152640" cy="380880"/>
            </a:xfrm>
            <a:prstGeom prst="rect">
              <a:avLst/>
            </a:prstGeom>
            <a:solidFill>
              <a:srgbClr val="99ff66"/>
            </a:solidFill>
            <a:ln w="190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274320" rIns="0" tIns="0" bIns="0" anchor="ctr">
              <a:sp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" name=""/>
            <p:cNvSpPr/>
            <p:nvPr/>
          </p:nvSpPr>
          <p:spPr>
            <a:xfrm>
              <a:off x="4191120" y="3048120"/>
              <a:ext cx="152280" cy="380880"/>
            </a:xfrm>
            <a:prstGeom prst="rect">
              <a:avLst/>
            </a:prstGeom>
            <a:solidFill>
              <a:srgbClr val="99ff66"/>
            </a:solidFill>
            <a:ln w="190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274320" rIns="0" tIns="0" bIns="0" anchor="ctr">
              <a:sp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83" name=""/>
          <p:cNvSpPr/>
          <p:nvPr/>
        </p:nvSpPr>
        <p:spPr>
          <a:xfrm flipV="1">
            <a:off x="5181480" y="1980720"/>
            <a:ext cx="762120" cy="38124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5943600" y="2057400"/>
            <a:ext cx="380880" cy="22860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5867280" y="1981080"/>
            <a:ext cx="76320" cy="76320"/>
          </a:xfrm>
          <a:prstGeom prst="ellipse">
            <a:avLst/>
          </a:prstGeom>
          <a:solidFill>
            <a:srgbClr val="ffff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274320" rIns="0" tIns="0" bIns="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6095880" y="2133720"/>
            <a:ext cx="76320" cy="75960"/>
          </a:xfrm>
          <a:prstGeom prst="ellipse">
            <a:avLst/>
          </a:prstGeom>
          <a:solidFill>
            <a:srgbClr val="3366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274320" rIns="0" tIns="0" bIns="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5410080" y="2209680"/>
            <a:ext cx="76320" cy="76320"/>
          </a:xfrm>
          <a:prstGeom prst="ellipse">
            <a:avLst/>
          </a:prstGeom>
          <a:solidFill>
            <a:srgbClr val="3366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274320" rIns="0" tIns="0" bIns="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3886200" y="2286000"/>
            <a:ext cx="74520" cy="76320"/>
          </a:xfrm>
          <a:prstGeom prst="ellipse">
            <a:avLst/>
          </a:prstGeom>
          <a:solidFill>
            <a:srgbClr val="3366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9" name=""/>
          <p:cNvGrpSpPr/>
          <p:nvPr/>
        </p:nvGrpSpPr>
        <p:grpSpPr>
          <a:xfrm>
            <a:off x="7162920" y="3048120"/>
            <a:ext cx="304560" cy="380880"/>
            <a:chOff x="7162920" y="3048120"/>
            <a:chExt cx="304560" cy="380880"/>
          </a:xfrm>
        </p:grpSpPr>
        <p:sp>
          <p:nvSpPr>
            <p:cNvPr id="90" name=""/>
            <p:cNvSpPr/>
            <p:nvPr/>
          </p:nvSpPr>
          <p:spPr>
            <a:xfrm>
              <a:off x="7162920" y="3048120"/>
              <a:ext cx="152280" cy="380880"/>
            </a:xfrm>
            <a:prstGeom prst="rect">
              <a:avLst/>
            </a:prstGeom>
            <a:solidFill>
              <a:srgbClr val="ffffff"/>
            </a:solidFill>
            <a:ln w="190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274320" rIns="0" tIns="0" bIns="0" anchor="ctr">
              <a:sp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" name=""/>
            <p:cNvSpPr/>
            <p:nvPr/>
          </p:nvSpPr>
          <p:spPr>
            <a:xfrm>
              <a:off x="7315200" y="3048120"/>
              <a:ext cx="152280" cy="380880"/>
            </a:xfrm>
            <a:prstGeom prst="rect">
              <a:avLst/>
            </a:prstGeom>
            <a:solidFill>
              <a:srgbClr val="ffffff"/>
            </a:solidFill>
            <a:ln w="190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274320" rIns="0" tIns="0" bIns="0" anchor="ctr">
              <a:sp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92" name=""/>
          <p:cNvSpPr/>
          <p:nvPr/>
        </p:nvSpPr>
        <p:spPr>
          <a:xfrm>
            <a:off x="6934320" y="1905120"/>
            <a:ext cx="838080" cy="45720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7543800" y="2209680"/>
            <a:ext cx="76320" cy="76320"/>
          </a:xfrm>
          <a:prstGeom prst="ellipse">
            <a:avLst/>
          </a:prstGeom>
          <a:solidFill>
            <a:srgbClr val="ffff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274320" rIns="0" tIns="0" bIns="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7238880" y="2057400"/>
            <a:ext cx="76320" cy="76320"/>
          </a:xfrm>
          <a:prstGeom prst="ellipse">
            <a:avLst/>
          </a:prstGeom>
          <a:solidFill>
            <a:srgbClr val="3366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274320" rIns="0" tIns="0" bIns="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380880" y="2895480"/>
            <a:ext cx="91440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Empty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380880" y="3809880"/>
            <a:ext cx="106704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Half-full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380880" y="4724280"/>
            <a:ext cx="91440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Full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1981080" y="5867280"/>
            <a:ext cx="5943600" cy="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3429000" y="4419720"/>
            <a:ext cx="0" cy="144756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6477120" y="4419720"/>
            <a:ext cx="0" cy="144756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4952880" y="4419720"/>
            <a:ext cx="0" cy="144756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 flipV="1">
            <a:off x="2057400" y="4343400"/>
            <a:ext cx="1143000" cy="53352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3048120" y="4343400"/>
            <a:ext cx="75960" cy="76320"/>
          </a:xfrm>
          <a:prstGeom prst="ellipse">
            <a:avLst/>
          </a:prstGeom>
          <a:solidFill>
            <a:srgbClr val="3366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274320" rIns="0" tIns="0" bIns="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2590920" y="4572000"/>
            <a:ext cx="75960" cy="76320"/>
          </a:xfrm>
          <a:prstGeom prst="ellipse">
            <a:avLst/>
          </a:prstGeom>
          <a:solidFill>
            <a:srgbClr val="3366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274320" rIns="0" tIns="0" bIns="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2133720" y="4800600"/>
            <a:ext cx="75960" cy="76320"/>
          </a:xfrm>
          <a:prstGeom prst="ellipse">
            <a:avLst/>
          </a:prstGeom>
          <a:solidFill>
            <a:srgbClr val="ffff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06" name=""/>
          <p:cNvGrpSpPr/>
          <p:nvPr/>
        </p:nvGrpSpPr>
        <p:grpSpPr>
          <a:xfrm>
            <a:off x="2438280" y="5410080"/>
            <a:ext cx="304920" cy="381240"/>
            <a:chOff x="2438280" y="5410080"/>
            <a:chExt cx="304920" cy="381240"/>
          </a:xfrm>
        </p:grpSpPr>
        <p:sp>
          <p:nvSpPr>
            <p:cNvPr id="107" name=""/>
            <p:cNvSpPr/>
            <p:nvPr/>
          </p:nvSpPr>
          <p:spPr>
            <a:xfrm>
              <a:off x="2438280" y="5410080"/>
              <a:ext cx="152640" cy="381240"/>
            </a:xfrm>
            <a:prstGeom prst="rect">
              <a:avLst/>
            </a:prstGeom>
            <a:solidFill>
              <a:srgbClr val="99ff66"/>
            </a:solidFill>
            <a:ln w="190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274320" rIns="0" tIns="0" bIns="0" anchor="ctr">
              <a:sp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" name=""/>
            <p:cNvSpPr/>
            <p:nvPr/>
          </p:nvSpPr>
          <p:spPr>
            <a:xfrm>
              <a:off x="2590920" y="5410080"/>
              <a:ext cx="152280" cy="381240"/>
            </a:xfrm>
            <a:prstGeom prst="rect">
              <a:avLst/>
            </a:prstGeom>
            <a:solidFill>
              <a:srgbClr val="99ff66"/>
            </a:solidFill>
            <a:ln w="190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274320" rIns="0" tIns="0" bIns="0" anchor="ctr">
              <a:sp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09" name=""/>
          <p:cNvSpPr/>
          <p:nvPr/>
        </p:nvSpPr>
        <p:spPr>
          <a:xfrm>
            <a:off x="3733920" y="4495680"/>
            <a:ext cx="304560" cy="38124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 flipV="1">
            <a:off x="4038480" y="4419720"/>
            <a:ext cx="762120" cy="45720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3809880" y="4572000"/>
            <a:ext cx="76320" cy="76320"/>
          </a:xfrm>
          <a:prstGeom prst="ellipse">
            <a:avLst/>
          </a:prstGeom>
          <a:solidFill>
            <a:srgbClr val="ffff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274320" rIns="0" tIns="0" bIns="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4419720" y="4572000"/>
            <a:ext cx="75960" cy="76320"/>
          </a:xfrm>
          <a:prstGeom prst="ellipse">
            <a:avLst/>
          </a:prstGeom>
          <a:solidFill>
            <a:srgbClr val="3366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13" name=""/>
          <p:cNvGrpSpPr/>
          <p:nvPr/>
        </p:nvGrpSpPr>
        <p:grpSpPr>
          <a:xfrm>
            <a:off x="3962520" y="5410080"/>
            <a:ext cx="304560" cy="381240"/>
            <a:chOff x="3962520" y="5410080"/>
            <a:chExt cx="304560" cy="381240"/>
          </a:xfrm>
        </p:grpSpPr>
        <p:sp>
          <p:nvSpPr>
            <p:cNvPr id="114" name=""/>
            <p:cNvSpPr/>
            <p:nvPr/>
          </p:nvSpPr>
          <p:spPr>
            <a:xfrm>
              <a:off x="3962520" y="5410080"/>
              <a:ext cx="152280" cy="381240"/>
            </a:xfrm>
            <a:prstGeom prst="rect">
              <a:avLst/>
            </a:prstGeom>
            <a:solidFill>
              <a:srgbClr val="ffffff"/>
            </a:solidFill>
            <a:ln w="190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274320" rIns="0" tIns="0" bIns="0" anchor="ctr">
              <a:sp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" name=""/>
            <p:cNvSpPr/>
            <p:nvPr/>
          </p:nvSpPr>
          <p:spPr>
            <a:xfrm>
              <a:off x="4114800" y="5410080"/>
              <a:ext cx="152280" cy="381240"/>
            </a:xfrm>
            <a:prstGeom prst="rect">
              <a:avLst/>
            </a:prstGeom>
            <a:solidFill>
              <a:srgbClr val="ffffff"/>
            </a:solidFill>
            <a:ln w="190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274320" rIns="0" tIns="0" bIns="0" anchor="ctr">
              <a:sp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16" name=""/>
          <p:cNvSpPr/>
          <p:nvPr/>
        </p:nvSpPr>
        <p:spPr>
          <a:xfrm flipV="1">
            <a:off x="5257800" y="4724280"/>
            <a:ext cx="609480" cy="7632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 flipV="1">
            <a:off x="5867280" y="4419720"/>
            <a:ext cx="457200" cy="30456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5486400" y="4724280"/>
            <a:ext cx="76320" cy="76320"/>
          </a:xfrm>
          <a:prstGeom prst="ellipse">
            <a:avLst/>
          </a:prstGeom>
          <a:solidFill>
            <a:srgbClr val="ffff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274320" rIns="0" tIns="0" bIns="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5791320" y="4724280"/>
            <a:ext cx="75960" cy="76320"/>
          </a:xfrm>
          <a:prstGeom prst="ellipse">
            <a:avLst/>
          </a:prstGeom>
          <a:solidFill>
            <a:srgbClr val="3366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274320" rIns="0" tIns="0" bIns="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6095880" y="4495680"/>
            <a:ext cx="76320" cy="76320"/>
          </a:xfrm>
          <a:prstGeom prst="ellipse">
            <a:avLst/>
          </a:prstGeom>
          <a:solidFill>
            <a:srgbClr val="3366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274320" rIns="0" tIns="0" bIns="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21" name=""/>
          <p:cNvGrpSpPr/>
          <p:nvPr/>
        </p:nvGrpSpPr>
        <p:grpSpPr>
          <a:xfrm>
            <a:off x="5638680" y="3048120"/>
            <a:ext cx="304920" cy="380880"/>
            <a:chOff x="5638680" y="3048120"/>
            <a:chExt cx="304920" cy="380880"/>
          </a:xfrm>
        </p:grpSpPr>
        <p:sp>
          <p:nvSpPr>
            <p:cNvPr id="122" name=""/>
            <p:cNvSpPr/>
            <p:nvPr/>
          </p:nvSpPr>
          <p:spPr>
            <a:xfrm>
              <a:off x="5638680" y="3048120"/>
              <a:ext cx="152640" cy="380880"/>
            </a:xfrm>
            <a:prstGeom prst="rect">
              <a:avLst/>
            </a:prstGeom>
            <a:solidFill>
              <a:srgbClr val="ffffff"/>
            </a:solidFill>
            <a:ln w="190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274320" rIns="0" tIns="0" bIns="0" anchor="ctr">
              <a:sp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" name=""/>
            <p:cNvSpPr/>
            <p:nvPr/>
          </p:nvSpPr>
          <p:spPr>
            <a:xfrm>
              <a:off x="5791320" y="3048120"/>
              <a:ext cx="152280" cy="380880"/>
            </a:xfrm>
            <a:prstGeom prst="rect">
              <a:avLst/>
            </a:prstGeom>
            <a:solidFill>
              <a:srgbClr val="ffffff"/>
            </a:solidFill>
            <a:ln w="190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274320" rIns="0" tIns="0" bIns="0" anchor="ctr">
              <a:sp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24" name=""/>
          <p:cNvGrpSpPr/>
          <p:nvPr/>
        </p:nvGrpSpPr>
        <p:grpSpPr>
          <a:xfrm>
            <a:off x="5562720" y="5410080"/>
            <a:ext cx="304200" cy="381240"/>
            <a:chOff x="5562720" y="5410080"/>
            <a:chExt cx="304200" cy="381240"/>
          </a:xfrm>
        </p:grpSpPr>
        <p:sp>
          <p:nvSpPr>
            <p:cNvPr id="125" name=""/>
            <p:cNvSpPr/>
            <p:nvPr/>
          </p:nvSpPr>
          <p:spPr>
            <a:xfrm>
              <a:off x="5562720" y="5410080"/>
              <a:ext cx="152280" cy="381240"/>
            </a:xfrm>
            <a:prstGeom prst="rect">
              <a:avLst/>
            </a:prstGeom>
            <a:solidFill>
              <a:srgbClr val="99ff66"/>
            </a:solidFill>
            <a:ln w="190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274320" rIns="0" tIns="0" bIns="0" anchor="ctr">
              <a:sp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" name=""/>
            <p:cNvSpPr/>
            <p:nvPr/>
          </p:nvSpPr>
          <p:spPr>
            <a:xfrm>
              <a:off x="5715000" y="5410080"/>
              <a:ext cx="151920" cy="381240"/>
            </a:xfrm>
            <a:prstGeom prst="rect">
              <a:avLst/>
            </a:prstGeom>
            <a:solidFill>
              <a:srgbClr val="99ff66"/>
            </a:solidFill>
            <a:ln w="190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274320" rIns="0" tIns="0" bIns="0" anchor="ctr">
              <a:sp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27" name=""/>
          <p:cNvSpPr/>
          <p:nvPr/>
        </p:nvSpPr>
        <p:spPr>
          <a:xfrm>
            <a:off x="6858000" y="4343400"/>
            <a:ext cx="533520" cy="38088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7391520" y="4724280"/>
            <a:ext cx="685800" cy="15264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6934320" y="4419720"/>
            <a:ext cx="75960" cy="75960"/>
          </a:xfrm>
          <a:prstGeom prst="ellipse">
            <a:avLst/>
          </a:prstGeom>
          <a:solidFill>
            <a:srgbClr val="ffff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7315200" y="4648320"/>
            <a:ext cx="76320" cy="75960"/>
          </a:xfrm>
          <a:prstGeom prst="ellipse">
            <a:avLst/>
          </a:prstGeom>
          <a:solidFill>
            <a:srgbClr val="3366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7848720" y="4800600"/>
            <a:ext cx="75960" cy="76320"/>
          </a:xfrm>
          <a:prstGeom prst="ellipse">
            <a:avLst/>
          </a:prstGeom>
          <a:solidFill>
            <a:srgbClr val="3366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274320" rIns="0" tIns="0" bIns="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32" name=""/>
          <p:cNvGrpSpPr/>
          <p:nvPr/>
        </p:nvGrpSpPr>
        <p:grpSpPr>
          <a:xfrm>
            <a:off x="7238880" y="5334120"/>
            <a:ext cx="304920" cy="380880"/>
            <a:chOff x="7238880" y="5334120"/>
            <a:chExt cx="304920" cy="380880"/>
          </a:xfrm>
        </p:grpSpPr>
        <p:sp>
          <p:nvSpPr>
            <p:cNvPr id="133" name=""/>
            <p:cNvSpPr/>
            <p:nvPr/>
          </p:nvSpPr>
          <p:spPr>
            <a:xfrm>
              <a:off x="7238880" y="5334120"/>
              <a:ext cx="152640" cy="380880"/>
            </a:xfrm>
            <a:prstGeom prst="rect">
              <a:avLst/>
            </a:prstGeom>
            <a:solidFill>
              <a:srgbClr val="ffffff"/>
            </a:solidFill>
            <a:ln w="190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274320" rIns="0" tIns="0" bIns="0" anchor="ctr">
              <a:sp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" name=""/>
            <p:cNvSpPr/>
            <p:nvPr/>
          </p:nvSpPr>
          <p:spPr>
            <a:xfrm>
              <a:off x="7391520" y="5334120"/>
              <a:ext cx="152280" cy="380880"/>
            </a:xfrm>
            <a:prstGeom prst="rect">
              <a:avLst/>
            </a:prstGeom>
            <a:solidFill>
              <a:srgbClr val="ffffff"/>
            </a:solidFill>
            <a:ln w="190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274320" rIns="0" tIns="0" bIns="0" anchor="ctr">
              <a:sp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35" name=""/>
          <p:cNvSpPr/>
          <p:nvPr/>
        </p:nvSpPr>
        <p:spPr>
          <a:xfrm>
            <a:off x="2362320" y="2498760"/>
            <a:ext cx="106668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Inject  2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3733920" y="2514600"/>
            <a:ext cx="106668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Hold  2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5257800" y="2514600"/>
            <a:ext cx="106668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Sell 2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2362320" y="4876920"/>
            <a:ext cx="106668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Inject  2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3962520" y="4876920"/>
            <a:ext cx="106668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Sell 2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5257800" y="4876920"/>
            <a:ext cx="121932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Re-Inject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6629400" y="4876920"/>
            <a:ext cx="121932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Sell 2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42" name=""/>
          <p:cNvGrpSpPr/>
          <p:nvPr/>
        </p:nvGrpSpPr>
        <p:grpSpPr>
          <a:xfrm>
            <a:off x="838080" y="2513160"/>
            <a:ext cx="304920" cy="382320"/>
            <a:chOff x="838080" y="2513160"/>
            <a:chExt cx="304920" cy="382320"/>
          </a:xfrm>
        </p:grpSpPr>
        <p:sp>
          <p:nvSpPr>
            <p:cNvPr id="143" name=""/>
            <p:cNvSpPr/>
            <p:nvPr/>
          </p:nvSpPr>
          <p:spPr>
            <a:xfrm>
              <a:off x="838080" y="2513160"/>
              <a:ext cx="152640" cy="380880"/>
            </a:xfrm>
            <a:prstGeom prst="rect">
              <a:avLst/>
            </a:prstGeom>
            <a:solidFill>
              <a:srgbClr val="ffffff"/>
            </a:solidFill>
            <a:ln w="190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274320" rIns="0" tIns="0" bIns="0" anchor="ctr">
              <a:sp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" name=""/>
            <p:cNvSpPr/>
            <p:nvPr/>
          </p:nvSpPr>
          <p:spPr>
            <a:xfrm>
              <a:off x="990720" y="2514600"/>
              <a:ext cx="152280" cy="380880"/>
            </a:xfrm>
            <a:prstGeom prst="rect">
              <a:avLst/>
            </a:prstGeom>
            <a:solidFill>
              <a:srgbClr val="ffffff"/>
            </a:solidFill>
            <a:ln w="190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274320" rIns="0" tIns="0" bIns="0" anchor="ctr">
              <a:sp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99"/>
            </a:gs>
            <a:gs pos="100000">
              <a:srgbClr val="3366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5" name="" descr=""/>
          <p:cNvPicPr/>
          <p:nvPr/>
        </p:nvPicPr>
        <p:blipFill>
          <a:blip r:embed="rId1"/>
          <a:stretch/>
        </p:blipFill>
        <p:spPr>
          <a:xfrm>
            <a:off x="6629400" y="6095880"/>
            <a:ext cx="542880" cy="565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46" name=""/>
          <p:cNvSpPr/>
          <p:nvPr/>
        </p:nvSpPr>
        <p:spPr>
          <a:xfrm>
            <a:off x="7162920" y="6095880"/>
            <a:ext cx="197964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badi MT Condensed"/>
              </a:rPr>
              <a:t>Enron Research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4191120" y="22860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ffff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Pricing Issues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3124080" y="22860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Introduction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5257800" y="22860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Our Approach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6324480" y="22860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Results and Implications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1981080" y="1752480"/>
            <a:ext cx="5943600" cy="38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Multiple period options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buClr>
                <a:srgbClr val="ffff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  Option on entire forward curve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buClr>
                <a:srgbClr val="ffff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     the value of one year storage lease depends on 12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     forward prices, current spot price, volatilities and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     correlations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     ---&gt; High dimensionality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1676520" y="1142640"/>
            <a:ext cx="571500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Why Is It Difficult to Price Storage ? 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 txBox="1"/>
          <p:nvPr/>
        </p:nvSpPr>
        <p:spPr>
          <a:xfrm rot="20484000">
            <a:off x="151920" y="228600"/>
            <a:ext cx="1752840" cy="609480"/>
          </a:xfrm>
          <a:prstGeom prst="rect">
            <a:avLst/>
          </a:prstGeom>
        </p:spPr>
        <p:txBody>
          <a:bodyPr wrap="none" lIns="90000" rIns="90000" tIns="46800" bIns="46800" anchor="ctr" anchorCtr="1">
            <a:prstTxWarp prst="textTriangle">
              <a:avLst>
                <a:gd name="adj" fmla="val 5000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3" strike="noStrike" u="none">
                <a:ln w="9360">
                  <a:solidFill>
                    <a:srgbClr val="000000"/>
                  </a:solidFill>
                  <a:miter/>
                </a:ln>
                <a:gradFill rotWithShape="0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/>
                </a:gradFill>
                <a:uFillTx/>
                <a:latin typeface="Times New Roman"/>
              </a:rPr>
              <a:t>Real Options</a:t>
            </a:r>
            <a:endParaRPr b="0" lang="en-US" sz="2400" spc="3" strike="noStrike" u="none">
              <a:ln w="9360">
                <a:solidFill>
                  <a:srgbClr val="000000"/>
                </a:solidFill>
                <a:miter/>
              </a:ln>
              <a:gradFill rotWithShape="0">
                <a:gsLst>
                  <a:gs pos="0">
                    <a:srgbClr val="ffffcc"/>
                  </a:gs>
                  <a:gs pos="100000">
                    <a:srgbClr val="ff9999"/>
                  </a:gs>
                </a:gsLst>
                <a:lin ang="5400000"/>
              </a:gradFill>
              <a:uFillTx/>
              <a:latin typeface="Times New Roman"/>
              <a:ea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99"/>
            </a:gs>
            <a:gs pos="100000">
              <a:srgbClr val="3366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4" name="" descr=""/>
          <p:cNvPicPr/>
          <p:nvPr/>
        </p:nvPicPr>
        <p:blipFill>
          <a:blip r:embed="rId1"/>
          <a:stretch/>
        </p:blipFill>
        <p:spPr>
          <a:xfrm>
            <a:off x="6629400" y="6095880"/>
            <a:ext cx="542880" cy="565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55" name=""/>
          <p:cNvSpPr/>
          <p:nvPr/>
        </p:nvSpPr>
        <p:spPr>
          <a:xfrm>
            <a:off x="7162920" y="6095880"/>
            <a:ext cx="197964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badi MT Condensed"/>
              </a:rPr>
              <a:t>Enron Research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4114800" y="22860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ffff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Pricing Issues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3048120" y="22860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Introduction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5181480" y="22860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Our Approach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6248520" y="22860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Results and Implications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1676520" y="1142640"/>
            <a:ext cx="571500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Multi-Periods Option 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 txBox="1"/>
          <p:nvPr/>
        </p:nvSpPr>
        <p:spPr>
          <a:xfrm rot="20484000">
            <a:off x="151920" y="228600"/>
            <a:ext cx="1752840" cy="609480"/>
          </a:xfrm>
          <a:prstGeom prst="rect">
            <a:avLst/>
          </a:prstGeom>
        </p:spPr>
        <p:txBody>
          <a:bodyPr wrap="none" lIns="90000" rIns="90000" tIns="46800" bIns="46800" anchor="ctr" anchorCtr="1">
            <a:prstTxWarp prst="textTriangle">
              <a:avLst>
                <a:gd name="adj" fmla="val 5000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3" strike="noStrike" u="none">
                <a:ln w="9360">
                  <a:solidFill>
                    <a:srgbClr val="000000"/>
                  </a:solidFill>
                  <a:miter/>
                </a:ln>
                <a:gradFill rotWithShape="0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/>
                </a:gradFill>
                <a:uFillTx/>
                <a:latin typeface="Times New Roman"/>
              </a:rPr>
              <a:t>Real Options</a:t>
            </a:r>
            <a:endParaRPr b="0" lang="en-US" sz="2400" spc="3" strike="noStrike" u="none">
              <a:ln w="9360">
                <a:solidFill>
                  <a:srgbClr val="000000"/>
                </a:solidFill>
                <a:miter/>
              </a:ln>
              <a:gradFill rotWithShape="0">
                <a:gsLst>
                  <a:gs pos="0">
                    <a:srgbClr val="ffffcc"/>
                  </a:gs>
                  <a:gs pos="100000">
                    <a:srgbClr val="ff9999"/>
                  </a:gs>
                </a:gsLst>
                <a:lin ang="5400000"/>
              </a:gradFill>
              <a:uFillTx/>
              <a:latin typeface="Times New Roman"/>
              <a:ea typeface="Times New Roman"/>
            </a:endParaRPr>
          </a:p>
        </p:txBody>
      </p:sp>
      <p:graphicFrame>
        <p:nvGraphicFramePr>
          <p:cNvPr id="162" name=""/>
          <p:cNvGraphicFramePr/>
          <p:nvPr/>
        </p:nvGraphicFramePr>
        <p:xfrm>
          <a:off x="838080" y="1600200"/>
          <a:ext cx="7467840" cy="4006800"/>
        </p:xfrm>
        <a:graphic>
          <a:graphicData uri="http://schemas.openxmlformats.org/presentationml/2006/ole">
            <p:oleObj progId="Excel.Sheet.12" r:id="rId2" spid="">
              <p:embed/>
              <p:pic>
                <p:nvPicPr>
                  <p:cNvPr id="163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838080" y="1600200"/>
                    <a:ext cx="7467840" cy="4006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pSp>
        <p:nvGrpSpPr>
          <p:cNvPr id="164" name=""/>
          <p:cNvGrpSpPr/>
          <p:nvPr/>
        </p:nvGrpSpPr>
        <p:grpSpPr>
          <a:xfrm>
            <a:off x="1676520" y="2595960"/>
            <a:ext cx="1981080" cy="1137960"/>
            <a:chOff x="1676520" y="2595960"/>
            <a:chExt cx="1981080" cy="1137960"/>
          </a:xfrm>
        </p:grpSpPr>
        <p:sp>
          <p:nvSpPr>
            <p:cNvPr id="165" name=""/>
            <p:cNvSpPr/>
            <p:nvPr/>
          </p:nvSpPr>
          <p:spPr>
            <a:xfrm>
              <a:off x="1676520" y="3581280"/>
              <a:ext cx="152280" cy="152640"/>
            </a:xfrm>
            <a:prstGeom prst="ellipse">
              <a:avLst/>
            </a:prstGeom>
            <a:solidFill>
              <a:srgbClr val="3366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274320" rIns="0" tIns="0" bIns="0" anchor="ctr">
              <a:sp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" name=""/>
            <p:cNvSpPr/>
            <p:nvPr/>
          </p:nvSpPr>
          <p:spPr>
            <a:xfrm>
              <a:off x="2286000" y="2595960"/>
              <a:ext cx="1371600" cy="487800"/>
            </a:xfrm>
            <a:prstGeom prst="rect">
              <a:avLst/>
            </a:prstGeom>
            <a:noFill/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274320" rIns="0" tIns="0" bIns="0" anchor="ctr">
              <a:spAutoFit/>
            </a:bodyPr>
            <a:p>
              <a:pPr algn="ctr">
                <a:lnSpc>
                  <a:spcPct val="100000"/>
                </a:lnSpc>
                <a:spcBef>
                  <a:spcPts val="10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Current spot</a:t>
              </a:r>
              <a:r>
                <a:rPr b="0" lang="en-US" sz="16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 </a:t>
              </a: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price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" name=""/>
            <p:cNvSpPr/>
            <p:nvPr/>
          </p:nvSpPr>
          <p:spPr>
            <a:xfrm flipV="1">
              <a:off x="1828800" y="2895120"/>
              <a:ext cx="762120" cy="68580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  <a:head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274320" rIns="0" tIns="0" bIns="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99"/>
            </a:gs>
            <a:gs pos="100000">
              <a:srgbClr val="3366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8" name="" descr=""/>
          <p:cNvPicPr/>
          <p:nvPr/>
        </p:nvPicPr>
        <p:blipFill>
          <a:blip r:embed="rId1"/>
          <a:stretch/>
        </p:blipFill>
        <p:spPr>
          <a:xfrm>
            <a:off x="6629400" y="6095880"/>
            <a:ext cx="542880" cy="565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69" name=""/>
          <p:cNvSpPr/>
          <p:nvPr/>
        </p:nvSpPr>
        <p:spPr>
          <a:xfrm>
            <a:off x="7162920" y="6095880"/>
            <a:ext cx="197964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badi MT Condensed"/>
              </a:rPr>
              <a:t>Enron Research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4114800" y="22860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ffff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Pricing Issues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3048120" y="22860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Introduction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5181480" y="22860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Our Approach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6248520" y="22860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Results and Implications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1981080" y="1752480"/>
            <a:ext cx="5943600" cy="358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American style options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     </a:t>
            </a:r>
            <a:r>
              <a:rPr b="0" i="1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like a financial American option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buClr>
                <a:srgbClr val="ffff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  Inject &amp; withdraw on any day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     </a:t>
            </a:r>
            <a:r>
              <a:rPr b="0" i="1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unlike a financial American option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buClr>
                <a:srgbClr val="ffff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  Multiple exercises - sequential American options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1676520" y="959760"/>
            <a:ext cx="5715000" cy="73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Why Is It Difficult to Price Storage ?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 txBox="1"/>
          <p:nvPr/>
        </p:nvSpPr>
        <p:spPr>
          <a:xfrm rot="20484000">
            <a:off x="151920" y="228600"/>
            <a:ext cx="1752840" cy="609480"/>
          </a:xfrm>
          <a:prstGeom prst="rect">
            <a:avLst/>
          </a:prstGeom>
        </p:spPr>
        <p:txBody>
          <a:bodyPr wrap="none" lIns="90000" rIns="90000" tIns="46800" bIns="46800" anchor="ctr" anchorCtr="1">
            <a:prstTxWarp prst="textTriangle">
              <a:avLst>
                <a:gd name="adj" fmla="val 5000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3" strike="noStrike" u="none">
                <a:ln w="9360">
                  <a:solidFill>
                    <a:srgbClr val="000000"/>
                  </a:solidFill>
                  <a:miter/>
                </a:ln>
                <a:gradFill rotWithShape="0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/>
                </a:gradFill>
                <a:uFillTx/>
                <a:latin typeface="Times New Roman"/>
              </a:rPr>
              <a:t>Real Options</a:t>
            </a:r>
            <a:endParaRPr b="0" lang="en-US" sz="2400" spc="3" strike="noStrike" u="none">
              <a:ln w="9360">
                <a:solidFill>
                  <a:srgbClr val="000000"/>
                </a:solidFill>
                <a:miter/>
              </a:ln>
              <a:gradFill rotWithShape="0">
                <a:gsLst>
                  <a:gs pos="0">
                    <a:srgbClr val="ffffcc"/>
                  </a:gs>
                  <a:gs pos="100000">
                    <a:srgbClr val="ff9999"/>
                  </a:gs>
                </a:gsLst>
                <a:lin ang="5400000"/>
              </a:gradFill>
              <a:uFillTx/>
              <a:latin typeface="Times New Roman"/>
              <a:ea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13586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1998-12-09T20:27:50Z</dcterms:created>
  <dc:creator>rthurai</dc:creator>
  <dc:description/>
  <dc:language>en-US</dc:language>
  <cp:lastModifiedBy>zlu</cp:lastModifiedBy>
  <cp:lastPrinted>1999-08-20T18:05:44Z</cp:lastPrinted>
  <dcterms:modified xsi:type="dcterms:W3CDTF">2000-07-25T14:38:42Z</dcterms:modified>
  <cp:revision>393</cp:revision>
  <dc:subject/>
  <dc:title>No Slide Title</dc:title>
</cp:coreProperties>
</file>