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  <Override PartName="/ppt/embeddings/oleObject4.xlsx" ContentType="application/vnd.openxmlformats-officedocument.spreadsheetml.sheet"/>
  <Override PartName="/ppt/embeddings/oleObject5.xlsx" ContentType="application/vnd.openxmlformats-officedocument.spreadsheetml.sheet"/>
  <Override PartName="/ppt/embeddings/oleObject6.xlsx" ContentType="application/vnd.openxmlformats-officedocument.spreadsheetml.sheet"/>
  <Override PartName="/ppt/media/image1.wmf" ContentType="image/x-wmf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B69096-0BAE-4C99-8EF8-A7EE18BA123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F3E84B1-BE30-4235-B5A5-569631797C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9BC311-3B9B-46E4-B7C7-31F02C0EFFF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2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3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4.wmf"/><Relationship Id="rId9" Type="http://schemas.openxmlformats.org/officeDocument/2006/relationships/package" Target="../embeddings/oleObject5.xlsx"/><Relationship Id="rId10" Type="http://schemas.openxmlformats.org/officeDocument/2006/relationships/image" Target="../media/image5.wmf"/><Relationship Id="rId1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7.wmf"/><Relationship Id="rId5" Type="http://schemas.openxmlformats.org/officeDocument/2006/relationships/package" Target="../embeddings/oleObject3.xlsx"/><Relationship Id="rId6" Type="http://schemas.openxmlformats.org/officeDocument/2006/relationships/image" Target="../media/image8.wmf"/><Relationship Id="rId7" Type="http://schemas.openxmlformats.org/officeDocument/2006/relationships/package" Target="../embeddings/oleObject4.xlsx"/><Relationship Id="rId8" Type="http://schemas.openxmlformats.org/officeDocument/2006/relationships/image" Target="../media/image9.wmf"/><Relationship Id="rId9" Type="http://schemas.openxmlformats.org/officeDocument/2006/relationships/package" Target="../embeddings/oleObject5.xlsx"/><Relationship Id="rId10" Type="http://schemas.openxmlformats.org/officeDocument/2006/relationships/image" Target="../media/image10.wmf"/><Relationship Id="rId11" Type="http://schemas.openxmlformats.org/officeDocument/2006/relationships/package" Target="../embeddings/oleObject6.xlsx"/><Relationship Id="rId12" Type="http://schemas.openxmlformats.org/officeDocument/2006/relationships/image" Target="../media/image11.wmf"/><Relationship Id="rId1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9144000" cy="762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ffff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Correlation Study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Stock Price versus Voluntary Turnover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573120" y="1279440"/>
            <a:ext cx="7818480" cy="546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Conclusions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voluntary turnover rate does not increase when Enron’s stock price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temporarily declines.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34308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may result from our employees’ long-term outlook on Enron’s stock and/or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success of long-term employee incentive plans.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-     In fact, when Enron’s stock price increases, turnover increases as well, perhaps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indicating that employees tend to wait for stock price increases prior to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leaving the company.  This is especially reflected in recent months, indicating 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tight labor market.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voluntary turnover is highest when bonuses are distributed (February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March) and when all-employee stock options vest (July).  This trend has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remained constant for at least four years.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External Benchmarking: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34308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  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appears Microsoft experienced turnover increases (7% in 1999 vs. 10% in 2000)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34308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when its stock price dropped by 51% from 1999 to 2000.  Conversely, Intel experienced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34308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turnover increases (5% in 1996 vs. 10% in 1998) when its stock price climbed by 81%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34308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from 1996 to 1998.  We believe this is a result of the high demand for Intel talent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34308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from competitors.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ctr" pos="12574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685800" y="6597720"/>
            <a:ext cx="32767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  2000 stock prices and turnover rates are as of 11/30/00.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990720" y="762120"/>
            <a:ext cx="17524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993366"/>
                </a:solidFill>
                <a:effectLst/>
                <a:uFillTx/>
                <a:latin typeface="Frutiger 55 Roman"/>
              </a:rPr>
              <a:t>Correlation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6324480" y="533520"/>
            <a:ext cx="182880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993366"/>
                </a:solidFill>
                <a:effectLst/>
                <a:uFillTx/>
                <a:latin typeface="Frutiger 55 Roman"/>
              </a:rPr>
              <a:t>Stock Price and    Voluntary Turnover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1371600" y="2330280"/>
            <a:ext cx="19810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100%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81%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 (1996 to 1998)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5867280" y="2330280"/>
            <a:ext cx="19051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423%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 (1995 to 2000)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447920" y="4464000"/>
            <a:ext cx="21333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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233%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 (1996 to 1998)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5943600" y="4464000"/>
            <a:ext cx="19810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25%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228%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 (1996 to 1998)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3657600" y="152280"/>
            <a:ext cx="18288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269%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 (1995 to 2000)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" name=""/>
          <p:cNvGraphicFramePr/>
          <p:nvPr/>
        </p:nvGraphicFramePr>
        <p:xfrm>
          <a:off x="2979720" y="304920"/>
          <a:ext cx="3192480" cy="1904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79720" y="304920"/>
                    <a:ext cx="3192480" cy="190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" name=""/>
          <p:cNvSpPr/>
          <p:nvPr/>
        </p:nvSpPr>
        <p:spPr>
          <a:xfrm>
            <a:off x="3733920" y="179712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16%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4114800" y="1797120"/>
            <a:ext cx="3808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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4419720" y="179712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40%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4724280" y="1797120"/>
            <a:ext cx="5335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58%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5105520" y="179712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47%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" name=""/>
          <p:cNvGraphicFramePr/>
          <p:nvPr/>
        </p:nvGraphicFramePr>
        <p:xfrm>
          <a:off x="685800" y="2438280"/>
          <a:ext cx="3200400" cy="190512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2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2438280"/>
                    <a:ext cx="3200400" cy="190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6" name=""/>
          <p:cNvSpPr/>
          <p:nvPr/>
        </p:nvSpPr>
        <p:spPr>
          <a:xfrm>
            <a:off x="2743200" y="3946680"/>
            <a:ext cx="3808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7%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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38280" y="394668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39%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2133720" y="394668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69%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828800" y="3946680"/>
            <a:ext cx="3808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7%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523880" y="394668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131%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1" name=""/>
          <p:cNvGraphicFramePr/>
          <p:nvPr/>
        </p:nvGraphicFramePr>
        <p:xfrm>
          <a:off x="5181480" y="2448000"/>
          <a:ext cx="3124440" cy="189540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5181480" y="2448000"/>
                    <a:ext cx="3124440" cy="1895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" name=""/>
          <p:cNvSpPr/>
          <p:nvPr/>
        </p:nvSpPr>
        <p:spPr>
          <a:xfrm>
            <a:off x="5867280" y="3946680"/>
            <a:ext cx="5335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88%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248520" y="3946680"/>
            <a:ext cx="5331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56%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553080" y="394668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115%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6934320" y="394668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68%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7315200" y="3946680"/>
            <a:ext cx="5335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51%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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" name=""/>
          <p:cNvGraphicFramePr/>
          <p:nvPr/>
        </p:nvGraphicFramePr>
        <p:xfrm>
          <a:off x="685800" y="4572000"/>
          <a:ext cx="3200400" cy="198108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85800" y="4572000"/>
                    <a:ext cx="3200400" cy="198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0" name=""/>
          <p:cNvSpPr/>
          <p:nvPr/>
        </p:nvSpPr>
        <p:spPr>
          <a:xfrm>
            <a:off x="144792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13%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75248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55%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205740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115%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243828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262%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2819520" y="6156360"/>
            <a:ext cx="38088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2%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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5181480" y="4572000"/>
          <a:ext cx="3154320" cy="1981080"/>
        </p:xfrm>
        <a:graphic>
          <a:graphicData uri="http://schemas.openxmlformats.org/presentationml/2006/ole">
            <p:oleObj progId="Excel.Sheet.12" r:id="rId9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5181480" y="4572000"/>
                    <a:ext cx="3154320" cy="1981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" name=""/>
          <p:cNvSpPr/>
          <p:nvPr/>
        </p:nvSpPr>
        <p:spPr>
          <a:xfrm>
            <a:off x="594360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71%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624852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31%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655308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150%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6934320" y="6156360"/>
            <a:ext cx="4572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131%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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7315200" y="6156360"/>
            <a:ext cx="5335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Times New Roman"/>
              </a:rPr>
              <a:t>11% </a:t>
            </a:r>
            <a:r>
              <a:rPr b="1" lang="en-US" sz="600" strike="noStrike" u="none">
                <a:solidFill>
                  <a:srgbClr val="993366"/>
                </a:solidFill>
                <a:effectLst/>
                <a:uFillTx/>
                <a:latin typeface="Symbol"/>
                <a:ea typeface="Symbol"/>
              </a:rPr>
              <a:t>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"/>
          <p:cNvSpPr/>
          <p:nvPr/>
        </p:nvSpPr>
        <p:spPr>
          <a:xfrm>
            <a:off x="0" y="0"/>
            <a:ext cx="9144000" cy="762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ffff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Analysis by Year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3" name=""/>
          <p:cNvGraphicFramePr/>
          <p:nvPr/>
        </p:nvGraphicFramePr>
        <p:xfrm>
          <a:off x="152280" y="1219320"/>
          <a:ext cx="2743200" cy="22860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219320"/>
                    <a:ext cx="274320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5" name=""/>
          <p:cNvGraphicFramePr/>
          <p:nvPr/>
        </p:nvGraphicFramePr>
        <p:xfrm>
          <a:off x="152280" y="3828960"/>
          <a:ext cx="2743200" cy="226692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5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52280" y="3828960"/>
                    <a:ext cx="2743200" cy="2266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" name=""/>
          <p:cNvGraphicFramePr/>
          <p:nvPr/>
        </p:nvGraphicFramePr>
        <p:xfrm>
          <a:off x="3124080" y="3886200"/>
          <a:ext cx="2895840" cy="228600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124080" y="3886200"/>
                    <a:ext cx="289584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9" name=""/>
          <p:cNvGraphicFramePr/>
          <p:nvPr/>
        </p:nvGraphicFramePr>
        <p:xfrm>
          <a:off x="6234120" y="3886200"/>
          <a:ext cx="2757600" cy="2286000"/>
        </p:xfrm>
        <a:graphic>
          <a:graphicData uri="http://schemas.openxmlformats.org/presentationml/2006/ole">
            <p:oleObj progId="Excel.Sheet.12" r:id="rId7" spid="">
              <p:embed/>
              <p:pic>
                <p:nvPicPr>
                  <p:cNvPr id="6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6234120" y="3886200"/>
                    <a:ext cx="275760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1" name=""/>
          <p:cNvGraphicFramePr/>
          <p:nvPr/>
        </p:nvGraphicFramePr>
        <p:xfrm>
          <a:off x="3124080" y="1219320"/>
          <a:ext cx="2895840" cy="2286000"/>
        </p:xfrm>
        <a:graphic>
          <a:graphicData uri="http://schemas.openxmlformats.org/presentationml/2006/ole">
            <p:oleObj progId="Excel.Sheet.12" r:id="rId9" spid="">
              <p:embed/>
              <p:pic>
                <p:nvPicPr>
                  <p:cNvPr id="62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3124080" y="1219320"/>
                    <a:ext cx="289584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" name=""/>
          <p:cNvSpPr/>
          <p:nvPr/>
        </p:nvSpPr>
        <p:spPr>
          <a:xfrm flipV="1">
            <a:off x="4114800" y="2514240"/>
            <a:ext cx="152280" cy="228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3886200" y="2362320"/>
            <a:ext cx="12193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files J-Block litigation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5" name=""/>
          <p:cNvGraphicFramePr/>
          <p:nvPr/>
        </p:nvGraphicFramePr>
        <p:xfrm>
          <a:off x="6248520" y="1219320"/>
          <a:ext cx="2743200" cy="2286000"/>
        </p:xfrm>
        <a:graphic>
          <a:graphicData uri="http://schemas.openxmlformats.org/presentationml/2006/ole">
            <p:oleObj progId="Excel.Sheet.12" r:id="rId11" spid="">
              <p:embed/>
              <p:pic>
                <p:nvPicPr>
                  <p:cNvPr id="66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6248520" y="1219320"/>
                    <a:ext cx="2743200" cy="2286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" name=""/>
          <p:cNvSpPr/>
          <p:nvPr/>
        </p:nvSpPr>
        <p:spPr>
          <a:xfrm>
            <a:off x="7162920" y="2330280"/>
            <a:ext cx="114300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J-Block settlement announced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 flipV="1">
            <a:off x="7543800" y="2514240"/>
            <a:ext cx="152280" cy="228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990720" y="1066680"/>
            <a:ext cx="14475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80%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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34%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3962520" y="1066680"/>
            <a:ext cx="14475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45%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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19%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7010280" y="1066680"/>
            <a:ext cx="1447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83%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3%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914400" y="3657600"/>
            <a:ext cx="1447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138%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40%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3962520" y="3733920"/>
            <a:ext cx="144756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76%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36%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7086600" y="3733920"/>
            <a:ext cx="14479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63%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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T/O vs. 4% 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Symbol"/>
                <a:ea typeface="Symbol"/>
              </a:rPr>
              <a:t></a:t>
            </a: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in Stock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/>
          <p:nvPr/>
        </p:nvSpPr>
        <p:spPr>
          <a:xfrm>
            <a:off x="0" y="0"/>
            <a:ext cx="9144000" cy="76212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50000">
                <a:srgbClr val="ffffff"/>
              </a:gs>
              <a:gs pos="100000">
                <a:srgbClr val="3333cc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Stock Price vs. Turnover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457200" y="6553080"/>
            <a:ext cx="43434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1066680" y="1600200"/>
          <a:ext cx="7010640" cy="40957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1600200"/>
                    <a:ext cx="7010640" cy="409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" name=""/>
          <p:cNvSpPr/>
          <p:nvPr/>
        </p:nvSpPr>
        <p:spPr>
          <a:xfrm>
            <a:off x="2514600" y="3886200"/>
            <a:ext cx="16002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Enron files J-Block litigation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3886200" y="3900600"/>
            <a:ext cx="1905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J-Block settlement announced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flipV="1">
            <a:off x="3200400" y="4114440"/>
            <a:ext cx="76320" cy="152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 flipV="1">
            <a:off x="4191120" y="4114440"/>
            <a:ext cx="75960" cy="152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2000-11-30T16:02:57Z</dcterms:created>
  <dc:creator>lmiller</dc:creator>
  <dc:description/>
  <dc:language>en-US</dc:language>
  <cp:lastModifiedBy>lmiller</cp:lastModifiedBy>
  <cp:lastPrinted>2000-12-12T15:59:08Z</cp:lastPrinted>
  <dcterms:modified xsi:type="dcterms:W3CDTF">2000-12-12T16:03:11Z</dcterms:modified>
  <cp:revision>39</cp:revision>
  <dc:subject/>
  <dc:title>No Slide Title</dc:title>
</cp:coreProperties>
</file>