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embeddings/oleObject3.xlsx" ContentType="application/vnd.openxmlformats-officedocument.spreadsheetml.sheet"/>
  <Override PartName="/ppt/embeddings/oleObject4.xlsx" ContentType="application/vnd.openxmlformats-officedocument.spreadsheetml.sheet"/>
  <Override PartName="/ppt/embeddings/oleObject5.xlsx" ContentType="application/vnd.openxmlformats-officedocument.spreadsheetml.sheet"/>
  <Override PartName="/ppt/embeddings/oleObject6.xlsx" ContentType="application/vnd.openxmlformats-officedocument.spreadsheetml.sheet"/>
  <Override PartName="/ppt/media/image1.wmf" ContentType="image/x-wmf"/>
  <Override PartName="/ppt/media/image2.wmf" ContentType="image/x-wmf"/>
  <Override PartName="/ppt/media/image3.wmf" ContentType="image/x-wmf"/>
  <Override PartName="/ppt/media/image4.wmf" ContentType="image/x-wmf"/>
  <Override PartName="/ppt/media/image5.wmf" ContentType="image/x-wmf"/>
  <Override PartName="/ppt/media/image6.wmf" ContentType="image/x-wmf"/>
  <Override PartName="/ppt/media/image10.wmf" ContentType="image/x-wmf"/>
  <Override PartName="/ppt/media/image7.wmf" ContentType="image/x-wmf"/>
  <Override PartName="/ppt/media/image11.wmf" ContentType="image/x-wmf"/>
  <Override PartName="/ppt/media/image8.wmf" ContentType="image/x-wmf"/>
  <Override PartName="/ppt/media/image12.wmf" ContentType="image/x-wmf"/>
  <Override PartName="/ppt/media/image9.wmf" ContentType="image/x-wm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9144000" cy="6858000"/>
  <p:notesSz cx="6994525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84BD89-A247-4157-8AA3-95A7C4710CD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A1275F5-B267-441D-901F-D895D096661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316A0A6-DA14-4B6E-81FF-3ED4B61CEE17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2.wmf"/><Relationship Id="rId5" Type="http://schemas.openxmlformats.org/officeDocument/2006/relationships/package" Target="../embeddings/oleObject3.xlsx"/><Relationship Id="rId6" Type="http://schemas.openxmlformats.org/officeDocument/2006/relationships/image" Target="../media/image3.wmf"/><Relationship Id="rId7" Type="http://schemas.openxmlformats.org/officeDocument/2006/relationships/package" Target="../embeddings/oleObject4.xlsx"/><Relationship Id="rId8" Type="http://schemas.openxmlformats.org/officeDocument/2006/relationships/image" Target="../media/image4.wmf"/><Relationship Id="rId9" Type="http://schemas.openxmlformats.org/officeDocument/2006/relationships/package" Target="../embeddings/oleObject5.xlsx"/><Relationship Id="rId10" Type="http://schemas.openxmlformats.org/officeDocument/2006/relationships/image" Target="../media/image5.wmf"/><Relationship Id="rId1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7.wmf"/><Relationship Id="rId5" Type="http://schemas.openxmlformats.org/officeDocument/2006/relationships/package" Target="../embeddings/oleObject3.xlsx"/><Relationship Id="rId6" Type="http://schemas.openxmlformats.org/officeDocument/2006/relationships/image" Target="../media/image8.wmf"/><Relationship Id="rId7" Type="http://schemas.openxmlformats.org/officeDocument/2006/relationships/package" Target="../embeddings/oleObject4.xlsx"/><Relationship Id="rId8" Type="http://schemas.openxmlformats.org/officeDocument/2006/relationships/image" Target="../media/image9.wmf"/><Relationship Id="rId9" Type="http://schemas.openxmlformats.org/officeDocument/2006/relationships/package" Target="../embeddings/oleObject5.xlsx"/><Relationship Id="rId10" Type="http://schemas.openxmlformats.org/officeDocument/2006/relationships/image" Target="../media/image10.wmf"/><Relationship Id="rId11" Type="http://schemas.openxmlformats.org/officeDocument/2006/relationships/package" Target="../embeddings/oleObject6.xlsx"/><Relationship Id="rId12" Type="http://schemas.openxmlformats.org/officeDocument/2006/relationships/image" Target="../media/image11.wmf"/><Relationship Id="rId1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0" y="0"/>
            <a:ext cx="9144000" cy="76212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50000">
                <a:srgbClr val="ffffff"/>
              </a:gs>
              <a:gs pos="100000">
                <a:srgbClr val="3333cc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Correlation Study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Enron Stock Price versus Voluntary Turnover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569520" y="1306440"/>
            <a:ext cx="8228880" cy="521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summary: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Looking at the last six years, we do not see a rise in turnover when Enron’s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stock price  temporarily declines.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may result from employee’s long-term outlook on Enron’s stock, being bullish,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and, or, long-term incentive plans being successful.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fact, we see an inverse relationship that reflects when Enron’s price is high,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turnover is increasing, indicating perhaps that employees tend to wait for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these events prior to leaving the company.  This is reflected in more recent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months, particularly in a tight labor market.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voluntary turnover reflect higher turnover around the time bonuses are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paid (February - March) and when all-employee stock options vest (July).  This trend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has remained constant for at least four years.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For external benchmarking: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appears Microsoft experienced higher turnover when its stock dropped dramatically.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Intel, however, reflects an inverse relation between shareholder returns and turnover.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We believe this is a result of the high demand for Intel talent from competitors.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/>
          <p:nvPr/>
        </p:nvSpPr>
        <p:spPr>
          <a:xfrm>
            <a:off x="304920" y="6643800"/>
            <a:ext cx="64767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Note that 2000 stock prices and turnover rates are as of 11/30/00.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990720" y="914400"/>
            <a:ext cx="17524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993366"/>
                </a:solidFill>
                <a:effectLst/>
                <a:uFillTx/>
                <a:latin typeface="Frutiger 55 Roman"/>
              </a:rPr>
              <a:t>Correlation Analysis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6324480" y="669960"/>
            <a:ext cx="182880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993366"/>
                </a:solidFill>
                <a:effectLst/>
                <a:uFillTx/>
                <a:latin typeface="Frutiger 55 Roman"/>
              </a:rPr>
              <a:t>Stock Price and    Voluntary Turnover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" name=""/>
          <p:cNvGraphicFramePr/>
          <p:nvPr/>
        </p:nvGraphicFramePr>
        <p:xfrm>
          <a:off x="4743360" y="2381400"/>
          <a:ext cx="3486240" cy="21142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743360" y="2381400"/>
                    <a:ext cx="3486240" cy="211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" name=""/>
          <p:cNvGraphicFramePr/>
          <p:nvPr/>
        </p:nvGraphicFramePr>
        <p:xfrm>
          <a:off x="4762440" y="4495680"/>
          <a:ext cx="3467160" cy="213372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1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762440" y="4495680"/>
                    <a:ext cx="3467160" cy="21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" name=""/>
          <p:cNvGraphicFramePr/>
          <p:nvPr/>
        </p:nvGraphicFramePr>
        <p:xfrm>
          <a:off x="838080" y="4495680"/>
          <a:ext cx="3419640" cy="2105280"/>
        </p:xfrm>
        <a:graphic>
          <a:graphicData uri="http://schemas.openxmlformats.org/presentationml/2006/ole">
            <p:oleObj progId="Excel.Sheet.12" r:id="rId5" spid="">
              <p:embed/>
              <p:pic>
                <p:nvPicPr>
                  <p:cNvPr id="17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838080" y="4495680"/>
                    <a:ext cx="3419640" cy="210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" name=""/>
          <p:cNvGraphicFramePr/>
          <p:nvPr/>
        </p:nvGraphicFramePr>
        <p:xfrm>
          <a:off x="838080" y="2362320"/>
          <a:ext cx="3429000" cy="2114280"/>
        </p:xfrm>
        <a:graphic>
          <a:graphicData uri="http://schemas.openxmlformats.org/presentationml/2006/ole">
            <p:oleObj progId="Excel.Sheet.12" r:id="rId7" spid="">
              <p:embed/>
              <p:pic>
                <p:nvPicPr>
                  <p:cNvPr id="19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838080" y="2362320"/>
                    <a:ext cx="3429000" cy="211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" name=""/>
          <p:cNvGraphicFramePr/>
          <p:nvPr/>
        </p:nvGraphicFramePr>
        <p:xfrm>
          <a:off x="2819520" y="228600"/>
          <a:ext cx="3485880" cy="2133720"/>
        </p:xfrm>
        <a:graphic>
          <a:graphicData uri="http://schemas.openxmlformats.org/presentationml/2006/ole">
            <p:oleObj progId="Excel.Sheet.12" r:id="rId9" spid="">
              <p:embed/>
              <p:pic>
                <p:nvPicPr>
                  <p:cNvPr id="21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2819520" y="228600"/>
                    <a:ext cx="3485880" cy="21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"/>
          <p:cNvSpPr/>
          <p:nvPr/>
        </p:nvSpPr>
        <p:spPr>
          <a:xfrm>
            <a:off x="0" y="0"/>
            <a:ext cx="9144000" cy="76212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50000">
                <a:srgbClr val="ffffff"/>
              </a:gs>
              <a:gs pos="100000">
                <a:srgbClr val="3333cc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Analysis by Year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" name=""/>
          <p:cNvGraphicFramePr/>
          <p:nvPr/>
        </p:nvGraphicFramePr>
        <p:xfrm>
          <a:off x="152280" y="1219320"/>
          <a:ext cx="2743200" cy="22860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219320"/>
                    <a:ext cx="2743200" cy="2286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" name=""/>
          <p:cNvGraphicFramePr/>
          <p:nvPr/>
        </p:nvGraphicFramePr>
        <p:xfrm>
          <a:off x="152280" y="3581280"/>
          <a:ext cx="2743200" cy="226692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2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52280" y="3581280"/>
                    <a:ext cx="2743200" cy="226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" name=""/>
          <p:cNvGraphicFramePr/>
          <p:nvPr/>
        </p:nvGraphicFramePr>
        <p:xfrm>
          <a:off x="3124080" y="3581280"/>
          <a:ext cx="2895840" cy="2286000"/>
        </p:xfrm>
        <a:graphic>
          <a:graphicData uri="http://schemas.openxmlformats.org/presentationml/2006/ole">
            <p:oleObj progId="Excel.Sheet.12" r:id="rId5" spid="">
              <p:embed/>
              <p:pic>
                <p:nvPicPr>
                  <p:cNvPr id="2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124080" y="3581280"/>
                    <a:ext cx="2895840" cy="2286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" name=""/>
          <p:cNvGraphicFramePr/>
          <p:nvPr/>
        </p:nvGraphicFramePr>
        <p:xfrm>
          <a:off x="6234120" y="3581280"/>
          <a:ext cx="2757600" cy="2286000"/>
        </p:xfrm>
        <a:graphic>
          <a:graphicData uri="http://schemas.openxmlformats.org/presentationml/2006/ole">
            <p:oleObj progId="Excel.Sheet.12" r:id="rId7" spid="">
              <p:embed/>
              <p:pic>
                <p:nvPicPr>
                  <p:cNvPr id="3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6234120" y="3581280"/>
                    <a:ext cx="2757600" cy="2286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" name=""/>
          <p:cNvGraphicFramePr/>
          <p:nvPr/>
        </p:nvGraphicFramePr>
        <p:xfrm>
          <a:off x="3124080" y="1219320"/>
          <a:ext cx="2895840" cy="2286000"/>
        </p:xfrm>
        <a:graphic>
          <a:graphicData uri="http://schemas.openxmlformats.org/presentationml/2006/ole">
            <p:oleObj progId="Excel.Sheet.12" r:id="rId9" spid="">
              <p:embed/>
              <p:pic>
                <p:nvPicPr>
                  <p:cNvPr id="32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3124080" y="1219320"/>
                    <a:ext cx="2895840" cy="2286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" name=""/>
          <p:cNvSpPr/>
          <p:nvPr/>
        </p:nvSpPr>
        <p:spPr>
          <a:xfrm flipV="1">
            <a:off x="4114800" y="2514240"/>
            <a:ext cx="152280" cy="228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3886200" y="2362320"/>
            <a:ext cx="12193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files J-Block litigation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5" name=""/>
          <p:cNvGraphicFramePr/>
          <p:nvPr/>
        </p:nvGraphicFramePr>
        <p:xfrm>
          <a:off x="6248520" y="1219320"/>
          <a:ext cx="2743200" cy="2286000"/>
        </p:xfrm>
        <a:graphic>
          <a:graphicData uri="http://schemas.openxmlformats.org/presentationml/2006/ole">
            <p:oleObj progId="Excel.Sheet.12" r:id="rId11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6248520" y="1219320"/>
                    <a:ext cx="2743200" cy="2286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" name=""/>
          <p:cNvSpPr/>
          <p:nvPr/>
        </p:nvSpPr>
        <p:spPr>
          <a:xfrm>
            <a:off x="7162920" y="2330280"/>
            <a:ext cx="11430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J-Block settlement announced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 flipV="1">
            <a:off x="7543800" y="2514240"/>
            <a:ext cx="152280" cy="228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/>
          <p:nvPr/>
        </p:nvSpPr>
        <p:spPr>
          <a:xfrm>
            <a:off x="0" y="0"/>
            <a:ext cx="9144000" cy="76212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50000">
                <a:srgbClr val="ffffff"/>
              </a:gs>
              <a:gs pos="100000">
                <a:srgbClr val="3333cc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Stock Price vs. Turnover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457200" y="6553080"/>
            <a:ext cx="43434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1" name=""/>
          <p:cNvGraphicFramePr/>
          <p:nvPr/>
        </p:nvGraphicFramePr>
        <p:xfrm>
          <a:off x="1066680" y="1600200"/>
          <a:ext cx="7010640" cy="40957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66680" y="1600200"/>
                    <a:ext cx="7010640" cy="4095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3" name=""/>
          <p:cNvSpPr/>
          <p:nvPr/>
        </p:nvSpPr>
        <p:spPr>
          <a:xfrm>
            <a:off x="2514600" y="3886200"/>
            <a:ext cx="16002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files J-Block litigation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3886200" y="3900600"/>
            <a:ext cx="1905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J-Block settlement announced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 flipV="1">
            <a:off x="3200400" y="4114440"/>
            <a:ext cx="76320" cy="152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 flipV="1">
            <a:off x="4191120" y="4114440"/>
            <a:ext cx="75960" cy="152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2000-11-30T16:02:57Z</dcterms:created>
  <dc:creator>lmiller</dc:creator>
  <dc:description/>
  <dc:language>en-US</dc:language>
  <cp:lastModifiedBy>sbrown</cp:lastModifiedBy>
  <cp:lastPrinted>2000-12-07T14:38:45Z</cp:lastPrinted>
  <dcterms:modified xsi:type="dcterms:W3CDTF">2000-12-07T15:01:15Z</dcterms:modified>
  <cp:revision>20</cp:revision>
  <dc:subject/>
  <dc:title>No Slide Title</dc:title>
</cp:coreProperties>
</file>