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emf" ContentType="image/x-emf"/>
  <Override PartName="/ppt/media/image3.emf" ContentType="image/x-emf"/>
  <Override PartName="/ppt/media/image4.emf" ContentType="image/x-emf"/>
  <Override PartName="/ppt/media/image5.emf" ContentType="image/x-emf"/>
  <Override PartName="/ppt/media/image6.emf" ContentType="image/x-emf"/>
  <Override PartName="/ppt/media/image10.emf" ContentType="image/x-emf"/>
  <Override PartName="/ppt/media/image7.emf" ContentType="image/x-emf"/>
  <Override PartName="/ppt/media/image11.emf" ContentType="image/x-emf"/>
  <Override PartName="/ppt/media/image8.emf" ContentType="image/x-emf"/>
  <Override PartName="/ppt/media/image12.emf" ContentType="image/x-emf"/>
  <Override PartName="/ppt/media/image9.emf" ContentType="image/x-emf"/>
  <Override PartName="/ppt/media/image13.emf" ContentType="image/x-e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2.xml.rels" ContentType="application/vnd.openxmlformats-package.relationships+xml"/>
  <Override PartName="/ppt/notesSlides/notesSlide1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1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2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3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49748C5-4E03-4AF7-8CEE-915779C5FBF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Black-Scholes can match any option value given a proper vol.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98108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98108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98108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Arial Black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 Black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 Black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>
            <a:off x="8439120" y="6135840"/>
            <a:ext cx="704880" cy="7077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image" Target="../media/image7.emf"/><Relationship Id="rId3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8.emf"/><Relationship Id="rId2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image" Target="../media/image10.e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image" Target="../media/image11.emf"/><Relationship Id="rId3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image" Target="../media/image13.emf"/><Relationship Id="rId3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440" y="1143000"/>
            <a:ext cx="792468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Derivatives 2001: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295280" y="4419720"/>
            <a:ext cx="6400800" cy="1828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Stinson Gibner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Quantitative Research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January 19,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Parable of the Umbrella Salesman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85440" y="2666520"/>
            <a:ext cx="8001000" cy="34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Which is the correct cost for an umbrella option?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Assume a liquid spot and forward umbrella market.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Why don’t the two methods agree?  Are there problems with this scenario?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Energy Derivative Modeling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807732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Theoretical Paradigm for valuation of Energy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Assessing Black-Scholes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Incorporating mean reversion, fat tails, jumps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Methods for Implementing Pricing models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Binomial trees, Trinomial trees…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Monte-Carlo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Approximation methods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do we want from an Option Pricing Framework?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2133720"/>
            <a:ext cx="82296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Traders require a model to be consistent with market observed prices for options.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Value of a model:  matching a wide range of option prices using a parsimonious number of inputs.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Calibrate model with observed prices, then consistently value illiquid options.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Provide a framework for estimating option prices in non-transparent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Black-Scholes Assumptions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85440" y="1523520"/>
            <a:ext cx="80010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 price evolution follows an Ito process (a continuous process where prices do not jump or gap).  In particular, Black and Scholes assume that asset prices follow a Geometric Brownian Motion (GBM) process.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Markets are continuous with no transaction costs so that a riskless hedge may be maintained over the life of the option.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Interest rates are known and constant.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Stochastic Differential Equation,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 follows an Ito Process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6" name=""/>
              <p:cNvSpPr txBox="1"/>
              <p:nvPr/>
            </p:nvSpPr>
            <p:spPr>
              <a:xfrm>
                <a:off x="1143000" y="2651040"/>
                <a:ext cx="5257800" cy="2314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rPr>
                            <m:lit/>
                            <m:nor/>
                          </m:rPr>
                          <m:t xml:space="preserve">dS</m:t>
                        </m:r>
                        <m:r>
                          <m:t xml:space="preserve">=</m:t>
                        </m:r>
                        <m:r>
                          <m:t xml:space="preserve">μ</m:t>
                        </m:r>
                        <m:r>
                          <m:t xml:space="preserve">(</m:t>
                        </m:r>
                        <m:r>
                          <m:t xml:space="preserve">S</m:t>
                        </m:r>
                        <m:r>
                          <m:t xml:space="preserve">,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  <m:r>
                          <m:rPr>
                            <m:lit/>
                            <m:nor/>
                          </m:rPr>
                          <m:t xml:space="preserve">dt</m:t>
                        </m:r>
                        <m:r>
                          <m:t xml:space="preserve">+</m:t>
                        </m:r>
                        <m:r>
                          <m:t xml:space="preserve">σ</m:t>
                        </m:r>
                        <m:r>
                          <m:t xml:space="preserve">(</m:t>
                        </m:r>
                        <m:r>
                          <m:t xml:space="preserve">S</m:t>
                        </m:r>
                        <m:r>
                          <m:t xml:space="preserve">,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  <m:r>
                          <m:rPr>
                            <m:lit/>
                            <m:nor/>
                          </m:rPr>
                          <m:t xml:space="preserve">dz</m:t>
                        </m:r>
                      </m:e>
                      <m:e/>
                      <m:e>
                        <m:r>
                          <m:rPr>
                            <m:lit/>
                            <m:nor/>
                          </m:rPr>
                          <m:t xml:space="preserve">In particular for a GBM process: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dS</m:t>
                        </m:r>
                        <m:r>
                          <m:t xml:space="preserve">=</m:t>
                        </m:r>
                        <m:r>
                          <m:t xml:space="preserve">μS</m:t>
                        </m:r>
                        <m:r>
                          <m:t xml:space="preserve"> </m:t>
                        </m:r>
                        <m:r>
                          <m:rPr>
                            <m:lit/>
                            <m:nor/>
                          </m:rPr>
                          <m:t xml:space="preserve">dt</m:t>
                        </m:r>
                        <m:r>
                          <m:t xml:space="preserve">+</m:t>
                        </m:r>
                        <m:r>
                          <m:t xml:space="preserve">σS</m:t>
                        </m:r>
                        <m:r>
                          <m:t xml:space="preserve"> </m:t>
                        </m:r>
                        <m:r>
                          <m:rPr>
                            <m:lit/>
                            <m:nor/>
                          </m:rPr>
                          <m:t xml:space="preserve">dz</m:t>
                        </m:r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66" name=""/>
              <p:cNvSpPr txBox="1"/>
              <p:nvPr/>
            </p:nvSpPr>
            <p:spPr>
              <a:xfrm>
                <a:off x="1143000" y="2651040"/>
                <a:ext cx="5257800" cy="23148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 a Riskless Portfolio,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904760"/>
            <a:ext cx="8229600" cy="2438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 a financial derivative whose value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depends on asset price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at time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,  the stochastic process followed by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is given by Ito’s Lemma.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Combine the financial derivative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and the asset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in such proportions that uncertainty (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dz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) is eliminated from the resulting portfolio.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9" name=""/>
              <p:cNvSpPr txBox="1"/>
              <p:nvPr/>
            </p:nvSpPr>
            <p:spPr>
              <a:xfrm>
                <a:off x="2743200" y="4952880"/>
                <a:ext cx="3456000" cy="879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C</m:t>
                    </m:r>
                    <m:r>
                      <m:t xml:space="preserve">+</m:t>
                    </m:r>
                    <m:f>
                      <m:num>
                        <m:r>
                          <m:t xml:space="preserve">∂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S</m:t>
                        </m:r>
                      </m:den>
                    </m:f>
                    <m:r>
                      <m:t xml:space="preserve">S</m:t>
                    </m:r>
                  </m:oMath>
                </a14:m>
              </a:p>
            </p:txBody>
          </p:sp>
        </mc:Choice>
        <mc:Fallback>
          <p:sp>
            <p:nvSpPr>
              <p:cNvPr id="69" name=""/>
              <p:cNvSpPr txBox="1"/>
              <p:nvPr/>
            </p:nvSpPr>
            <p:spPr>
              <a:xfrm>
                <a:off x="2743200" y="4952880"/>
                <a:ext cx="3456000" cy="8794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Black-Scholes PDE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3124080"/>
            <a:ext cx="822960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dC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is given by Ito’s Lemma.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is given by equation for GBM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value of the (riskless) portfolio grows at the risk free rate: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72" name=""/>
              <p:cNvSpPr txBox="1"/>
              <p:nvPr/>
            </p:nvSpPr>
            <p:spPr>
              <a:xfrm>
                <a:off x="2176560" y="1905120"/>
                <a:ext cx="4284720" cy="879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dP</m:t>
                    </m:r>
                    <m:r>
                      <m:t xml:space="preserve">=</m:t>
                    </m:r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dC</m:t>
                    </m:r>
                    <m:r>
                      <m:t xml:space="preserve">+</m:t>
                    </m:r>
                    <m:f>
                      <m:num>
                        <m:r>
                          <m:t xml:space="preserve">∂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S</m:t>
                        </m:r>
                      </m:den>
                    </m:f>
                    <m:r>
                      <m:rPr>
                        <m:lit/>
                        <m:nor/>
                      </m:rPr>
                      <m:t xml:space="preserve">dS</m:t>
                    </m:r>
                  </m:oMath>
                </a14:m>
              </a:p>
            </p:txBody>
          </p:sp>
        </mc:Choice>
        <mc:Fallback>
          <p:sp>
            <p:nvSpPr>
              <p:cNvPr id="72" name=""/>
              <p:cNvSpPr txBox="1"/>
              <p:nvPr/>
            </p:nvSpPr>
            <p:spPr>
              <a:xfrm>
                <a:off x="2176560" y="1905120"/>
                <a:ext cx="4284720" cy="8794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73" name=""/>
              <p:cNvSpPr txBox="1"/>
              <p:nvPr/>
            </p:nvSpPr>
            <p:spPr>
              <a:xfrm>
                <a:off x="3422520" y="5257800"/>
                <a:ext cx="1704960" cy="879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dP</m:t>
                        </m:r>
                      </m:num>
                      <m:den>
                        <m:r>
                          <m:t xml:space="preserve">P</m:t>
                        </m:r>
                      </m:den>
                    </m:f>
                    <m:r>
                      <m:t xml:space="preserve">=</m:t>
                    </m:r>
                    <m:r>
                      <m:t xml:space="preserve">r</m:t>
                    </m:r>
                  </m:oMath>
                </a14:m>
              </a:p>
            </p:txBody>
          </p:sp>
        </mc:Choice>
        <mc:Fallback>
          <p:sp>
            <p:nvSpPr>
              <p:cNvPr id="73" name=""/>
              <p:cNvSpPr txBox="1"/>
              <p:nvPr/>
            </p:nvSpPr>
            <p:spPr>
              <a:xfrm>
                <a:off x="3422520" y="5257800"/>
                <a:ext cx="1704960" cy="8794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Black-Scholes PDE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09480" y="3352680"/>
            <a:ext cx="822960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dz term means portfolio is riskless (remember this requires continuous, frictionless hedge re-balancing).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(the asset drift) does not appear;  We are free to assume any convenient investor risk preference.  Assume risk neutrality, so the asset process becomes: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76" name=""/>
              <p:cNvSpPr txBox="1"/>
              <p:nvPr/>
            </p:nvSpPr>
            <p:spPr>
              <a:xfrm>
                <a:off x="1198440" y="1752480"/>
                <a:ext cx="5811840" cy="1121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∂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t</m:t>
                        </m:r>
                      </m:den>
                    </m:f>
                    <m:r>
                      <m:t xml:space="preserve">+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p>
                      <m:e>
                        <m:r>
                          <m:t xml:space="preserve">S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f>
                      <m:num>
                        <m:sSup>
                          <m:e>
                            <m:r>
                              <m:t xml:space="preserve">∂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sSup>
                          <m:e>
                            <m:r>
                              <m:t xml:space="preserve">S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t xml:space="preserve">+</m:t>
                    </m:r>
                    <m:r>
                      <m:rPr>
                        <m:lit/>
                        <m:nor/>
                      </m:rPr>
                      <m:t xml:space="preserve">rS</m:t>
                    </m:r>
                    <m:f>
                      <m:num>
                        <m:r>
                          <m:t xml:space="preserve">∂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S</m:t>
                        </m:r>
                      </m:den>
                    </m:f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rC</m:t>
                    </m:r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>
          <p:sp>
            <p:nvSpPr>
              <p:cNvPr id="76" name=""/>
              <p:cNvSpPr txBox="1"/>
              <p:nvPr/>
            </p:nvSpPr>
            <p:spPr>
              <a:xfrm>
                <a:off x="1198440" y="1752480"/>
                <a:ext cx="5811840" cy="11210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77" name=""/>
              <p:cNvSpPr txBox="1"/>
              <p:nvPr/>
            </p:nvSpPr>
            <p:spPr>
              <a:xfrm>
                <a:off x="2811600" y="5562720"/>
                <a:ext cx="3139920" cy="533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dS</m:t>
                    </m:r>
                    <m:r>
                      <m:t xml:space="preserve">=</m:t>
                    </m:r>
                    <m:r>
                      <m:t xml:space="preserve">rS</m:t>
                    </m:r>
                    <m:r>
                      <m:t xml:space="preserve"> </m:t>
                    </m:r>
                    <m:r>
                      <m:rPr>
                        <m:lit/>
                        <m:nor/>
                      </m:rPr>
                      <m:t xml:space="preserve">dt</m:t>
                    </m:r>
                    <m:r>
                      <m:t xml:space="preserve">+</m:t>
                    </m:r>
                    <m:r>
                      <m:t xml:space="preserve">σS</m:t>
                    </m:r>
                    <m:r>
                      <m:t xml:space="preserve"> </m:t>
                    </m:r>
                    <m:r>
                      <m:rPr>
                        <m:lit/>
                        <m:nor/>
                      </m:rPr>
                      <m:t xml:space="preserve">dz</m:t>
                    </m:r>
                  </m:oMath>
                </a14:m>
              </a:p>
            </p:txBody>
          </p:sp>
        </mc:Choice>
        <mc:Fallback>
          <p:sp>
            <p:nvSpPr>
              <p:cNvPr id="77" name=""/>
              <p:cNvSpPr txBox="1"/>
              <p:nvPr/>
            </p:nvSpPr>
            <p:spPr>
              <a:xfrm>
                <a:off x="2811600" y="5562720"/>
                <a:ext cx="3139920" cy="5331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Implications of Risk Neutral Pricing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09480" y="1828800"/>
            <a:ext cx="8229600" cy="274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value of future, random cash flows can be calculated as the expected future value under the risk neutral measure, discounted at the risk neutral discount rate.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allows the expectations approach to option valuation.   For example value of a call option (assuming constant interest rate) where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</a:t>
            </a:r>
            <a:r>
              <a:rPr b="0" i="1" lang="en-US" sz="2000" strike="noStrike" u="none" baseline="-25000">
                <a:solidFill>
                  <a:srgbClr val="000000"/>
                </a:solidFill>
                <a:effectLst/>
                <a:uFillTx/>
                <a:latin typeface="Arial Black"/>
              </a:rPr>
              <a:t>t</a:t>
            </a:r>
            <a:r>
              <a:rPr b="0" i="1" lang="en-US" sz="2000" strike="noStrike" u="none" baseline="30000">
                <a:solidFill>
                  <a:srgbClr val="000000"/>
                </a:solidFill>
                <a:effectLst/>
                <a:uFillTx/>
                <a:latin typeface="Arial Black"/>
              </a:rPr>
              <a:t>*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is the expectation under risk-neutral probabilities: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80" name=""/>
              <p:cNvSpPr txBox="1"/>
              <p:nvPr/>
            </p:nvSpPr>
            <p:spPr>
              <a:xfrm>
                <a:off x="1343160" y="4848120"/>
                <a:ext cx="5032080" cy="568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C</m:t>
                    </m:r>
                    <m:r>
                      <m:t xml:space="preserve">(</m:t>
                    </m:r>
                    <m:r>
                      <m:t xml:space="preserve">S</m:t>
                    </m:r>
                    <m:r>
                      <m:t xml:space="preserve">,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=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r</m:t>
                        </m:r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sup>
                    </m:sSup>
                    <m:sSub>
                      <m:e>
                        <m:r>
                          <m:t xml:space="preserve">E</m:t>
                        </m:r>
                      </m:e>
                      <m:sub>
                        <m:sSup>
                          <m:e>
                            <m:r>
                              <m:t xml:space="preserve">t</m:t>
                            </m:r>
                          </m:e>
                          <m:sup/>
                        </m:sSup>
                      </m:sub>
                    </m:sSub>
                    <m:r>
                      <m:t xml:space="preserve">[</m:t>
                    </m:r>
                    <m:r>
                      <m:rPr>
                        <m:lit/>
                        <m:nor/>
                      </m:rPr>
                      <m:t xml:space="preserve">max</m:t>
                    </m:r>
                    <m:r>
                      <m:t xml:space="preserve">(</m:t>
                    </m:r>
                    <m:r>
                      <m:t xml:space="preserve">0</m:t>
                    </m:r>
                    <m:r>
                      <m:t xml:space="preserve">,</m:t>
                    </m:r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T</m:t>
                        </m:r>
                      </m:sub>
                    </m:sSub>
                    <m:r>
                      <m:t xml:space="preserve">−</m:t>
                    </m:r>
                    <m:r>
                      <m:t xml:space="preserve">K</m:t>
                    </m:r>
                    <m:r>
                      <m:t xml:space="preserve">)</m:t>
                    </m:r>
                    <m:r>
                      <m:t xml:space="preserve">]</m:t>
                    </m:r>
                  </m:oMath>
                </a14:m>
              </a:p>
            </p:txBody>
          </p:sp>
        </mc:Choice>
        <mc:Fallback>
          <p:sp>
            <p:nvSpPr>
              <p:cNvPr id="80" name=""/>
              <p:cNvSpPr txBox="1"/>
              <p:nvPr/>
            </p:nvSpPr>
            <p:spPr>
              <a:xfrm>
                <a:off x="1343160" y="4848120"/>
                <a:ext cx="5032080" cy="5684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Black-Scholes’ Call Option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685440" y="15238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83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>
          <p:sp>
            <p:nvSpPr>
              <p:cNvPr id="83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84" name=""/>
              <p:cNvSpPr txBox="1"/>
              <p:nvPr/>
            </p:nvSpPr>
            <p:spPr>
              <a:xfrm>
                <a:off x="1046160" y="1676520"/>
                <a:ext cx="4308480" cy="2933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r>
                          <m:t xml:space="preserve">[</m:t>
                        </m:r>
                        <m:r>
                          <m:rPr>
                            <m:lit/>
                            <m:nor/>
                          </m:rPr>
                          <m:t xml:space="preserve">SN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 </m:t>
                        </m:r>
                        <m:r>
                          <m:rPr>
                            <m:lit/>
                            <m:nor/>
                          </m:rPr>
                          <m:t xml:space="preserve">KN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]</m:t>
                        </m:r>
                      </m:e>
                      <m:e/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r>
                              <m:t xml:space="preserve">(</m:t>
                            </m:r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S</m:t>
                                </m:r>
                              </m:num>
                              <m:den>
                                <m:r>
                                  <m:t xml:space="preserve">K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r>
                              <m:t xml:space="preserve">(</m:t>
                            </m:r>
                            <m:r>
                              <m:t xml:space="preserve">r</m:t>
                            </m:r>
                            <m:r>
                              <m:t xml:space="preserve">+</m:t>
                            </m:r>
                            <m:f>
                              <m:fPr>
                                <m:type m:val="lin"/>
                              </m:fPr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/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84" name=""/>
              <p:cNvSpPr txBox="1"/>
              <p:nvPr/>
            </p:nvSpPr>
            <p:spPr>
              <a:xfrm>
                <a:off x="1046160" y="1676520"/>
                <a:ext cx="4308480" cy="29336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85" name=""/>
          <p:cNvSpPr/>
          <p:nvPr/>
        </p:nvSpPr>
        <p:spPr>
          <a:xfrm>
            <a:off x="1219320" y="4876920"/>
            <a:ext cx="2819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call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asset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Strike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104440" y="4876920"/>
            <a:ext cx="3044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 = interest rate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T-t = time to expiration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217880" y="6095880"/>
            <a:ext cx="5973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N(d)=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Cumulative standard normal distribution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Outline of Introduction To Pricing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440" y="2209320"/>
            <a:ext cx="807732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common sense bounds on option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replication: a Black-Scholes cornerstone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Black’s formula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Merton’s Call Option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85440" y="15238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Merton extended Black-Scholes to the case of an asset which pays a dividend q.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the earlier derivation of the PDE, this effects only the growth rate of the portfolio, which becomes: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90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>
          <p:sp>
            <p:nvSpPr>
              <p:cNvPr id="90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91" name=""/>
              <p:cNvSpPr txBox="1"/>
              <p:nvPr/>
            </p:nvSpPr>
            <p:spPr>
              <a:xfrm>
                <a:off x="2362320" y="3657600"/>
                <a:ext cx="4038480" cy="803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dP</m:t>
                    </m:r>
                    <m:r>
                      <m:t xml:space="preserve">=</m:t>
                    </m:r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dC</m:t>
                    </m:r>
                    <m:r>
                      <m:t xml:space="preserve">+</m:t>
                    </m:r>
                    <m:f>
                      <m:num>
                        <m:r>
                          <m:t xml:space="preserve">∂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S</m:t>
                        </m:r>
                      </m:den>
                    </m:f>
                    <m:r>
                      <m:rPr>
                        <m:lit/>
                        <m:nor/>
                      </m:rPr>
                      <m:t xml:space="preserve">dS</m:t>
                    </m:r>
                    <m:r>
                      <m:t xml:space="preserve">+</m:t>
                    </m:r>
                    <m:r>
                      <m:t xml:space="preserve">q</m:t>
                    </m:r>
                    <m:f>
                      <m:num>
                        <m:r>
                          <m:t xml:space="preserve">∂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S</m:t>
                        </m:r>
                      </m:den>
                    </m:f>
                    <m:r>
                      <m:rPr>
                        <m:lit/>
                        <m:nor/>
                      </m:rPr>
                      <m:t xml:space="preserve">Sdt</m:t>
                    </m:r>
                  </m:oMath>
                </a14:m>
              </a:p>
            </p:txBody>
          </p:sp>
        </mc:Choice>
        <mc:Fallback>
          <p:sp>
            <p:nvSpPr>
              <p:cNvPr id="91" name=""/>
              <p:cNvSpPr txBox="1"/>
              <p:nvPr/>
            </p:nvSpPr>
            <p:spPr>
              <a:xfrm>
                <a:off x="2362320" y="3657600"/>
                <a:ext cx="4038480" cy="8031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Merton’s Formula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09480" y="2057400"/>
            <a:ext cx="82296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Call option on asset with continuous dividend yield becomes: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94" name=""/>
              <p:cNvSpPr txBox="1"/>
              <p:nvPr/>
            </p:nvSpPr>
            <p:spPr>
              <a:xfrm>
                <a:off x="1752480" y="2971800"/>
                <a:ext cx="4788000" cy="1952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r>
                          <m:t xml:space="preserve">[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 </m:t>
                        </m:r>
                        <m:r>
                          <m:rPr>
                            <m:lit/>
                            <m:nor/>
                          </m:rPr>
                          <m:t xml:space="preserve">KN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]</m:t>
                        </m:r>
                      </m:e>
                      <m:e/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r>
                              <m:t xml:space="preserve">(</m:t>
                            </m:r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S</m:t>
                                </m:r>
                              </m:num>
                              <m:den>
                                <m:r>
                                  <m:t xml:space="preserve">K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r>
                              <m:t xml:space="preserve">(</m:t>
                            </m:r>
                            <m:r>
                              <m:t xml:space="preserve">r</m:t>
                            </m:r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+</m:t>
                            </m:r>
                            <m:f>
                              <m:fPr>
                                <m:type m:val="lin"/>
                              </m:fPr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94" name=""/>
              <p:cNvSpPr txBox="1"/>
              <p:nvPr/>
            </p:nvSpPr>
            <p:spPr>
              <a:xfrm>
                <a:off x="1752480" y="2971800"/>
                <a:ext cx="4788000" cy="19526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Black’s model (Call option)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440" y="15238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97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>
          <p:sp>
            <p:nvSpPr>
              <p:cNvPr id="97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98" name=""/>
              <p:cNvSpPr txBox="1"/>
              <p:nvPr/>
            </p:nvSpPr>
            <p:spPr>
              <a:xfrm>
                <a:off x="1219320" y="1676520"/>
                <a:ext cx="3962160" cy="2933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 </m:t>
                        </m:r>
                        <m:r>
                          <m:t xml:space="preserve">[</m:t>
                        </m:r>
                        <m:r>
                          <m:rPr>
                            <m:lit/>
                            <m:nor/>
                          </m:rPr>
                          <m:t xml:space="preserve">FN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r>
                          <m:rPr>
                            <m:lit/>
                            <m:nor/>
                          </m:rPr>
                          <m:t xml:space="preserve">KN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]</m:t>
                        </m:r>
                      </m:e>
                      <m:e/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r>
                              <m:t xml:space="preserve">(</m:t>
                            </m:r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F</m:t>
                                </m:r>
                              </m:num>
                              <m:den>
                                <m:r>
                                  <m:t xml:space="preserve">K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r>
                              <m:t xml:space="preserve">(</m:t>
                            </m:r>
                            <m:f>
                              <m:fPr>
                                <m:type m:val="lin"/>
                              </m:fPr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/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98" name=""/>
              <p:cNvSpPr txBox="1"/>
              <p:nvPr/>
            </p:nvSpPr>
            <p:spPr>
              <a:xfrm>
                <a:off x="1219320" y="1676520"/>
                <a:ext cx="3962160" cy="29336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99" name=""/>
          <p:cNvSpPr/>
          <p:nvPr/>
        </p:nvSpPr>
        <p:spPr>
          <a:xfrm>
            <a:off x="1204200" y="5222880"/>
            <a:ext cx="2341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call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forward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Strike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164560" y="5146560"/>
            <a:ext cx="3044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 = interest rate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T-t = time to expiration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Black-Scholes Assumptions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609120" y="12952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Volatility is known and never changes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Borrowing or lending done at the same interest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Full use of short sale proceeds is allowed.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Markets are continuous with no transaction costs so that a riskless hedge may be maintained over the life of the option.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returns are normal (distribution of price is lognormal).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Interest rates are known and constant.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Problems in Paradise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685440" y="1523880"/>
            <a:ext cx="8001000" cy="335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Returns are not normally distributed - actual price distributions often have fat tails.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Markets sometimes gap or spike (are not continuous)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Mean reversion (regime switching)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Hedge re-adjustment often incurs transaction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Reasons for Using Black’s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685440" y="2209320"/>
            <a:ext cx="807732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Hedge recommendations are robust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pricing is a social convention.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Advantages for using a model with the smallest number of parameters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Often better to improve on a simple, seasoned model than to use an advanced but newer model.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685440" y="761760"/>
            <a:ext cx="80010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Traders use options theory intuitively to understand complex, nonlinear patterns of variation in price in terms of simpler, linear changes in volatility and probability.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Emanuel Derman, Goldman Sachs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Fiction of the Riskless portfolio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609120" y="1905120"/>
            <a:ext cx="80010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Perfect hedging of options positions is not possible even in the most liquid of energy commodities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practice, one would expect the cost of these additional hedging risks to be built into the pricing of options.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Can risk neutral pricing be applied to positions with no price transparency?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Taking a position which increases risk may not have the same value as a position which decreases risk.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Arbitrage Limits on Call Values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440" y="2666520"/>
            <a:ext cx="8001000" cy="34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Call value is always equal to or greater than (the largest of)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Zero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discounted intrinsic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Call value is never greater than the price of the underlying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Arbitrage Limits Across Strikes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440" y="15238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Call value is always equal or greater than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call with a higher strike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which is otherwise identical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difference in value of two otherwise identical calls is never greater than the difference in their strike prices.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 three calls with strikes X&lt;Y&lt;Z (otherwise identical), the value of the middle call is not greater than a weighted average of the two extreme calls where weights are (Y-X)/(Z-X) and (Z-Y)/(Z-X) for the X and Z strike calls, respectively.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Time to Expiration: Arbitrage Limits on Call Values (equities)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440" y="2666520"/>
            <a:ext cx="8001000" cy="34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value of a call can never be less than the value of an otherwise identical call with a shorter time to expiration.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Does this hold for options on futures/forwards?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Parable of the Umbrella Salesman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440" y="2666520"/>
            <a:ext cx="8001000" cy="34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Using advanced yield management techniques, Ron sells umbrellas for $3 today.   Tomorrow, the last day of the season, he will sell for $1 if sunny or $5 if rainy.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much should he charge for an option to purchase an umbrella tomorrow for $3.00 ?  (Assume existence of a 1-day forward market for umbrellas and $3.00 call options.)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Umbrella risk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1219320" y="2361960"/>
            <a:ext cx="2133360" cy="99036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507120" y="3809880"/>
            <a:ext cx="1289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 sunny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952880" y="3886200"/>
            <a:ext cx="2895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– P + (0) +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(1-3)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876920" y="2057400"/>
            <a:ext cx="4038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 + (5-3) +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(5-3)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11280" y="312408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505320" y="2133720"/>
            <a:ext cx="167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 rainy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295280" y="3352680"/>
            <a:ext cx="2057400" cy="68580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76720" y="4876920"/>
            <a:ext cx="4038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 = Premium for $3 strike call.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Umbrella risk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1219320" y="2361960"/>
            <a:ext cx="2133360" cy="99036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507120" y="3809880"/>
            <a:ext cx="1289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 sunny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952880" y="3886200"/>
            <a:ext cx="2895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– P + (0) +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(1-3)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876920" y="2057400"/>
            <a:ext cx="4038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 + (5-3) +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(5-3)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11280" y="312408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505320" y="2133720"/>
            <a:ext cx="167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 rainy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295280" y="3352680"/>
            <a:ext cx="2057400" cy="68580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143000" y="4683240"/>
            <a:ext cx="75438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– P + (5-3) +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(5-3) =   – P + (0) +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(1-3)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= (-4)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-1/2   , so   P = $1.00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Umbrella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1219320" y="2361960"/>
            <a:ext cx="2133360" cy="99036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352680" y="3809880"/>
            <a:ext cx="3353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 sunny  ( 60% chance 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248520" y="4343400"/>
            <a:ext cx="289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Payoff = $0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172200" y="2666880"/>
            <a:ext cx="2514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payoff = $2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11280" y="312408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352680" y="2133720"/>
            <a:ext cx="3200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 rainy  ( 40% chance 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295280" y="3352680"/>
            <a:ext cx="2057400" cy="68580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271960" y="5451480"/>
            <a:ext cx="21981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 = 40% ($2.00)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= $0.80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2000-02-13T17:42:36Z</dcterms:created>
  <dc:creator>Vince Kaminski</dc:creator>
  <dc:description/>
  <dc:language>en-US</dc:language>
  <cp:lastModifiedBy>adupont</cp:lastModifiedBy>
  <cp:lastPrinted>2001-02-02T14:19:13Z</cp:lastPrinted>
  <dcterms:modified xsi:type="dcterms:W3CDTF">2001-02-02T14:40:49Z</dcterms:modified>
  <cp:revision>100</cp:revision>
  <dc:subject/>
  <dc:title>INTRODUTION TO OPTIONS</dc:title>
</cp:coreProperties>
</file>