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27.png" ContentType="image/png"/>
  <Override PartName="/ppt/media/image30.wmf" ContentType="image/x-wmf"/>
  <Override PartName="/ppt/media/image28.wmf" ContentType="image/x-wmf"/>
  <Override PartName="/ppt/media/image10.png" ContentType="image/png"/>
  <Override PartName="/ppt/media/image16.png" ContentType="image/png"/>
  <Override PartName="/ppt/media/image7.png" ContentType="image/png"/>
  <Override PartName="/ppt/media/image2.png" ContentType="image/png"/>
  <Override PartName="/ppt/media/image11.png" ContentType="image/png"/>
  <Override PartName="/ppt/media/image8.wmf" ContentType="image/x-wmf"/>
  <Override PartName="/ppt/media/image13.png" ContentType="image/png"/>
  <Override PartName="/ppt/media/image9.wmf" ContentType="image/x-wmf"/>
  <Override PartName="/ppt/media/image29.wmf" ContentType="image/x-wmf"/>
  <Override PartName="/ppt/media/image31.png" ContentType="image/png"/>
  <Override PartName="/ppt/media/image3.png" ContentType="image/png"/>
  <Override PartName="/ppt/media/image12.png" ContentType="image/png"/>
  <Override PartName="/ppt/media/image6.png" ContentType="image/png"/>
  <Override PartName="/ppt/media/image15.png" ContentType="image/png"/>
  <Override PartName="/ppt/media/image5.png" ContentType="image/png"/>
  <Override PartName="/ppt/media/image14.png" ContentType="image/png"/>
  <Override PartName="/ppt/media/image4.wmf" ContentType="image/x-wmf"/>
  <Override PartName="/ppt/media/image1.wmf" ContentType="image/x-wmf"/>
  <Override PartName="/ppt/media/image17.png" ContentType="image/png"/>
  <Override PartName="/ppt/media/image18.png" ContentType="image/png"/>
  <Override PartName="/ppt/media/image20.png" ContentType="image/png"/>
  <Override PartName="/ppt/media/image19.png" ContentType="image/png"/>
  <Override PartName="/ppt/media/image21.png" ContentType="image/png"/>
  <Override PartName="/ppt/media/image22.png" ContentType="image/png"/>
  <Override PartName="/ppt/media/image23.png" ContentType="image/png"/>
  <Override PartName="/ppt/media/image24.wmf" ContentType="image/x-wmf"/>
  <Override PartName="/ppt/media/image25.wmf" ContentType="image/x-wmf"/>
  <Override PartName="/ppt/media/image26.png" ContentType="image/png"/>
  <Override PartName="/ppt/embeddings/oleObject1.bin" ContentType="application/vnd.openxmlformats-officedocument.oleObject"/>
  <Override PartName="/ppt/embeddings/oleObject2.bin" ContentType="application/vnd.openxmlformats-officedocument.oleObject"/>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_rels/slide27.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28.xml.rels" ContentType="application/vnd.openxmlformats-package.relationships+xml"/>
  <Override PartName="/ppt/slides/_rels/slide30.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slide29.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_rels/notesSlide19.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11.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9907588" cy="6858000"/>
  <p:notesSz cx="6664325" cy="98679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 name=""/>
          <p:cNvSpPr/>
          <p:nvPr/>
        </p:nvSpPr>
        <p:spPr>
          <a:xfrm>
            <a:off x="0" y="0"/>
            <a:ext cx="6663600" cy="98676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ffff00"/>
              </a:solidFill>
              <a:effectLst/>
              <a:uFillTx/>
              <a:latin typeface="Times New Roman"/>
            </a:endParaRPr>
          </a:p>
        </p:txBody>
      </p:sp>
      <p:sp>
        <p:nvSpPr>
          <p:cNvPr id="14" name="PlaceHolder 1"/>
          <p:cNvSpPr>
            <a:spLocks noGrp="1"/>
          </p:cNvSpPr>
          <p:nvPr>
            <p:ph type="hdr"/>
          </p:nvPr>
        </p:nvSpPr>
        <p:spPr>
          <a:xfrm>
            <a:off x="-360" y="0"/>
            <a:ext cx="289548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15" name="PlaceHolder 2"/>
          <p:cNvSpPr>
            <a:spLocks noGrp="1"/>
          </p:cNvSpPr>
          <p:nvPr>
            <p:ph type="dt" idx="1"/>
          </p:nvPr>
        </p:nvSpPr>
        <p:spPr>
          <a:xfrm>
            <a:off x="3809880" y="0"/>
            <a:ext cx="28195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16" name="PlaceHolder 3"/>
          <p:cNvSpPr>
            <a:spLocks noGrp="1"/>
          </p:cNvSpPr>
          <p:nvPr>
            <p:ph type="sldImg"/>
          </p:nvPr>
        </p:nvSpPr>
        <p:spPr>
          <a:xfrm>
            <a:off x="711000" y="762120"/>
            <a:ext cx="5283000" cy="365760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4603"/>
                </a:solidFill>
                <a:effectLst/>
                <a:uFillTx/>
                <a:latin typeface="Arial"/>
              </a:rPr>
              <a:t>Click to move the slide</a:t>
            </a:r>
            <a:endParaRPr b="1" lang="en-US" sz="3000" strike="noStrike" u="none">
              <a:solidFill>
                <a:srgbClr val="ff4603"/>
              </a:solidFill>
              <a:effectLst/>
              <a:uFillTx/>
              <a:latin typeface="Arial"/>
            </a:endParaRPr>
          </a:p>
        </p:txBody>
      </p:sp>
      <p:sp>
        <p:nvSpPr>
          <p:cNvPr id="17" name="PlaceHolder 4"/>
          <p:cNvSpPr>
            <a:spLocks noGrp="1"/>
          </p:cNvSpPr>
          <p:nvPr>
            <p:ph type="body"/>
          </p:nvPr>
        </p:nvSpPr>
        <p:spPr>
          <a:xfrm>
            <a:off x="914040" y="4723920"/>
            <a:ext cx="4876920" cy="441972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18" name="PlaceHolder 5"/>
          <p:cNvSpPr>
            <a:spLocks noGrp="1"/>
          </p:cNvSpPr>
          <p:nvPr>
            <p:ph type="ftr" idx="2"/>
          </p:nvPr>
        </p:nvSpPr>
        <p:spPr>
          <a:xfrm>
            <a:off x="-360" y="9372600"/>
            <a:ext cx="2895480" cy="457200"/>
          </a:xfrm>
          <a:prstGeom prst="rect">
            <a:avLst/>
          </a:prstGeom>
          <a:noFill/>
          <a:ln w="0">
            <a:noFill/>
          </a:ln>
        </p:spPr>
        <p:txBody>
          <a:bodyPr lIns="90000" rIns="90000" tIns="46800" bIns="46800" anchor="b">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19" name="PlaceHolder 6"/>
          <p:cNvSpPr>
            <a:spLocks noGrp="1"/>
          </p:cNvSpPr>
          <p:nvPr>
            <p:ph type="sldNum" idx="3"/>
          </p:nvPr>
        </p:nvSpPr>
        <p:spPr>
          <a:xfrm>
            <a:off x="3809880" y="9372600"/>
            <a:ext cx="281952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06F9DB2-A030-4267-BFEE-186A1E146D16}"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sldImg"/>
          </p:nvPr>
        </p:nvSpPr>
        <p:spPr>
          <a:xfrm>
            <a:off x="711360" y="762120"/>
            <a:ext cx="5283000" cy="3657600"/>
          </a:xfrm>
          <a:prstGeom prst="rect">
            <a:avLst/>
          </a:prstGeom>
          <a:ln w="0">
            <a:noFill/>
          </a:ln>
        </p:spPr>
      </p:sp>
      <p:sp>
        <p:nvSpPr>
          <p:cNvPr id="332" name="PlaceHolder 2"/>
          <p:cNvSpPr>
            <a:spLocks noGrp="1"/>
          </p:cNvSpPr>
          <p:nvPr>
            <p:ph type="body"/>
          </p:nvPr>
        </p:nvSpPr>
        <p:spPr>
          <a:xfrm>
            <a:off x="914040" y="4723920"/>
            <a:ext cx="4876920" cy="441972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Thank you</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E-commerce and its growth are clearly one of the hottest topics around</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From boardrooms to breakfast tables, .coms always slip into the conversation</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 this very reason, it is with great pleasure that I take this opportunity to speak with you today about e-commerce and Enron’s most recent venture onto the internet</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E-business is clearly a windfall for both consumers and businesses as improved communication and efficiencies in conducting business help to eliminate barriers to price discovery and reduce the costs of conducting business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In just over 4 months EnronOnline has revealed the potential for improving the efficiency of energy markets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Let me tell you how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sldImg"/>
          </p:nvPr>
        </p:nvSpPr>
        <p:spPr>
          <a:xfrm>
            <a:off x="711360" y="762120"/>
            <a:ext cx="5283000" cy="3657600"/>
          </a:xfrm>
          <a:prstGeom prst="rect">
            <a:avLst/>
          </a:prstGeom>
          <a:ln w="0">
            <a:noFill/>
          </a:ln>
        </p:spPr>
      </p:sp>
      <p:sp>
        <p:nvSpPr>
          <p:cNvPr id="348" name="PlaceHolder 2"/>
          <p:cNvSpPr>
            <a:spLocks noGrp="1"/>
          </p:cNvSpPr>
          <p:nvPr>
            <p:ph type="body"/>
          </p:nvPr>
        </p:nvSpPr>
        <p:spPr>
          <a:xfrm>
            <a:off x="914040" y="4723920"/>
            <a:ext cx="4876920" cy="441972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By filtering the products and creating a composite page a customer can view just the products they are interested in</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In this case I have created a composite page of summer power prices and Natural Gas Henry Hub products</a:t>
            </a:r>
            <a:endParaRPr b="0" lang="en-US" sz="1200" strike="noStrike" u="none">
              <a:solidFill>
                <a:srgbClr val="000000"/>
              </a:solidFill>
              <a:effectLst/>
              <a:uFillTx/>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PlaceHolder 1"/>
          <p:cNvSpPr>
            <a:spLocks noGrp="1"/>
          </p:cNvSpPr>
          <p:nvPr>
            <p:ph type="sldImg"/>
          </p:nvPr>
        </p:nvSpPr>
        <p:spPr>
          <a:xfrm>
            <a:off x="662040" y="739800"/>
            <a:ext cx="5342040" cy="3699000"/>
          </a:xfrm>
          <a:prstGeom prst="rect">
            <a:avLst/>
          </a:prstGeom>
          <a:ln w="0">
            <a:noFill/>
          </a:ln>
        </p:spPr>
      </p:sp>
      <p:sp>
        <p:nvSpPr>
          <p:cNvPr id="350" name="PlaceHolder 2"/>
          <p:cNvSpPr>
            <a:spLocks noGrp="1"/>
          </p:cNvSpPr>
          <p:nvPr>
            <p:ph type="body"/>
          </p:nvPr>
        </p:nvSpPr>
        <p:spPr>
          <a:xfrm>
            <a:off x="887400" y="4686120"/>
            <a:ext cx="4888080" cy="443988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customer has the ability to view more detailed information concerning the contractual terms of the transaction online</a:t>
            </a:r>
            <a:endParaRPr b="0" lang="en-US" sz="1200" strike="noStrike" u="none">
              <a:solidFill>
                <a:srgbClr val="000000"/>
              </a:solidFill>
              <a:effectLst/>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PlaceHolder 1"/>
          <p:cNvSpPr>
            <a:spLocks noGrp="1"/>
          </p:cNvSpPr>
          <p:nvPr>
            <p:ph type="sldImg"/>
          </p:nvPr>
        </p:nvSpPr>
        <p:spPr>
          <a:xfrm>
            <a:off x="711360" y="762120"/>
            <a:ext cx="5283000" cy="3657600"/>
          </a:xfrm>
          <a:prstGeom prst="rect">
            <a:avLst/>
          </a:prstGeom>
          <a:ln w="0">
            <a:noFill/>
          </a:ln>
        </p:spPr>
      </p:sp>
      <p:sp>
        <p:nvSpPr>
          <p:cNvPr id="352" name="PlaceHolder 2"/>
          <p:cNvSpPr>
            <a:spLocks noGrp="1"/>
          </p:cNvSpPr>
          <p:nvPr>
            <p:ph type="body"/>
          </p:nvPr>
        </p:nvSpPr>
        <p:spPr>
          <a:xfrm>
            <a:off x="914040" y="4723920"/>
            <a:ext cx="4876920" cy="441972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contractual format in its simplest form is made up of essentially three agreements</a:t>
            </a:r>
            <a:endParaRPr b="0" lang="en-US" sz="1200" strike="noStrike" u="none">
              <a:solidFill>
                <a:srgbClr val="000000"/>
              </a:solidFill>
              <a:effectLst/>
              <a:uFillTx/>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PlaceHolder 1"/>
          <p:cNvSpPr>
            <a:spLocks noGrp="1"/>
          </p:cNvSpPr>
          <p:nvPr>
            <p:ph type="sldImg"/>
          </p:nvPr>
        </p:nvSpPr>
        <p:spPr>
          <a:xfrm>
            <a:off x="711360" y="762120"/>
            <a:ext cx="5283000" cy="3657600"/>
          </a:xfrm>
          <a:prstGeom prst="rect">
            <a:avLst/>
          </a:prstGeom>
          <a:ln w="0">
            <a:noFill/>
          </a:ln>
        </p:spPr>
      </p:sp>
      <p:sp>
        <p:nvSpPr>
          <p:cNvPr id="354" name="PlaceHolder 2"/>
          <p:cNvSpPr>
            <a:spLocks noGrp="1"/>
          </p:cNvSpPr>
          <p:nvPr>
            <p:ph type="body"/>
          </p:nvPr>
        </p:nvSpPr>
        <p:spPr>
          <a:xfrm>
            <a:off x="914040" y="4723920"/>
            <a:ext cx="4876920" cy="441972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In addition to buying and selling commodities online, EnronOnline offers auctions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to date we have conducted three auctions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first auction was done with virtual storage in the UK </a:t>
            </a:r>
            <a:endParaRPr b="0" lang="en-US" sz="1200" strike="noStrike" u="non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PlaceHolder 1"/>
          <p:cNvSpPr>
            <a:spLocks noGrp="1"/>
          </p:cNvSpPr>
          <p:nvPr>
            <p:ph type="sldImg"/>
          </p:nvPr>
        </p:nvSpPr>
        <p:spPr>
          <a:xfrm>
            <a:off x="711360" y="762120"/>
            <a:ext cx="5283000" cy="3657600"/>
          </a:xfrm>
          <a:prstGeom prst="rect">
            <a:avLst/>
          </a:prstGeom>
          <a:ln w="0">
            <a:noFill/>
          </a:ln>
        </p:spPr>
      </p:sp>
      <p:sp>
        <p:nvSpPr>
          <p:cNvPr id="334" name="PlaceHolder 2"/>
          <p:cNvSpPr>
            <a:spLocks noGrp="1"/>
          </p:cNvSpPr>
          <p:nvPr>
            <p:ph type="body"/>
          </p:nvPr>
        </p:nvSpPr>
        <p:spPr>
          <a:xfrm>
            <a:off x="914040" y="4723920"/>
            <a:ext cx="4876920" cy="441972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In May of 1999 Enron management became frustrated with the prospect of forming an alliance to take energy transacting on the internet.  Confident that the internet was the right solution for its customers Enron made the decision to embark on the creation of an internet based transaction system.</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Louise Kitchen of the the London office diverted a trip to a customer meeting and boarded a plane and visited several Enron offices to develop a plan.  Within weeks the EnronOnline development team was in full stride designing a real time pricing system.</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In August of 1999 I was asked to assemble a team of individuals responsible for the global operations of EnronOnline.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Four months later EnronOnline was launched.</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effort would not have been successful if we did not have the ability to make quick decisions on our own.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I suspect that several of the alliances which have been formed recently to create energy transaction sites will find it difficult to keep up with the changing marketplace while making decisions by committee.</a:t>
            </a:r>
            <a:endParaRPr b="0" lang="en-US" sz="1200" strike="noStrike" u="non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sldImg"/>
          </p:nvPr>
        </p:nvSpPr>
        <p:spPr>
          <a:xfrm>
            <a:off x="711360" y="762120"/>
            <a:ext cx="5283000" cy="3657600"/>
          </a:xfrm>
          <a:prstGeom prst="rect">
            <a:avLst/>
          </a:prstGeom>
          <a:ln w="0">
            <a:noFill/>
          </a:ln>
        </p:spPr>
      </p:sp>
      <p:sp>
        <p:nvSpPr>
          <p:cNvPr id="336" name="PlaceHolder 2"/>
          <p:cNvSpPr>
            <a:spLocks noGrp="1"/>
          </p:cNvSpPr>
          <p:nvPr>
            <p:ph type="body"/>
          </p:nvPr>
        </p:nvSpPr>
        <p:spPr>
          <a:xfrm>
            <a:off x="914040" y="4723920"/>
            <a:ext cx="4876920" cy="441972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As evidenced by our launch schedule we have been able to quickly add new products and services based upon the demands of the marketplace.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At this time we have several product initiatives moving forward, many of which have been proposed by our customers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At this time we have no less than 5 different auction proposals before us for consideration.  Many of these initiatives will most likely be live within weeks.</a:t>
            </a:r>
            <a:endParaRPr b="0" lang="en-US"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type="sldImg"/>
          </p:nvPr>
        </p:nvSpPr>
        <p:spPr>
          <a:xfrm>
            <a:off x="711360" y="762120"/>
            <a:ext cx="5283000" cy="3657600"/>
          </a:xfrm>
          <a:prstGeom prst="rect">
            <a:avLst/>
          </a:prstGeom>
          <a:ln w="0">
            <a:noFill/>
          </a:ln>
        </p:spPr>
      </p:sp>
      <p:sp>
        <p:nvSpPr>
          <p:cNvPr id="338" name="PlaceHolder 2"/>
          <p:cNvSpPr>
            <a:spLocks noGrp="1"/>
          </p:cNvSpPr>
          <p:nvPr>
            <p:ph type="body"/>
          </p:nvPr>
        </p:nvSpPr>
        <p:spPr>
          <a:xfrm>
            <a:off x="914040" y="4723920"/>
            <a:ext cx="4876920" cy="441972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EnronOnline in its simplest form is an extension of our existing business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Before we talked on the phone to our customers now we transact directly with our customers over the internet.</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EnronOnline is a platform which allows the various Enron entities to transact directly with their customers in a much more efficient manner.</a:t>
            </a:r>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PlaceHolder 1"/>
          <p:cNvSpPr>
            <a:spLocks noGrp="1"/>
          </p:cNvSpPr>
          <p:nvPr>
            <p:ph type="sldImg"/>
          </p:nvPr>
        </p:nvSpPr>
        <p:spPr>
          <a:xfrm>
            <a:off x="711360" y="762120"/>
            <a:ext cx="5283000" cy="3657600"/>
          </a:xfrm>
          <a:prstGeom prst="rect">
            <a:avLst/>
          </a:prstGeom>
          <a:ln w="0">
            <a:noFill/>
          </a:ln>
        </p:spPr>
      </p:sp>
      <p:sp>
        <p:nvSpPr>
          <p:cNvPr id="340" name="PlaceHolder 2"/>
          <p:cNvSpPr>
            <a:spLocks noGrp="1"/>
          </p:cNvSpPr>
          <p:nvPr>
            <p:ph type="body"/>
          </p:nvPr>
        </p:nvSpPr>
        <p:spPr>
          <a:xfrm>
            <a:off x="914040" y="4723920"/>
            <a:ext cx="4876920" cy="441972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real time prices that are seen on EnronOnline are pushed out on the internet by individual traders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These prices are visible for all customers to see via the internet</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methodology significantly increase the price discovery capability of all counterparties that transact in wholesale energy and other commodities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allows even the smallest municipality to have access to real time prices with very competitive bid and offer spreads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 recently received a email from a trader from a marketing company that indicated that we really are providing excellent price discovery when Pemex (the Mexican Gas Company) can quote a tight two way market.</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sldImg"/>
          </p:nvPr>
        </p:nvSpPr>
        <p:spPr>
          <a:xfrm>
            <a:off x="711360" y="762120"/>
            <a:ext cx="5283000" cy="3657600"/>
          </a:xfrm>
          <a:prstGeom prst="rect">
            <a:avLst/>
          </a:prstGeom>
          <a:ln w="0">
            <a:noFill/>
          </a:ln>
        </p:spPr>
      </p:sp>
      <p:sp>
        <p:nvSpPr>
          <p:cNvPr id="342" name="PlaceHolder 2"/>
          <p:cNvSpPr>
            <a:spLocks noGrp="1"/>
          </p:cNvSpPr>
          <p:nvPr>
            <p:ph type="body"/>
          </p:nvPr>
        </p:nvSpPr>
        <p:spPr>
          <a:xfrm>
            <a:off x="914040" y="4723920"/>
            <a:ext cx="4876920" cy="441972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By allowing our traders from around the world to put prices on the web,  we truly create a transparent global market</a:t>
            </a:r>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PlaceHolder 1"/>
          <p:cNvSpPr>
            <a:spLocks noGrp="1"/>
          </p:cNvSpPr>
          <p:nvPr>
            <p:ph type="sldImg"/>
          </p:nvPr>
        </p:nvSpPr>
        <p:spPr>
          <a:xfrm>
            <a:off x="711360" y="762120"/>
            <a:ext cx="5283000" cy="3657600"/>
          </a:xfrm>
          <a:prstGeom prst="rect">
            <a:avLst/>
          </a:prstGeom>
          <a:ln w="0">
            <a:noFill/>
          </a:ln>
        </p:spPr>
      </p:sp>
      <p:sp>
        <p:nvSpPr>
          <p:cNvPr id="344" name="PlaceHolder 2"/>
          <p:cNvSpPr>
            <a:spLocks noGrp="1"/>
          </p:cNvSpPr>
          <p:nvPr>
            <p:ph type="body"/>
          </p:nvPr>
        </p:nvSpPr>
        <p:spPr>
          <a:xfrm>
            <a:off x="914040" y="4723920"/>
            <a:ext cx="4876920" cy="441972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Now I would like to give you a glimpse of our system so that you can see how simple the functionality is.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simplicity allows all players in the marketplace equal access to competitive pricing and the capability to purchase or sell that commodity quickly and cost effectively.  There is no charge for using our system.</a:t>
            </a:r>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type="sldImg"/>
          </p:nvPr>
        </p:nvSpPr>
        <p:spPr>
          <a:xfrm>
            <a:off x="711360" y="762120"/>
            <a:ext cx="5283000" cy="3657600"/>
          </a:xfrm>
          <a:prstGeom prst="rect">
            <a:avLst/>
          </a:prstGeom>
          <a:ln w="0">
            <a:noFill/>
          </a:ln>
        </p:spPr>
      </p:sp>
      <p:sp>
        <p:nvSpPr>
          <p:cNvPr id="346" name="PlaceHolder 2"/>
          <p:cNvSpPr>
            <a:spLocks noGrp="1"/>
          </p:cNvSpPr>
          <p:nvPr>
            <p:ph type="body"/>
          </p:nvPr>
        </p:nvSpPr>
        <p:spPr>
          <a:xfrm>
            <a:off x="914040" y="4723920"/>
            <a:ext cx="4876920" cy="441972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Once a company has logged in they immediately have access to view all the products offered by the Enron companies.</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7" name="PlaceHolder 1"/>
          <p:cNvSpPr>
            <a:spLocks noGrp="1"/>
          </p:cNvSpPr>
          <p:nvPr>
            <p:ph type="title"/>
          </p:nvPr>
        </p:nvSpPr>
        <p:spPr>
          <a:xfrm>
            <a:off x="1538280" y="151920"/>
            <a:ext cx="6872400" cy="6858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ff4603"/>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lipArtAndTx"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1538280" y="151920"/>
            <a:ext cx="6872400" cy="6858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ff4603"/>
              </a:solidFill>
              <a:effectLst/>
              <a:uFillTx/>
              <a:latin typeface="Arial"/>
            </a:endParaRPr>
          </a:p>
        </p:txBody>
      </p:sp>
      <p:sp>
        <p:nvSpPr>
          <p:cNvPr id="9" name="PlaceHolder 2"/>
          <p:cNvSpPr>
            <a:spLocks noGrp="1"/>
          </p:cNvSpPr>
          <p:nvPr>
            <p:ph/>
          </p:nvPr>
        </p:nvSpPr>
        <p:spPr>
          <a:xfrm>
            <a:off x="906120" y="1188720"/>
            <a:ext cx="8272440" cy="4807080"/>
          </a:xfrm>
          <a:prstGeom prst="rect">
            <a:avLst/>
          </a:prstGeom>
          <a:noFill/>
          <a:ln w="0">
            <a:noFill/>
          </a:ln>
        </p:spPr>
        <p:txBody>
          <a:bodyPr lIns="90000" rIns="90000" tIns="46800" bIns="46800" anchor="t">
            <a:normAutofit/>
          </a:bodyPr>
          <a:p>
            <a:pPr indent="0">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500" strike="noStrike" u="none">
              <a:solidFill>
                <a:srgbClr val="ff4603"/>
              </a:solidFill>
              <a:effectLst/>
              <a:uFillTx/>
              <a:latin typeface="Arial"/>
            </a:endParaRPr>
          </a:p>
        </p:txBody>
      </p:sp>
      <p:sp>
        <p:nvSpPr>
          <p:cNvPr id="10" name="PlaceHolder 3"/>
          <p:cNvSpPr>
            <a:spLocks noGrp="1"/>
          </p:cNvSpPr>
          <p:nvPr>
            <p:ph/>
          </p:nvPr>
        </p:nvSpPr>
        <p:spPr>
          <a:xfrm>
            <a:off x="906120" y="1188720"/>
            <a:ext cx="8272440" cy="4807080"/>
          </a:xfrm>
          <a:prstGeom prst="rect">
            <a:avLst/>
          </a:prstGeom>
          <a:noFill/>
          <a:ln w="0">
            <a:noFill/>
          </a:ln>
        </p:spPr>
        <p:txBody>
          <a:bodyPr lIns="90000" rIns="90000" tIns="46800" bIns="46800" anchor="t">
            <a:normAutofit/>
          </a:bodyPr>
          <a:p>
            <a:pPr indent="0">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500" strike="noStrike" u="none">
              <a:solidFill>
                <a:srgbClr val="ff4603"/>
              </a:solidFill>
              <a:effectLst/>
              <a:uFillTx/>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1538280" y="151920"/>
            <a:ext cx="6872400" cy="6858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ff4603"/>
              </a:solidFill>
              <a:effectLst/>
              <a:uFillTx/>
              <a:latin typeface="Arial"/>
            </a:endParaRPr>
          </a:p>
        </p:txBody>
      </p:sp>
      <p:sp>
        <p:nvSpPr>
          <p:cNvPr id="12" name="PlaceHolder 2"/>
          <p:cNvSpPr>
            <a:spLocks noGrp="1"/>
          </p:cNvSpPr>
          <p:nvPr>
            <p:ph/>
          </p:nvPr>
        </p:nvSpPr>
        <p:spPr>
          <a:xfrm>
            <a:off x="906120" y="1188720"/>
            <a:ext cx="8272440" cy="4807080"/>
          </a:xfrm>
          <a:prstGeom prst="rect">
            <a:avLst/>
          </a:prstGeom>
          <a:noFill/>
          <a:ln w="0">
            <a:noFill/>
          </a:ln>
        </p:spPr>
        <p:txBody>
          <a:bodyPr lIns="90000" rIns="90000" tIns="46800" bIns="46800" anchor="t">
            <a:normAutofit/>
          </a:bodyPr>
          <a:p>
            <a:pPr indent="0">
              <a:spcBef>
                <a:spcPts val="6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500" strike="noStrike" u="none">
              <a:solidFill>
                <a:srgbClr val="ff4603"/>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oleObject" Target="../embeddings/oleObject1.bin"/><Relationship Id="rId4" Type="http://schemas.openxmlformats.org/officeDocument/2006/relationships/image" Target="../media/image2.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906120" y="1188720"/>
            <a:ext cx="8272440" cy="4807080"/>
          </a:xfrm>
          <a:prstGeom prst="rect">
            <a:avLst/>
          </a:prstGeom>
          <a:noFill/>
          <a:ln w="0">
            <a:noFill/>
          </a:ln>
        </p:spPr>
        <p:txBody>
          <a:bodyPr lIns="90000" rIns="90000" tIns="46800" bIns="46800" anchor="t">
            <a:normAutofit/>
          </a:bodyPr>
          <a:p>
            <a:pPr marL="343080" indent="-343080">
              <a:spcBef>
                <a:spcPts val="624"/>
              </a:spcBef>
              <a:buClr>
                <a:srgbClr val="ff4603"/>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4603"/>
                </a:solidFill>
                <a:effectLst/>
                <a:uFillTx/>
                <a:latin typeface="Arial"/>
              </a:rPr>
              <a:t>Click to edit the outline text format</a:t>
            </a:r>
            <a:endParaRPr b="1" lang="en-US" sz="2500" strike="noStrike" u="none">
              <a:solidFill>
                <a:srgbClr val="ff4603"/>
              </a:solidFill>
              <a:effectLst/>
              <a:uFillTx/>
              <a:latin typeface="Arial"/>
            </a:endParaRPr>
          </a:p>
          <a:p>
            <a:pPr lvl="1" marL="743040" indent="-285840">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4603"/>
                </a:solidFill>
                <a:effectLst/>
                <a:uFillTx/>
                <a:latin typeface="Arial"/>
              </a:rPr>
              <a:t>Second Outline Level</a:t>
            </a:r>
            <a:endParaRPr b="1" lang="en-US" sz="2500" strike="noStrike" u="none">
              <a:solidFill>
                <a:srgbClr val="ff4603"/>
              </a:solidFill>
              <a:effectLst/>
              <a:uFillTx/>
              <a:latin typeface="Arial"/>
            </a:endParaRPr>
          </a:p>
          <a:p>
            <a:pPr lvl="2" marL="1143000" indent="-228600">
              <a:spcBef>
                <a:spcPts val="624"/>
              </a:spcBef>
              <a:buClr>
                <a:srgbClr val="ff4603"/>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4603"/>
                </a:solidFill>
                <a:effectLst/>
                <a:uFillTx/>
                <a:latin typeface="Arial"/>
              </a:rPr>
              <a:t>Third Outline Level</a:t>
            </a:r>
            <a:endParaRPr b="1" lang="en-US" sz="2500" strike="noStrike" u="none">
              <a:solidFill>
                <a:srgbClr val="ff4603"/>
              </a:solidFill>
              <a:effectLst/>
              <a:uFillTx/>
              <a:latin typeface="Arial"/>
            </a:endParaRPr>
          </a:p>
          <a:p>
            <a:pPr lvl="3" marL="1600200" indent="-228600">
              <a:spcBef>
                <a:spcPts val="624"/>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4603"/>
                </a:solidFill>
                <a:effectLst/>
                <a:uFillTx/>
                <a:latin typeface="Arial"/>
              </a:rPr>
              <a:t>Fourth Outline Level</a:t>
            </a:r>
            <a:endParaRPr b="1" lang="en-US" sz="2500" strike="noStrike" u="none">
              <a:solidFill>
                <a:srgbClr val="ff4603"/>
              </a:solidFill>
              <a:effectLst/>
              <a:uFillTx/>
              <a:latin typeface="Arial"/>
            </a:endParaRPr>
          </a:p>
          <a:p>
            <a:pPr lvl="4" marL="2057400" indent="-228600">
              <a:spcBef>
                <a:spcPts val="624"/>
              </a:spcBef>
              <a:buClr>
                <a:srgbClr val="ff4603"/>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4603"/>
                </a:solidFill>
                <a:effectLst/>
                <a:uFillTx/>
                <a:latin typeface="Arial"/>
              </a:rPr>
              <a:t>Fifth Outline Level</a:t>
            </a:r>
            <a:endParaRPr b="1" lang="en-US" sz="2500" strike="noStrike" u="none">
              <a:solidFill>
                <a:srgbClr val="ff4603"/>
              </a:solidFill>
              <a:effectLst/>
              <a:uFillTx/>
              <a:latin typeface="Arial"/>
            </a:endParaRPr>
          </a:p>
          <a:p>
            <a:pPr lvl="5" marL="2057400" indent="-228600">
              <a:spcBef>
                <a:spcPts val="624"/>
              </a:spcBef>
              <a:buClr>
                <a:srgbClr val="ffff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4603"/>
                </a:solidFill>
                <a:effectLst/>
                <a:uFillTx/>
                <a:latin typeface="Arial"/>
              </a:rPr>
              <a:t>Sixth Outline Level</a:t>
            </a:r>
            <a:endParaRPr b="1" lang="en-US" sz="2500" strike="noStrike" u="none">
              <a:solidFill>
                <a:srgbClr val="ff4603"/>
              </a:solidFill>
              <a:effectLst/>
              <a:uFillTx/>
              <a:latin typeface="Arial"/>
            </a:endParaRPr>
          </a:p>
          <a:p>
            <a:pPr lvl="6" marL="2057400" indent="-228600">
              <a:spcBef>
                <a:spcPts val="624"/>
              </a:spcBef>
              <a:buClr>
                <a:srgbClr val="ffff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4603"/>
                </a:solidFill>
                <a:effectLst/>
                <a:uFillTx/>
                <a:latin typeface="Arial"/>
              </a:rPr>
              <a:t>Seventh Outline Level</a:t>
            </a:r>
            <a:endParaRPr b="1" lang="en-US" sz="2500" strike="noStrike" u="none">
              <a:solidFill>
                <a:srgbClr val="ff4603"/>
              </a:solidFill>
              <a:effectLst/>
              <a:uFillTx/>
              <a:latin typeface="Arial"/>
            </a:endParaRPr>
          </a:p>
        </p:txBody>
      </p:sp>
      <p:sp>
        <p:nvSpPr>
          <p:cNvPr id="1" name=""/>
          <p:cNvSpPr/>
          <p:nvPr/>
        </p:nvSpPr>
        <p:spPr>
          <a:xfrm>
            <a:off x="7255440" y="6464160"/>
            <a:ext cx="2721240" cy="307440"/>
          </a:xfrm>
          <a:prstGeom prst="rect">
            <a:avLst/>
          </a:prstGeom>
          <a:noFill/>
          <a:ln w="0">
            <a:noFill/>
          </a:ln>
        </p:spPr>
        <p:style>
          <a:lnRef idx="0"/>
          <a:fillRef idx="0"/>
          <a:effectRef idx="0"/>
          <a:fontRef idx="minor"/>
        </p:style>
        <p:txBody>
          <a:bodyPr wrap="none" lIns="90000" rIns="90000" tIns="46800" bIns="46800" anchor="t">
            <a:sp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4603"/>
                </a:solidFill>
                <a:effectLst/>
                <a:uFillTx/>
                <a:latin typeface="Frutiger 45 Light"/>
              </a:rPr>
              <a:t>Putting the Energy into </a:t>
            </a:r>
            <a:r>
              <a:rPr b="1" lang="en-US" sz="1400" strike="noStrike" u="none">
                <a:solidFill>
                  <a:srgbClr val="ff4603"/>
                </a:solidFill>
                <a:effectLst/>
                <a:uFillTx/>
                <a:latin typeface="Frutiger 45 Light"/>
              </a:rPr>
              <a:t>e-commerce</a:t>
            </a:r>
            <a:r>
              <a:rPr b="1" lang="en-US" sz="600" strike="noStrike" u="none" baseline="80000">
                <a:solidFill>
                  <a:srgbClr val="ff4603"/>
                </a:solidFill>
                <a:effectLst/>
                <a:uFillTx/>
                <a:latin typeface="Frutiger 45 Light"/>
              </a:rPr>
              <a:t>TM</a:t>
            </a:r>
            <a:endParaRPr b="0" lang="en-US" sz="600" strike="noStrike" u="none">
              <a:solidFill>
                <a:srgbClr val="ffff00"/>
              </a:solidFill>
              <a:effectLst/>
              <a:uFillTx/>
              <a:latin typeface="Times New Roman"/>
            </a:endParaRPr>
          </a:p>
        </p:txBody>
      </p:sp>
      <p:pic>
        <p:nvPicPr>
          <p:cNvPr id="2" name="" descr=""/>
          <p:cNvPicPr/>
          <p:nvPr/>
        </p:nvPicPr>
        <p:blipFill>
          <a:blip r:embed="rId2"/>
          <a:stretch/>
        </p:blipFill>
        <p:spPr>
          <a:xfrm>
            <a:off x="0" y="-39600"/>
            <a:ext cx="9906120" cy="846000"/>
          </a:xfrm>
          <a:prstGeom prst="rect">
            <a:avLst/>
          </a:prstGeom>
          <a:noFill/>
          <a:ln w="0">
            <a:noFill/>
          </a:ln>
        </p:spPr>
      </p:pic>
      <p:sp>
        <p:nvSpPr>
          <p:cNvPr id="3" name="PlaceHolder 2"/>
          <p:cNvSpPr>
            <a:spLocks noGrp="1"/>
          </p:cNvSpPr>
          <p:nvPr>
            <p:ph type="title"/>
          </p:nvPr>
        </p:nvSpPr>
        <p:spPr>
          <a:xfrm>
            <a:off x="1538280" y="151920"/>
            <a:ext cx="68724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4603"/>
                </a:solidFill>
                <a:effectLst/>
                <a:uFillTx/>
                <a:latin typeface="Arial"/>
              </a:rPr>
              <a:t>Click to edit the title text format</a:t>
            </a:r>
            <a:endParaRPr b="1" lang="en-US" sz="3000" strike="noStrike" u="none">
              <a:solidFill>
                <a:srgbClr val="ff4603"/>
              </a:solidFill>
              <a:effectLst/>
              <a:uFillTx/>
              <a:latin typeface="Arial"/>
            </a:endParaRPr>
          </a:p>
        </p:txBody>
      </p:sp>
      <p:graphicFrame>
        <p:nvGraphicFramePr>
          <p:cNvPr id="4" name=""/>
          <p:cNvGraphicFramePr/>
          <p:nvPr/>
        </p:nvGraphicFramePr>
        <p:xfrm>
          <a:off x="6916680" y="6105600"/>
          <a:ext cx="2586240" cy="463320"/>
        </p:xfrm>
        <a:graphic>
          <a:graphicData uri="http://schemas.openxmlformats.org/presentationml/2006/ole">
            <p:oleObj r:id="rId3" spid="">
              <p:embed/>
              <p:pic>
                <p:nvPicPr>
                  <p:cNvPr id="5" name="" descr=""/>
                  <p:cNvPicPr/>
                  <p:nvPr/>
                </p:nvPicPr>
                <p:blipFill>
                  <a:blip r:embed="rId4"/>
                  <a:stretch/>
                </p:blipFill>
                <p:spPr>
                  <a:xfrm>
                    <a:off x="6916680" y="6105600"/>
                    <a:ext cx="2586240" cy="463320"/>
                  </a:xfrm>
                  <a:prstGeom prst="rect">
                    <a:avLst/>
                  </a:prstGeom>
                  <a:noFill/>
                  <a:ln w="0">
                    <a:noFill/>
                  </a:ln>
                </p:spPr>
              </p:pic>
            </p:oleObj>
          </a:graphicData>
        </a:graphic>
      </p:graphicFrame>
      <p:sp>
        <p:nvSpPr>
          <p:cNvPr id="6" name=""/>
          <p:cNvSpPr/>
          <p:nvPr/>
        </p:nvSpPr>
        <p:spPr>
          <a:xfrm>
            <a:off x="8628840" y="6340320"/>
            <a:ext cx="244440" cy="213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baseline="80000">
                <a:solidFill>
                  <a:srgbClr val="d7d7d7"/>
                </a:solidFill>
                <a:effectLst/>
                <a:uFillTx/>
                <a:latin typeface="Frutiger 45 Light"/>
              </a:rPr>
              <a:t>TM</a:t>
            </a:r>
            <a:endParaRPr b="0" lang="en-US" sz="600" strike="noStrike" u="none">
              <a:solidFill>
                <a:srgbClr val="ffff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Lst>
</p:sldMaster>
</file>

<file path=ppt/slides/_rels/slide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png"/><Relationship Id="rId3" Type="http://schemas.openxmlformats.org/officeDocument/2006/relationships/image" Target="../media/image4.wmf"/><Relationship Id="rId4" Type="http://schemas.openxmlformats.org/officeDocument/2006/relationships/hyperlink" Target="D:\Enron.exe" TargetMode="External"/><Relationship Id="rId5" Type="http://schemas.openxmlformats.org/officeDocument/2006/relationships/slideLayout" Target="../slideLayouts/slideLayout4.xml"/><Relationship Id="rId6"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2.png"/><Relationship Id="rId3" Type="http://schemas.openxmlformats.org/officeDocument/2006/relationships/slideLayout" Target="../slideLayouts/slideLayout3.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3.xml"/><Relationship Id="rId5"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7.png"/><Relationship Id="rId3" Type="http://schemas.openxmlformats.org/officeDocument/2006/relationships/slideLayout" Target="../slideLayouts/slideLayout4.xml"/>
</Relationships>
</file>

<file path=ppt/slides/_rels/slide1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8.png"/><Relationship Id="rId3" Type="http://schemas.openxmlformats.org/officeDocument/2006/relationships/slideLayout" Target="../slideLayouts/slideLayout4.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9.png"/><Relationship Id="rId3" Type="http://schemas.openxmlformats.org/officeDocument/2006/relationships/slideLayout" Target="../slideLayouts/slideLayout4.xml"/>
</Relationships>
</file>

<file path=ppt/slides/_rels/slide1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0.png"/><Relationship Id="rId3"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4.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4.xml"/>
</Relationships>
</file>

<file path=ppt/slides/_rels/slide21.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4.xml"/>
</Relationships>
</file>

<file path=ppt/slides/_rels/slide2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4.wmf"/><Relationship Id="rId3"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5.wmf"/><Relationship Id="rId3"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6.png"/><Relationship Id="rId3" Type="http://schemas.openxmlformats.org/officeDocument/2006/relationships/oleObject" Target="../embeddings/oleObject2.bin"/><Relationship Id="rId4" Type="http://schemas.openxmlformats.org/officeDocument/2006/relationships/image" Target="../media/image27.png"/><Relationship Id="rId5"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8.wmf"/><Relationship Id="rId3"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9.wmf"/><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0.wmf"/><Relationship Id="rId3"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slideLayout" Target="../slideLayouts/slideLayout3.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oleObject" Target="../embeddings/oleObject1.bin"/><Relationship Id="rId3" Type="http://schemas.openxmlformats.org/officeDocument/2006/relationships/image" Target="../media/image7.png"/><Relationship Id="rId4" Type="http://schemas.openxmlformats.org/officeDocument/2006/relationships/image" Target="../media/image8.wmf"/><Relationship Id="rId5" Type="http://schemas.openxmlformats.org/officeDocument/2006/relationships/slideLayout" Target="../slideLayouts/slideLayout3.xml"/><Relationship Id="rId6"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oleObject" Target="../embeddings/oleObject1.bin"/><Relationship Id="rId3" Type="http://schemas.openxmlformats.org/officeDocument/2006/relationships/image" Target="../media/image7.png"/><Relationship Id="rId4" Type="http://schemas.openxmlformats.org/officeDocument/2006/relationships/image" Target="../media/image9.wmf"/><Relationship Id="rId5" Type="http://schemas.openxmlformats.org/officeDocument/2006/relationships/image" Target="../media/image8.wmf"/><Relationship Id="rId6" Type="http://schemas.openxmlformats.org/officeDocument/2006/relationships/image" Target="../media/image9.wmf"/><Relationship Id="rId7" Type="http://schemas.openxmlformats.org/officeDocument/2006/relationships/image" Target="../media/image9.wmf"/><Relationship Id="rId8" Type="http://schemas.openxmlformats.org/officeDocument/2006/relationships/image" Target="../media/image9.wmf"/><Relationship Id="rId9" Type="http://schemas.openxmlformats.org/officeDocument/2006/relationships/image" Target="../media/image8.wmf"/><Relationship Id="rId10" Type="http://schemas.openxmlformats.org/officeDocument/2006/relationships/image" Target="../media/image8.wmf"/><Relationship Id="rId11" Type="http://schemas.openxmlformats.org/officeDocument/2006/relationships/image" Target="../media/image8.wmf"/><Relationship Id="rId12" Type="http://schemas.openxmlformats.org/officeDocument/2006/relationships/image" Target="../media/image9.wmf"/><Relationship Id="rId13" Type="http://schemas.openxmlformats.org/officeDocument/2006/relationships/image" Target="../media/image9.wmf"/><Relationship Id="rId14" Type="http://schemas.openxmlformats.org/officeDocument/2006/relationships/image" Target="../media/image9.wmf"/><Relationship Id="rId15" Type="http://schemas.openxmlformats.org/officeDocument/2006/relationships/slideLayout" Target="../slideLayouts/slideLayout2.xml"/><Relationship Id="rId16"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png"/><Relationship Id="rId3" Type="http://schemas.openxmlformats.org/officeDocument/2006/relationships/slideLayout" Target="../slideLayouts/slideLayout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000000"/>
        </a:solidFill>
      </p:bgPr>
    </p:bg>
    <p:spTree>
      <p:nvGrpSpPr>
        <p:cNvPr id="1" name=""/>
        <p:cNvGrpSpPr/>
        <p:nvPr/>
      </p:nvGrpSpPr>
      <p:grpSpPr>
        <a:xfrm>
          <a:off x="0" y="0"/>
          <a:ext cx="0" cy="0"/>
          <a:chOff x="0" y="0"/>
          <a:chExt cx="0" cy="0"/>
        </a:xfrm>
      </p:grpSpPr>
      <p:graphicFrame>
        <p:nvGraphicFramePr>
          <p:cNvPr id="20" name=""/>
          <p:cNvGraphicFramePr/>
          <p:nvPr/>
        </p:nvGraphicFramePr>
        <p:xfrm>
          <a:off x="0" y="0"/>
          <a:ext cx="10031400" cy="6970680"/>
        </p:xfrm>
        <a:graphic>
          <a:graphicData uri="http://schemas.openxmlformats.org/presentationml/2006/ole">
            <p:oleObj r:id="rId1" spid="">
              <p:embed/>
              <p:pic>
                <p:nvPicPr>
                  <p:cNvPr id="21" name="" descr=""/>
                  <p:cNvPicPr/>
                  <p:nvPr/>
                </p:nvPicPr>
                <p:blipFill>
                  <a:blip r:embed="rId2"/>
                  <a:stretch/>
                </p:blipFill>
                <p:spPr>
                  <a:xfrm>
                    <a:off x="0" y="0"/>
                    <a:ext cx="10031400" cy="6970680"/>
                  </a:xfrm>
                  <a:prstGeom prst="rect">
                    <a:avLst/>
                  </a:prstGeom>
                  <a:noFill/>
                  <a:ln w="0">
                    <a:noFill/>
                  </a:ln>
                </p:spPr>
              </p:pic>
            </p:oleObj>
          </a:graphicData>
        </a:graphic>
      </p:graphicFrame>
      <p:pic>
        <p:nvPicPr>
          <p:cNvPr id="22" name="" descr=""/>
          <p:cNvPicPr/>
          <p:nvPr/>
        </p:nvPicPr>
        <p:blipFill>
          <a:blip r:embed="rId3"/>
          <a:stretch/>
        </p:blipFill>
        <p:spPr>
          <a:xfrm>
            <a:off x="9040680" y="5429160"/>
            <a:ext cx="865440" cy="830520"/>
          </a:xfrm>
          <a:prstGeom prst="rect">
            <a:avLst/>
          </a:prstGeom>
          <a:noFill/>
          <a:ln w="0">
            <a:noFill/>
          </a:ln>
        </p:spPr>
      </p:pic>
      <p:sp>
        <p:nvSpPr>
          <p:cNvPr id="23" name="PlaceHolder 1"/>
          <p:cNvSpPr>
            <a:spLocks noGrp="1"/>
          </p:cNvSpPr>
          <p:nvPr>
            <p:ph type="title"/>
          </p:nvPr>
        </p:nvSpPr>
        <p:spPr>
          <a:xfrm>
            <a:off x="1364760" y="3171600"/>
            <a:ext cx="85410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200"/>
            </a:br>
            <a:r>
              <a:rPr b="1" lang="en-US" sz="2400" strike="noStrike" u="none">
                <a:solidFill>
                  <a:srgbClr val="ff4603"/>
                </a:solidFill>
                <a:effectLst/>
                <a:uFillTx/>
                <a:latin typeface="Arial"/>
              </a:rPr>
              <a:t>Putting the Energy into e-commerce</a:t>
            </a:r>
            <a:endParaRPr b="1" lang="en-US" sz="2400" strike="noStrike" u="none">
              <a:solidFill>
                <a:srgbClr val="ff4603"/>
              </a:solidFill>
              <a:effectLst/>
              <a:uFillTx/>
              <a:latin typeface="Arial"/>
            </a:endParaRPr>
          </a:p>
        </p:txBody>
      </p:sp>
      <p:sp>
        <p:nvSpPr>
          <p:cNvPr id="24" name=""/>
          <p:cNvSpPr/>
          <p:nvPr/>
        </p:nvSpPr>
        <p:spPr>
          <a:xfrm>
            <a:off x="7864560" y="3289320"/>
            <a:ext cx="561960" cy="3556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4603"/>
                </a:solidFill>
                <a:effectLst/>
                <a:uFillTx/>
                <a:latin typeface="Arial"/>
              </a:rPr>
              <a:t>TM</a:t>
            </a:r>
            <a:endParaRPr b="0" lang="en-US" sz="1400" strike="noStrike" u="none">
              <a:solidFill>
                <a:srgbClr val="ffff00"/>
              </a:solidFill>
              <a:effectLst/>
              <a:uFillTx/>
              <a:latin typeface="Times New Roman"/>
            </a:endParaRPr>
          </a:p>
        </p:txBody>
      </p:sp>
      <p:sp>
        <p:nvSpPr>
          <p:cNvPr id="25" name=""/>
          <p:cNvSpPr/>
          <p:nvPr/>
        </p:nvSpPr>
        <p:spPr>
          <a:xfrm>
            <a:off x="1425600" y="2282760"/>
            <a:ext cx="7148520" cy="1312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0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0" strike="noStrike" u="none">
                <a:solidFill>
                  <a:srgbClr val="666666"/>
                </a:solidFill>
                <a:effectLst/>
                <a:uFillTx/>
                <a:latin typeface="Arial Black"/>
              </a:rPr>
              <a:t>Enron</a:t>
            </a:r>
            <a:r>
              <a:rPr b="1" lang="en-US" sz="8000" strike="noStrike" u="none">
                <a:solidFill>
                  <a:srgbClr val="d7d7d7"/>
                </a:solidFill>
                <a:effectLst/>
                <a:uFillTx/>
                <a:latin typeface="Arial Black"/>
              </a:rPr>
              <a:t>Online</a:t>
            </a:r>
            <a:endParaRPr b="0" lang="en-US" sz="8000" strike="noStrike" u="none">
              <a:solidFill>
                <a:srgbClr val="ffff00"/>
              </a:solidFill>
              <a:effectLst/>
              <a:uFillTx/>
              <a:latin typeface="Times New Roman"/>
            </a:endParaRPr>
          </a:p>
        </p:txBody>
      </p:sp>
      <p:sp>
        <p:nvSpPr>
          <p:cNvPr id="26" name=""/>
          <p:cNvSpPr/>
          <p:nvPr/>
        </p:nvSpPr>
        <p:spPr>
          <a:xfrm>
            <a:off x="7981920" y="2562120"/>
            <a:ext cx="736560" cy="432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666666"/>
                </a:solidFill>
                <a:effectLst/>
                <a:uFillTx/>
                <a:latin typeface="Frutiger 45 Light"/>
              </a:rPr>
              <a:t>TM</a:t>
            </a:r>
            <a:endParaRPr b="0" lang="en-US" sz="2000" strike="noStrike" u="none">
              <a:solidFill>
                <a:srgbClr val="ffff00"/>
              </a:solidFill>
              <a:effectLst/>
              <a:uFillTx/>
              <a:latin typeface="Times New Roman"/>
            </a:endParaRPr>
          </a:p>
        </p:txBody>
      </p:sp>
      <p:sp>
        <p:nvSpPr>
          <p:cNvPr id="27" name=""/>
          <p:cNvSpPr/>
          <p:nvPr/>
        </p:nvSpPr>
        <p:spPr>
          <a:xfrm>
            <a:off x="3784680" y="165240"/>
            <a:ext cx="5168880" cy="623556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28" name="">
            <a:hlinkClick r:id="rId4"/>
          </p:cNvPr>
          <p:cNvSpPr/>
          <p:nvPr/>
        </p:nvSpPr>
        <p:spPr>
          <a:xfrm>
            <a:off x="4165560" y="647640"/>
            <a:ext cx="5067360" cy="543564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97" name=""/>
          <p:cNvSpPr/>
          <p:nvPr/>
        </p:nvSpPr>
        <p:spPr>
          <a:xfrm>
            <a:off x="0" y="0"/>
            <a:ext cx="9906120" cy="76212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ff4603"/>
                </a:solidFill>
                <a:effectLst/>
                <a:uFillTx/>
                <a:latin typeface="Comic Sans MS"/>
              </a:rPr>
              <a:t> Composite Page</a:t>
            </a:r>
            <a:endParaRPr b="0" lang="en-US" sz="3000" strike="noStrike" u="none">
              <a:solidFill>
                <a:srgbClr val="ffff00"/>
              </a:solidFill>
              <a:effectLst/>
              <a:uFillTx/>
              <a:latin typeface="Times New Roman"/>
            </a:endParaRPr>
          </a:p>
        </p:txBody>
      </p:sp>
      <p:graphicFrame>
        <p:nvGraphicFramePr>
          <p:cNvPr id="198" name=""/>
          <p:cNvGraphicFramePr/>
          <p:nvPr/>
        </p:nvGraphicFramePr>
        <p:xfrm>
          <a:off x="0" y="843120"/>
          <a:ext cx="9906120" cy="5324400"/>
        </p:xfrm>
        <a:graphic>
          <a:graphicData uri="http://schemas.openxmlformats.org/presentationml/2006/ole">
            <p:oleObj r:id="rId1" spid="">
              <p:embed/>
              <p:pic>
                <p:nvPicPr>
                  <p:cNvPr id="199" name="" descr=""/>
                  <p:cNvPicPr/>
                  <p:nvPr/>
                </p:nvPicPr>
                <p:blipFill>
                  <a:blip r:embed="rId2"/>
                  <a:stretch/>
                </p:blipFill>
                <p:spPr>
                  <a:xfrm>
                    <a:off x="0" y="843120"/>
                    <a:ext cx="9906120" cy="53244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00" name="" descr=""/>
          <p:cNvPicPr/>
          <p:nvPr/>
        </p:nvPicPr>
        <p:blipFill>
          <a:blip r:embed="rId1"/>
          <a:srcRect l="0" t="23026" r="0" b="-6"/>
          <a:stretch/>
        </p:blipFill>
        <p:spPr>
          <a:xfrm>
            <a:off x="577800" y="851040"/>
            <a:ext cx="8832960" cy="5430600"/>
          </a:xfrm>
          <a:prstGeom prst="rect">
            <a:avLst/>
          </a:prstGeom>
          <a:noFill/>
          <a:ln w="0">
            <a:noFill/>
          </a:ln>
        </p:spPr>
      </p:pic>
      <p:sp>
        <p:nvSpPr>
          <p:cNvPr id="201" name=""/>
          <p:cNvSpPr/>
          <p:nvPr/>
        </p:nvSpPr>
        <p:spPr>
          <a:xfrm>
            <a:off x="0" y="12600"/>
            <a:ext cx="9906120" cy="76212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900" strike="noStrike" u="none">
                <a:solidFill>
                  <a:srgbClr val="ff6600"/>
                </a:solidFill>
                <a:effectLst/>
                <a:uFillTx/>
                <a:latin typeface="Comic Sans MS"/>
              </a:rPr>
              <a:t> </a:t>
            </a:r>
            <a:r>
              <a:rPr b="1" lang="en-GB" sz="3000" strike="noStrike" u="none">
                <a:solidFill>
                  <a:srgbClr val="ff4603"/>
                </a:solidFill>
                <a:effectLst/>
                <a:uFillTx/>
                <a:latin typeface="Comic Sans MS"/>
              </a:rPr>
              <a:t>Legal Definition and Product Information</a:t>
            </a:r>
            <a:endParaRPr b="0" lang="en-US" sz="3000" strike="noStrike" u="none">
              <a:solidFill>
                <a:srgbClr val="ffff00"/>
              </a:solidFill>
              <a:effectLst/>
              <a:uFillTx/>
              <a:latin typeface="Times New Roman"/>
            </a:endParaRPr>
          </a:p>
        </p:txBody>
      </p:sp>
      <p:pic>
        <p:nvPicPr>
          <p:cNvPr id="202" name="" descr=""/>
          <p:cNvPicPr/>
          <p:nvPr/>
        </p:nvPicPr>
        <p:blipFill>
          <a:blip r:embed="rId2"/>
          <a:stretch/>
        </p:blipFill>
        <p:spPr>
          <a:xfrm>
            <a:off x="2806560" y="1676520"/>
            <a:ext cx="6573960" cy="4543200"/>
          </a:xfrm>
          <a:prstGeom prst="rect">
            <a:avLst/>
          </a:prstGeom>
          <a:noFill/>
          <a:ln w="0">
            <a:noFill/>
          </a:ln>
        </p:spPr>
      </p:pic>
      <p:sp>
        <p:nvSpPr>
          <p:cNvPr id="203" name=""/>
          <p:cNvSpPr/>
          <p:nvPr/>
        </p:nvSpPr>
        <p:spPr>
          <a:xfrm rot="16149600">
            <a:off x="2377800" y="1438200"/>
            <a:ext cx="609840" cy="1238040"/>
          </a:xfrm>
          <a:prstGeom prst="uturnArrow">
            <a:avLst/>
          </a:prstGeom>
          <a:solidFill>
            <a:srgbClr val="ff6600"/>
          </a:solidFill>
          <a:ln w="9360">
            <a:solidFill>
              <a:srgbClr val="ffff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pic>
        <p:nvPicPr>
          <p:cNvPr id="204" name="" descr=""/>
          <p:cNvPicPr/>
          <p:nvPr/>
        </p:nvPicPr>
        <p:blipFill>
          <a:blip r:embed="rId3"/>
          <a:stretch/>
        </p:blipFill>
        <p:spPr>
          <a:xfrm>
            <a:off x="1981080" y="609480"/>
            <a:ext cx="5262840" cy="5967360"/>
          </a:xfrm>
          <a:prstGeom prst="rect">
            <a:avLst/>
          </a:prstGeom>
          <a:noFill/>
          <a:ln w="0">
            <a:noFill/>
          </a:ln>
        </p:spPr>
      </p:pic>
      <p:sp>
        <p:nvSpPr>
          <p:cNvPr id="205" name=""/>
          <p:cNvSpPr/>
          <p:nvPr/>
        </p:nvSpPr>
        <p:spPr>
          <a:xfrm rot="16144200">
            <a:off x="7013520" y="4734000"/>
            <a:ext cx="914400" cy="743040"/>
          </a:xfrm>
          <a:custGeom>
            <a:avLst/>
            <a:gdLst>
              <a:gd name="textAreaLeft" fmla="*/ 304920 w 914400"/>
              <a:gd name="textAreaRight" fmla="*/ 783360 w 914400"/>
              <a:gd name="textAreaTop" fmla="*/ 428040 h 743040"/>
              <a:gd name="textAreaBottom" fmla="*/ 636480 h 743040"/>
            </a:gdLst>
            <a:ahLst/>
            <a:cxnLst/>
            <a:rect l="textAreaLeft" t="textAreaTop" r="textAreaRight" b="textAreaBottom"/>
            <a:pathLst>
              <a:path w="21600" h="21600">
                <a:moveTo>
                  <a:pt x="0" y="15540"/>
                </a:moveTo>
                <a:lnTo>
                  <a:pt x="12440" y="15540"/>
                </a:lnTo>
                <a:lnTo>
                  <a:pt x="12440" y="7200"/>
                </a:lnTo>
                <a:lnTo>
                  <a:pt x="9340" y="7200"/>
                </a:lnTo>
                <a:lnTo>
                  <a:pt x="15470" y="0"/>
                </a:lnTo>
                <a:lnTo>
                  <a:pt x="21600" y="7200"/>
                </a:lnTo>
                <a:lnTo>
                  <a:pt x="18500" y="7200"/>
                </a:lnTo>
                <a:lnTo>
                  <a:pt x="18500" y="21600"/>
                </a:lnTo>
                <a:lnTo>
                  <a:pt x="0" y="21600"/>
                </a:lnTo>
                <a:close/>
              </a:path>
            </a:pathLst>
          </a:custGeom>
          <a:solidFill>
            <a:srgbClr val="ff6600"/>
          </a:solidFill>
          <a:ln w="9360">
            <a:solidFill>
              <a:srgbClr val="ffff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06" name="PlaceHolder 1"/>
          <p:cNvSpPr>
            <a:spLocks noGrp="1"/>
          </p:cNvSpPr>
          <p:nvPr>
            <p:ph type="title"/>
          </p:nvPr>
        </p:nvSpPr>
        <p:spPr>
          <a:xfrm>
            <a:off x="1538280" y="151920"/>
            <a:ext cx="6872400" cy="68580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ff4603"/>
                </a:solidFill>
                <a:effectLst/>
                <a:uFillTx/>
                <a:latin typeface="Comic Sans MS"/>
              </a:rPr>
              <a:t>Contractual Framework</a:t>
            </a:r>
            <a:endParaRPr b="1" lang="en-US" sz="3000" strike="noStrike" u="none">
              <a:solidFill>
                <a:srgbClr val="ff4603"/>
              </a:solidFill>
              <a:effectLst/>
              <a:uFillTx/>
              <a:latin typeface="Arial"/>
            </a:endParaRPr>
          </a:p>
        </p:txBody>
      </p:sp>
      <p:sp>
        <p:nvSpPr>
          <p:cNvPr id="207" name="PlaceHolder 2"/>
          <p:cNvSpPr>
            <a:spLocks noGrp="1"/>
          </p:cNvSpPr>
          <p:nvPr>
            <p:ph/>
          </p:nvPr>
        </p:nvSpPr>
        <p:spPr>
          <a:xfrm>
            <a:off x="906120" y="1188720"/>
            <a:ext cx="8272440" cy="4807080"/>
          </a:xfrm>
          <a:prstGeom prst="rect">
            <a:avLst/>
          </a:prstGeom>
          <a:noFill/>
          <a:ln w="0">
            <a:noFill/>
          </a:ln>
        </p:spPr>
        <p:txBody>
          <a:bodyPr lIns="90000" rIns="90000" tIns="46800" bIns="46800" anchor="t">
            <a:normAutofit/>
          </a:bodyPr>
          <a:p>
            <a:pPr marL="343080" indent="-343080">
              <a:lnSpc>
                <a:spcPct val="120000"/>
              </a:lnSpc>
              <a:spcBef>
                <a:spcPts val="799"/>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00"/>
                </a:solidFill>
                <a:effectLst/>
                <a:uFillTx/>
                <a:latin typeface="Arial"/>
              </a:rPr>
              <a:t>Password Application</a:t>
            </a:r>
            <a:endParaRPr b="1" lang="en-US" sz="3200" strike="noStrike" u="none">
              <a:solidFill>
                <a:srgbClr val="ff4603"/>
              </a:solidFill>
              <a:effectLst/>
              <a:uFillTx/>
              <a:latin typeface="Arial"/>
            </a:endParaRPr>
          </a:p>
          <a:p>
            <a:pPr marL="343080" indent="-343080">
              <a:lnSpc>
                <a:spcPct val="120000"/>
              </a:lnSpc>
              <a:spcBef>
                <a:spcPts val="799"/>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00"/>
                </a:solidFill>
                <a:effectLst/>
                <a:uFillTx/>
                <a:latin typeface="Arial"/>
              </a:rPr>
              <a:t>Registration Form (if necessary)</a:t>
            </a:r>
            <a:endParaRPr b="1" lang="en-US" sz="3200" strike="noStrike" u="none">
              <a:solidFill>
                <a:srgbClr val="ff4603"/>
              </a:solidFill>
              <a:effectLst/>
              <a:uFillTx/>
              <a:latin typeface="Arial"/>
            </a:endParaRPr>
          </a:p>
          <a:p>
            <a:pPr marL="343080" indent="-343080">
              <a:lnSpc>
                <a:spcPct val="120000"/>
              </a:lnSpc>
              <a:spcBef>
                <a:spcPts val="799"/>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00"/>
                </a:solidFill>
                <a:effectLst/>
                <a:uFillTx/>
                <a:latin typeface="Arial"/>
              </a:rPr>
              <a:t>Electronic Trading Agreement</a:t>
            </a:r>
            <a:endParaRPr b="1" lang="en-US" sz="3200" strike="noStrike" u="none">
              <a:solidFill>
                <a:srgbClr val="ff4603"/>
              </a:solidFill>
              <a:effectLst/>
              <a:uFillTx/>
              <a:latin typeface="Arial"/>
            </a:endParaRPr>
          </a:p>
          <a:p>
            <a:pPr marL="343080" indent="-343080">
              <a:lnSpc>
                <a:spcPct val="120000"/>
              </a:lnSpc>
              <a:spcBef>
                <a:spcPts val="799"/>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00"/>
                </a:solidFill>
                <a:effectLst/>
                <a:uFillTx/>
                <a:latin typeface="Arial"/>
              </a:rPr>
              <a:t>General Terms and Conditions (or existing Master Agreement)</a:t>
            </a:r>
            <a:endParaRPr b="1" lang="en-US" sz="3200" strike="noStrike" u="none">
              <a:solidFill>
                <a:srgbClr val="ff4603"/>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08" name="" descr=""/>
          <p:cNvPicPr/>
          <p:nvPr/>
        </p:nvPicPr>
        <p:blipFill>
          <a:blip r:embed="rId1"/>
          <a:srcRect l="0" t="16838" r="22788" b="22395"/>
          <a:stretch/>
        </p:blipFill>
        <p:spPr>
          <a:xfrm>
            <a:off x="420840" y="749160"/>
            <a:ext cx="9485280" cy="5321520"/>
          </a:xfrm>
          <a:prstGeom prst="rect">
            <a:avLst/>
          </a:prstGeom>
          <a:noFill/>
          <a:ln w="0">
            <a:noFill/>
          </a:ln>
        </p:spPr>
      </p:pic>
      <p:sp>
        <p:nvSpPr>
          <p:cNvPr id="209" name=""/>
          <p:cNvSpPr/>
          <p:nvPr/>
        </p:nvSpPr>
        <p:spPr>
          <a:xfrm>
            <a:off x="515880" y="2610000"/>
            <a:ext cx="8420040" cy="1143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900"/>
            </a:br>
            <a:endParaRPr b="0" lang="en-US" sz="900" strike="noStrike" u="none">
              <a:solidFill>
                <a:srgbClr val="ffff00"/>
              </a:solidFill>
              <a:effectLst/>
              <a:uFillTx/>
              <a:latin typeface="Times New Roman"/>
            </a:endParaRPr>
          </a:p>
        </p:txBody>
      </p:sp>
      <p:grpSp>
        <p:nvGrpSpPr>
          <p:cNvPr id="210" name=""/>
          <p:cNvGrpSpPr/>
          <p:nvPr/>
        </p:nvGrpSpPr>
        <p:grpSpPr>
          <a:xfrm>
            <a:off x="4757760" y="6040440"/>
            <a:ext cx="1504440" cy="817560"/>
            <a:chOff x="4757760" y="6040440"/>
            <a:chExt cx="1504440" cy="817560"/>
          </a:xfrm>
        </p:grpSpPr>
        <p:sp>
          <p:nvSpPr>
            <p:cNvPr id="211" name=""/>
            <p:cNvSpPr/>
            <p:nvPr/>
          </p:nvSpPr>
          <p:spPr>
            <a:xfrm>
              <a:off x="4867920" y="6064200"/>
              <a:ext cx="189000" cy="92160"/>
            </a:xfrm>
            <a:custGeom>
              <a:avLst/>
              <a:gdLst/>
              <a:ahLst/>
              <a:rect l="l" t="t" r="r" b="b"/>
              <a:pathLst>
                <a:path w="221" h="175">
                  <a:moveTo>
                    <a:pt x="35" y="121"/>
                  </a:moveTo>
                  <a:lnTo>
                    <a:pt x="146" y="171"/>
                  </a:lnTo>
                  <a:lnTo>
                    <a:pt x="146" y="171"/>
                  </a:lnTo>
                  <a:lnTo>
                    <a:pt x="157" y="175"/>
                  </a:lnTo>
                  <a:lnTo>
                    <a:pt x="168" y="175"/>
                  </a:lnTo>
                  <a:lnTo>
                    <a:pt x="178" y="173"/>
                  </a:lnTo>
                  <a:lnTo>
                    <a:pt x="188" y="168"/>
                  </a:lnTo>
                  <a:lnTo>
                    <a:pt x="197" y="163"/>
                  </a:lnTo>
                  <a:lnTo>
                    <a:pt x="205" y="154"/>
                  </a:lnTo>
                  <a:lnTo>
                    <a:pt x="211" y="144"/>
                  </a:lnTo>
                  <a:lnTo>
                    <a:pt x="217" y="133"/>
                  </a:lnTo>
                  <a:lnTo>
                    <a:pt x="220" y="122"/>
                  </a:lnTo>
                  <a:lnTo>
                    <a:pt x="221" y="109"/>
                  </a:lnTo>
                  <a:lnTo>
                    <a:pt x="220" y="98"/>
                  </a:lnTo>
                  <a:lnTo>
                    <a:pt x="217" y="87"/>
                  </a:lnTo>
                  <a:lnTo>
                    <a:pt x="211" y="75"/>
                  </a:lnTo>
                  <a:lnTo>
                    <a:pt x="205" y="66"/>
                  </a:lnTo>
                  <a:lnTo>
                    <a:pt x="196" y="59"/>
                  </a:lnTo>
                  <a:lnTo>
                    <a:pt x="186" y="53"/>
                  </a:lnTo>
                  <a:lnTo>
                    <a:pt x="186" y="53"/>
                  </a:lnTo>
                  <a:lnTo>
                    <a:pt x="74" y="4"/>
                  </a:lnTo>
                  <a:lnTo>
                    <a:pt x="74" y="4"/>
                  </a:lnTo>
                  <a:lnTo>
                    <a:pt x="63" y="1"/>
                  </a:lnTo>
                  <a:lnTo>
                    <a:pt x="53" y="0"/>
                  </a:lnTo>
                  <a:lnTo>
                    <a:pt x="42" y="1"/>
                  </a:lnTo>
                  <a:lnTo>
                    <a:pt x="32" y="5"/>
                  </a:lnTo>
                  <a:lnTo>
                    <a:pt x="24" y="11"/>
                  </a:lnTo>
                  <a:lnTo>
                    <a:pt x="15" y="19"/>
                  </a:lnTo>
                  <a:lnTo>
                    <a:pt x="8" y="29"/>
                  </a:lnTo>
                  <a:lnTo>
                    <a:pt x="4" y="40"/>
                  </a:lnTo>
                  <a:lnTo>
                    <a:pt x="0" y="53"/>
                  </a:lnTo>
                  <a:lnTo>
                    <a:pt x="0" y="65"/>
                  </a:lnTo>
                  <a:lnTo>
                    <a:pt x="2" y="77"/>
                  </a:lnTo>
                  <a:lnTo>
                    <a:pt x="5" y="88"/>
                  </a:lnTo>
                  <a:lnTo>
                    <a:pt x="9" y="98"/>
                  </a:lnTo>
                  <a:lnTo>
                    <a:pt x="16" y="107"/>
                  </a:lnTo>
                  <a:lnTo>
                    <a:pt x="25" y="114"/>
                  </a:lnTo>
                  <a:lnTo>
                    <a:pt x="35" y="121"/>
                  </a:lnTo>
                  <a:lnTo>
                    <a:pt x="35" y="121"/>
                  </a:lnTo>
                  <a:close/>
                </a:path>
              </a:pathLst>
            </a:custGeom>
            <a:solidFill>
              <a:srgbClr val="000000"/>
            </a:solidFill>
            <a:ln w="0">
              <a:noFill/>
            </a:ln>
          </p:spPr>
          <p:style>
            <a:lnRef idx="0"/>
            <a:fillRef idx="0"/>
            <a:effectRef idx="0"/>
            <a:fontRef idx="minor"/>
          </p:style>
          <p:txBody>
            <a:bodyPr lIns="90000" rIns="90000" tIns="45360" bIns="45360" anchor="t">
              <a:noAutofit/>
            </a:bodyPr>
            <a:p>
              <a:endParaRPr b="0" lang="en-US" sz="2400" strike="noStrike" u="none">
                <a:solidFill>
                  <a:srgbClr val="ffff00"/>
                </a:solidFill>
                <a:effectLst/>
                <a:uFillTx/>
                <a:latin typeface="Times New Roman"/>
              </a:endParaRPr>
            </a:p>
          </p:txBody>
        </p:sp>
        <p:sp>
          <p:nvSpPr>
            <p:cNvPr id="212" name=""/>
            <p:cNvSpPr/>
            <p:nvPr/>
          </p:nvSpPr>
          <p:spPr>
            <a:xfrm>
              <a:off x="4757760" y="6040440"/>
              <a:ext cx="1504440" cy="817560"/>
            </a:xfrm>
            <a:custGeom>
              <a:avLst/>
              <a:gdLst/>
              <a:ahLst/>
              <a:rect l="l" t="t" r="r" b="b"/>
              <a:pathLst>
                <a:path w="1749" h="1543">
                  <a:moveTo>
                    <a:pt x="1749" y="862"/>
                  </a:moveTo>
                  <a:lnTo>
                    <a:pt x="1749" y="870"/>
                  </a:lnTo>
                  <a:lnTo>
                    <a:pt x="1749" y="890"/>
                  </a:lnTo>
                  <a:lnTo>
                    <a:pt x="1747" y="921"/>
                  </a:lnTo>
                  <a:lnTo>
                    <a:pt x="1744" y="960"/>
                  </a:lnTo>
                  <a:lnTo>
                    <a:pt x="1739" y="1003"/>
                  </a:lnTo>
                  <a:lnTo>
                    <a:pt x="1730" y="1048"/>
                  </a:lnTo>
                  <a:lnTo>
                    <a:pt x="1718" y="1092"/>
                  </a:lnTo>
                  <a:lnTo>
                    <a:pt x="1702" y="1134"/>
                  </a:lnTo>
                  <a:lnTo>
                    <a:pt x="1701" y="1137"/>
                  </a:lnTo>
                  <a:lnTo>
                    <a:pt x="1698" y="1147"/>
                  </a:lnTo>
                  <a:lnTo>
                    <a:pt x="1693" y="1162"/>
                  </a:lnTo>
                  <a:lnTo>
                    <a:pt x="1683" y="1183"/>
                  </a:lnTo>
                  <a:lnTo>
                    <a:pt x="1670" y="1208"/>
                  </a:lnTo>
                  <a:lnTo>
                    <a:pt x="1655" y="1235"/>
                  </a:lnTo>
                  <a:lnTo>
                    <a:pt x="1634" y="1266"/>
                  </a:lnTo>
                  <a:lnTo>
                    <a:pt x="1610" y="1298"/>
                  </a:lnTo>
                  <a:lnTo>
                    <a:pt x="1581" y="1331"/>
                  </a:lnTo>
                  <a:lnTo>
                    <a:pt x="1547" y="1365"/>
                  </a:lnTo>
                  <a:lnTo>
                    <a:pt x="1507" y="1396"/>
                  </a:lnTo>
                  <a:lnTo>
                    <a:pt x="1461" y="1428"/>
                  </a:lnTo>
                  <a:lnTo>
                    <a:pt x="1410" y="1456"/>
                  </a:lnTo>
                  <a:lnTo>
                    <a:pt x="1352" y="1483"/>
                  </a:lnTo>
                  <a:lnTo>
                    <a:pt x="1287" y="1504"/>
                  </a:lnTo>
                  <a:lnTo>
                    <a:pt x="1215" y="1522"/>
                  </a:lnTo>
                  <a:lnTo>
                    <a:pt x="1213" y="1523"/>
                  </a:lnTo>
                  <a:lnTo>
                    <a:pt x="1204" y="1524"/>
                  </a:lnTo>
                  <a:lnTo>
                    <a:pt x="1192" y="1528"/>
                  </a:lnTo>
                  <a:lnTo>
                    <a:pt x="1175" y="1532"/>
                  </a:lnTo>
                  <a:lnTo>
                    <a:pt x="1154" y="1536"/>
                  </a:lnTo>
                  <a:lnTo>
                    <a:pt x="1130" y="1539"/>
                  </a:lnTo>
                  <a:lnTo>
                    <a:pt x="1103" y="1542"/>
                  </a:lnTo>
                  <a:lnTo>
                    <a:pt x="1073" y="1543"/>
                  </a:lnTo>
                  <a:lnTo>
                    <a:pt x="1041" y="1543"/>
                  </a:lnTo>
                  <a:lnTo>
                    <a:pt x="1008" y="1541"/>
                  </a:lnTo>
                  <a:lnTo>
                    <a:pt x="972" y="1537"/>
                  </a:lnTo>
                  <a:lnTo>
                    <a:pt x="937" y="1528"/>
                  </a:lnTo>
                  <a:lnTo>
                    <a:pt x="901" y="1518"/>
                  </a:lnTo>
                  <a:lnTo>
                    <a:pt x="865" y="1503"/>
                  </a:lnTo>
                  <a:lnTo>
                    <a:pt x="829" y="1483"/>
                  </a:lnTo>
                  <a:lnTo>
                    <a:pt x="795" y="1459"/>
                  </a:lnTo>
                  <a:lnTo>
                    <a:pt x="26" y="527"/>
                  </a:lnTo>
                  <a:lnTo>
                    <a:pt x="24" y="525"/>
                  </a:lnTo>
                  <a:lnTo>
                    <a:pt x="19" y="520"/>
                  </a:lnTo>
                  <a:lnTo>
                    <a:pt x="14" y="513"/>
                  </a:lnTo>
                  <a:lnTo>
                    <a:pt x="8" y="502"/>
                  </a:lnTo>
                  <a:lnTo>
                    <a:pt x="3" y="489"/>
                  </a:lnTo>
                  <a:lnTo>
                    <a:pt x="0" y="473"/>
                  </a:lnTo>
                  <a:lnTo>
                    <a:pt x="1" y="454"/>
                  </a:lnTo>
                  <a:lnTo>
                    <a:pt x="6" y="432"/>
                  </a:lnTo>
                  <a:lnTo>
                    <a:pt x="37" y="283"/>
                  </a:lnTo>
                  <a:lnTo>
                    <a:pt x="38" y="280"/>
                  </a:lnTo>
                  <a:lnTo>
                    <a:pt x="40" y="274"/>
                  </a:lnTo>
                  <a:lnTo>
                    <a:pt x="46" y="264"/>
                  </a:lnTo>
                  <a:lnTo>
                    <a:pt x="53" y="253"/>
                  </a:lnTo>
                  <a:lnTo>
                    <a:pt x="61" y="240"/>
                  </a:lnTo>
                  <a:lnTo>
                    <a:pt x="72" y="229"/>
                  </a:lnTo>
                  <a:lnTo>
                    <a:pt x="86" y="220"/>
                  </a:lnTo>
                  <a:lnTo>
                    <a:pt x="101" y="214"/>
                  </a:lnTo>
                  <a:lnTo>
                    <a:pt x="467" y="14"/>
                  </a:lnTo>
                  <a:lnTo>
                    <a:pt x="469" y="13"/>
                  </a:lnTo>
                  <a:lnTo>
                    <a:pt x="475" y="10"/>
                  </a:lnTo>
                  <a:lnTo>
                    <a:pt x="485" y="6"/>
                  </a:lnTo>
                  <a:lnTo>
                    <a:pt x="498" y="4"/>
                  </a:lnTo>
                  <a:lnTo>
                    <a:pt x="515" y="1"/>
                  </a:lnTo>
                  <a:lnTo>
                    <a:pt x="533" y="0"/>
                  </a:lnTo>
                  <a:lnTo>
                    <a:pt x="554" y="3"/>
                  </a:lnTo>
                  <a:lnTo>
                    <a:pt x="579" y="8"/>
                  </a:lnTo>
                  <a:lnTo>
                    <a:pt x="973" y="93"/>
                  </a:lnTo>
                  <a:lnTo>
                    <a:pt x="1626" y="534"/>
                  </a:lnTo>
                  <a:lnTo>
                    <a:pt x="1632" y="538"/>
                  </a:lnTo>
                  <a:lnTo>
                    <a:pt x="1645" y="549"/>
                  </a:lnTo>
                  <a:lnTo>
                    <a:pt x="1665" y="571"/>
                  </a:lnTo>
                  <a:lnTo>
                    <a:pt x="1687" y="602"/>
                  </a:lnTo>
                  <a:lnTo>
                    <a:pt x="1709" y="645"/>
                  </a:lnTo>
                  <a:lnTo>
                    <a:pt x="1729" y="703"/>
                  </a:lnTo>
                  <a:lnTo>
                    <a:pt x="1743" y="774"/>
                  </a:lnTo>
                  <a:lnTo>
                    <a:pt x="1749" y="86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213" name=""/>
            <p:cNvSpPr/>
            <p:nvPr/>
          </p:nvSpPr>
          <p:spPr>
            <a:xfrm>
              <a:off x="4897080" y="6077160"/>
              <a:ext cx="1258560" cy="541080"/>
            </a:xfrm>
            <a:custGeom>
              <a:avLst/>
              <a:gdLst/>
              <a:ahLst/>
              <a:rect l="l" t="t" r="r" b="b"/>
              <a:pathLst>
                <a:path w="1462" h="1021">
                  <a:moveTo>
                    <a:pt x="969" y="1017"/>
                  </a:moveTo>
                  <a:lnTo>
                    <a:pt x="950" y="1021"/>
                  </a:lnTo>
                  <a:lnTo>
                    <a:pt x="933" y="1021"/>
                  </a:lnTo>
                  <a:lnTo>
                    <a:pt x="914" y="1019"/>
                  </a:lnTo>
                  <a:lnTo>
                    <a:pt x="895" y="1016"/>
                  </a:lnTo>
                  <a:lnTo>
                    <a:pt x="878" y="1009"/>
                  </a:lnTo>
                  <a:lnTo>
                    <a:pt x="861" y="1003"/>
                  </a:lnTo>
                  <a:lnTo>
                    <a:pt x="845" y="995"/>
                  </a:lnTo>
                  <a:lnTo>
                    <a:pt x="829" y="987"/>
                  </a:lnTo>
                  <a:lnTo>
                    <a:pt x="814" y="978"/>
                  </a:lnTo>
                  <a:lnTo>
                    <a:pt x="802" y="969"/>
                  </a:lnTo>
                  <a:lnTo>
                    <a:pt x="789" y="962"/>
                  </a:lnTo>
                  <a:lnTo>
                    <a:pt x="779" y="954"/>
                  </a:lnTo>
                  <a:lnTo>
                    <a:pt x="772" y="948"/>
                  </a:lnTo>
                  <a:lnTo>
                    <a:pt x="766" y="943"/>
                  </a:lnTo>
                  <a:lnTo>
                    <a:pt x="762" y="939"/>
                  </a:lnTo>
                  <a:lnTo>
                    <a:pt x="761" y="938"/>
                  </a:lnTo>
                  <a:lnTo>
                    <a:pt x="336" y="434"/>
                  </a:lnTo>
                  <a:lnTo>
                    <a:pt x="10" y="213"/>
                  </a:lnTo>
                  <a:lnTo>
                    <a:pt x="1" y="201"/>
                  </a:lnTo>
                  <a:lnTo>
                    <a:pt x="0" y="191"/>
                  </a:lnTo>
                  <a:lnTo>
                    <a:pt x="3" y="182"/>
                  </a:lnTo>
                  <a:lnTo>
                    <a:pt x="10" y="175"/>
                  </a:lnTo>
                  <a:lnTo>
                    <a:pt x="19" y="170"/>
                  </a:lnTo>
                  <a:lnTo>
                    <a:pt x="26" y="165"/>
                  </a:lnTo>
                  <a:lnTo>
                    <a:pt x="33" y="162"/>
                  </a:lnTo>
                  <a:lnTo>
                    <a:pt x="35" y="161"/>
                  </a:lnTo>
                  <a:lnTo>
                    <a:pt x="284" y="24"/>
                  </a:lnTo>
                  <a:lnTo>
                    <a:pt x="307" y="13"/>
                  </a:lnTo>
                  <a:lnTo>
                    <a:pt x="332" y="5"/>
                  </a:lnTo>
                  <a:lnTo>
                    <a:pt x="356" y="2"/>
                  </a:lnTo>
                  <a:lnTo>
                    <a:pt x="380" y="0"/>
                  </a:lnTo>
                  <a:lnTo>
                    <a:pt x="400" y="0"/>
                  </a:lnTo>
                  <a:lnTo>
                    <a:pt x="417" y="2"/>
                  </a:lnTo>
                  <a:lnTo>
                    <a:pt x="428" y="3"/>
                  </a:lnTo>
                  <a:lnTo>
                    <a:pt x="432" y="4"/>
                  </a:lnTo>
                  <a:lnTo>
                    <a:pt x="788" y="88"/>
                  </a:lnTo>
                  <a:lnTo>
                    <a:pt x="1408" y="533"/>
                  </a:lnTo>
                  <a:lnTo>
                    <a:pt x="1440" y="569"/>
                  </a:lnTo>
                  <a:lnTo>
                    <a:pt x="1457" y="608"/>
                  </a:lnTo>
                  <a:lnTo>
                    <a:pt x="1462" y="646"/>
                  </a:lnTo>
                  <a:lnTo>
                    <a:pt x="1460" y="680"/>
                  </a:lnTo>
                  <a:lnTo>
                    <a:pt x="1452" y="711"/>
                  </a:lnTo>
                  <a:lnTo>
                    <a:pt x="1442" y="735"/>
                  </a:lnTo>
                  <a:lnTo>
                    <a:pt x="1433" y="750"/>
                  </a:lnTo>
                  <a:lnTo>
                    <a:pt x="1430" y="757"/>
                  </a:lnTo>
                  <a:lnTo>
                    <a:pt x="1428" y="759"/>
                  </a:lnTo>
                  <a:lnTo>
                    <a:pt x="1422" y="768"/>
                  </a:lnTo>
                  <a:lnTo>
                    <a:pt x="1414" y="781"/>
                  </a:lnTo>
                  <a:lnTo>
                    <a:pt x="1402" y="796"/>
                  </a:lnTo>
                  <a:lnTo>
                    <a:pt x="1385" y="816"/>
                  </a:lnTo>
                  <a:lnTo>
                    <a:pt x="1365" y="837"/>
                  </a:lnTo>
                  <a:lnTo>
                    <a:pt x="1342" y="860"/>
                  </a:lnTo>
                  <a:lnTo>
                    <a:pt x="1315" y="884"/>
                  </a:lnTo>
                  <a:lnTo>
                    <a:pt x="1285" y="907"/>
                  </a:lnTo>
                  <a:lnTo>
                    <a:pt x="1250" y="931"/>
                  </a:lnTo>
                  <a:lnTo>
                    <a:pt x="1213" y="953"/>
                  </a:lnTo>
                  <a:lnTo>
                    <a:pt x="1171" y="973"/>
                  </a:lnTo>
                  <a:lnTo>
                    <a:pt x="1126" y="990"/>
                  </a:lnTo>
                  <a:lnTo>
                    <a:pt x="1077" y="1003"/>
                  </a:lnTo>
                  <a:lnTo>
                    <a:pt x="1025" y="1013"/>
                  </a:lnTo>
                  <a:lnTo>
                    <a:pt x="969" y="1017"/>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214" name=""/>
            <p:cNvSpPr/>
            <p:nvPr/>
          </p:nvSpPr>
          <p:spPr>
            <a:xfrm>
              <a:off x="4893840" y="6077160"/>
              <a:ext cx="664920" cy="230040"/>
            </a:xfrm>
            <a:custGeom>
              <a:avLst/>
              <a:gdLst/>
              <a:ahLst/>
              <a:rect l="l" t="t" r="r" b="b"/>
              <a:pathLst>
                <a:path w="775" h="434">
                  <a:moveTo>
                    <a:pt x="341" y="434"/>
                  </a:moveTo>
                  <a:lnTo>
                    <a:pt x="11" y="214"/>
                  </a:lnTo>
                  <a:lnTo>
                    <a:pt x="3" y="203"/>
                  </a:lnTo>
                  <a:lnTo>
                    <a:pt x="0" y="193"/>
                  </a:lnTo>
                  <a:lnTo>
                    <a:pt x="4" y="184"/>
                  </a:lnTo>
                  <a:lnTo>
                    <a:pt x="10" y="176"/>
                  </a:lnTo>
                  <a:lnTo>
                    <a:pt x="19" y="171"/>
                  </a:lnTo>
                  <a:lnTo>
                    <a:pt x="27" y="166"/>
                  </a:lnTo>
                  <a:lnTo>
                    <a:pt x="33" y="164"/>
                  </a:lnTo>
                  <a:lnTo>
                    <a:pt x="36" y="162"/>
                  </a:lnTo>
                  <a:lnTo>
                    <a:pt x="284" y="25"/>
                  </a:lnTo>
                  <a:lnTo>
                    <a:pt x="308" y="13"/>
                  </a:lnTo>
                  <a:lnTo>
                    <a:pt x="333" y="5"/>
                  </a:lnTo>
                  <a:lnTo>
                    <a:pt x="359" y="2"/>
                  </a:lnTo>
                  <a:lnTo>
                    <a:pt x="382" y="0"/>
                  </a:lnTo>
                  <a:lnTo>
                    <a:pt x="403" y="0"/>
                  </a:lnTo>
                  <a:lnTo>
                    <a:pt x="419" y="2"/>
                  </a:lnTo>
                  <a:lnTo>
                    <a:pt x="429" y="3"/>
                  </a:lnTo>
                  <a:lnTo>
                    <a:pt x="434" y="4"/>
                  </a:lnTo>
                  <a:lnTo>
                    <a:pt x="775" y="82"/>
                  </a:lnTo>
                  <a:lnTo>
                    <a:pt x="341" y="434"/>
                  </a:lnTo>
                  <a:close/>
                </a:path>
              </a:pathLst>
            </a:custGeom>
            <a:solidFill>
              <a:srgbClr val="b2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215" name=""/>
            <p:cNvSpPr/>
            <p:nvPr/>
          </p:nvSpPr>
          <p:spPr>
            <a:xfrm>
              <a:off x="4845240" y="6226200"/>
              <a:ext cx="686160" cy="517680"/>
            </a:xfrm>
            <a:custGeom>
              <a:avLst/>
              <a:gdLst/>
              <a:ahLst/>
              <a:rect l="l" t="t" r="r" b="b"/>
              <a:pathLst>
                <a:path w="797" h="977">
                  <a:moveTo>
                    <a:pt x="716" y="925"/>
                  </a:moveTo>
                  <a:lnTo>
                    <a:pt x="737" y="948"/>
                  </a:lnTo>
                  <a:lnTo>
                    <a:pt x="753" y="964"/>
                  </a:lnTo>
                  <a:lnTo>
                    <a:pt x="768" y="972"/>
                  </a:lnTo>
                  <a:lnTo>
                    <a:pt x="779" y="976"/>
                  </a:lnTo>
                  <a:lnTo>
                    <a:pt x="788" y="977"/>
                  </a:lnTo>
                  <a:lnTo>
                    <a:pt x="793" y="975"/>
                  </a:lnTo>
                  <a:lnTo>
                    <a:pt x="796" y="974"/>
                  </a:lnTo>
                  <a:lnTo>
                    <a:pt x="797" y="972"/>
                  </a:lnTo>
                  <a:lnTo>
                    <a:pt x="792" y="756"/>
                  </a:lnTo>
                  <a:lnTo>
                    <a:pt x="360" y="205"/>
                  </a:lnTo>
                  <a:lnTo>
                    <a:pt x="24" y="0"/>
                  </a:lnTo>
                  <a:lnTo>
                    <a:pt x="0" y="93"/>
                  </a:lnTo>
                  <a:lnTo>
                    <a:pt x="2" y="105"/>
                  </a:lnTo>
                  <a:lnTo>
                    <a:pt x="6" y="118"/>
                  </a:lnTo>
                  <a:lnTo>
                    <a:pt x="12" y="133"/>
                  </a:lnTo>
                  <a:lnTo>
                    <a:pt x="20" y="147"/>
                  </a:lnTo>
                  <a:lnTo>
                    <a:pt x="27" y="159"/>
                  </a:lnTo>
                  <a:lnTo>
                    <a:pt x="33" y="169"/>
                  </a:lnTo>
                  <a:lnTo>
                    <a:pt x="36" y="177"/>
                  </a:lnTo>
                  <a:lnTo>
                    <a:pt x="39" y="179"/>
                  </a:lnTo>
                  <a:lnTo>
                    <a:pt x="216" y="298"/>
                  </a:lnTo>
                  <a:lnTo>
                    <a:pt x="220" y="299"/>
                  </a:lnTo>
                  <a:lnTo>
                    <a:pt x="230" y="304"/>
                  </a:lnTo>
                  <a:lnTo>
                    <a:pt x="245" y="313"/>
                  </a:lnTo>
                  <a:lnTo>
                    <a:pt x="264" y="324"/>
                  </a:lnTo>
                  <a:lnTo>
                    <a:pt x="286" y="342"/>
                  </a:lnTo>
                  <a:lnTo>
                    <a:pt x="309" y="363"/>
                  </a:lnTo>
                  <a:lnTo>
                    <a:pt x="332" y="389"/>
                  </a:lnTo>
                  <a:lnTo>
                    <a:pt x="354" y="422"/>
                  </a:lnTo>
                  <a:lnTo>
                    <a:pt x="716" y="925"/>
                  </a:lnTo>
                  <a:close/>
                </a:path>
              </a:pathLst>
            </a:custGeom>
            <a:solidFill>
              <a:srgbClr val="3f3fff"/>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216" name=""/>
            <p:cNvSpPr/>
            <p:nvPr/>
          </p:nvSpPr>
          <p:spPr>
            <a:xfrm>
              <a:off x="4830120" y="6235920"/>
              <a:ext cx="739080" cy="465120"/>
            </a:xfrm>
            <a:custGeom>
              <a:avLst/>
              <a:gdLst/>
              <a:ahLst/>
              <a:rect l="l" t="t" r="r" b="b"/>
              <a:pathLst>
                <a:path w="862" h="880">
                  <a:moveTo>
                    <a:pt x="862" y="867"/>
                  </a:moveTo>
                  <a:lnTo>
                    <a:pt x="355" y="235"/>
                  </a:lnTo>
                  <a:lnTo>
                    <a:pt x="354" y="231"/>
                  </a:lnTo>
                  <a:lnTo>
                    <a:pt x="354" y="231"/>
                  </a:lnTo>
                  <a:lnTo>
                    <a:pt x="9" y="0"/>
                  </a:lnTo>
                  <a:lnTo>
                    <a:pt x="0" y="18"/>
                  </a:lnTo>
                  <a:lnTo>
                    <a:pt x="344" y="250"/>
                  </a:lnTo>
                  <a:lnTo>
                    <a:pt x="341" y="248"/>
                  </a:lnTo>
                  <a:lnTo>
                    <a:pt x="848" y="880"/>
                  </a:lnTo>
                  <a:lnTo>
                    <a:pt x="862" y="86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217" name=""/>
            <p:cNvSpPr/>
            <p:nvPr/>
          </p:nvSpPr>
          <p:spPr>
            <a:xfrm>
              <a:off x="5156640" y="6112080"/>
              <a:ext cx="433440" cy="210960"/>
            </a:xfrm>
            <a:custGeom>
              <a:avLst/>
              <a:gdLst/>
              <a:ahLst/>
              <a:rect l="l" t="t" r="r" b="b"/>
              <a:pathLst>
                <a:path w="503" h="400">
                  <a:moveTo>
                    <a:pt x="494" y="0"/>
                  </a:moveTo>
                  <a:lnTo>
                    <a:pt x="0" y="385"/>
                  </a:lnTo>
                  <a:lnTo>
                    <a:pt x="10" y="400"/>
                  </a:lnTo>
                  <a:lnTo>
                    <a:pt x="503" y="15"/>
                  </a:lnTo>
                  <a:lnTo>
                    <a:pt x="49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218" name=""/>
            <p:cNvSpPr/>
            <p:nvPr/>
          </p:nvSpPr>
          <p:spPr>
            <a:xfrm>
              <a:off x="5120640" y="6078600"/>
              <a:ext cx="352440" cy="95400"/>
            </a:xfrm>
            <a:custGeom>
              <a:avLst/>
              <a:gdLst/>
              <a:ahLst/>
              <a:rect l="l" t="t" r="r" b="b"/>
              <a:pathLst>
                <a:path w="409" h="178">
                  <a:moveTo>
                    <a:pt x="409" y="159"/>
                  </a:moveTo>
                  <a:lnTo>
                    <a:pt x="5" y="0"/>
                  </a:lnTo>
                  <a:lnTo>
                    <a:pt x="0" y="19"/>
                  </a:lnTo>
                  <a:lnTo>
                    <a:pt x="404" y="178"/>
                  </a:lnTo>
                  <a:lnTo>
                    <a:pt x="409" y="159"/>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219" name=""/>
            <p:cNvSpPr/>
            <p:nvPr/>
          </p:nvSpPr>
          <p:spPr>
            <a:xfrm>
              <a:off x="4979520" y="6126120"/>
              <a:ext cx="338760" cy="122400"/>
            </a:xfrm>
            <a:custGeom>
              <a:avLst/>
              <a:gdLst/>
              <a:ahLst/>
              <a:rect l="l" t="t" r="r" b="b"/>
              <a:pathLst>
                <a:path w="393" h="232">
                  <a:moveTo>
                    <a:pt x="393" y="216"/>
                  </a:moveTo>
                  <a:lnTo>
                    <a:pt x="7" y="0"/>
                  </a:lnTo>
                  <a:lnTo>
                    <a:pt x="0" y="18"/>
                  </a:lnTo>
                  <a:lnTo>
                    <a:pt x="386" y="232"/>
                  </a:lnTo>
                  <a:lnTo>
                    <a:pt x="393" y="2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220" name=""/>
            <p:cNvSpPr/>
            <p:nvPr/>
          </p:nvSpPr>
          <p:spPr>
            <a:xfrm>
              <a:off x="5616000" y="6505560"/>
              <a:ext cx="579240" cy="268560"/>
            </a:xfrm>
            <a:custGeom>
              <a:avLst/>
              <a:gdLst/>
              <a:ahLst/>
              <a:rect l="l" t="t" r="r" b="b"/>
              <a:pathLst>
                <a:path w="672" h="507">
                  <a:moveTo>
                    <a:pt x="672" y="0"/>
                  </a:moveTo>
                  <a:lnTo>
                    <a:pt x="669" y="4"/>
                  </a:lnTo>
                  <a:lnTo>
                    <a:pt x="660" y="17"/>
                  </a:lnTo>
                  <a:lnTo>
                    <a:pt x="647" y="36"/>
                  </a:lnTo>
                  <a:lnTo>
                    <a:pt x="627" y="60"/>
                  </a:lnTo>
                  <a:lnTo>
                    <a:pt x="602" y="87"/>
                  </a:lnTo>
                  <a:lnTo>
                    <a:pt x="571" y="117"/>
                  </a:lnTo>
                  <a:lnTo>
                    <a:pt x="536" y="150"/>
                  </a:lnTo>
                  <a:lnTo>
                    <a:pt x="495" y="181"/>
                  </a:lnTo>
                  <a:lnTo>
                    <a:pt x="449" y="213"/>
                  </a:lnTo>
                  <a:lnTo>
                    <a:pt x="398" y="242"/>
                  </a:lnTo>
                  <a:lnTo>
                    <a:pt x="343" y="267"/>
                  </a:lnTo>
                  <a:lnTo>
                    <a:pt x="283" y="287"/>
                  </a:lnTo>
                  <a:lnTo>
                    <a:pt x="219" y="302"/>
                  </a:lnTo>
                  <a:lnTo>
                    <a:pt x="150" y="308"/>
                  </a:lnTo>
                  <a:lnTo>
                    <a:pt x="77" y="306"/>
                  </a:lnTo>
                  <a:lnTo>
                    <a:pt x="0" y="295"/>
                  </a:lnTo>
                  <a:lnTo>
                    <a:pt x="0" y="297"/>
                  </a:lnTo>
                  <a:lnTo>
                    <a:pt x="0" y="305"/>
                  </a:lnTo>
                  <a:lnTo>
                    <a:pt x="1" y="316"/>
                  </a:lnTo>
                  <a:lnTo>
                    <a:pt x="2" y="331"/>
                  </a:lnTo>
                  <a:lnTo>
                    <a:pt x="5" y="349"/>
                  </a:lnTo>
                  <a:lnTo>
                    <a:pt x="10" y="367"/>
                  </a:lnTo>
                  <a:lnTo>
                    <a:pt x="16" y="388"/>
                  </a:lnTo>
                  <a:lnTo>
                    <a:pt x="24" y="409"/>
                  </a:lnTo>
                  <a:lnTo>
                    <a:pt x="35" y="429"/>
                  </a:lnTo>
                  <a:lnTo>
                    <a:pt x="49" y="449"/>
                  </a:lnTo>
                  <a:lnTo>
                    <a:pt x="66" y="467"/>
                  </a:lnTo>
                  <a:lnTo>
                    <a:pt x="87" y="482"/>
                  </a:lnTo>
                  <a:lnTo>
                    <a:pt x="111" y="494"/>
                  </a:lnTo>
                  <a:lnTo>
                    <a:pt x="140" y="503"/>
                  </a:lnTo>
                  <a:lnTo>
                    <a:pt x="173" y="507"/>
                  </a:lnTo>
                  <a:lnTo>
                    <a:pt x="210" y="506"/>
                  </a:lnTo>
                  <a:lnTo>
                    <a:pt x="215" y="504"/>
                  </a:lnTo>
                  <a:lnTo>
                    <a:pt x="228" y="502"/>
                  </a:lnTo>
                  <a:lnTo>
                    <a:pt x="249" y="497"/>
                  </a:lnTo>
                  <a:lnTo>
                    <a:pt x="275" y="489"/>
                  </a:lnTo>
                  <a:lnTo>
                    <a:pt x="307" y="478"/>
                  </a:lnTo>
                  <a:lnTo>
                    <a:pt x="343" y="463"/>
                  </a:lnTo>
                  <a:lnTo>
                    <a:pt x="382" y="444"/>
                  </a:lnTo>
                  <a:lnTo>
                    <a:pt x="422" y="419"/>
                  </a:lnTo>
                  <a:lnTo>
                    <a:pt x="463" y="390"/>
                  </a:lnTo>
                  <a:lnTo>
                    <a:pt x="504" y="355"/>
                  </a:lnTo>
                  <a:lnTo>
                    <a:pt x="542" y="315"/>
                  </a:lnTo>
                  <a:lnTo>
                    <a:pt x="579" y="267"/>
                  </a:lnTo>
                  <a:lnTo>
                    <a:pt x="611" y="212"/>
                  </a:lnTo>
                  <a:lnTo>
                    <a:pt x="638" y="150"/>
                  </a:lnTo>
                  <a:lnTo>
                    <a:pt x="659" y="80"/>
                  </a:lnTo>
                  <a:lnTo>
                    <a:pt x="672" y="0"/>
                  </a:lnTo>
                  <a:close/>
                </a:path>
              </a:pathLst>
            </a:custGeom>
            <a:solidFill>
              <a:srgbClr val="9e9e9e"/>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221" name=""/>
            <p:cNvSpPr/>
            <p:nvPr/>
          </p:nvSpPr>
          <p:spPr>
            <a:xfrm>
              <a:off x="5576040" y="6527880"/>
              <a:ext cx="648360" cy="189000"/>
            </a:xfrm>
            <a:custGeom>
              <a:avLst/>
              <a:gdLst/>
              <a:ahLst/>
              <a:rect l="l" t="t" r="r" b="b"/>
              <a:pathLst>
                <a:path w="755" h="357">
                  <a:moveTo>
                    <a:pt x="740" y="0"/>
                  </a:moveTo>
                  <a:lnTo>
                    <a:pt x="740" y="0"/>
                  </a:lnTo>
                  <a:lnTo>
                    <a:pt x="739" y="1"/>
                  </a:lnTo>
                  <a:lnTo>
                    <a:pt x="736" y="6"/>
                  </a:lnTo>
                  <a:lnTo>
                    <a:pt x="731" y="13"/>
                  </a:lnTo>
                  <a:lnTo>
                    <a:pt x="724" y="22"/>
                  </a:lnTo>
                  <a:lnTo>
                    <a:pt x="715" y="32"/>
                  </a:lnTo>
                  <a:lnTo>
                    <a:pt x="705" y="44"/>
                  </a:lnTo>
                  <a:lnTo>
                    <a:pt x="693" y="57"/>
                  </a:lnTo>
                  <a:lnTo>
                    <a:pt x="679" y="72"/>
                  </a:lnTo>
                  <a:lnTo>
                    <a:pt x="663" y="88"/>
                  </a:lnTo>
                  <a:lnTo>
                    <a:pt x="647" y="105"/>
                  </a:lnTo>
                  <a:lnTo>
                    <a:pt x="629" y="122"/>
                  </a:lnTo>
                  <a:lnTo>
                    <a:pt x="609" y="140"/>
                  </a:lnTo>
                  <a:lnTo>
                    <a:pt x="588" y="159"/>
                  </a:lnTo>
                  <a:lnTo>
                    <a:pt x="565" y="177"/>
                  </a:lnTo>
                  <a:lnTo>
                    <a:pt x="542" y="195"/>
                  </a:lnTo>
                  <a:lnTo>
                    <a:pt x="518" y="213"/>
                  </a:lnTo>
                  <a:lnTo>
                    <a:pt x="491" y="230"/>
                  </a:lnTo>
                  <a:lnTo>
                    <a:pt x="465" y="248"/>
                  </a:lnTo>
                  <a:lnTo>
                    <a:pt x="436" y="264"/>
                  </a:lnTo>
                  <a:lnTo>
                    <a:pt x="407" y="278"/>
                  </a:lnTo>
                  <a:lnTo>
                    <a:pt x="378" y="292"/>
                  </a:lnTo>
                  <a:lnTo>
                    <a:pt x="347" y="304"/>
                  </a:lnTo>
                  <a:lnTo>
                    <a:pt x="316" y="314"/>
                  </a:lnTo>
                  <a:lnTo>
                    <a:pt x="284" y="323"/>
                  </a:lnTo>
                  <a:lnTo>
                    <a:pt x="251" y="329"/>
                  </a:lnTo>
                  <a:lnTo>
                    <a:pt x="218" y="334"/>
                  </a:lnTo>
                  <a:lnTo>
                    <a:pt x="183" y="336"/>
                  </a:lnTo>
                  <a:lnTo>
                    <a:pt x="149" y="336"/>
                  </a:lnTo>
                  <a:lnTo>
                    <a:pt x="114" y="332"/>
                  </a:lnTo>
                  <a:lnTo>
                    <a:pt x="79" y="324"/>
                  </a:lnTo>
                  <a:lnTo>
                    <a:pt x="43" y="316"/>
                  </a:lnTo>
                  <a:lnTo>
                    <a:pt x="7" y="302"/>
                  </a:lnTo>
                  <a:lnTo>
                    <a:pt x="0" y="322"/>
                  </a:lnTo>
                  <a:lnTo>
                    <a:pt x="38" y="336"/>
                  </a:lnTo>
                  <a:lnTo>
                    <a:pt x="74" y="346"/>
                  </a:lnTo>
                  <a:lnTo>
                    <a:pt x="111" y="353"/>
                  </a:lnTo>
                  <a:lnTo>
                    <a:pt x="147" y="357"/>
                  </a:lnTo>
                  <a:lnTo>
                    <a:pt x="182" y="357"/>
                  </a:lnTo>
                  <a:lnTo>
                    <a:pt x="218" y="356"/>
                  </a:lnTo>
                  <a:lnTo>
                    <a:pt x="252" y="351"/>
                  </a:lnTo>
                  <a:lnTo>
                    <a:pt x="286" y="345"/>
                  </a:lnTo>
                  <a:lnTo>
                    <a:pt x="319" y="336"/>
                  </a:lnTo>
                  <a:lnTo>
                    <a:pt x="351" y="326"/>
                  </a:lnTo>
                  <a:lnTo>
                    <a:pt x="383" y="313"/>
                  </a:lnTo>
                  <a:lnTo>
                    <a:pt x="413" y="299"/>
                  </a:lnTo>
                  <a:lnTo>
                    <a:pt x="443" y="284"/>
                  </a:lnTo>
                  <a:lnTo>
                    <a:pt x="471" y="268"/>
                  </a:lnTo>
                  <a:lnTo>
                    <a:pt x="499" y="250"/>
                  </a:lnTo>
                  <a:lnTo>
                    <a:pt x="525" y="233"/>
                  </a:lnTo>
                  <a:lnTo>
                    <a:pt x="551" y="214"/>
                  </a:lnTo>
                  <a:lnTo>
                    <a:pt x="575" y="195"/>
                  </a:lnTo>
                  <a:lnTo>
                    <a:pt x="598" y="176"/>
                  </a:lnTo>
                  <a:lnTo>
                    <a:pt x="619" y="157"/>
                  </a:lnTo>
                  <a:lnTo>
                    <a:pt x="640" y="140"/>
                  </a:lnTo>
                  <a:lnTo>
                    <a:pt x="659" y="122"/>
                  </a:lnTo>
                  <a:lnTo>
                    <a:pt x="675" y="105"/>
                  </a:lnTo>
                  <a:lnTo>
                    <a:pt x="692" y="88"/>
                  </a:lnTo>
                  <a:lnTo>
                    <a:pt x="705" y="73"/>
                  </a:lnTo>
                  <a:lnTo>
                    <a:pt x="718" y="59"/>
                  </a:lnTo>
                  <a:lnTo>
                    <a:pt x="728" y="47"/>
                  </a:lnTo>
                  <a:lnTo>
                    <a:pt x="738" y="37"/>
                  </a:lnTo>
                  <a:lnTo>
                    <a:pt x="745" y="28"/>
                  </a:lnTo>
                  <a:lnTo>
                    <a:pt x="750" y="22"/>
                  </a:lnTo>
                  <a:lnTo>
                    <a:pt x="754" y="17"/>
                  </a:lnTo>
                  <a:lnTo>
                    <a:pt x="755" y="15"/>
                  </a:lnTo>
                  <a:lnTo>
                    <a:pt x="74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222" name=""/>
            <p:cNvSpPr/>
            <p:nvPr/>
          </p:nvSpPr>
          <p:spPr>
            <a:xfrm>
              <a:off x="4841640" y="6351840"/>
              <a:ext cx="599760" cy="461880"/>
            </a:xfrm>
            <a:custGeom>
              <a:avLst/>
              <a:gdLst/>
              <a:ahLst/>
              <a:rect l="l" t="t" r="r" b="b"/>
              <a:pathLst>
                <a:path w="698" h="873">
                  <a:moveTo>
                    <a:pt x="29" y="0"/>
                  </a:moveTo>
                  <a:lnTo>
                    <a:pt x="1" y="117"/>
                  </a:lnTo>
                  <a:lnTo>
                    <a:pt x="1" y="119"/>
                  </a:lnTo>
                  <a:lnTo>
                    <a:pt x="0" y="124"/>
                  </a:lnTo>
                  <a:lnTo>
                    <a:pt x="0" y="133"/>
                  </a:lnTo>
                  <a:lnTo>
                    <a:pt x="1" y="145"/>
                  </a:lnTo>
                  <a:lnTo>
                    <a:pt x="4" y="159"/>
                  </a:lnTo>
                  <a:lnTo>
                    <a:pt x="10" y="176"/>
                  </a:lnTo>
                  <a:lnTo>
                    <a:pt x="21" y="193"/>
                  </a:lnTo>
                  <a:lnTo>
                    <a:pt x="35" y="211"/>
                  </a:lnTo>
                  <a:lnTo>
                    <a:pt x="698" y="873"/>
                  </a:lnTo>
                  <a:lnTo>
                    <a:pt x="289" y="217"/>
                  </a:lnTo>
                  <a:lnTo>
                    <a:pt x="2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223" name=""/>
            <p:cNvSpPr/>
            <p:nvPr/>
          </p:nvSpPr>
          <p:spPr>
            <a:xfrm>
              <a:off x="4878000" y="6380280"/>
              <a:ext cx="426240" cy="309600"/>
            </a:xfrm>
            <a:custGeom>
              <a:avLst/>
              <a:gdLst/>
              <a:ahLst/>
              <a:rect l="l" t="t" r="r" b="b"/>
              <a:pathLst>
                <a:path w="496" h="585">
                  <a:moveTo>
                    <a:pt x="1" y="13"/>
                  </a:moveTo>
                  <a:lnTo>
                    <a:pt x="484" y="583"/>
                  </a:lnTo>
                  <a:lnTo>
                    <a:pt x="484" y="583"/>
                  </a:lnTo>
                  <a:lnTo>
                    <a:pt x="486" y="585"/>
                  </a:lnTo>
                  <a:lnTo>
                    <a:pt x="489" y="585"/>
                  </a:lnTo>
                  <a:lnTo>
                    <a:pt x="492" y="585"/>
                  </a:lnTo>
                  <a:lnTo>
                    <a:pt x="494" y="583"/>
                  </a:lnTo>
                  <a:lnTo>
                    <a:pt x="496" y="581"/>
                  </a:lnTo>
                  <a:lnTo>
                    <a:pt x="496" y="577"/>
                  </a:lnTo>
                  <a:lnTo>
                    <a:pt x="496" y="574"/>
                  </a:lnTo>
                  <a:lnTo>
                    <a:pt x="494" y="572"/>
                  </a:lnTo>
                  <a:lnTo>
                    <a:pt x="494" y="572"/>
                  </a:lnTo>
                  <a:lnTo>
                    <a:pt x="11" y="3"/>
                  </a:lnTo>
                  <a:lnTo>
                    <a:pt x="11" y="3"/>
                  </a:lnTo>
                  <a:lnTo>
                    <a:pt x="9" y="2"/>
                  </a:lnTo>
                  <a:lnTo>
                    <a:pt x="6" y="0"/>
                  </a:lnTo>
                  <a:lnTo>
                    <a:pt x="4" y="2"/>
                  </a:lnTo>
                  <a:lnTo>
                    <a:pt x="1" y="3"/>
                  </a:lnTo>
                  <a:lnTo>
                    <a:pt x="0" y="5"/>
                  </a:lnTo>
                  <a:lnTo>
                    <a:pt x="0" y="8"/>
                  </a:lnTo>
                  <a:lnTo>
                    <a:pt x="0" y="10"/>
                  </a:lnTo>
                  <a:lnTo>
                    <a:pt x="1" y="13"/>
                  </a:lnTo>
                  <a:lnTo>
                    <a:pt x="1" y="13"/>
                  </a:lnTo>
                  <a:close/>
                </a:path>
              </a:pathLst>
            </a:custGeom>
            <a:solidFill>
              <a:srgbClr val="0063ff"/>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224" name=""/>
            <p:cNvSpPr/>
            <p:nvPr/>
          </p:nvSpPr>
          <p:spPr>
            <a:xfrm>
              <a:off x="4908960" y="6086520"/>
              <a:ext cx="78840" cy="31680"/>
            </a:xfrm>
            <a:custGeom>
              <a:avLst/>
              <a:gdLst/>
              <a:ahLst/>
              <a:rect l="l" t="t" r="r" b="b"/>
              <a:pathLst>
                <a:path w="93" h="59">
                  <a:moveTo>
                    <a:pt x="7" y="24"/>
                  </a:moveTo>
                  <a:lnTo>
                    <a:pt x="78" y="58"/>
                  </a:lnTo>
                  <a:lnTo>
                    <a:pt x="78" y="58"/>
                  </a:lnTo>
                  <a:lnTo>
                    <a:pt x="83" y="59"/>
                  </a:lnTo>
                  <a:lnTo>
                    <a:pt x="87" y="58"/>
                  </a:lnTo>
                  <a:lnTo>
                    <a:pt x="89" y="55"/>
                  </a:lnTo>
                  <a:lnTo>
                    <a:pt x="92" y="51"/>
                  </a:lnTo>
                  <a:lnTo>
                    <a:pt x="93" y="48"/>
                  </a:lnTo>
                  <a:lnTo>
                    <a:pt x="92" y="43"/>
                  </a:lnTo>
                  <a:lnTo>
                    <a:pt x="89" y="39"/>
                  </a:lnTo>
                  <a:lnTo>
                    <a:pt x="86" y="36"/>
                  </a:lnTo>
                  <a:lnTo>
                    <a:pt x="86" y="36"/>
                  </a:lnTo>
                  <a:lnTo>
                    <a:pt x="14" y="2"/>
                  </a:lnTo>
                  <a:lnTo>
                    <a:pt x="14" y="2"/>
                  </a:lnTo>
                  <a:lnTo>
                    <a:pt x="11" y="0"/>
                  </a:lnTo>
                  <a:lnTo>
                    <a:pt x="7" y="1"/>
                  </a:lnTo>
                  <a:lnTo>
                    <a:pt x="3" y="4"/>
                  </a:lnTo>
                  <a:lnTo>
                    <a:pt x="1" y="7"/>
                  </a:lnTo>
                  <a:lnTo>
                    <a:pt x="0" y="12"/>
                  </a:lnTo>
                  <a:lnTo>
                    <a:pt x="1" y="16"/>
                  </a:lnTo>
                  <a:lnTo>
                    <a:pt x="3" y="20"/>
                  </a:lnTo>
                  <a:lnTo>
                    <a:pt x="7" y="24"/>
                  </a:lnTo>
                  <a:lnTo>
                    <a:pt x="7" y="24"/>
                  </a:lnTo>
                  <a:close/>
                </a:path>
              </a:pathLst>
            </a:custGeom>
            <a:solidFill>
              <a:srgbClr val="7f7f7f"/>
            </a:solidFill>
            <a:ln w="0">
              <a:noFill/>
            </a:ln>
          </p:spPr>
          <p:style>
            <a:lnRef idx="0"/>
            <a:fillRef idx="0"/>
            <a:effectRef idx="0"/>
            <a:fontRef idx="minor"/>
          </p:style>
          <p:txBody>
            <a:bodyPr lIns="90000" rIns="90000" tIns="-15120" bIns="-15120" anchor="t">
              <a:noAutofit/>
            </a:bodyPr>
            <a:p>
              <a:endParaRPr b="0" lang="en-US" sz="2400" strike="noStrike" u="none">
                <a:solidFill>
                  <a:srgbClr val="ffff00"/>
                </a:solidFill>
                <a:effectLst/>
                <a:uFillTx/>
                <a:latin typeface="Times New Roman"/>
              </a:endParaRPr>
            </a:p>
          </p:txBody>
        </p:sp>
        <p:sp>
          <p:nvSpPr>
            <p:cNvPr id="225" name=""/>
            <p:cNvSpPr/>
            <p:nvPr/>
          </p:nvSpPr>
          <p:spPr>
            <a:xfrm>
              <a:off x="5005080" y="6129360"/>
              <a:ext cx="302760" cy="106560"/>
            </a:xfrm>
            <a:custGeom>
              <a:avLst/>
              <a:gdLst/>
              <a:ahLst/>
              <a:rect l="l" t="t" r="r" b="b"/>
              <a:pathLst>
                <a:path w="351" h="200">
                  <a:moveTo>
                    <a:pt x="346" y="182"/>
                  </a:moveTo>
                  <a:lnTo>
                    <a:pt x="12" y="0"/>
                  </a:lnTo>
                  <a:lnTo>
                    <a:pt x="12" y="0"/>
                  </a:lnTo>
                  <a:lnTo>
                    <a:pt x="8" y="0"/>
                  </a:lnTo>
                  <a:lnTo>
                    <a:pt x="6" y="0"/>
                  </a:lnTo>
                  <a:lnTo>
                    <a:pt x="3" y="3"/>
                  </a:lnTo>
                  <a:lnTo>
                    <a:pt x="0" y="5"/>
                  </a:lnTo>
                  <a:lnTo>
                    <a:pt x="0" y="9"/>
                  </a:lnTo>
                  <a:lnTo>
                    <a:pt x="0" y="13"/>
                  </a:lnTo>
                  <a:lnTo>
                    <a:pt x="3" y="17"/>
                  </a:lnTo>
                  <a:lnTo>
                    <a:pt x="5" y="18"/>
                  </a:lnTo>
                  <a:lnTo>
                    <a:pt x="5" y="18"/>
                  </a:lnTo>
                  <a:lnTo>
                    <a:pt x="340" y="200"/>
                  </a:lnTo>
                  <a:lnTo>
                    <a:pt x="340" y="200"/>
                  </a:lnTo>
                  <a:lnTo>
                    <a:pt x="342" y="200"/>
                  </a:lnTo>
                  <a:lnTo>
                    <a:pt x="346" y="200"/>
                  </a:lnTo>
                  <a:lnTo>
                    <a:pt x="348" y="198"/>
                  </a:lnTo>
                  <a:lnTo>
                    <a:pt x="350" y="195"/>
                  </a:lnTo>
                  <a:lnTo>
                    <a:pt x="351" y="191"/>
                  </a:lnTo>
                  <a:lnTo>
                    <a:pt x="350" y="189"/>
                  </a:lnTo>
                  <a:lnTo>
                    <a:pt x="349" y="185"/>
                  </a:lnTo>
                  <a:lnTo>
                    <a:pt x="346" y="182"/>
                  </a:lnTo>
                  <a:lnTo>
                    <a:pt x="346" y="182"/>
                  </a:lnTo>
                  <a:close/>
                </a:path>
              </a:pathLst>
            </a:custGeom>
            <a:solidFill>
              <a:srgbClr val="33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226" name=""/>
            <p:cNvSpPr/>
            <p:nvPr/>
          </p:nvSpPr>
          <p:spPr>
            <a:xfrm>
              <a:off x="5153400" y="6078600"/>
              <a:ext cx="307440" cy="82440"/>
            </a:xfrm>
            <a:custGeom>
              <a:avLst/>
              <a:gdLst/>
              <a:ahLst/>
              <a:rect l="l" t="t" r="r" b="b"/>
              <a:pathLst>
                <a:path w="358" h="154">
                  <a:moveTo>
                    <a:pt x="352" y="135"/>
                  </a:moveTo>
                  <a:lnTo>
                    <a:pt x="9" y="0"/>
                  </a:lnTo>
                  <a:lnTo>
                    <a:pt x="9" y="0"/>
                  </a:lnTo>
                  <a:lnTo>
                    <a:pt x="6" y="0"/>
                  </a:lnTo>
                  <a:lnTo>
                    <a:pt x="3" y="1"/>
                  </a:lnTo>
                  <a:lnTo>
                    <a:pt x="1" y="2"/>
                  </a:lnTo>
                  <a:lnTo>
                    <a:pt x="0" y="6"/>
                  </a:lnTo>
                  <a:lnTo>
                    <a:pt x="0" y="9"/>
                  </a:lnTo>
                  <a:lnTo>
                    <a:pt x="0" y="12"/>
                  </a:lnTo>
                  <a:lnTo>
                    <a:pt x="2" y="16"/>
                  </a:lnTo>
                  <a:lnTo>
                    <a:pt x="4" y="19"/>
                  </a:lnTo>
                  <a:lnTo>
                    <a:pt x="4" y="19"/>
                  </a:lnTo>
                  <a:lnTo>
                    <a:pt x="348" y="153"/>
                  </a:lnTo>
                  <a:lnTo>
                    <a:pt x="348" y="153"/>
                  </a:lnTo>
                  <a:lnTo>
                    <a:pt x="351" y="154"/>
                  </a:lnTo>
                  <a:lnTo>
                    <a:pt x="354" y="153"/>
                  </a:lnTo>
                  <a:lnTo>
                    <a:pt x="357" y="151"/>
                  </a:lnTo>
                  <a:lnTo>
                    <a:pt x="358" y="147"/>
                  </a:lnTo>
                  <a:lnTo>
                    <a:pt x="358" y="144"/>
                  </a:lnTo>
                  <a:lnTo>
                    <a:pt x="358" y="141"/>
                  </a:lnTo>
                  <a:lnTo>
                    <a:pt x="356" y="138"/>
                  </a:lnTo>
                  <a:lnTo>
                    <a:pt x="352" y="135"/>
                  </a:lnTo>
                  <a:lnTo>
                    <a:pt x="352" y="135"/>
                  </a:lnTo>
                  <a:close/>
                </a:path>
              </a:pathLst>
            </a:custGeom>
            <a:solidFill>
              <a:srgbClr val="33ffff"/>
            </a:solidFill>
            <a:ln w="0">
              <a:noFill/>
            </a:ln>
          </p:spPr>
          <p:style>
            <a:lnRef idx="0"/>
            <a:fillRef idx="0"/>
            <a:effectRef idx="0"/>
            <a:fontRef idx="minor"/>
          </p:style>
          <p:txBody>
            <a:bodyPr lIns="90000" rIns="90000" tIns="35640" bIns="35640" anchor="t">
              <a:noAutofit/>
            </a:bodyPr>
            <a:p>
              <a:endParaRPr b="0" lang="en-US" sz="2400" strike="noStrike" u="none">
                <a:solidFill>
                  <a:srgbClr val="ffff00"/>
                </a:solidFill>
                <a:effectLst/>
                <a:uFillTx/>
                <a:latin typeface="Times New Roman"/>
              </a:endParaRPr>
            </a:p>
          </p:txBody>
        </p:sp>
      </p:grpSp>
      <p:sp>
        <p:nvSpPr>
          <p:cNvPr id="227" name=""/>
          <p:cNvSpPr/>
          <p:nvPr/>
        </p:nvSpPr>
        <p:spPr>
          <a:xfrm>
            <a:off x="247680" y="38160"/>
            <a:ext cx="9493200" cy="76212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ff4603"/>
                </a:solidFill>
                <a:effectLst/>
                <a:uFillTx/>
                <a:latin typeface="Comic Sans MS"/>
              </a:rPr>
              <a:t>Click on Bid or Offer Price</a:t>
            </a:r>
            <a:endParaRPr b="0" lang="en-US" sz="3000" strike="noStrike" u="none">
              <a:solidFill>
                <a:srgbClr val="ffff00"/>
              </a:solidFill>
              <a:effectLst/>
              <a:uFillTx/>
              <a:latin typeface="Times New Roman"/>
            </a:endParaRPr>
          </a:p>
        </p:txBody>
      </p:sp>
      <p:sp>
        <p:nvSpPr>
          <p:cNvPr id="228" name=""/>
          <p:cNvSpPr/>
          <p:nvPr/>
        </p:nvSpPr>
        <p:spPr>
          <a:xfrm>
            <a:off x="7886880" y="3594240"/>
            <a:ext cx="545760" cy="152280"/>
          </a:xfrm>
          <a:prstGeom prst="rect">
            <a:avLst/>
          </a:prstGeom>
          <a:solidFill>
            <a:srgbClr val="33cc33">
              <a:alpha val="50000"/>
            </a:srgbClr>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229" name=""/>
          <p:cNvSpPr/>
          <p:nvPr/>
        </p:nvSpPr>
        <p:spPr>
          <a:xfrm>
            <a:off x="8470800" y="2616120"/>
            <a:ext cx="546120" cy="152640"/>
          </a:xfrm>
          <a:prstGeom prst="rect">
            <a:avLst/>
          </a:prstGeom>
          <a:solidFill>
            <a:srgbClr val="33cc33">
              <a:alpha val="50000"/>
            </a:srgbClr>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230" name=""/>
          <p:cNvSpPr/>
          <p:nvPr/>
        </p:nvSpPr>
        <p:spPr>
          <a:xfrm>
            <a:off x="8445600" y="3429000"/>
            <a:ext cx="546120" cy="152280"/>
          </a:xfrm>
          <a:prstGeom prst="rect">
            <a:avLst/>
          </a:prstGeom>
          <a:solidFill>
            <a:srgbClr val="ff0000">
              <a:alpha val="50000"/>
            </a:srgbClr>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231" name=""/>
          <p:cNvSpPr/>
          <p:nvPr/>
        </p:nvSpPr>
        <p:spPr>
          <a:xfrm>
            <a:off x="8458200" y="4381560"/>
            <a:ext cx="546120" cy="152280"/>
          </a:xfrm>
          <a:prstGeom prst="rect">
            <a:avLst/>
          </a:prstGeom>
          <a:solidFill>
            <a:srgbClr val="ff0000">
              <a:alpha val="50000"/>
            </a:srgbClr>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232" name=""/>
          <p:cNvSpPr/>
          <p:nvPr/>
        </p:nvSpPr>
        <p:spPr>
          <a:xfrm>
            <a:off x="7886880" y="3098880"/>
            <a:ext cx="545760" cy="152280"/>
          </a:xfrm>
          <a:prstGeom prst="rect">
            <a:avLst/>
          </a:prstGeom>
          <a:solidFill>
            <a:srgbClr val="ff0000">
              <a:alpha val="50000"/>
            </a:srgbClr>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233" name=""/>
          <p:cNvSpPr/>
          <p:nvPr/>
        </p:nvSpPr>
        <p:spPr>
          <a:xfrm>
            <a:off x="3790800" y="1855800"/>
            <a:ext cx="4853160" cy="4265640"/>
          </a:xfrm>
          <a:custGeom>
            <a:avLst/>
            <a:gdLst/>
            <a:ahLst/>
            <a:rect l="l" t="t" r="r" b="b"/>
            <a:pathLst>
              <a:path w="3057" h="2687">
                <a:moveTo>
                  <a:pt x="732" y="2687"/>
                </a:moveTo>
                <a:cubicBezTo>
                  <a:pt x="366" y="2379"/>
                  <a:pt x="0" y="2072"/>
                  <a:pt x="324" y="1663"/>
                </a:cubicBezTo>
                <a:cubicBezTo>
                  <a:pt x="648" y="1254"/>
                  <a:pt x="2295" y="462"/>
                  <a:pt x="2676" y="231"/>
                </a:cubicBezTo>
                <a:cubicBezTo>
                  <a:pt x="3057" y="0"/>
                  <a:pt x="2624" y="272"/>
                  <a:pt x="2612" y="279"/>
                </a:cubicBezTo>
              </a:path>
            </a:pathLst>
          </a:custGeom>
          <a:noFill/>
          <a:ln w="82440">
            <a:solidFill>
              <a:srgbClr val="0000ff"/>
            </a:solidFill>
            <a:round/>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234" name=""/>
          <p:cNvSpPr/>
          <p:nvPr/>
        </p:nvSpPr>
        <p:spPr>
          <a:xfrm rot="3333600">
            <a:off x="7898040" y="1946160"/>
            <a:ext cx="495000" cy="434880"/>
          </a:xfrm>
          <a:prstGeom prst="triangle">
            <a:avLst>
              <a:gd name="adj" fmla="val 50000"/>
            </a:avLst>
          </a:prstGeom>
          <a:solidFill>
            <a:srgbClr val="0000ff"/>
          </a:solidFill>
          <a:ln w="9360">
            <a:solidFill>
              <a:srgbClr val="ffff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35" name=""/>
          <p:cNvSpPr/>
          <p:nvPr/>
        </p:nvSpPr>
        <p:spPr>
          <a:xfrm>
            <a:off x="515880" y="2610000"/>
            <a:ext cx="8420040" cy="1143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900"/>
            </a:br>
            <a:endParaRPr b="0" lang="en-US" sz="900" strike="noStrike" u="none">
              <a:solidFill>
                <a:srgbClr val="ffff00"/>
              </a:solidFill>
              <a:effectLst/>
              <a:uFillTx/>
              <a:latin typeface="Times New Roman"/>
            </a:endParaRPr>
          </a:p>
        </p:txBody>
      </p:sp>
      <p:sp>
        <p:nvSpPr>
          <p:cNvPr id="236" name=""/>
          <p:cNvSpPr/>
          <p:nvPr/>
        </p:nvSpPr>
        <p:spPr>
          <a:xfrm>
            <a:off x="123840" y="2600280"/>
            <a:ext cx="8420040" cy="1143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00"/>
              </a:solidFill>
              <a:effectLst/>
              <a:uFillTx/>
              <a:latin typeface="Times New Roman"/>
            </a:endParaRPr>
          </a:p>
        </p:txBody>
      </p:sp>
      <p:sp>
        <p:nvSpPr>
          <p:cNvPr id="237" name=""/>
          <p:cNvSpPr/>
          <p:nvPr/>
        </p:nvSpPr>
        <p:spPr>
          <a:xfrm>
            <a:off x="0" y="25560"/>
            <a:ext cx="9906120" cy="8380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ff4603"/>
                </a:solidFill>
                <a:effectLst/>
                <a:uFillTx/>
                <a:latin typeface="Comic Sans MS"/>
              </a:rPr>
              <a:t>Submission Screen </a:t>
            </a:r>
            <a:endParaRPr b="0" lang="en-US" sz="3000" strike="noStrike" u="none">
              <a:solidFill>
                <a:srgbClr val="ffff00"/>
              </a:solidFill>
              <a:effectLst/>
              <a:uFillTx/>
              <a:latin typeface="Times New Roman"/>
            </a:endParaRPr>
          </a:p>
        </p:txBody>
      </p:sp>
      <p:graphicFrame>
        <p:nvGraphicFramePr>
          <p:cNvPr id="238" name=""/>
          <p:cNvGraphicFramePr/>
          <p:nvPr/>
        </p:nvGraphicFramePr>
        <p:xfrm>
          <a:off x="330120" y="685800"/>
          <a:ext cx="9328320" cy="5410080"/>
        </p:xfrm>
        <a:graphic>
          <a:graphicData uri="http://schemas.openxmlformats.org/presentationml/2006/ole">
            <p:oleObj r:id="rId1" spid="">
              <p:embed/>
              <p:pic>
                <p:nvPicPr>
                  <p:cNvPr id="239" name="" descr=""/>
                  <p:cNvPicPr/>
                  <p:nvPr/>
                </p:nvPicPr>
                <p:blipFill>
                  <a:blip r:embed="rId2"/>
                  <a:stretch/>
                </p:blipFill>
                <p:spPr>
                  <a:xfrm>
                    <a:off x="330120" y="685800"/>
                    <a:ext cx="9328320" cy="54100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40" name=""/>
          <p:cNvSpPr/>
          <p:nvPr/>
        </p:nvSpPr>
        <p:spPr>
          <a:xfrm>
            <a:off x="1052640" y="2219400"/>
            <a:ext cx="8420040" cy="1143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ff4603"/>
                </a:solidFill>
                <a:effectLst/>
                <a:uFillTx/>
                <a:latin typeface="Arial"/>
              </a:rPr>
              <a:t> </a:t>
            </a:r>
            <a:endParaRPr b="0" lang="en-US" sz="1000" strike="noStrike" u="none">
              <a:solidFill>
                <a:srgbClr val="ffff00"/>
              </a:solidFill>
              <a:effectLst/>
              <a:uFillTx/>
              <a:latin typeface="Times New Roman"/>
            </a:endParaRPr>
          </a:p>
        </p:txBody>
      </p:sp>
      <p:sp>
        <p:nvSpPr>
          <p:cNvPr id="241" name=""/>
          <p:cNvSpPr/>
          <p:nvPr/>
        </p:nvSpPr>
        <p:spPr>
          <a:xfrm>
            <a:off x="0" y="0"/>
            <a:ext cx="9906120" cy="68580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ff4603"/>
                </a:solidFill>
                <a:effectLst/>
                <a:uFillTx/>
                <a:latin typeface="Comic Sans MS"/>
              </a:rPr>
              <a:t>Failed Transaction</a:t>
            </a:r>
            <a:endParaRPr b="0" lang="en-US" sz="3000" strike="noStrike" u="none">
              <a:solidFill>
                <a:srgbClr val="ffff00"/>
              </a:solidFill>
              <a:effectLst/>
              <a:uFillTx/>
              <a:latin typeface="Times New Roman"/>
            </a:endParaRPr>
          </a:p>
        </p:txBody>
      </p:sp>
      <p:pic>
        <p:nvPicPr>
          <p:cNvPr id="242" name="" descr=""/>
          <p:cNvPicPr/>
          <p:nvPr/>
        </p:nvPicPr>
        <p:blipFill>
          <a:blip r:embed="rId1"/>
          <a:srcRect l="0" t="18551" r="0" b="-6"/>
          <a:stretch/>
        </p:blipFill>
        <p:spPr>
          <a:xfrm>
            <a:off x="660240" y="762120"/>
            <a:ext cx="8823600" cy="5511600"/>
          </a:xfrm>
          <a:prstGeom prst="rect">
            <a:avLst/>
          </a:prstGeom>
          <a:noFill/>
          <a:ln w="0">
            <a:noFill/>
          </a:ln>
        </p:spPr>
      </p:pic>
      <p:pic>
        <p:nvPicPr>
          <p:cNvPr id="243" name="" descr=""/>
          <p:cNvPicPr/>
          <p:nvPr/>
        </p:nvPicPr>
        <p:blipFill>
          <a:blip r:embed="rId2"/>
          <a:stretch/>
        </p:blipFill>
        <p:spPr>
          <a:xfrm>
            <a:off x="1733400" y="1676520"/>
            <a:ext cx="7347240" cy="3294000"/>
          </a:xfrm>
          <a:prstGeom prst="rect">
            <a:avLst/>
          </a:prstGeom>
          <a:noFill/>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44" name="PlaceHolder 1"/>
          <p:cNvSpPr>
            <a:spLocks noGrp="1"/>
          </p:cNvSpPr>
          <p:nvPr>
            <p:ph type="title"/>
          </p:nvPr>
        </p:nvSpPr>
        <p:spPr>
          <a:xfrm>
            <a:off x="1538280" y="-25920"/>
            <a:ext cx="6872400" cy="68580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4603"/>
                </a:solidFill>
                <a:effectLst/>
                <a:uFillTx/>
                <a:latin typeface="Comic Sans MS"/>
              </a:rPr>
              <a:t>Why a Transaction Might Fail</a:t>
            </a:r>
            <a:endParaRPr b="1" lang="en-US" sz="3000" strike="noStrike" u="none">
              <a:solidFill>
                <a:srgbClr val="ff4603"/>
              </a:solidFill>
              <a:effectLst/>
              <a:uFillTx/>
              <a:latin typeface="Arial"/>
            </a:endParaRPr>
          </a:p>
        </p:txBody>
      </p:sp>
      <p:sp>
        <p:nvSpPr>
          <p:cNvPr id="245" name="PlaceHolder 2"/>
          <p:cNvSpPr>
            <a:spLocks noGrp="1"/>
          </p:cNvSpPr>
          <p:nvPr>
            <p:ph/>
          </p:nvPr>
        </p:nvSpPr>
        <p:spPr>
          <a:xfrm>
            <a:off x="906120" y="1188720"/>
            <a:ext cx="8272440" cy="4807080"/>
          </a:xfrm>
          <a:prstGeom prst="rect">
            <a:avLst/>
          </a:prstGeom>
          <a:noFill/>
          <a:ln w="0">
            <a:noFill/>
          </a:ln>
        </p:spPr>
        <p:txBody>
          <a:bodyPr lIns="90000" rIns="90000" tIns="46800" bIns="46800" anchor="t">
            <a:normAutofit/>
          </a:bodyPr>
          <a:p>
            <a:pPr marL="343080" indent="-343080">
              <a:lnSpc>
                <a:spcPct val="100000"/>
              </a:lnSpc>
              <a:spcBef>
                <a:spcPts val="799"/>
              </a:spcBef>
              <a:buClr>
                <a:srgbClr val="ffff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00"/>
                </a:solidFill>
                <a:effectLst/>
                <a:uFillTx/>
                <a:latin typeface="Comic Sans MS"/>
              </a:rPr>
              <a:t>The price has moved</a:t>
            </a:r>
            <a:endParaRPr b="1" lang="en-US" sz="3200" strike="noStrike" u="none">
              <a:solidFill>
                <a:srgbClr val="ff4603"/>
              </a:solidFill>
              <a:effectLst/>
              <a:uFillTx/>
              <a:latin typeface="Arial"/>
            </a:endParaRPr>
          </a:p>
          <a:p>
            <a:pPr marL="343080" indent="0">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200" strike="noStrike" u="none">
              <a:solidFill>
                <a:srgbClr val="ff4603"/>
              </a:solidFill>
              <a:effectLst/>
              <a:uFillTx/>
              <a:latin typeface="Arial"/>
            </a:endParaRPr>
          </a:p>
          <a:p>
            <a:pPr marL="343080" indent="-343080">
              <a:lnSpc>
                <a:spcPct val="100000"/>
              </a:lnSpc>
              <a:spcBef>
                <a:spcPts val="799"/>
              </a:spcBef>
              <a:buClr>
                <a:srgbClr val="ffff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00"/>
                </a:solidFill>
                <a:effectLst/>
                <a:uFillTx/>
                <a:latin typeface="Comic Sans MS"/>
              </a:rPr>
              <a:t>The requested volume is no longer available</a:t>
            </a:r>
            <a:br>
              <a:rPr sz="3200"/>
            </a:br>
            <a:r>
              <a:rPr b="0" lang="en-US" sz="3200" strike="noStrike" u="none">
                <a:solidFill>
                  <a:srgbClr val="ffff00"/>
                </a:solidFill>
                <a:effectLst/>
                <a:uFillTx/>
                <a:latin typeface="Comic Sans MS"/>
              </a:rPr>
              <a:t> </a:t>
            </a:r>
            <a:endParaRPr b="1" lang="en-US" sz="3200" strike="noStrike" u="none">
              <a:solidFill>
                <a:srgbClr val="ff4603"/>
              </a:solidFill>
              <a:effectLst/>
              <a:uFillTx/>
              <a:latin typeface="Arial"/>
            </a:endParaRPr>
          </a:p>
          <a:p>
            <a:pPr marL="343080" indent="-343080">
              <a:lnSpc>
                <a:spcPct val="100000"/>
              </a:lnSpc>
              <a:spcBef>
                <a:spcPts val="799"/>
              </a:spcBef>
              <a:buClr>
                <a:srgbClr val="ffff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00"/>
                </a:solidFill>
                <a:effectLst/>
                <a:uFillTx/>
                <a:latin typeface="Comic Sans MS"/>
              </a:rPr>
              <a:t>The Credit Limit has been exceeded</a:t>
            </a:r>
            <a:endParaRPr b="1" lang="en-US" sz="3200" strike="noStrike" u="none">
              <a:solidFill>
                <a:srgbClr val="ff4603"/>
              </a:solidFill>
              <a:effectLst/>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46" name=""/>
          <p:cNvSpPr/>
          <p:nvPr/>
        </p:nvSpPr>
        <p:spPr>
          <a:xfrm>
            <a:off x="380880" y="38160"/>
            <a:ext cx="9080640" cy="6094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ff4603"/>
                </a:solidFill>
                <a:effectLst/>
                <a:uFillTx/>
                <a:latin typeface="Comic Sans MS"/>
              </a:rPr>
              <a:t>Successful Transaction</a:t>
            </a:r>
            <a:endParaRPr b="0" lang="en-US" sz="3000" strike="noStrike" u="none">
              <a:solidFill>
                <a:srgbClr val="ffff00"/>
              </a:solidFill>
              <a:effectLst/>
              <a:uFillTx/>
              <a:latin typeface="Times New Roman"/>
            </a:endParaRPr>
          </a:p>
        </p:txBody>
      </p:sp>
      <p:pic>
        <p:nvPicPr>
          <p:cNvPr id="247" name="" descr=""/>
          <p:cNvPicPr/>
          <p:nvPr/>
        </p:nvPicPr>
        <p:blipFill>
          <a:blip r:embed="rId1"/>
          <a:srcRect l="576" t="27328" r="2879" b="3607"/>
          <a:stretch/>
        </p:blipFill>
        <p:spPr>
          <a:xfrm>
            <a:off x="279360" y="1041480"/>
            <a:ext cx="9153720" cy="5105160"/>
          </a:xfrm>
          <a:prstGeom prst="rect">
            <a:avLst/>
          </a:prstGeom>
          <a:noFill/>
          <a:ln w="0">
            <a:noFill/>
          </a:ln>
        </p:spPr>
      </p:pic>
      <p:pic>
        <p:nvPicPr>
          <p:cNvPr id="248" name="" descr=""/>
          <p:cNvPicPr/>
          <p:nvPr/>
        </p:nvPicPr>
        <p:blipFill>
          <a:blip r:embed="rId2"/>
          <a:stretch/>
        </p:blipFill>
        <p:spPr>
          <a:xfrm>
            <a:off x="2481120" y="4978440"/>
            <a:ext cx="6829560" cy="496800"/>
          </a:xfrm>
          <a:prstGeom prst="rect">
            <a:avLst/>
          </a:prstGeom>
          <a:noFill/>
          <a:ln w="0">
            <a:noFill/>
          </a:ln>
        </p:spPr>
      </p:pic>
      <p:sp>
        <p:nvSpPr>
          <p:cNvPr id="249" name=""/>
          <p:cNvSpPr/>
          <p:nvPr/>
        </p:nvSpPr>
        <p:spPr>
          <a:xfrm flipH="1">
            <a:off x="6986520" y="4280040"/>
            <a:ext cx="2673360" cy="736560"/>
          </a:xfrm>
          <a:prstGeom prst="line">
            <a:avLst/>
          </a:prstGeom>
          <a:ln w="76320">
            <a:solidFill>
              <a:srgbClr val="0066ff"/>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aphicFrame>
        <p:nvGraphicFramePr>
          <p:cNvPr id="250" name=""/>
          <p:cNvGraphicFramePr/>
          <p:nvPr/>
        </p:nvGraphicFramePr>
        <p:xfrm>
          <a:off x="660240" y="939960"/>
          <a:ext cx="8585280" cy="5197320"/>
        </p:xfrm>
        <a:graphic>
          <a:graphicData uri="http://schemas.openxmlformats.org/presentationml/2006/ole">
            <p:oleObj r:id="rId1" spid="">
              <p:embed/>
              <p:pic>
                <p:nvPicPr>
                  <p:cNvPr id="251" name="" descr=""/>
                  <p:cNvPicPr/>
                  <p:nvPr/>
                </p:nvPicPr>
                <p:blipFill>
                  <a:blip r:embed="rId2"/>
                  <a:stretch/>
                </p:blipFill>
                <p:spPr>
                  <a:xfrm>
                    <a:off x="660240" y="939960"/>
                    <a:ext cx="8585280" cy="5197320"/>
                  </a:xfrm>
                  <a:prstGeom prst="rect">
                    <a:avLst/>
                  </a:prstGeom>
                  <a:noFill/>
                  <a:ln w="0">
                    <a:noFill/>
                  </a:ln>
                </p:spPr>
              </p:pic>
            </p:oleObj>
          </a:graphicData>
        </a:graphic>
      </p:graphicFrame>
      <p:sp>
        <p:nvSpPr>
          <p:cNvPr id="252" name=""/>
          <p:cNvSpPr/>
          <p:nvPr/>
        </p:nvSpPr>
        <p:spPr>
          <a:xfrm>
            <a:off x="825480" y="27000"/>
            <a:ext cx="8585280" cy="51912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4603"/>
                </a:solidFill>
                <a:effectLst/>
                <a:uFillTx/>
                <a:latin typeface="Comic Sans MS"/>
              </a:rPr>
              <a:t>Transaction Search</a:t>
            </a:r>
            <a:endParaRPr b="0" lang="en-US" sz="3000" strike="noStrike" u="none">
              <a:solidFill>
                <a:srgbClr val="ffff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53" name=""/>
          <p:cNvSpPr/>
          <p:nvPr/>
        </p:nvSpPr>
        <p:spPr>
          <a:xfrm>
            <a:off x="6261120" y="6172200"/>
            <a:ext cx="3549600" cy="68580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00"/>
              </a:solidFill>
              <a:effectLst/>
              <a:uFillTx/>
              <a:latin typeface="Times New Roman"/>
            </a:endParaRPr>
          </a:p>
        </p:txBody>
      </p:sp>
      <p:sp>
        <p:nvSpPr>
          <p:cNvPr id="254" name=""/>
          <p:cNvSpPr/>
          <p:nvPr/>
        </p:nvSpPr>
        <p:spPr>
          <a:xfrm>
            <a:off x="949320" y="190440"/>
            <a:ext cx="7658280" cy="990720"/>
          </a:xfrm>
          <a:prstGeom prst="rect">
            <a:avLst/>
          </a:prstGeom>
          <a:noFill/>
          <a:ln w="0">
            <a:noFill/>
          </a:ln>
        </p:spPr>
        <p:style>
          <a:lnRef idx="0"/>
          <a:fillRef idx="0"/>
          <a:effectRef idx="0"/>
          <a:fontRef idx="minor"/>
        </p:style>
        <p:txBody>
          <a:bodyPr lIns="90000" rIns="90000" tIns="46800" bIns="46800" anchor="ctr" anchorCtr="1">
            <a:no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666666"/>
                </a:solidFill>
                <a:effectLst/>
                <a:uFillTx/>
                <a:latin typeface="Arial Black"/>
              </a:rPr>
              <a:t>Enron</a:t>
            </a:r>
            <a:r>
              <a:rPr b="0" lang="en-US" sz="4000" strike="noStrike" u="none">
                <a:solidFill>
                  <a:srgbClr val="d7d7d7"/>
                </a:solidFill>
                <a:effectLst/>
                <a:uFillTx/>
                <a:latin typeface="Arial Black"/>
              </a:rPr>
              <a:t>Online </a:t>
            </a:r>
            <a:r>
              <a:rPr b="0" lang="en-US" sz="2400" strike="noStrike" u="none">
                <a:solidFill>
                  <a:srgbClr val="d7d7d7"/>
                </a:solidFill>
                <a:effectLst/>
                <a:uFillTx/>
                <a:latin typeface="Arial Black"/>
              </a:rPr>
              <a:t>Auctions</a:t>
            </a:r>
            <a:r>
              <a:rPr b="1" lang="en-US" sz="4000" strike="noStrike" u="none">
                <a:solidFill>
                  <a:srgbClr val="ff4603"/>
                </a:solidFill>
                <a:effectLst/>
                <a:uFillTx/>
                <a:latin typeface="Arial"/>
              </a:rPr>
              <a:t>                   </a:t>
            </a:r>
            <a:br>
              <a:rPr sz="4000"/>
            </a:br>
            <a:endParaRPr b="0" lang="en-US" sz="4000" strike="noStrike" u="none">
              <a:solidFill>
                <a:srgbClr val="ffff00"/>
              </a:solidFill>
              <a:effectLst/>
              <a:uFillTx/>
              <a:latin typeface="Times New Roman"/>
            </a:endParaRPr>
          </a:p>
        </p:txBody>
      </p:sp>
      <p:sp>
        <p:nvSpPr>
          <p:cNvPr id="255" name=""/>
          <p:cNvSpPr/>
          <p:nvPr/>
        </p:nvSpPr>
        <p:spPr>
          <a:xfrm>
            <a:off x="3940560" y="520560"/>
            <a:ext cx="31536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4603"/>
                </a:solidFill>
                <a:effectLst/>
                <a:uFillTx/>
                <a:latin typeface="Arial"/>
              </a:rPr>
              <a:t>Puts the Energy into</a:t>
            </a:r>
            <a:r>
              <a:rPr b="1" lang="en-US" sz="1400" strike="noStrike" u="none">
                <a:solidFill>
                  <a:srgbClr val="ff4603"/>
                </a:solidFill>
                <a:effectLst/>
                <a:uFillTx/>
                <a:latin typeface="Arial"/>
              </a:rPr>
              <a:t> </a:t>
            </a:r>
            <a:r>
              <a:rPr b="1" lang="en-US" sz="1800" strike="noStrike" u="none">
                <a:solidFill>
                  <a:srgbClr val="ff4603"/>
                </a:solidFill>
                <a:effectLst/>
                <a:uFillTx/>
                <a:latin typeface="Arial"/>
              </a:rPr>
              <a:t>e-commerce</a:t>
            </a:r>
            <a:r>
              <a:rPr b="1" lang="en-US" sz="900" strike="noStrike" u="none" baseline="80000">
                <a:solidFill>
                  <a:srgbClr val="ff4603"/>
                </a:solidFill>
                <a:effectLst/>
                <a:uFillTx/>
                <a:latin typeface="Arial"/>
              </a:rPr>
              <a:t>TM</a:t>
            </a:r>
            <a:endParaRPr b="0" lang="en-US" sz="900" strike="noStrike" u="none">
              <a:solidFill>
                <a:srgbClr val="ffff00"/>
              </a:solidFill>
              <a:effectLst/>
              <a:uFillTx/>
              <a:latin typeface="Times New Roman"/>
            </a:endParaRPr>
          </a:p>
        </p:txBody>
      </p:sp>
      <p:sp>
        <p:nvSpPr>
          <p:cNvPr id="256" name=""/>
          <p:cNvSpPr/>
          <p:nvPr/>
        </p:nvSpPr>
        <p:spPr>
          <a:xfrm>
            <a:off x="5600520" y="195120"/>
            <a:ext cx="286200" cy="294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baseline="80000">
                <a:solidFill>
                  <a:srgbClr val="d7d7d7"/>
                </a:solidFill>
                <a:effectLst/>
                <a:uFillTx/>
                <a:latin typeface="Frutiger 45 Light"/>
              </a:rPr>
              <a:t>TM</a:t>
            </a:r>
            <a:endParaRPr b="0" lang="en-US" sz="1000" strike="noStrike" u="none">
              <a:solidFill>
                <a:srgbClr val="ffff00"/>
              </a:solidFill>
              <a:effectLst/>
              <a:uFillTx/>
              <a:latin typeface="Times New Roman"/>
            </a:endParaRPr>
          </a:p>
        </p:txBody>
      </p:sp>
      <p:pic>
        <p:nvPicPr>
          <p:cNvPr id="257" name="" descr=""/>
          <p:cNvPicPr/>
          <p:nvPr/>
        </p:nvPicPr>
        <p:blipFill>
          <a:blip r:embed="rId1"/>
          <a:srcRect l="0" t="10420" r="25003" b="3125"/>
          <a:stretch/>
        </p:blipFill>
        <p:spPr>
          <a:xfrm>
            <a:off x="1854360" y="1193760"/>
            <a:ext cx="6248160" cy="540216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9" name=""/>
          <p:cNvSpPr/>
          <p:nvPr/>
        </p:nvSpPr>
        <p:spPr>
          <a:xfrm>
            <a:off x="743040" y="-228600"/>
            <a:ext cx="8420040" cy="12952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ff4603"/>
                </a:solidFill>
                <a:effectLst/>
                <a:uFillTx/>
                <a:latin typeface="Comic Sans MS"/>
              </a:rPr>
              <a:t>What is EnronOnline?</a:t>
            </a:r>
            <a:endParaRPr b="0" lang="en-US" sz="3000" strike="noStrike" u="none">
              <a:solidFill>
                <a:srgbClr val="ffff00"/>
              </a:solidFill>
              <a:effectLst/>
              <a:uFillTx/>
              <a:latin typeface="Times New Roman"/>
            </a:endParaRPr>
          </a:p>
        </p:txBody>
      </p:sp>
      <p:sp>
        <p:nvSpPr>
          <p:cNvPr id="30" name=""/>
          <p:cNvSpPr/>
          <p:nvPr/>
        </p:nvSpPr>
        <p:spPr>
          <a:xfrm>
            <a:off x="495360" y="1143000"/>
            <a:ext cx="9245520" cy="4915080"/>
          </a:xfrm>
          <a:prstGeom prst="rect">
            <a:avLst/>
          </a:prstGeom>
          <a:noFill/>
          <a:ln w="0">
            <a:noFill/>
          </a:ln>
        </p:spPr>
        <p:style>
          <a:lnRef idx="0"/>
          <a:fillRef idx="0"/>
          <a:effectRef idx="0"/>
          <a:fontRef idx="minor"/>
        </p:style>
        <p:txBody>
          <a:bodyPr lIns="90000" rIns="90000" tIns="46800" bIns="46800" anchor="t">
            <a:normAutofit/>
          </a:bodyPr>
          <a:p>
            <a:pPr marL="343080" indent="-343080" algn="ctr">
              <a:lnSpc>
                <a:spcPct val="100000"/>
              </a:lnSpc>
              <a:spcBef>
                <a:spcPts val="4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900" strike="noStrike" u="none">
                <a:solidFill>
                  <a:srgbClr val="ffffff"/>
                </a:solidFill>
                <a:effectLst/>
                <a:uFillTx/>
                <a:latin typeface="Comic Sans MS"/>
              </a:rPr>
              <a:t>A</a:t>
            </a:r>
            <a:r>
              <a:rPr b="0" lang="en-GB" sz="2100" strike="noStrike" u="none">
                <a:solidFill>
                  <a:srgbClr val="ffffff"/>
                </a:solidFill>
                <a:effectLst/>
                <a:uFillTx/>
                <a:latin typeface="Comic Sans MS"/>
              </a:rPr>
              <a:t> </a:t>
            </a:r>
            <a:r>
              <a:rPr b="1" lang="en-GB" sz="2900" strike="noStrike" u="none">
                <a:solidFill>
                  <a:srgbClr val="ffff00"/>
                </a:solidFill>
                <a:effectLst/>
                <a:uFillTx/>
                <a:latin typeface="Comic Sans MS"/>
              </a:rPr>
              <a:t>Free, Internet-based, Global</a:t>
            </a:r>
            <a:r>
              <a:rPr b="0" lang="en-GB" sz="2100" strike="noStrike" u="none">
                <a:solidFill>
                  <a:srgbClr val="ff4603"/>
                </a:solidFill>
                <a:effectLst/>
                <a:uFillTx/>
                <a:latin typeface="Comic Sans MS"/>
              </a:rPr>
              <a:t> </a:t>
            </a:r>
            <a:r>
              <a:rPr b="0" lang="en-GB" sz="1900" strike="noStrike" u="none">
                <a:solidFill>
                  <a:srgbClr val="ffffff"/>
                </a:solidFill>
                <a:effectLst/>
                <a:uFillTx/>
                <a:latin typeface="Comic Sans MS"/>
              </a:rPr>
              <a:t>Transaction System Which Allows Counterparties to View</a:t>
            </a:r>
            <a:r>
              <a:rPr b="0" lang="en-GB" sz="1900" strike="noStrike" u="none">
                <a:solidFill>
                  <a:srgbClr val="ff4603"/>
                </a:solidFill>
                <a:effectLst/>
                <a:uFillTx/>
                <a:latin typeface="Comic Sans MS"/>
              </a:rPr>
              <a:t> </a:t>
            </a:r>
            <a:r>
              <a:rPr b="1" lang="en-GB" sz="2900" strike="noStrike" u="none">
                <a:solidFill>
                  <a:srgbClr val="ffff00"/>
                </a:solidFill>
                <a:effectLst/>
                <a:uFillTx/>
                <a:latin typeface="Comic Sans MS"/>
              </a:rPr>
              <a:t>Real Time Prices</a:t>
            </a:r>
            <a:r>
              <a:rPr b="0" lang="en-GB" sz="1900" strike="noStrike" u="none">
                <a:solidFill>
                  <a:srgbClr val="ff4603"/>
                </a:solidFill>
                <a:effectLst/>
                <a:uFillTx/>
                <a:latin typeface="Comic Sans MS"/>
              </a:rPr>
              <a:t> </a:t>
            </a:r>
            <a:r>
              <a:rPr b="0" lang="en-GB" sz="1900" strike="noStrike" u="none">
                <a:solidFill>
                  <a:srgbClr val="ffffff"/>
                </a:solidFill>
                <a:effectLst/>
                <a:uFillTx/>
                <a:latin typeface="Comic Sans MS"/>
              </a:rPr>
              <a:t>From Enron’s Traders and</a:t>
            </a:r>
            <a:r>
              <a:rPr b="0" lang="en-GB" sz="2500" strike="noStrike" u="none">
                <a:solidFill>
                  <a:srgbClr val="ff4603"/>
                </a:solidFill>
                <a:effectLst/>
                <a:uFillTx/>
                <a:latin typeface="Comic Sans MS"/>
              </a:rPr>
              <a:t> </a:t>
            </a:r>
            <a:r>
              <a:rPr b="1" lang="en-GB" sz="2900" strike="noStrike" u="none">
                <a:solidFill>
                  <a:srgbClr val="ffff00"/>
                </a:solidFill>
                <a:effectLst/>
                <a:uFillTx/>
                <a:latin typeface="Comic Sans MS"/>
              </a:rPr>
              <a:t>Transact Instantly</a:t>
            </a:r>
            <a:r>
              <a:rPr b="0" lang="en-GB" sz="2100" strike="noStrike" u="none">
                <a:solidFill>
                  <a:srgbClr val="ff4603"/>
                </a:solidFill>
                <a:effectLst/>
                <a:uFillTx/>
                <a:latin typeface="Comic Sans MS"/>
              </a:rPr>
              <a:t> </a:t>
            </a:r>
            <a:r>
              <a:rPr b="0" lang="en-GB" sz="1900" strike="noStrike" u="none">
                <a:solidFill>
                  <a:srgbClr val="ffffff"/>
                </a:solidFill>
                <a:effectLst/>
                <a:uFillTx/>
                <a:latin typeface="Comic Sans MS"/>
              </a:rPr>
              <a:t>Online</a:t>
            </a:r>
            <a:endParaRPr b="0" lang="en-US" sz="1900" strike="noStrike" u="none">
              <a:solidFill>
                <a:srgbClr val="ffff00"/>
              </a:solidFill>
              <a:effectLst/>
              <a:uFillTx/>
              <a:latin typeface="Times New Roman"/>
            </a:endParaRPr>
          </a:p>
          <a:p>
            <a:pPr marL="343080" indent="-343080" algn="ctr">
              <a:lnSpc>
                <a:spcPct val="100000"/>
              </a:lnSpc>
              <a:spcBef>
                <a:spcPts val="5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ffff00"/>
              </a:solidFill>
              <a:effectLst/>
              <a:uFillTx/>
              <a:latin typeface="Times New Roman"/>
            </a:endParaRPr>
          </a:p>
          <a:p>
            <a:pPr marL="343080" indent="-343080">
              <a:lnSpc>
                <a:spcPct val="100000"/>
              </a:lnSpc>
              <a:spcBef>
                <a:spcPts val="524"/>
              </a:spcBef>
              <a:buClr>
                <a:srgbClr val="ff6600"/>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ffff00"/>
              </a:solidFill>
              <a:effectLst/>
              <a:uFillTx/>
              <a:latin typeface="Times New Roman"/>
            </a:endParaRPr>
          </a:p>
        </p:txBody>
      </p:sp>
      <p:sp>
        <p:nvSpPr>
          <p:cNvPr id="31" name=""/>
          <p:cNvSpPr/>
          <p:nvPr/>
        </p:nvSpPr>
        <p:spPr>
          <a:xfrm>
            <a:off x="1650960" y="1397160"/>
            <a:ext cx="6604200" cy="4063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32" name=""/>
          <p:cNvSpPr/>
          <p:nvPr/>
        </p:nvSpPr>
        <p:spPr>
          <a:xfrm>
            <a:off x="2476440" y="2895480"/>
            <a:ext cx="5365800" cy="350532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pic>
        <p:nvPicPr>
          <p:cNvPr id="33" name="" descr=""/>
          <p:cNvPicPr/>
          <p:nvPr/>
        </p:nvPicPr>
        <p:blipFill>
          <a:blip r:embed="rId1"/>
          <a:srcRect l="31950" t="36309" r="37584" b="28799"/>
          <a:stretch/>
        </p:blipFill>
        <p:spPr>
          <a:xfrm>
            <a:off x="2432160" y="2735280"/>
            <a:ext cx="5784840" cy="3527280"/>
          </a:xfrm>
          <a:prstGeom prst="rect">
            <a:avLst/>
          </a:prstGeom>
          <a:noFill/>
          <a:ln w="0">
            <a:noFill/>
          </a:ln>
        </p:spPr>
      </p:pic>
      <p:sp>
        <p:nvSpPr>
          <p:cNvPr id="34" name=""/>
          <p:cNvSpPr/>
          <p:nvPr/>
        </p:nvSpPr>
        <p:spPr>
          <a:xfrm>
            <a:off x="2308320" y="5448240"/>
            <a:ext cx="251856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66ff"/>
                </a:solidFill>
                <a:effectLst/>
                <a:uFillTx/>
                <a:latin typeface="Arial"/>
              </a:rPr>
              <a:t> click &amp; transact</a:t>
            </a:r>
            <a:endParaRPr b="0" lang="en-US" sz="2400" strike="noStrike" u="none">
              <a:solidFill>
                <a:srgbClr val="ffff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58" name=""/>
          <p:cNvSpPr/>
          <p:nvPr/>
        </p:nvSpPr>
        <p:spPr>
          <a:xfrm>
            <a:off x="6261120" y="6172200"/>
            <a:ext cx="3549600" cy="68580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00"/>
              </a:solidFill>
              <a:effectLst/>
              <a:uFillTx/>
              <a:latin typeface="Times New Roman"/>
            </a:endParaRPr>
          </a:p>
        </p:txBody>
      </p:sp>
      <p:sp>
        <p:nvSpPr>
          <p:cNvPr id="259" name=""/>
          <p:cNvSpPr/>
          <p:nvPr/>
        </p:nvSpPr>
        <p:spPr>
          <a:xfrm>
            <a:off x="1025640" y="203040"/>
            <a:ext cx="7657920" cy="990720"/>
          </a:xfrm>
          <a:prstGeom prst="rect">
            <a:avLst/>
          </a:prstGeom>
          <a:noFill/>
          <a:ln w="0">
            <a:noFill/>
          </a:ln>
        </p:spPr>
        <p:style>
          <a:lnRef idx="0"/>
          <a:fillRef idx="0"/>
          <a:effectRef idx="0"/>
          <a:fontRef idx="minor"/>
        </p:style>
        <p:txBody>
          <a:bodyPr lIns="90000" rIns="90000" tIns="46800" bIns="46800" anchor="ctr" anchorCtr="1">
            <a:no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666666"/>
                </a:solidFill>
                <a:effectLst/>
                <a:uFillTx/>
                <a:latin typeface="Arial Black"/>
              </a:rPr>
              <a:t>Enron</a:t>
            </a:r>
            <a:r>
              <a:rPr b="0" lang="en-US" sz="4000" strike="noStrike" u="none">
                <a:solidFill>
                  <a:srgbClr val="d7d7d7"/>
                </a:solidFill>
                <a:effectLst/>
                <a:uFillTx/>
                <a:latin typeface="Arial Black"/>
              </a:rPr>
              <a:t>Online </a:t>
            </a:r>
            <a:r>
              <a:rPr b="0" lang="en-US" sz="2400" strike="noStrike" u="none">
                <a:solidFill>
                  <a:srgbClr val="d7d7d7"/>
                </a:solidFill>
                <a:effectLst/>
                <a:uFillTx/>
                <a:latin typeface="Arial Black"/>
              </a:rPr>
              <a:t>Auctions</a:t>
            </a:r>
            <a:r>
              <a:rPr b="1" lang="en-US" sz="4000" strike="noStrike" u="none">
                <a:solidFill>
                  <a:srgbClr val="ff4603"/>
                </a:solidFill>
                <a:effectLst/>
                <a:uFillTx/>
                <a:latin typeface="Arial"/>
              </a:rPr>
              <a:t>                   </a:t>
            </a:r>
            <a:br>
              <a:rPr sz="4000"/>
            </a:br>
            <a:endParaRPr b="0" lang="en-US" sz="4000" strike="noStrike" u="none">
              <a:solidFill>
                <a:srgbClr val="ffff00"/>
              </a:solidFill>
              <a:effectLst/>
              <a:uFillTx/>
              <a:latin typeface="Times New Roman"/>
            </a:endParaRPr>
          </a:p>
        </p:txBody>
      </p:sp>
      <p:sp>
        <p:nvSpPr>
          <p:cNvPr id="260" name=""/>
          <p:cNvSpPr/>
          <p:nvPr/>
        </p:nvSpPr>
        <p:spPr>
          <a:xfrm>
            <a:off x="3940560" y="520560"/>
            <a:ext cx="31536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4603"/>
                </a:solidFill>
                <a:effectLst/>
                <a:uFillTx/>
                <a:latin typeface="Arial"/>
              </a:rPr>
              <a:t>Puts the Energy into</a:t>
            </a:r>
            <a:r>
              <a:rPr b="1" lang="en-US" sz="1400" strike="noStrike" u="none">
                <a:solidFill>
                  <a:srgbClr val="ff4603"/>
                </a:solidFill>
                <a:effectLst/>
                <a:uFillTx/>
                <a:latin typeface="Arial"/>
              </a:rPr>
              <a:t> </a:t>
            </a:r>
            <a:r>
              <a:rPr b="1" lang="en-US" sz="1800" strike="noStrike" u="none">
                <a:solidFill>
                  <a:srgbClr val="ff4603"/>
                </a:solidFill>
                <a:effectLst/>
                <a:uFillTx/>
                <a:latin typeface="Arial"/>
              </a:rPr>
              <a:t>e-commerce</a:t>
            </a:r>
            <a:r>
              <a:rPr b="1" lang="en-US" sz="900" strike="noStrike" u="none" baseline="80000">
                <a:solidFill>
                  <a:srgbClr val="ff4603"/>
                </a:solidFill>
                <a:effectLst/>
                <a:uFillTx/>
                <a:latin typeface="Arial"/>
              </a:rPr>
              <a:t>TM</a:t>
            </a:r>
            <a:endParaRPr b="0" lang="en-US" sz="900" strike="noStrike" u="none">
              <a:solidFill>
                <a:srgbClr val="ffff00"/>
              </a:solidFill>
              <a:effectLst/>
              <a:uFillTx/>
              <a:latin typeface="Times New Roman"/>
            </a:endParaRPr>
          </a:p>
        </p:txBody>
      </p:sp>
      <p:sp>
        <p:nvSpPr>
          <p:cNvPr id="261" name=""/>
          <p:cNvSpPr/>
          <p:nvPr/>
        </p:nvSpPr>
        <p:spPr>
          <a:xfrm>
            <a:off x="5676480" y="233280"/>
            <a:ext cx="286200" cy="294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baseline="80000">
                <a:solidFill>
                  <a:srgbClr val="d7d7d7"/>
                </a:solidFill>
                <a:effectLst/>
                <a:uFillTx/>
                <a:latin typeface="Frutiger 45 Light"/>
              </a:rPr>
              <a:t>TM</a:t>
            </a:r>
            <a:endParaRPr b="0" lang="en-US" sz="1000" strike="noStrike" u="none">
              <a:solidFill>
                <a:srgbClr val="ffff00"/>
              </a:solidFill>
              <a:effectLst/>
              <a:uFillTx/>
              <a:latin typeface="Times New Roman"/>
            </a:endParaRPr>
          </a:p>
        </p:txBody>
      </p:sp>
      <p:pic>
        <p:nvPicPr>
          <p:cNvPr id="262" name="" descr=""/>
          <p:cNvPicPr/>
          <p:nvPr/>
        </p:nvPicPr>
        <p:blipFill>
          <a:blip r:embed="rId1"/>
          <a:stretch/>
        </p:blipFill>
        <p:spPr>
          <a:xfrm>
            <a:off x="2816280" y="1233360"/>
            <a:ext cx="4248000" cy="5238720"/>
          </a:xfrm>
          <a:prstGeom prst="rect">
            <a:avLst/>
          </a:prstGeom>
          <a:noFill/>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63" name=""/>
          <p:cNvSpPr/>
          <p:nvPr/>
        </p:nvSpPr>
        <p:spPr>
          <a:xfrm>
            <a:off x="6261120" y="6172200"/>
            <a:ext cx="3549600" cy="68580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00"/>
              </a:solidFill>
              <a:effectLst/>
              <a:uFillTx/>
              <a:latin typeface="Times New Roman"/>
            </a:endParaRPr>
          </a:p>
        </p:txBody>
      </p:sp>
      <p:sp>
        <p:nvSpPr>
          <p:cNvPr id="264" name=""/>
          <p:cNvSpPr/>
          <p:nvPr/>
        </p:nvSpPr>
        <p:spPr>
          <a:xfrm>
            <a:off x="1025640" y="203040"/>
            <a:ext cx="7657920" cy="990720"/>
          </a:xfrm>
          <a:prstGeom prst="rect">
            <a:avLst/>
          </a:prstGeom>
          <a:noFill/>
          <a:ln w="0">
            <a:noFill/>
          </a:ln>
        </p:spPr>
        <p:style>
          <a:lnRef idx="0"/>
          <a:fillRef idx="0"/>
          <a:effectRef idx="0"/>
          <a:fontRef idx="minor"/>
        </p:style>
        <p:txBody>
          <a:bodyPr lIns="90000" rIns="90000" tIns="46800" bIns="46800" anchor="ctr" anchorCtr="1">
            <a:no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666666"/>
                </a:solidFill>
                <a:effectLst/>
                <a:uFillTx/>
                <a:latin typeface="Arial Black"/>
              </a:rPr>
              <a:t>Enron</a:t>
            </a:r>
            <a:r>
              <a:rPr b="0" lang="en-US" sz="4000" strike="noStrike" u="none">
                <a:solidFill>
                  <a:srgbClr val="d7d7d7"/>
                </a:solidFill>
                <a:effectLst/>
                <a:uFillTx/>
                <a:latin typeface="Arial Black"/>
              </a:rPr>
              <a:t>Online </a:t>
            </a:r>
            <a:r>
              <a:rPr b="0" lang="en-US" sz="2400" strike="noStrike" u="none">
                <a:solidFill>
                  <a:srgbClr val="d7d7d7"/>
                </a:solidFill>
                <a:effectLst/>
                <a:uFillTx/>
                <a:latin typeface="Arial Black"/>
              </a:rPr>
              <a:t>Auctions</a:t>
            </a:r>
            <a:r>
              <a:rPr b="1" lang="en-US" sz="4000" strike="noStrike" u="none">
                <a:solidFill>
                  <a:srgbClr val="ff4603"/>
                </a:solidFill>
                <a:effectLst/>
                <a:uFillTx/>
                <a:latin typeface="Arial"/>
              </a:rPr>
              <a:t>                   </a:t>
            </a:r>
            <a:br>
              <a:rPr sz="4000"/>
            </a:br>
            <a:endParaRPr b="0" lang="en-US" sz="4000" strike="noStrike" u="none">
              <a:solidFill>
                <a:srgbClr val="ffff00"/>
              </a:solidFill>
              <a:effectLst/>
              <a:uFillTx/>
              <a:latin typeface="Times New Roman"/>
            </a:endParaRPr>
          </a:p>
        </p:txBody>
      </p:sp>
      <p:sp>
        <p:nvSpPr>
          <p:cNvPr id="265" name=""/>
          <p:cNvSpPr/>
          <p:nvPr/>
        </p:nvSpPr>
        <p:spPr>
          <a:xfrm>
            <a:off x="3940560" y="520560"/>
            <a:ext cx="31536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4603"/>
                </a:solidFill>
                <a:effectLst/>
                <a:uFillTx/>
                <a:latin typeface="Arial"/>
              </a:rPr>
              <a:t>Puts the Energy into</a:t>
            </a:r>
            <a:r>
              <a:rPr b="1" lang="en-US" sz="1400" strike="noStrike" u="none">
                <a:solidFill>
                  <a:srgbClr val="ff4603"/>
                </a:solidFill>
                <a:effectLst/>
                <a:uFillTx/>
                <a:latin typeface="Arial"/>
              </a:rPr>
              <a:t> </a:t>
            </a:r>
            <a:r>
              <a:rPr b="1" lang="en-US" sz="1800" strike="noStrike" u="none">
                <a:solidFill>
                  <a:srgbClr val="ff4603"/>
                </a:solidFill>
                <a:effectLst/>
                <a:uFillTx/>
                <a:latin typeface="Arial"/>
              </a:rPr>
              <a:t>e-commerce</a:t>
            </a:r>
            <a:r>
              <a:rPr b="1" lang="en-US" sz="900" strike="noStrike" u="none" baseline="80000">
                <a:solidFill>
                  <a:srgbClr val="ff4603"/>
                </a:solidFill>
                <a:effectLst/>
                <a:uFillTx/>
                <a:latin typeface="Arial"/>
              </a:rPr>
              <a:t>TM</a:t>
            </a:r>
            <a:endParaRPr b="0" lang="en-US" sz="900" strike="noStrike" u="none">
              <a:solidFill>
                <a:srgbClr val="ffff00"/>
              </a:solidFill>
              <a:effectLst/>
              <a:uFillTx/>
              <a:latin typeface="Times New Roman"/>
            </a:endParaRPr>
          </a:p>
        </p:txBody>
      </p:sp>
      <p:sp>
        <p:nvSpPr>
          <p:cNvPr id="266" name=""/>
          <p:cNvSpPr/>
          <p:nvPr/>
        </p:nvSpPr>
        <p:spPr>
          <a:xfrm>
            <a:off x="5676480" y="233280"/>
            <a:ext cx="286200" cy="294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baseline="80000">
                <a:solidFill>
                  <a:srgbClr val="d7d7d7"/>
                </a:solidFill>
                <a:effectLst/>
                <a:uFillTx/>
                <a:latin typeface="Frutiger 45 Light"/>
              </a:rPr>
              <a:t>TM</a:t>
            </a:r>
            <a:endParaRPr b="0" lang="en-US" sz="1000" strike="noStrike" u="none">
              <a:solidFill>
                <a:srgbClr val="ffff00"/>
              </a:solidFill>
              <a:effectLst/>
              <a:uFillTx/>
              <a:latin typeface="Times New Roman"/>
            </a:endParaRPr>
          </a:p>
        </p:txBody>
      </p:sp>
      <p:pic>
        <p:nvPicPr>
          <p:cNvPr id="267" name="" descr=""/>
          <p:cNvPicPr/>
          <p:nvPr/>
        </p:nvPicPr>
        <p:blipFill>
          <a:blip r:embed="rId1"/>
          <a:stretch/>
        </p:blipFill>
        <p:spPr>
          <a:xfrm>
            <a:off x="1400040" y="1004760"/>
            <a:ext cx="7004160" cy="5438880"/>
          </a:xfrm>
          <a:prstGeom prst="rect">
            <a:avLst/>
          </a:prstGeom>
          <a:noFill/>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aphicFrame>
        <p:nvGraphicFramePr>
          <p:cNvPr id="268" name=""/>
          <p:cNvGraphicFramePr/>
          <p:nvPr/>
        </p:nvGraphicFramePr>
        <p:xfrm>
          <a:off x="0" y="1139760"/>
          <a:ext cx="11979360" cy="5470560"/>
        </p:xfrm>
        <a:graphic>
          <a:graphicData uri="http://schemas.openxmlformats.org/presentationml/2006/ole">
            <p:oleObj r:id="rId1" spid="">
              <p:embed/>
              <p:pic>
                <p:nvPicPr>
                  <p:cNvPr id="269" name="" descr=""/>
                  <p:cNvPicPr/>
                  <p:nvPr/>
                </p:nvPicPr>
                <p:blipFill>
                  <a:blip r:embed="rId2"/>
                  <a:stretch/>
                </p:blipFill>
                <p:spPr>
                  <a:xfrm>
                    <a:off x="0" y="1139760"/>
                    <a:ext cx="11979360" cy="5470560"/>
                  </a:xfrm>
                  <a:prstGeom prst="rect">
                    <a:avLst/>
                  </a:prstGeom>
                  <a:noFill/>
                  <a:ln w="0">
                    <a:noFill/>
                  </a:ln>
                </p:spPr>
              </p:pic>
            </p:oleObj>
          </a:graphicData>
        </a:graphic>
      </p:graphicFrame>
      <p:sp>
        <p:nvSpPr>
          <p:cNvPr id="270" name=""/>
          <p:cNvSpPr/>
          <p:nvPr/>
        </p:nvSpPr>
        <p:spPr>
          <a:xfrm>
            <a:off x="0" y="247680"/>
            <a:ext cx="9906120" cy="10666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00"/>
              </a:solidFill>
              <a:effectLst/>
              <a:uFillTx/>
              <a:latin typeface="Times New Roman"/>
            </a:endParaRPr>
          </a:p>
        </p:txBody>
      </p:sp>
      <p:sp>
        <p:nvSpPr>
          <p:cNvPr id="271" name=""/>
          <p:cNvSpPr/>
          <p:nvPr/>
        </p:nvSpPr>
        <p:spPr>
          <a:xfrm>
            <a:off x="2502000" y="54000"/>
            <a:ext cx="4933440" cy="1465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ff4603"/>
                </a:solidFill>
                <a:effectLst/>
                <a:uFillTx/>
                <a:latin typeface="Comic Sans MS"/>
              </a:rPr>
              <a:t>Utilization of EnronOnline</a:t>
            </a:r>
            <a:endParaRPr b="0" lang="en-US" sz="3000" strike="noStrike" u="none">
              <a:solidFill>
                <a:srgbClr val="ffff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ff4603"/>
                </a:solidFill>
                <a:effectLst/>
                <a:uFillTx/>
                <a:latin typeface="Comic Sans MS"/>
              </a:rPr>
              <a:t>(% of Transactions)</a:t>
            </a:r>
            <a:br>
              <a:rPr sz="3000"/>
            </a:br>
            <a:endParaRPr b="0" lang="en-US" sz="3000" strike="noStrike" u="none">
              <a:solidFill>
                <a:srgbClr val="ffff00"/>
              </a:solidFill>
              <a:effectLst/>
              <a:uFillTx/>
              <a:latin typeface="Times New Roman"/>
            </a:endParaRPr>
          </a:p>
        </p:txBody>
      </p:sp>
      <p:sp>
        <p:nvSpPr>
          <p:cNvPr id="272" name=""/>
          <p:cNvSpPr/>
          <p:nvPr/>
        </p:nvSpPr>
        <p:spPr>
          <a:xfrm>
            <a:off x="5222880" y="6375240"/>
            <a:ext cx="1387440" cy="353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700" strike="noStrike" u="none">
                <a:solidFill>
                  <a:srgbClr val="ffffff"/>
                </a:solidFill>
                <a:effectLst/>
                <a:uFillTx/>
                <a:latin typeface="Frutiger 45 Light"/>
              </a:rPr>
              <a:t>EnronOnline</a:t>
            </a:r>
            <a:endParaRPr b="0" lang="en-US" sz="1700" strike="noStrike" u="none">
              <a:solidFill>
                <a:srgbClr val="ffff00"/>
              </a:solidFill>
              <a:effectLst/>
              <a:uFillTx/>
              <a:latin typeface="Times New Roman"/>
            </a:endParaRPr>
          </a:p>
        </p:txBody>
      </p:sp>
      <p:sp>
        <p:nvSpPr>
          <p:cNvPr id="273" name=""/>
          <p:cNvSpPr/>
          <p:nvPr/>
        </p:nvSpPr>
        <p:spPr>
          <a:xfrm>
            <a:off x="2693880" y="6391440"/>
            <a:ext cx="2165760" cy="353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700" strike="noStrike" u="none">
                <a:solidFill>
                  <a:srgbClr val="ffffff"/>
                </a:solidFill>
                <a:effectLst/>
                <a:uFillTx/>
                <a:latin typeface="Frutiger 45 Light"/>
              </a:rPr>
              <a:t>Traditional Channels</a:t>
            </a:r>
            <a:endParaRPr b="0" lang="en-US" sz="1700" strike="noStrike" u="none">
              <a:solidFill>
                <a:srgbClr val="ffff00"/>
              </a:solidFill>
              <a:effectLst/>
              <a:uFillTx/>
              <a:latin typeface="Times New Roman"/>
            </a:endParaRPr>
          </a:p>
        </p:txBody>
      </p:sp>
      <p:sp>
        <p:nvSpPr>
          <p:cNvPr id="274" name=""/>
          <p:cNvSpPr/>
          <p:nvPr/>
        </p:nvSpPr>
        <p:spPr>
          <a:xfrm>
            <a:off x="2484360" y="6475320"/>
            <a:ext cx="206280" cy="181080"/>
          </a:xfrm>
          <a:prstGeom prst="rect">
            <a:avLst/>
          </a:prstGeom>
          <a:solidFill>
            <a:srgbClr val="ffff00"/>
          </a:solidFill>
          <a:ln w="9360">
            <a:solidFill>
              <a:srgbClr val="ffff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275" name=""/>
          <p:cNvSpPr/>
          <p:nvPr/>
        </p:nvSpPr>
        <p:spPr>
          <a:xfrm>
            <a:off x="4933800" y="6462720"/>
            <a:ext cx="206640" cy="181080"/>
          </a:xfrm>
          <a:prstGeom prst="rect">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aphicFrame>
        <p:nvGraphicFramePr>
          <p:cNvPr id="276" name=""/>
          <p:cNvGraphicFramePr/>
          <p:nvPr/>
        </p:nvGraphicFramePr>
        <p:xfrm>
          <a:off x="438120" y="539640"/>
          <a:ext cx="9601200" cy="6089760"/>
        </p:xfrm>
        <a:graphic>
          <a:graphicData uri="http://schemas.openxmlformats.org/presentationml/2006/ole">
            <p:oleObj r:id="rId1" spid="">
              <p:embed/>
              <p:pic>
                <p:nvPicPr>
                  <p:cNvPr id="277" name="" descr=""/>
                  <p:cNvPicPr/>
                  <p:nvPr/>
                </p:nvPicPr>
                <p:blipFill>
                  <a:blip r:embed="rId2"/>
                  <a:stretch/>
                </p:blipFill>
                <p:spPr>
                  <a:xfrm>
                    <a:off x="438120" y="539640"/>
                    <a:ext cx="9601200" cy="6089760"/>
                  </a:xfrm>
                  <a:prstGeom prst="rect">
                    <a:avLst/>
                  </a:prstGeom>
                  <a:noFill/>
                  <a:ln w="0">
                    <a:noFill/>
                  </a:ln>
                </p:spPr>
              </p:pic>
            </p:oleObj>
          </a:graphicData>
        </a:graphic>
      </p:graphicFrame>
      <p:sp>
        <p:nvSpPr>
          <p:cNvPr id="278" name=""/>
          <p:cNvSpPr/>
          <p:nvPr/>
        </p:nvSpPr>
        <p:spPr>
          <a:xfrm>
            <a:off x="0" y="247680"/>
            <a:ext cx="9906120" cy="10666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00"/>
              </a:solidFill>
              <a:effectLst/>
              <a:uFillTx/>
              <a:latin typeface="Times New Roman"/>
            </a:endParaRPr>
          </a:p>
        </p:txBody>
      </p:sp>
      <p:sp>
        <p:nvSpPr>
          <p:cNvPr id="279" name=""/>
          <p:cNvSpPr/>
          <p:nvPr/>
        </p:nvSpPr>
        <p:spPr>
          <a:xfrm>
            <a:off x="2230560" y="54000"/>
            <a:ext cx="5486040" cy="14655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ff4603"/>
                </a:solidFill>
                <a:effectLst/>
                <a:uFillTx/>
                <a:latin typeface="Comic Sans MS"/>
              </a:rPr>
              <a:t>Transactions via EnronOnline</a:t>
            </a:r>
            <a:br>
              <a:rPr sz="3000"/>
            </a:br>
            <a:r>
              <a:rPr b="1" lang="en-GB" sz="3000" strike="noStrike" u="none">
                <a:solidFill>
                  <a:srgbClr val="ff4603"/>
                </a:solidFill>
                <a:effectLst/>
                <a:uFillTx/>
                <a:latin typeface="Comic Sans MS"/>
              </a:rPr>
              <a:t>(Weekly)</a:t>
            </a:r>
            <a:br>
              <a:rPr sz="3000"/>
            </a:br>
            <a:endParaRPr b="0" lang="en-US" sz="3000" strike="noStrike" u="none">
              <a:solidFill>
                <a:srgbClr val="ffff00"/>
              </a:solidFill>
              <a:effectLst/>
              <a:uFillTx/>
              <a:latin typeface="Times New Roman"/>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80" name=""/>
          <p:cNvSpPr/>
          <p:nvPr/>
        </p:nvSpPr>
        <p:spPr>
          <a:xfrm>
            <a:off x="0" y="44280"/>
            <a:ext cx="9906120" cy="106704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ff4603"/>
                </a:solidFill>
                <a:effectLst/>
                <a:uFillTx/>
                <a:latin typeface="Comic Sans MS"/>
              </a:rPr>
              <a:t>EnronOnline Versus Traditional Channels</a:t>
            </a:r>
            <a:br>
              <a:rPr sz="3000"/>
            </a:br>
            <a:r>
              <a:rPr b="1" lang="en-GB" sz="3000" strike="noStrike" u="none">
                <a:solidFill>
                  <a:srgbClr val="ff4603"/>
                </a:solidFill>
                <a:effectLst/>
                <a:uFillTx/>
                <a:latin typeface="Comic Sans MS"/>
              </a:rPr>
              <a:t>(Currently)</a:t>
            </a:r>
            <a:endParaRPr b="0" lang="en-US" sz="3000" strike="noStrike" u="none">
              <a:solidFill>
                <a:srgbClr val="ffff00"/>
              </a:solidFill>
              <a:effectLst/>
              <a:uFillTx/>
              <a:latin typeface="Times New Roman"/>
            </a:endParaRPr>
          </a:p>
        </p:txBody>
      </p:sp>
      <p:graphicFrame>
        <p:nvGraphicFramePr>
          <p:cNvPr id="281" name=""/>
          <p:cNvGraphicFramePr/>
          <p:nvPr/>
        </p:nvGraphicFramePr>
        <p:xfrm>
          <a:off x="287280" y="2293920"/>
          <a:ext cx="4167360" cy="3473640"/>
        </p:xfrm>
        <a:graphic>
          <a:graphicData uri="http://schemas.openxmlformats.org/presentationml/2006/ole">
            <p:oleObj r:id="rId1" spid="">
              <p:embed/>
              <p:pic>
                <p:nvPicPr>
                  <p:cNvPr id="282" name="" descr=""/>
                  <p:cNvPicPr/>
                  <p:nvPr/>
                </p:nvPicPr>
                <p:blipFill>
                  <a:blip r:embed="rId2"/>
                  <a:stretch/>
                </p:blipFill>
                <p:spPr>
                  <a:xfrm>
                    <a:off x="287280" y="2293920"/>
                    <a:ext cx="4167360" cy="3473640"/>
                  </a:xfrm>
                  <a:prstGeom prst="rect">
                    <a:avLst/>
                  </a:prstGeom>
                  <a:noFill/>
                  <a:ln w="0">
                    <a:noFill/>
                  </a:ln>
                </p:spPr>
              </p:pic>
            </p:oleObj>
          </a:graphicData>
        </a:graphic>
      </p:graphicFrame>
      <p:graphicFrame>
        <p:nvGraphicFramePr>
          <p:cNvPr id="283" name=""/>
          <p:cNvGraphicFramePr/>
          <p:nvPr/>
        </p:nvGraphicFramePr>
        <p:xfrm>
          <a:off x="5261040" y="2266920"/>
          <a:ext cx="4230720" cy="3556080"/>
        </p:xfrm>
        <a:graphic>
          <a:graphicData uri="http://schemas.openxmlformats.org/presentationml/2006/ole">
            <p:oleObj r:id="rId3" spid="">
              <p:embed/>
              <p:pic>
                <p:nvPicPr>
                  <p:cNvPr id="284" name="" descr=""/>
                  <p:cNvPicPr/>
                  <p:nvPr/>
                </p:nvPicPr>
                <p:blipFill>
                  <a:blip r:embed="rId4"/>
                  <a:stretch/>
                </p:blipFill>
                <p:spPr>
                  <a:xfrm>
                    <a:off x="5261040" y="2266920"/>
                    <a:ext cx="4230720" cy="3556080"/>
                  </a:xfrm>
                  <a:prstGeom prst="rect">
                    <a:avLst/>
                  </a:prstGeom>
                  <a:noFill/>
                  <a:ln w="0">
                    <a:noFill/>
                  </a:ln>
                </p:spPr>
              </p:pic>
            </p:oleObj>
          </a:graphicData>
        </a:graphic>
      </p:graphicFrame>
      <p:sp>
        <p:nvSpPr>
          <p:cNvPr id="285" name=""/>
          <p:cNvSpPr/>
          <p:nvPr/>
        </p:nvSpPr>
        <p:spPr>
          <a:xfrm>
            <a:off x="1332000" y="1479600"/>
            <a:ext cx="2073240" cy="390600"/>
          </a:xfrm>
          <a:prstGeom prst="rect">
            <a:avLst/>
          </a:prstGeom>
          <a:noFill/>
          <a:ln w="9360">
            <a:solidFill>
              <a:srgbClr val="000000"/>
            </a:solidFill>
            <a:miter/>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ffffff"/>
                </a:solidFill>
                <a:effectLst/>
                <a:uFillTx/>
                <a:latin typeface="Frutiger 45 Light"/>
              </a:rPr>
              <a:t>Volume</a:t>
            </a:r>
            <a:endParaRPr b="0" lang="en-US" sz="2000" strike="noStrike" u="none">
              <a:solidFill>
                <a:srgbClr val="ffff00"/>
              </a:solidFill>
              <a:effectLst/>
              <a:uFillTx/>
              <a:latin typeface="Times New Roman"/>
            </a:endParaRPr>
          </a:p>
        </p:txBody>
      </p:sp>
      <p:sp>
        <p:nvSpPr>
          <p:cNvPr id="286" name=""/>
          <p:cNvSpPr/>
          <p:nvPr/>
        </p:nvSpPr>
        <p:spPr>
          <a:xfrm>
            <a:off x="6635880" y="1479600"/>
            <a:ext cx="2084400" cy="390600"/>
          </a:xfrm>
          <a:prstGeom prst="rect">
            <a:avLst/>
          </a:prstGeom>
          <a:noFill/>
          <a:ln w="9360">
            <a:solidFill>
              <a:srgbClr val="000000"/>
            </a:solidFill>
            <a:miter/>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ffffff"/>
                </a:solidFill>
                <a:effectLst/>
                <a:uFillTx/>
                <a:latin typeface="Frutiger 45 Light"/>
              </a:rPr>
              <a:t>Transactions</a:t>
            </a:r>
            <a:endParaRPr b="0" lang="en-US" sz="2000" strike="noStrike" u="none">
              <a:solidFill>
                <a:srgbClr val="ffff00"/>
              </a:solidFill>
              <a:effectLst/>
              <a:uFillTx/>
              <a:latin typeface="Times New Roman"/>
            </a:endParaRPr>
          </a:p>
        </p:txBody>
      </p:sp>
      <p:sp>
        <p:nvSpPr>
          <p:cNvPr id="287" name=""/>
          <p:cNvSpPr/>
          <p:nvPr/>
        </p:nvSpPr>
        <p:spPr>
          <a:xfrm>
            <a:off x="0" y="2251080"/>
            <a:ext cx="2517840" cy="44784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800" strike="noStrike" u="none">
                <a:solidFill>
                  <a:srgbClr val="ffffff"/>
                </a:solidFill>
                <a:effectLst/>
                <a:uFillTx/>
                <a:latin typeface="Frutiger 45 Light"/>
              </a:rPr>
              <a:t>32%</a:t>
            </a:r>
            <a:endParaRPr b="0" lang="en-US" sz="1800" strike="noStrike" u="none">
              <a:solidFill>
                <a:srgbClr val="ffff00"/>
              </a:solidFill>
              <a:effectLst/>
              <a:uFillTx/>
              <a:latin typeface="Times New Roman"/>
            </a:endParaRPr>
          </a:p>
        </p:txBody>
      </p:sp>
      <p:sp>
        <p:nvSpPr>
          <p:cNvPr id="288" name=""/>
          <p:cNvSpPr/>
          <p:nvPr/>
        </p:nvSpPr>
        <p:spPr>
          <a:xfrm>
            <a:off x="5049720" y="2251080"/>
            <a:ext cx="2517840" cy="44784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800" strike="noStrike" u="none">
                <a:solidFill>
                  <a:srgbClr val="ffffff"/>
                </a:solidFill>
                <a:effectLst/>
                <a:uFillTx/>
                <a:latin typeface="Frutiger 45 Light"/>
              </a:rPr>
              <a:t>45%</a:t>
            </a:r>
            <a:endParaRPr b="0" lang="en-US" sz="1800" strike="noStrike" u="none">
              <a:solidFill>
                <a:srgbClr val="ffff00"/>
              </a:solidFill>
              <a:effectLst/>
              <a:uFillTx/>
              <a:latin typeface="Times New Roman"/>
            </a:endParaRPr>
          </a:p>
        </p:txBody>
      </p:sp>
      <p:sp>
        <p:nvSpPr>
          <p:cNvPr id="289" name=""/>
          <p:cNvSpPr/>
          <p:nvPr/>
        </p:nvSpPr>
        <p:spPr>
          <a:xfrm>
            <a:off x="709560" y="4838760"/>
            <a:ext cx="2517840" cy="4474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800" strike="noStrike" u="none">
                <a:solidFill>
                  <a:srgbClr val="ffffff"/>
                </a:solidFill>
                <a:effectLst/>
                <a:uFillTx/>
                <a:latin typeface="Frutiger 45 Light"/>
              </a:rPr>
              <a:t>68%</a:t>
            </a:r>
            <a:endParaRPr b="0" lang="en-US" sz="1800" strike="noStrike" u="none">
              <a:solidFill>
                <a:srgbClr val="ffff00"/>
              </a:solidFill>
              <a:effectLst/>
              <a:uFillTx/>
              <a:latin typeface="Times New Roman"/>
            </a:endParaRPr>
          </a:p>
        </p:txBody>
      </p:sp>
      <p:sp>
        <p:nvSpPr>
          <p:cNvPr id="290" name=""/>
          <p:cNvSpPr/>
          <p:nvPr/>
        </p:nvSpPr>
        <p:spPr>
          <a:xfrm>
            <a:off x="7461360" y="4597560"/>
            <a:ext cx="2517840" cy="4474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800" strike="noStrike" u="none">
                <a:solidFill>
                  <a:srgbClr val="ffffff"/>
                </a:solidFill>
                <a:effectLst/>
                <a:uFillTx/>
                <a:latin typeface="Frutiger 45 Light"/>
              </a:rPr>
              <a:t>55%</a:t>
            </a:r>
            <a:endParaRPr b="0" lang="en-US" sz="1800" strike="noStrike" u="none">
              <a:solidFill>
                <a:srgbClr val="ffff00"/>
              </a:solidFill>
              <a:effectLst/>
              <a:uFillTx/>
              <a:latin typeface="Times New Roman"/>
            </a:endParaRPr>
          </a:p>
        </p:txBody>
      </p:sp>
      <p:sp>
        <p:nvSpPr>
          <p:cNvPr id="291" name=""/>
          <p:cNvSpPr/>
          <p:nvPr/>
        </p:nvSpPr>
        <p:spPr>
          <a:xfrm>
            <a:off x="3813120" y="5383080"/>
            <a:ext cx="2517840" cy="44784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ffffff"/>
                </a:solidFill>
                <a:effectLst/>
                <a:uFillTx/>
                <a:latin typeface="Frutiger 45 Light"/>
              </a:rPr>
              <a:t>EnronOnline</a:t>
            </a:r>
            <a:endParaRPr b="0" lang="en-US" sz="2000" strike="noStrike" u="none">
              <a:solidFill>
                <a:srgbClr val="ffff00"/>
              </a:solidFill>
              <a:effectLst/>
              <a:uFillTx/>
              <a:latin typeface="Times New Roman"/>
            </a:endParaRPr>
          </a:p>
        </p:txBody>
      </p:sp>
      <p:sp>
        <p:nvSpPr>
          <p:cNvPr id="292" name=""/>
          <p:cNvSpPr/>
          <p:nvPr/>
        </p:nvSpPr>
        <p:spPr>
          <a:xfrm>
            <a:off x="4829040" y="4836960"/>
            <a:ext cx="2517840" cy="44784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00"/>
              </a:solidFill>
              <a:effectLst/>
              <a:uFillTx/>
              <a:latin typeface="Times New Roman"/>
            </a:endParaRPr>
          </a:p>
        </p:txBody>
      </p:sp>
      <p:sp>
        <p:nvSpPr>
          <p:cNvPr id="293" name=""/>
          <p:cNvSpPr/>
          <p:nvPr/>
        </p:nvSpPr>
        <p:spPr>
          <a:xfrm>
            <a:off x="3679920" y="6043680"/>
            <a:ext cx="206280" cy="181080"/>
          </a:xfrm>
          <a:prstGeom prst="rect">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294" name=""/>
          <p:cNvSpPr/>
          <p:nvPr/>
        </p:nvSpPr>
        <p:spPr>
          <a:xfrm>
            <a:off x="3681360" y="5459400"/>
            <a:ext cx="206280" cy="181080"/>
          </a:xfrm>
          <a:prstGeom prst="rect">
            <a:avLst/>
          </a:prstGeom>
          <a:solidFill>
            <a:srgbClr val="ffff00"/>
          </a:solidFill>
          <a:ln w="9360">
            <a:solidFill>
              <a:srgbClr val="ffff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295" name=""/>
          <p:cNvSpPr/>
          <p:nvPr/>
        </p:nvSpPr>
        <p:spPr>
          <a:xfrm>
            <a:off x="3467160" y="4789440"/>
            <a:ext cx="3033720" cy="33336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296" name=""/>
          <p:cNvSpPr/>
          <p:nvPr/>
        </p:nvSpPr>
        <p:spPr>
          <a:xfrm>
            <a:off x="3822840" y="5954760"/>
            <a:ext cx="3508200" cy="4474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ffffff"/>
                </a:solidFill>
                <a:effectLst/>
                <a:uFillTx/>
                <a:latin typeface="Frutiger 45 Light"/>
              </a:rPr>
              <a:t>Traditional Channels</a:t>
            </a:r>
            <a:endParaRPr b="0" lang="en-US" sz="2000" strike="noStrike" u="none">
              <a:solidFill>
                <a:srgbClr val="ffff00"/>
              </a:solidFill>
              <a:effectLst/>
              <a:uFillTx/>
              <a:latin typeface="Times New Roman"/>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97" name="PlaceHolder 1"/>
          <p:cNvSpPr>
            <a:spLocks noGrp="1"/>
          </p:cNvSpPr>
          <p:nvPr>
            <p:ph type="title"/>
          </p:nvPr>
        </p:nvSpPr>
        <p:spPr>
          <a:xfrm>
            <a:off x="1538280" y="151920"/>
            <a:ext cx="68724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4603"/>
                </a:solidFill>
                <a:effectLst/>
                <a:uFillTx/>
                <a:latin typeface="Arial"/>
              </a:rPr>
              <a:t>Spread Comparison 1999 Broker Quote Vs. 2000 EnronOnline*</a:t>
            </a:r>
            <a:endParaRPr b="1" lang="en-US" sz="3000" strike="noStrike" u="none">
              <a:solidFill>
                <a:srgbClr val="ff4603"/>
              </a:solidFill>
              <a:effectLst/>
              <a:uFillTx/>
              <a:latin typeface="Arial"/>
            </a:endParaRPr>
          </a:p>
        </p:txBody>
      </p:sp>
      <p:graphicFrame>
        <p:nvGraphicFramePr>
          <p:cNvPr id="298" name=""/>
          <p:cNvGraphicFramePr/>
          <p:nvPr/>
        </p:nvGraphicFramePr>
        <p:xfrm>
          <a:off x="399960" y="1219320"/>
          <a:ext cx="9506160" cy="5238720"/>
        </p:xfrm>
        <a:graphic>
          <a:graphicData uri="http://schemas.openxmlformats.org/presentationml/2006/ole">
            <p:oleObj r:id="rId1" spid="">
              <p:embed/>
              <p:pic>
                <p:nvPicPr>
                  <p:cNvPr id="299" name="" descr=""/>
                  <p:cNvPicPr/>
                  <p:nvPr/>
                </p:nvPicPr>
                <p:blipFill>
                  <a:blip r:embed="rId2"/>
                  <a:stretch/>
                </p:blipFill>
                <p:spPr>
                  <a:xfrm>
                    <a:off x="399960" y="1219320"/>
                    <a:ext cx="9506160" cy="5238720"/>
                  </a:xfrm>
                  <a:prstGeom prst="rect">
                    <a:avLst/>
                  </a:prstGeom>
                  <a:noFill/>
                  <a:ln w="0">
                    <a:noFill/>
                  </a:ln>
                </p:spPr>
              </p:pic>
            </p:oleObj>
          </a:graphicData>
        </a:graphic>
      </p:graphicFrame>
      <p:sp>
        <p:nvSpPr>
          <p:cNvPr id="300" name=""/>
          <p:cNvSpPr/>
          <p:nvPr/>
        </p:nvSpPr>
        <p:spPr>
          <a:xfrm>
            <a:off x="533520" y="6400800"/>
            <a:ext cx="443844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4603"/>
                </a:solidFill>
                <a:effectLst/>
                <a:uFillTx/>
                <a:latin typeface="Times New Roman"/>
              </a:rPr>
              <a:t>* May Henry Hub Quotes - 3/30/99 Vs 4/17/00</a:t>
            </a:r>
            <a:endParaRPr b="0" lang="en-US" sz="1000" strike="noStrike" u="none">
              <a:solidFill>
                <a:srgbClr val="ffff00"/>
              </a:solidFill>
              <a:effectLst/>
              <a:uFillTx/>
              <a:latin typeface="Times New Roman"/>
            </a:endParaRPr>
          </a:p>
        </p:txBody>
      </p:sp>
      <p:sp>
        <p:nvSpPr>
          <p:cNvPr id="301" name=""/>
          <p:cNvSpPr/>
          <p:nvPr/>
        </p:nvSpPr>
        <p:spPr>
          <a:xfrm>
            <a:off x="8271000" y="2316240"/>
            <a:ext cx="1635120" cy="4474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ffffff"/>
                </a:solidFill>
                <a:effectLst/>
                <a:uFillTx/>
                <a:latin typeface="Frutiger 45 Light"/>
              </a:rPr>
              <a:t>2000 EOL</a:t>
            </a:r>
            <a:endParaRPr b="0" lang="en-US" sz="2000" strike="noStrike" u="none">
              <a:solidFill>
                <a:srgbClr val="ffff00"/>
              </a:solidFill>
              <a:effectLst/>
              <a:uFillTx/>
              <a:latin typeface="Times New Roman"/>
            </a:endParaRPr>
          </a:p>
        </p:txBody>
      </p:sp>
      <p:sp>
        <p:nvSpPr>
          <p:cNvPr id="302" name=""/>
          <p:cNvSpPr/>
          <p:nvPr/>
        </p:nvSpPr>
        <p:spPr>
          <a:xfrm>
            <a:off x="8182080" y="2957400"/>
            <a:ext cx="206280" cy="181080"/>
          </a:xfrm>
          <a:prstGeom prst="rect">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303" name=""/>
          <p:cNvSpPr/>
          <p:nvPr/>
        </p:nvSpPr>
        <p:spPr>
          <a:xfrm>
            <a:off x="8164440" y="2430360"/>
            <a:ext cx="206280" cy="181080"/>
          </a:xfrm>
          <a:prstGeom prst="rect">
            <a:avLst/>
          </a:prstGeom>
          <a:solidFill>
            <a:srgbClr val="ffff00"/>
          </a:solidFill>
          <a:ln w="9360">
            <a:solidFill>
              <a:srgbClr val="ffff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304" name=""/>
          <p:cNvSpPr/>
          <p:nvPr/>
        </p:nvSpPr>
        <p:spPr>
          <a:xfrm>
            <a:off x="8391600" y="2868480"/>
            <a:ext cx="1641240" cy="44784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ffffff"/>
                </a:solidFill>
                <a:effectLst/>
                <a:uFillTx/>
                <a:latin typeface="Frutiger 45 Light"/>
              </a:rPr>
              <a:t>1999 Broker</a:t>
            </a:r>
            <a:endParaRPr b="0" lang="en-US" sz="2000" strike="noStrike" u="none">
              <a:solidFill>
                <a:srgbClr val="ffff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05" name="PlaceHolder 1"/>
          <p:cNvSpPr>
            <a:spLocks noGrp="1"/>
          </p:cNvSpPr>
          <p:nvPr>
            <p:ph type="title"/>
          </p:nvPr>
        </p:nvSpPr>
        <p:spPr>
          <a:xfrm>
            <a:off x="1538280" y="151920"/>
            <a:ext cx="68724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4603"/>
                </a:solidFill>
                <a:effectLst/>
                <a:uFillTx/>
                <a:latin typeface="Arial"/>
              </a:rPr>
              <a:t>Btu Equivalent Spread Comparison*</a:t>
            </a:r>
            <a:endParaRPr b="1" lang="en-US" sz="3000" strike="noStrike" u="none">
              <a:solidFill>
                <a:srgbClr val="ff4603"/>
              </a:solidFill>
              <a:effectLst/>
              <a:uFillTx/>
              <a:latin typeface="Arial"/>
            </a:endParaRPr>
          </a:p>
        </p:txBody>
      </p:sp>
      <p:graphicFrame>
        <p:nvGraphicFramePr>
          <p:cNvPr id="306" name=""/>
          <p:cNvGraphicFramePr/>
          <p:nvPr/>
        </p:nvGraphicFramePr>
        <p:xfrm>
          <a:off x="399960" y="1219320"/>
          <a:ext cx="9506160" cy="5238720"/>
        </p:xfrm>
        <a:graphic>
          <a:graphicData uri="http://schemas.openxmlformats.org/presentationml/2006/ole">
            <p:oleObj r:id="rId1" spid="">
              <p:embed/>
              <p:pic>
                <p:nvPicPr>
                  <p:cNvPr id="307" name="" descr=""/>
                  <p:cNvPicPr/>
                  <p:nvPr/>
                </p:nvPicPr>
                <p:blipFill>
                  <a:blip r:embed="rId2"/>
                  <a:stretch/>
                </p:blipFill>
                <p:spPr>
                  <a:xfrm>
                    <a:off x="399960" y="1219320"/>
                    <a:ext cx="9506160" cy="5238720"/>
                  </a:xfrm>
                  <a:prstGeom prst="rect">
                    <a:avLst/>
                  </a:prstGeom>
                  <a:noFill/>
                  <a:ln w="0">
                    <a:noFill/>
                  </a:ln>
                </p:spPr>
              </p:pic>
            </p:oleObj>
          </a:graphicData>
        </a:graphic>
      </p:graphicFrame>
      <p:sp>
        <p:nvSpPr>
          <p:cNvPr id="308" name=""/>
          <p:cNvSpPr/>
          <p:nvPr/>
        </p:nvSpPr>
        <p:spPr>
          <a:xfrm>
            <a:off x="533520" y="6400800"/>
            <a:ext cx="443844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4603"/>
                </a:solidFill>
                <a:effectLst/>
                <a:uFillTx/>
                <a:latin typeface="Times New Roman"/>
              </a:rPr>
              <a:t>* April 17, 2000 Henry Hub May - Oct Gas Vs. Power Jul - Aug</a:t>
            </a:r>
            <a:endParaRPr b="0" lang="en-US" sz="1000" strike="noStrike" u="none">
              <a:solidFill>
                <a:srgbClr val="ffff00"/>
              </a:solidFill>
              <a:effectLst/>
              <a:uFillTx/>
              <a:latin typeface="Times New Roman"/>
            </a:endParaRPr>
          </a:p>
        </p:txBody>
      </p:sp>
      <p:sp>
        <p:nvSpPr>
          <p:cNvPr id="309" name=""/>
          <p:cNvSpPr/>
          <p:nvPr/>
        </p:nvSpPr>
        <p:spPr>
          <a:xfrm>
            <a:off x="8245440" y="2316240"/>
            <a:ext cx="1203480" cy="4474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00"/>
              </a:solidFill>
              <a:effectLst/>
              <a:uFillTx/>
              <a:latin typeface="Times New Roman"/>
            </a:endParaRPr>
          </a:p>
        </p:txBody>
      </p:sp>
      <p:sp>
        <p:nvSpPr>
          <p:cNvPr id="310" name=""/>
          <p:cNvSpPr/>
          <p:nvPr/>
        </p:nvSpPr>
        <p:spPr>
          <a:xfrm>
            <a:off x="8264520" y="2957400"/>
            <a:ext cx="206280" cy="181080"/>
          </a:xfrm>
          <a:prstGeom prst="rect">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311" name=""/>
          <p:cNvSpPr/>
          <p:nvPr/>
        </p:nvSpPr>
        <p:spPr>
          <a:xfrm>
            <a:off x="8278920" y="2430360"/>
            <a:ext cx="206280" cy="181080"/>
          </a:xfrm>
          <a:prstGeom prst="rect">
            <a:avLst/>
          </a:prstGeom>
          <a:solidFill>
            <a:srgbClr val="ffff00"/>
          </a:solidFill>
          <a:ln w="9360">
            <a:solidFill>
              <a:srgbClr val="ffff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312" name=""/>
          <p:cNvSpPr/>
          <p:nvPr/>
        </p:nvSpPr>
        <p:spPr>
          <a:xfrm>
            <a:off x="8435880" y="2868480"/>
            <a:ext cx="1641600" cy="44784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ffffff"/>
                </a:solidFill>
                <a:effectLst/>
                <a:uFillTx/>
                <a:latin typeface="Frutiger 45 Light"/>
              </a:rPr>
              <a:t>Natural Gas</a:t>
            </a:r>
            <a:endParaRPr b="0" lang="en-US" sz="2000" strike="noStrike" u="none">
              <a:solidFill>
                <a:srgbClr val="ffff00"/>
              </a:solidFill>
              <a:effectLst/>
              <a:uFillTx/>
              <a:latin typeface="Times New Roman"/>
            </a:endParaRPr>
          </a:p>
        </p:txBody>
      </p:sp>
      <p:sp>
        <p:nvSpPr>
          <p:cNvPr id="313" name=""/>
          <p:cNvSpPr/>
          <p:nvPr/>
        </p:nvSpPr>
        <p:spPr>
          <a:xfrm>
            <a:off x="8534520" y="2324160"/>
            <a:ext cx="121896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Frutiger 45 Light"/>
              </a:rPr>
              <a:t>Power</a:t>
            </a:r>
            <a:endParaRPr b="0" lang="en-US" sz="2000" strike="noStrike" u="none">
              <a:solidFill>
                <a:srgbClr val="ffff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14" name="PlaceHolder 1"/>
          <p:cNvSpPr>
            <a:spLocks noGrp="1"/>
          </p:cNvSpPr>
          <p:nvPr>
            <p:ph type="title"/>
          </p:nvPr>
        </p:nvSpPr>
        <p:spPr>
          <a:xfrm>
            <a:off x="1538280" y="151920"/>
            <a:ext cx="68724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4603"/>
                </a:solidFill>
                <a:effectLst/>
                <a:uFillTx/>
                <a:latin typeface="Arial"/>
              </a:rPr>
              <a:t>Number of Locations and Products*</a:t>
            </a:r>
            <a:endParaRPr b="1" lang="en-US" sz="3000" strike="noStrike" u="none">
              <a:solidFill>
                <a:srgbClr val="ff4603"/>
              </a:solidFill>
              <a:effectLst/>
              <a:uFillTx/>
              <a:latin typeface="Arial"/>
            </a:endParaRPr>
          </a:p>
        </p:txBody>
      </p:sp>
      <p:graphicFrame>
        <p:nvGraphicFramePr>
          <p:cNvPr id="315" name=""/>
          <p:cNvGraphicFramePr/>
          <p:nvPr/>
        </p:nvGraphicFramePr>
        <p:xfrm>
          <a:off x="399960" y="1219320"/>
          <a:ext cx="9506160" cy="5238720"/>
        </p:xfrm>
        <a:graphic>
          <a:graphicData uri="http://schemas.openxmlformats.org/presentationml/2006/ole">
            <p:oleObj r:id="rId1" spid="">
              <p:embed/>
              <p:pic>
                <p:nvPicPr>
                  <p:cNvPr id="316" name="" descr=""/>
                  <p:cNvPicPr/>
                  <p:nvPr/>
                </p:nvPicPr>
                <p:blipFill>
                  <a:blip r:embed="rId2"/>
                  <a:stretch/>
                </p:blipFill>
                <p:spPr>
                  <a:xfrm>
                    <a:off x="399960" y="1219320"/>
                    <a:ext cx="9506160" cy="5238720"/>
                  </a:xfrm>
                  <a:prstGeom prst="rect">
                    <a:avLst/>
                  </a:prstGeom>
                  <a:noFill/>
                  <a:ln w="0">
                    <a:noFill/>
                  </a:ln>
                </p:spPr>
              </p:pic>
            </p:oleObj>
          </a:graphicData>
        </a:graphic>
      </p:graphicFrame>
      <p:sp>
        <p:nvSpPr>
          <p:cNvPr id="317" name=""/>
          <p:cNvSpPr/>
          <p:nvPr/>
        </p:nvSpPr>
        <p:spPr>
          <a:xfrm>
            <a:off x="8169120" y="2316240"/>
            <a:ext cx="1203480" cy="4474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ffffff"/>
                </a:solidFill>
                <a:effectLst/>
                <a:uFillTx/>
                <a:latin typeface="Frutiger 45 Light"/>
              </a:rPr>
              <a:t>Power</a:t>
            </a:r>
            <a:endParaRPr b="0" lang="en-US" sz="2000" strike="noStrike" u="none">
              <a:solidFill>
                <a:srgbClr val="ffff00"/>
              </a:solidFill>
              <a:effectLst/>
              <a:uFillTx/>
              <a:latin typeface="Times New Roman"/>
            </a:endParaRPr>
          </a:p>
        </p:txBody>
      </p:sp>
      <p:sp>
        <p:nvSpPr>
          <p:cNvPr id="318" name=""/>
          <p:cNvSpPr/>
          <p:nvPr/>
        </p:nvSpPr>
        <p:spPr>
          <a:xfrm>
            <a:off x="7889760" y="2957400"/>
            <a:ext cx="206640" cy="181080"/>
          </a:xfrm>
          <a:prstGeom prst="rect">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319" name=""/>
          <p:cNvSpPr/>
          <p:nvPr/>
        </p:nvSpPr>
        <p:spPr>
          <a:xfrm>
            <a:off x="7872480" y="2430360"/>
            <a:ext cx="206280" cy="181080"/>
          </a:xfrm>
          <a:prstGeom prst="rect">
            <a:avLst/>
          </a:prstGeom>
          <a:solidFill>
            <a:srgbClr val="ffff00"/>
          </a:solidFill>
          <a:ln w="9360">
            <a:solidFill>
              <a:srgbClr val="ffff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320" name=""/>
          <p:cNvSpPr/>
          <p:nvPr/>
        </p:nvSpPr>
        <p:spPr>
          <a:xfrm>
            <a:off x="8264520" y="2868480"/>
            <a:ext cx="1641600" cy="44784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ffffff"/>
                </a:solidFill>
                <a:effectLst/>
                <a:uFillTx/>
                <a:latin typeface="Frutiger 45 Light"/>
              </a:rPr>
              <a:t>Natural Gas</a:t>
            </a:r>
            <a:endParaRPr b="0" lang="en-US" sz="2000" strike="noStrike" u="none">
              <a:solidFill>
                <a:srgbClr val="ffff00"/>
              </a:solidFill>
              <a:effectLst/>
              <a:uFillTx/>
              <a:latin typeface="Times New Roman"/>
            </a:endParaRPr>
          </a:p>
        </p:txBody>
      </p:sp>
      <p:sp>
        <p:nvSpPr>
          <p:cNvPr id="321" name=""/>
          <p:cNvSpPr/>
          <p:nvPr/>
        </p:nvSpPr>
        <p:spPr>
          <a:xfrm>
            <a:off x="361800" y="6553080"/>
            <a:ext cx="2762280" cy="307440"/>
          </a:xfrm>
          <a:prstGeom prst="rect">
            <a:avLst/>
          </a:prstGeom>
          <a:noFill/>
          <a:ln w="0">
            <a:noFill/>
          </a:ln>
        </p:spPr>
        <p:style>
          <a:lnRef idx="0"/>
          <a:fillRef idx="0"/>
          <a:effectRef idx="0"/>
          <a:fontRef idx="minor"/>
        </p:style>
        <p:txBody>
          <a:bodyPr lIns="90000" rIns="90000" tIns="46800" bIns="4680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4603"/>
                </a:solidFill>
                <a:effectLst/>
                <a:uFillTx/>
                <a:latin typeface="Times New Roman"/>
              </a:rPr>
              <a:t>*April 14, 2000</a:t>
            </a:r>
            <a:endParaRPr b="0" lang="en-US" sz="1400" strike="noStrike" u="none">
              <a:solidFill>
                <a:srgbClr val="ffff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22" name="PlaceHolder 1"/>
          <p:cNvSpPr>
            <a:spLocks noGrp="1"/>
          </p:cNvSpPr>
          <p:nvPr>
            <p:ph/>
          </p:nvPr>
        </p:nvSpPr>
        <p:spPr>
          <a:xfrm>
            <a:off x="693720" y="1320840"/>
            <a:ext cx="9453600" cy="4114800"/>
          </a:xfrm>
          <a:prstGeom prst="rect">
            <a:avLst/>
          </a:prstGeom>
          <a:noFill/>
          <a:ln w="0">
            <a:noFill/>
          </a:ln>
        </p:spPr>
        <p:txBody>
          <a:bodyPr lIns="90000" rIns="90000" tIns="46800" bIns="46800" anchor="t">
            <a:normAutofit/>
          </a:bodyPr>
          <a:p>
            <a:pPr marL="343080" indent="-343080">
              <a:lnSpc>
                <a:spcPct val="120000"/>
              </a:lnSpc>
              <a:spcBef>
                <a:spcPts val="624"/>
              </a:spcBef>
              <a:buClr>
                <a:srgbClr val="ffff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ff00"/>
                </a:solidFill>
                <a:effectLst/>
                <a:uFillTx/>
                <a:latin typeface="Arial"/>
              </a:rPr>
              <a:t>Gas Transportation</a:t>
            </a:r>
            <a:br>
              <a:rPr sz="2500"/>
            </a:br>
            <a:r>
              <a:rPr b="1" lang="en-US" sz="2500" strike="noStrike" u="none">
                <a:solidFill>
                  <a:srgbClr val="ffff00"/>
                </a:solidFill>
                <a:effectLst/>
                <a:uFillTx/>
                <a:latin typeface="Arial"/>
              </a:rPr>
              <a:t> </a:t>
            </a:r>
            <a:endParaRPr b="1" lang="en-US" sz="2500" strike="noStrike" u="none">
              <a:solidFill>
                <a:srgbClr val="ff4603"/>
              </a:solidFill>
              <a:effectLst/>
              <a:uFillTx/>
              <a:latin typeface="Arial"/>
            </a:endParaRPr>
          </a:p>
          <a:p>
            <a:pPr lvl="1" marL="743040" indent="-285840">
              <a:lnSpc>
                <a:spcPct val="12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Imbalance Trading and Netting</a:t>
            </a:r>
            <a:endParaRPr b="0" lang="en-US" sz="2000" strike="noStrike" u="none">
              <a:solidFill>
                <a:srgbClr val="ffffff"/>
              </a:solidFill>
              <a:effectLst/>
              <a:uFillTx/>
              <a:latin typeface="Arial"/>
            </a:endParaRPr>
          </a:p>
          <a:p>
            <a:pPr lvl="1" marL="743040" indent="-28584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Capacity Auctions</a:t>
            </a:r>
            <a:endParaRPr b="0" lang="en-US" sz="2000" strike="noStrike" u="none">
              <a:solidFill>
                <a:srgbClr val="ffffff"/>
              </a:solidFill>
              <a:effectLst/>
              <a:uFillTx/>
              <a:latin typeface="Arial"/>
            </a:endParaRPr>
          </a:p>
          <a:p>
            <a:pPr lvl="1" marL="743040" indent="-28584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Capacity Release</a:t>
            </a:r>
            <a:r>
              <a:rPr b="0" lang="en-US" sz="2000" strike="noStrike" u="none">
                <a:solidFill>
                  <a:srgbClr val="ffff00"/>
                </a:solidFill>
                <a:effectLst/>
                <a:uFillTx/>
                <a:latin typeface="Arial"/>
              </a:rPr>
              <a:t> </a:t>
            </a:r>
            <a:br>
              <a:rPr sz="2000"/>
            </a:br>
            <a:r>
              <a:rPr b="0" lang="en-US" sz="2000" strike="noStrike" u="none">
                <a:solidFill>
                  <a:srgbClr val="ffff00"/>
                </a:solidFill>
                <a:effectLst/>
                <a:uFillTx/>
                <a:latin typeface="Arial"/>
              </a:rPr>
              <a:t> </a:t>
            </a:r>
            <a:endParaRPr b="0" lang="en-US" sz="2000" strike="noStrike" u="none">
              <a:solidFill>
                <a:srgbClr val="ffffff"/>
              </a:solidFill>
              <a:effectLst/>
              <a:uFillTx/>
              <a:latin typeface="Arial"/>
            </a:endParaRPr>
          </a:p>
          <a:p>
            <a:pPr marL="343080" indent="-343080">
              <a:spcBef>
                <a:spcPts val="624"/>
              </a:spcBef>
              <a:buClr>
                <a:srgbClr val="ffff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500" strike="noStrike" u="none">
                <a:solidFill>
                  <a:srgbClr val="ffff00"/>
                </a:solidFill>
                <a:effectLst/>
                <a:uFillTx/>
                <a:latin typeface="Arial"/>
              </a:rPr>
              <a:t>NERC Market Redispatch</a:t>
            </a:r>
            <a:br>
              <a:rPr sz="2500"/>
            </a:br>
            <a:r>
              <a:rPr b="1" lang="en-US" sz="2500" strike="noStrike" u="none">
                <a:solidFill>
                  <a:srgbClr val="ffff00"/>
                </a:solidFill>
                <a:effectLst/>
                <a:uFillTx/>
                <a:latin typeface="Arial"/>
              </a:rPr>
              <a:t> </a:t>
            </a:r>
            <a:endParaRPr b="1" lang="en-US" sz="2500" strike="noStrike" u="none">
              <a:solidFill>
                <a:srgbClr val="ff4603"/>
              </a:solidFill>
              <a:effectLst/>
              <a:uFillTx/>
              <a:latin typeface="Arial"/>
            </a:endParaRPr>
          </a:p>
        </p:txBody>
      </p:sp>
      <p:sp>
        <p:nvSpPr>
          <p:cNvPr id="323" name="PlaceHolder 2"/>
          <p:cNvSpPr>
            <a:spLocks noGrp="1"/>
          </p:cNvSpPr>
          <p:nvPr>
            <p:ph type="title"/>
          </p:nvPr>
        </p:nvSpPr>
        <p:spPr>
          <a:xfrm>
            <a:off x="651960" y="0"/>
            <a:ext cx="8750520" cy="652320"/>
          </a:xfrm>
          <a:prstGeom prst="rect">
            <a:avLst/>
          </a:prstGeom>
          <a:noFill/>
          <a:ln w="0">
            <a:noFill/>
          </a:ln>
        </p:spPr>
        <p:txBody>
          <a:bodyPr lIns="91440" rIns="91440" tIns="45720" bIns="45720" anchor="t">
            <a:noAutofit/>
          </a:bodyPr>
          <a:p>
            <a:pPr marL="343080" indent="-343080" algn="ctr">
              <a:lnSpc>
                <a:spcPct val="120000"/>
              </a:lnSpc>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4603"/>
                </a:solidFill>
                <a:effectLst/>
                <a:uFillTx/>
                <a:latin typeface="Arial"/>
              </a:rPr>
              <a:t>Possible New Applications for EnronOnline </a:t>
            </a:r>
            <a:endParaRPr b="1" lang="en-US" sz="3000" strike="noStrike" u="none">
              <a:solidFill>
                <a:srgbClr val="ff4603"/>
              </a:solidFill>
              <a:effectLst/>
              <a:uFillTx/>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24" name="PlaceHolder 1"/>
          <p:cNvSpPr>
            <a:spLocks noGrp="1"/>
          </p:cNvSpPr>
          <p:nvPr>
            <p:ph/>
          </p:nvPr>
        </p:nvSpPr>
        <p:spPr>
          <a:xfrm>
            <a:off x="693720" y="1320840"/>
            <a:ext cx="9453600" cy="4114800"/>
          </a:xfrm>
          <a:prstGeom prst="rect">
            <a:avLst/>
          </a:prstGeom>
          <a:noFill/>
          <a:ln w="0">
            <a:noFill/>
          </a:ln>
        </p:spPr>
        <p:txBody>
          <a:bodyPr lIns="90000" rIns="90000" tIns="46800" bIns="46800" anchor="t">
            <a:normAutofit lnSpcReduction="9999"/>
          </a:bodyPr>
          <a:p>
            <a:pPr marL="343080" indent="-343080">
              <a:lnSpc>
                <a:spcPct val="120000"/>
              </a:lnSpc>
              <a:spcBef>
                <a:spcPts val="624"/>
              </a:spcBef>
              <a:buClr>
                <a:srgbClr val="ffff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Free of charge</a:t>
            </a:r>
            <a:endParaRPr b="1" lang="en-US" sz="2500" strike="noStrike" u="none">
              <a:solidFill>
                <a:srgbClr val="ff4603"/>
              </a:solidFill>
              <a:effectLst/>
              <a:uFillTx/>
              <a:latin typeface="Arial"/>
            </a:endParaRPr>
          </a:p>
          <a:p>
            <a:pPr marL="343080" indent="-343080">
              <a:lnSpc>
                <a:spcPct val="120000"/>
              </a:lnSpc>
              <a:spcBef>
                <a:spcPts val="476"/>
              </a:spcBef>
              <a:buClr>
                <a:srgbClr val="ffff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Real-Time Pricing</a:t>
            </a:r>
            <a:r>
              <a:rPr b="0" lang="en-US" sz="1900" strike="noStrike" u="none">
                <a:solidFill>
                  <a:srgbClr val="ffff00"/>
                </a:solidFill>
                <a:effectLst/>
                <a:uFillTx/>
                <a:latin typeface="Comic Sans MS"/>
              </a:rPr>
              <a:t> Information</a:t>
            </a:r>
            <a:endParaRPr b="1" lang="en-US" sz="1900" strike="noStrike" u="none">
              <a:solidFill>
                <a:srgbClr val="ff4603"/>
              </a:solidFill>
              <a:effectLst/>
              <a:uFillTx/>
              <a:latin typeface="Arial"/>
            </a:endParaRPr>
          </a:p>
          <a:p>
            <a:pPr marL="343080" indent="-343080">
              <a:lnSpc>
                <a:spcPct val="120000"/>
              </a:lnSpc>
              <a:spcBef>
                <a:spcPts val="524"/>
              </a:spcBef>
              <a:buClr>
                <a:srgbClr val="ffff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Access to complementary markets</a:t>
            </a:r>
            <a:r>
              <a:rPr b="0" lang="en-US" sz="2100" strike="noStrike" u="none">
                <a:solidFill>
                  <a:srgbClr val="ffff00"/>
                </a:solidFill>
                <a:effectLst/>
                <a:uFillTx/>
                <a:latin typeface="Comic Sans MS"/>
              </a:rPr>
              <a:t> and product information</a:t>
            </a:r>
            <a:endParaRPr b="1" lang="en-US" sz="2100" strike="noStrike" u="none">
              <a:solidFill>
                <a:srgbClr val="ff4603"/>
              </a:solidFill>
              <a:effectLst/>
              <a:uFillTx/>
              <a:latin typeface="Arial"/>
            </a:endParaRPr>
          </a:p>
          <a:p>
            <a:pPr marL="343080" indent="-343080">
              <a:lnSpc>
                <a:spcPct val="120000"/>
              </a:lnSpc>
              <a:spcBef>
                <a:spcPts val="476"/>
              </a:spcBef>
              <a:buClr>
                <a:srgbClr val="ffff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Simple access</a:t>
            </a:r>
            <a:r>
              <a:rPr b="0" lang="en-US" sz="1900" strike="noStrike" u="none">
                <a:solidFill>
                  <a:srgbClr val="ffff00"/>
                </a:solidFill>
                <a:effectLst/>
                <a:uFillTx/>
                <a:latin typeface="Comic Sans MS"/>
              </a:rPr>
              <a:t> via the Internet</a:t>
            </a:r>
            <a:endParaRPr b="1" lang="en-US" sz="1900" strike="noStrike" u="none">
              <a:solidFill>
                <a:srgbClr val="ff4603"/>
              </a:solidFill>
              <a:effectLst/>
              <a:uFillTx/>
              <a:latin typeface="Arial"/>
            </a:endParaRPr>
          </a:p>
          <a:p>
            <a:pPr marL="343080" indent="-343080">
              <a:lnSpc>
                <a:spcPct val="120000"/>
              </a:lnSpc>
              <a:spcBef>
                <a:spcPts val="476"/>
              </a:spcBef>
              <a:buClr>
                <a:srgbClr val="ffff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Easy</a:t>
            </a:r>
            <a:r>
              <a:rPr b="0" lang="en-US" sz="1900" strike="noStrike" u="none">
                <a:solidFill>
                  <a:srgbClr val="ffff00"/>
                </a:solidFill>
                <a:effectLst/>
                <a:uFillTx/>
                <a:latin typeface="Comic Sans MS"/>
              </a:rPr>
              <a:t> to use</a:t>
            </a:r>
            <a:endParaRPr b="1" lang="en-US" sz="1900" strike="noStrike" u="none">
              <a:solidFill>
                <a:srgbClr val="ff4603"/>
              </a:solidFill>
              <a:effectLst/>
              <a:uFillTx/>
              <a:latin typeface="Arial"/>
            </a:endParaRPr>
          </a:p>
          <a:p>
            <a:pPr marL="343080" indent="-343080">
              <a:lnSpc>
                <a:spcPct val="120000"/>
              </a:lnSpc>
              <a:spcBef>
                <a:spcPts val="476"/>
              </a:spcBef>
              <a:buClr>
                <a:srgbClr val="ffff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Fast and Secure</a:t>
            </a:r>
            <a:r>
              <a:rPr b="0" lang="en-US" sz="1900" strike="noStrike" u="none">
                <a:solidFill>
                  <a:srgbClr val="ffff00"/>
                </a:solidFill>
                <a:effectLst/>
                <a:uFillTx/>
                <a:latin typeface="Comic Sans MS"/>
              </a:rPr>
              <a:t> Execution</a:t>
            </a:r>
            <a:endParaRPr b="1" lang="en-US" sz="1900" strike="noStrike" u="none">
              <a:solidFill>
                <a:srgbClr val="ff4603"/>
              </a:solidFill>
              <a:effectLst/>
              <a:uFillTx/>
              <a:latin typeface="Arial"/>
            </a:endParaRPr>
          </a:p>
          <a:p>
            <a:pPr marL="343080" indent="-343080">
              <a:lnSpc>
                <a:spcPct val="120000"/>
              </a:lnSpc>
              <a:spcBef>
                <a:spcPts val="624"/>
              </a:spcBef>
              <a:buClr>
                <a:srgbClr val="ffff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Enron’s Best Prices</a:t>
            </a:r>
            <a:endParaRPr b="1" lang="en-US" sz="2500" strike="noStrike" u="none">
              <a:solidFill>
                <a:srgbClr val="ff4603"/>
              </a:solidFill>
              <a:effectLst/>
              <a:uFillTx/>
              <a:latin typeface="Arial"/>
            </a:endParaRPr>
          </a:p>
          <a:p>
            <a:pPr marL="343080" indent="-343080">
              <a:lnSpc>
                <a:spcPct val="120000"/>
              </a:lnSpc>
              <a:spcBef>
                <a:spcPts val="624"/>
              </a:spcBef>
              <a:buClr>
                <a:srgbClr val="ffff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Adaptable to Market Demands</a:t>
            </a:r>
            <a:endParaRPr b="1" lang="en-US" sz="2500" strike="noStrike" u="none">
              <a:solidFill>
                <a:srgbClr val="ff4603"/>
              </a:solidFill>
              <a:effectLst/>
              <a:uFillTx/>
              <a:latin typeface="Arial"/>
            </a:endParaRPr>
          </a:p>
          <a:p>
            <a:pPr marL="343080" indent="0">
              <a:lnSpc>
                <a:spcPct val="120000"/>
              </a:lnSpc>
              <a:spcBef>
                <a:spcPts val="47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900" strike="noStrike" u="none">
              <a:solidFill>
                <a:srgbClr val="ff4603"/>
              </a:solidFill>
              <a:effectLst/>
              <a:uFillTx/>
              <a:latin typeface="Arial"/>
            </a:endParaRPr>
          </a:p>
          <a:p>
            <a:pPr marL="343080" indent="0">
              <a:lnSpc>
                <a:spcPct val="100000"/>
              </a:lnSpc>
              <a:spcBef>
                <a:spcPts val="47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900" strike="noStrike" u="none">
              <a:solidFill>
                <a:srgbClr val="ff4603"/>
              </a:solidFill>
              <a:effectLst/>
              <a:uFillTx/>
              <a:latin typeface="Arial"/>
            </a:endParaRPr>
          </a:p>
        </p:txBody>
      </p:sp>
      <p:sp>
        <p:nvSpPr>
          <p:cNvPr id="325" name="PlaceHolder 2"/>
          <p:cNvSpPr>
            <a:spLocks noGrp="1"/>
          </p:cNvSpPr>
          <p:nvPr>
            <p:ph type="title"/>
          </p:nvPr>
        </p:nvSpPr>
        <p:spPr>
          <a:xfrm>
            <a:off x="651960" y="0"/>
            <a:ext cx="8750520" cy="652320"/>
          </a:xfrm>
          <a:prstGeom prst="rect">
            <a:avLst/>
          </a:prstGeom>
          <a:noFill/>
          <a:ln w="0">
            <a:noFill/>
          </a:ln>
        </p:spPr>
        <p:txBody>
          <a:bodyPr lIns="91440" rIns="91440" tIns="45720" bIns="45720" anchor="t">
            <a:noAutofit/>
          </a:bodyPr>
          <a:p>
            <a:pPr marL="343080" indent="-343080" algn="ctr">
              <a:lnSpc>
                <a:spcPct val="120000"/>
              </a:lnSpc>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4603"/>
                </a:solidFill>
                <a:effectLst/>
                <a:uFillTx/>
                <a:latin typeface="Comic Sans MS"/>
              </a:rPr>
              <a:t>Benefits of EnronOnline</a:t>
            </a:r>
            <a:endParaRPr b="1" lang="en-US" sz="3000" strike="noStrike" u="none">
              <a:solidFill>
                <a:srgbClr val="ff4603"/>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5" name=""/>
          <p:cNvSpPr/>
          <p:nvPr/>
        </p:nvSpPr>
        <p:spPr>
          <a:xfrm>
            <a:off x="639720" y="676440"/>
            <a:ext cx="9495000" cy="4889160"/>
          </a:xfrm>
          <a:prstGeom prst="rect">
            <a:avLst/>
          </a:prstGeom>
          <a:noFill/>
          <a:ln w="0">
            <a:noFill/>
          </a:ln>
        </p:spPr>
        <p:style>
          <a:lnRef idx="0"/>
          <a:fillRef idx="0"/>
          <a:effectRef idx="0"/>
          <a:fontRef idx="minor"/>
        </p:style>
        <p:txBody>
          <a:bodyPr lIns="90000" rIns="90000" tIns="46800" bIns="46800" anchor="t">
            <a:normAutofit fontScale="92500" lnSpcReduction="9999"/>
          </a:bodyPr>
          <a:p>
            <a:pPr>
              <a:lnSpc>
                <a:spcPct val="100000"/>
              </a:lnSpc>
              <a:spcBef>
                <a:spcPts val="624"/>
              </a:spcBef>
              <a:buClr>
                <a:srgbClr val="ffff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5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November 1999</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US Natural Gas</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Canadian Natural Gas</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December 1999</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Coal</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Nordic Power</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Plastics</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Pulp &amp; Paper</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US Power</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January 2000</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Continental European Power</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Continental European Gas</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Emissions</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LPG</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Oil &amp; Refined Products</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Petrochemicals</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UK Gas</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UK Power</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Weather</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February 2000</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EnBank Virtual Storage Auction (UK)</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March 2000</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Credit Derivatives</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Enron Emissions Auctions (US)</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Australian Power</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Summer 2000</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Bandwidth</a:t>
            </a:r>
            <a:endParaRPr b="0" lang="en-US" sz="1800" strike="noStrike" u="none">
              <a:solidFill>
                <a:srgbClr val="ffff00"/>
              </a:solidFill>
              <a:effectLst/>
              <a:uFillTx/>
              <a:latin typeface="Times New Roman"/>
            </a:endParaRPr>
          </a:p>
          <a:p>
            <a:pPr lvl="2" marL="1434960">
              <a:lnSpc>
                <a:spcPct val="60000"/>
              </a:lnSpc>
              <a:spcBef>
                <a:spcPts val="451"/>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European Coal</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r>
              <a:rPr b="0" lang="en-US" sz="1800" strike="noStrike" u="none">
                <a:solidFill>
                  <a:srgbClr val="ffff00"/>
                </a:solidFill>
                <a:effectLst/>
                <a:uFillTx/>
                <a:latin typeface="Comic Sans MS"/>
              </a:rPr>
              <a:t>	</a:t>
            </a:r>
            <a:endParaRPr b="0" lang="en-US" sz="1800" strike="noStrike" u="none">
              <a:solidFill>
                <a:srgbClr val="ffff00"/>
              </a:solidFill>
              <a:effectLst/>
              <a:uFillTx/>
              <a:latin typeface="Times New Roman"/>
            </a:endParaRPr>
          </a:p>
        </p:txBody>
      </p:sp>
      <p:pic>
        <p:nvPicPr>
          <p:cNvPr id="36" name="" descr=""/>
          <p:cNvPicPr/>
          <p:nvPr/>
        </p:nvPicPr>
        <p:blipFill>
          <a:blip r:embed="rId1"/>
          <a:stretch/>
        </p:blipFill>
        <p:spPr>
          <a:xfrm>
            <a:off x="0" y="0"/>
            <a:ext cx="9906120" cy="846000"/>
          </a:xfrm>
          <a:prstGeom prst="rect">
            <a:avLst/>
          </a:prstGeom>
          <a:noFill/>
          <a:ln w="0">
            <a:noFill/>
          </a:ln>
        </p:spPr>
      </p:pic>
      <p:sp>
        <p:nvSpPr>
          <p:cNvPr id="37" name=""/>
          <p:cNvSpPr/>
          <p:nvPr/>
        </p:nvSpPr>
        <p:spPr>
          <a:xfrm>
            <a:off x="0" y="76320"/>
            <a:ext cx="9906120" cy="76176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ff4603"/>
                </a:solidFill>
                <a:effectLst/>
                <a:uFillTx/>
                <a:latin typeface="Comic Sans MS"/>
              </a:rPr>
              <a:t>Enron’s global wholesale transaction business </a:t>
            </a:r>
            <a:br>
              <a:rPr sz="3000"/>
            </a:br>
            <a:r>
              <a:rPr b="1" lang="en-GB" sz="3000" strike="noStrike" u="none">
                <a:solidFill>
                  <a:srgbClr val="ff4603"/>
                </a:solidFill>
                <a:effectLst/>
                <a:uFillTx/>
                <a:latin typeface="Comic Sans MS"/>
              </a:rPr>
              <a:t>	</a:t>
            </a:r>
            <a:r>
              <a:rPr b="1" lang="en-GB" sz="3000" strike="noStrike" u="none">
                <a:solidFill>
                  <a:srgbClr val="ff4603"/>
                </a:solidFill>
                <a:effectLst/>
                <a:uFillTx/>
                <a:latin typeface="Comic Sans MS"/>
              </a:rPr>
              <a:t>	</a:t>
            </a:r>
            <a:r>
              <a:rPr b="1" lang="en-GB" sz="3000" strike="noStrike" u="none">
                <a:solidFill>
                  <a:srgbClr val="ff4603"/>
                </a:solidFill>
                <a:effectLst/>
                <a:uFillTx/>
                <a:latin typeface="Comic Sans MS"/>
              </a:rPr>
              <a:t>	</a:t>
            </a:r>
            <a:r>
              <a:rPr b="1" lang="en-GB" sz="3000" strike="noStrike" u="none">
                <a:solidFill>
                  <a:srgbClr val="ff4603"/>
                </a:solidFill>
                <a:effectLst/>
                <a:uFillTx/>
                <a:latin typeface="Comic Sans MS"/>
              </a:rPr>
              <a:t>	</a:t>
            </a:r>
            <a:r>
              <a:rPr b="1" lang="en-GB" sz="3000" strike="noStrike" u="none">
                <a:solidFill>
                  <a:srgbClr val="ff4603"/>
                </a:solidFill>
                <a:effectLst/>
                <a:uFillTx/>
                <a:latin typeface="Comic Sans MS"/>
              </a:rPr>
              <a:t>	</a:t>
            </a:r>
            <a:r>
              <a:rPr b="1" lang="en-GB" sz="3000" strike="noStrike" u="none">
                <a:solidFill>
                  <a:srgbClr val="ff4603"/>
                </a:solidFill>
                <a:effectLst/>
                <a:uFillTx/>
                <a:latin typeface="Comic Sans MS"/>
              </a:rPr>
              <a:t>	</a:t>
            </a:r>
            <a:r>
              <a:rPr b="1" lang="en-GB" sz="3000" strike="noStrike" u="none">
                <a:solidFill>
                  <a:srgbClr val="ff4603"/>
                </a:solidFill>
                <a:effectLst/>
                <a:uFillTx/>
                <a:latin typeface="Comic Sans MS"/>
              </a:rPr>
              <a:t>…………..moves online</a:t>
            </a:r>
            <a:endParaRPr b="0" lang="en-US" sz="3000" strike="noStrike" u="none">
              <a:solidFill>
                <a:srgbClr val="ffff00"/>
              </a:solidFill>
              <a:effectLst/>
              <a:uFillTx/>
              <a:latin typeface="Times New Roman"/>
            </a:endParaRPr>
          </a:p>
        </p:txBody>
      </p:sp>
      <p:sp>
        <p:nvSpPr>
          <p:cNvPr id="38" name=""/>
          <p:cNvSpPr/>
          <p:nvPr/>
        </p:nvSpPr>
        <p:spPr>
          <a:xfrm rot="18733800">
            <a:off x="-89280" y="3253320"/>
            <a:ext cx="27241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99ff"/>
                </a:solidFill>
                <a:effectLst/>
                <a:uFillTx/>
                <a:latin typeface="Frutiger 45 Light"/>
              </a:rPr>
              <a:t>Clicks &amp; Mortar</a:t>
            </a:r>
            <a:endParaRPr b="0" lang="en-US" sz="2400" strike="noStrike" u="none">
              <a:solidFill>
                <a:srgbClr val="ffff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pSp>
        <p:nvGrpSpPr>
          <p:cNvPr id="326" name=""/>
          <p:cNvGrpSpPr/>
          <p:nvPr/>
        </p:nvGrpSpPr>
        <p:grpSpPr>
          <a:xfrm>
            <a:off x="3267000" y="1601640"/>
            <a:ext cx="3501720" cy="3351240"/>
            <a:chOff x="3267000" y="1601640"/>
            <a:chExt cx="3501720" cy="3351240"/>
          </a:xfrm>
        </p:grpSpPr>
        <p:pic>
          <p:nvPicPr>
            <p:cNvPr id="327" name="Logoblk" descr=""/>
            <p:cNvPicPr/>
            <p:nvPr/>
          </p:nvPicPr>
          <p:blipFill>
            <a:blip r:embed="rId1"/>
            <a:stretch/>
          </p:blipFill>
          <p:spPr>
            <a:xfrm>
              <a:off x="3267000" y="1601640"/>
              <a:ext cx="3501720" cy="3351240"/>
            </a:xfrm>
            <a:prstGeom prst="rect">
              <a:avLst/>
            </a:prstGeom>
            <a:noFill/>
            <a:ln w="0">
              <a:noFill/>
            </a:ln>
          </p:spPr>
        </p:pic>
        <p:sp>
          <p:nvSpPr>
            <p:cNvPr id="328" name=""/>
            <p:cNvSpPr/>
            <p:nvPr/>
          </p:nvSpPr>
          <p:spPr>
            <a:xfrm>
              <a:off x="3705840" y="2814480"/>
              <a:ext cx="237600" cy="225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329" name=""/>
            <p:cNvSpPr/>
            <p:nvPr/>
          </p:nvSpPr>
          <p:spPr>
            <a:xfrm>
              <a:off x="4699080" y="3052800"/>
              <a:ext cx="237960" cy="2268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grpSp>
      <p:sp>
        <p:nvSpPr>
          <p:cNvPr id="330" name=""/>
          <p:cNvSpPr/>
          <p:nvPr/>
        </p:nvSpPr>
        <p:spPr>
          <a:xfrm>
            <a:off x="2930400" y="252360"/>
            <a:ext cx="184320" cy="549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00"/>
              </a:solidFill>
              <a:effectLst/>
              <a:uFillTx/>
              <a:latin typeface="Times New Roman"/>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9" name="PlaceHolder 1"/>
          <p:cNvSpPr>
            <a:spLocks noGrp="1"/>
          </p:cNvSpPr>
          <p:nvPr>
            <p:ph/>
          </p:nvPr>
        </p:nvSpPr>
        <p:spPr>
          <a:xfrm>
            <a:off x="693720" y="888480"/>
            <a:ext cx="9212400" cy="5651640"/>
          </a:xfrm>
          <a:prstGeom prst="rect">
            <a:avLst/>
          </a:prstGeom>
          <a:noFill/>
          <a:ln w="0">
            <a:noFill/>
          </a:ln>
        </p:spPr>
        <p:txBody>
          <a:bodyPr lIns="90000" rIns="90000" tIns="46800" bIns="46800" anchor="t">
            <a:normAutofit lnSpcReduction="9999"/>
          </a:bodyPr>
          <a:p>
            <a:pPr marL="343080" indent="-343080">
              <a:lnSpc>
                <a:spcPct val="120000"/>
              </a:lnSpc>
              <a:spcBef>
                <a:spcPts val="624"/>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Total Life to Date Transactions &gt; 88,000</a:t>
            </a:r>
            <a:endParaRPr b="1" lang="en-US" sz="2500" strike="noStrike" u="none">
              <a:solidFill>
                <a:srgbClr val="ff4603"/>
              </a:solidFill>
              <a:effectLst/>
              <a:uFillTx/>
              <a:latin typeface="Arial"/>
            </a:endParaRPr>
          </a:p>
          <a:p>
            <a:pPr marL="343080" indent="-343080">
              <a:lnSpc>
                <a:spcPct val="120000"/>
              </a:lnSpc>
              <a:spcBef>
                <a:spcPts val="624"/>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Currently &gt; 45 % of Enron’s Transactions</a:t>
            </a:r>
            <a:endParaRPr b="1" lang="en-US" sz="2500" strike="noStrike" u="none">
              <a:solidFill>
                <a:srgbClr val="ff4603"/>
              </a:solidFill>
              <a:effectLst/>
              <a:uFillTx/>
              <a:latin typeface="Arial"/>
            </a:endParaRPr>
          </a:p>
          <a:p>
            <a:pPr marL="343080" indent="-343080">
              <a:lnSpc>
                <a:spcPct val="120000"/>
              </a:lnSpc>
              <a:spcBef>
                <a:spcPts val="624"/>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Average Daily Transactions &gt; 1,200</a:t>
            </a:r>
            <a:endParaRPr b="1" lang="en-US" sz="2500" strike="noStrike" u="none">
              <a:solidFill>
                <a:srgbClr val="ff4603"/>
              </a:solidFill>
              <a:effectLst/>
              <a:uFillTx/>
              <a:latin typeface="Arial"/>
            </a:endParaRPr>
          </a:p>
          <a:p>
            <a:pPr marL="343080" indent="-343080">
              <a:lnSpc>
                <a:spcPct val="120000"/>
              </a:lnSpc>
              <a:spcBef>
                <a:spcPts val="624"/>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Life to Date</a:t>
            </a:r>
            <a:r>
              <a:rPr b="0" lang="en-US" sz="2100" strike="noStrike" u="none">
                <a:solidFill>
                  <a:srgbClr val="ffff00"/>
                </a:solidFill>
                <a:effectLst/>
                <a:uFillTx/>
                <a:latin typeface="Comic Sans MS"/>
              </a:rPr>
              <a:t> </a:t>
            </a:r>
            <a:r>
              <a:rPr b="0" lang="en-US" sz="2500" strike="noStrike" u="none">
                <a:solidFill>
                  <a:srgbClr val="ffff00"/>
                </a:solidFill>
                <a:effectLst/>
                <a:uFillTx/>
                <a:latin typeface="Comic Sans MS"/>
              </a:rPr>
              <a:t>Notional Value of Transactions &gt; $34 billion</a:t>
            </a:r>
            <a:endParaRPr b="1" lang="en-US" sz="2500" strike="noStrike" u="none">
              <a:solidFill>
                <a:srgbClr val="ff4603"/>
              </a:solidFill>
              <a:effectLst/>
              <a:uFillTx/>
              <a:latin typeface="Arial"/>
            </a:endParaRPr>
          </a:p>
          <a:p>
            <a:pPr marL="343080" indent="-343080">
              <a:lnSpc>
                <a:spcPct val="120000"/>
              </a:lnSpc>
              <a:spcBef>
                <a:spcPts val="624"/>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Daily Notional Value Approximately $600 Million</a:t>
            </a:r>
            <a:endParaRPr b="1" lang="en-US" sz="2500" strike="noStrike" u="none">
              <a:solidFill>
                <a:srgbClr val="ff4603"/>
              </a:solidFill>
              <a:effectLst/>
              <a:uFillTx/>
              <a:latin typeface="Arial"/>
            </a:endParaRPr>
          </a:p>
          <a:p>
            <a:pPr marL="343080" indent="-343080">
              <a:lnSpc>
                <a:spcPct val="120000"/>
              </a:lnSpc>
              <a:spcBef>
                <a:spcPts val="624"/>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Currently &gt; 32% of Enron’s Notional Volume</a:t>
            </a:r>
            <a:endParaRPr b="1" lang="en-US" sz="2500" strike="noStrike" u="none">
              <a:solidFill>
                <a:srgbClr val="ff4603"/>
              </a:solidFill>
              <a:effectLst/>
              <a:uFillTx/>
              <a:latin typeface="Arial"/>
            </a:endParaRPr>
          </a:p>
          <a:p>
            <a:pPr marL="343080" indent="-343080">
              <a:lnSpc>
                <a:spcPct val="120000"/>
              </a:lnSpc>
              <a:spcBef>
                <a:spcPts val="624"/>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Number of Products Offered - Approximately 650</a:t>
            </a:r>
            <a:endParaRPr b="1" lang="en-US" sz="2500" strike="noStrike" u="none">
              <a:solidFill>
                <a:srgbClr val="ff4603"/>
              </a:solidFill>
              <a:effectLst/>
              <a:uFillTx/>
              <a:latin typeface="Arial"/>
            </a:endParaRPr>
          </a:p>
          <a:p>
            <a:pPr marL="343080" indent="-343080">
              <a:lnSpc>
                <a:spcPct val="120000"/>
              </a:lnSpc>
              <a:spcBef>
                <a:spcPts val="624"/>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Number of Currencies Traded in = 11</a:t>
            </a:r>
            <a:endParaRPr b="1" lang="en-US" sz="2500" strike="noStrike" u="none">
              <a:solidFill>
                <a:srgbClr val="ff4603"/>
              </a:solidFill>
              <a:effectLst/>
              <a:uFillTx/>
              <a:latin typeface="Arial"/>
            </a:endParaRPr>
          </a:p>
          <a:p>
            <a:pPr marL="343080" indent="-343080">
              <a:lnSpc>
                <a:spcPct val="120000"/>
              </a:lnSpc>
              <a:spcBef>
                <a:spcPts val="624"/>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Development Time Approximately 7 Months</a:t>
            </a:r>
            <a:endParaRPr b="1" lang="en-US" sz="2500" strike="noStrike" u="none">
              <a:solidFill>
                <a:srgbClr val="ff4603"/>
              </a:solidFill>
              <a:effectLst/>
              <a:uFillTx/>
              <a:latin typeface="Arial"/>
            </a:endParaRPr>
          </a:p>
          <a:p>
            <a:pPr marL="343080" indent="-343080">
              <a:lnSpc>
                <a:spcPct val="120000"/>
              </a:lnSpc>
              <a:spcBef>
                <a:spcPts val="624"/>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Announcement Date October 26, 1999</a:t>
            </a:r>
            <a:endParaRPr b="1" lang="en-US" sz="2500" strike="noStrike" u="none">
              <a:solidFill>
                <a:srgbClr val="ff4603"/>
              </a:solidFill>
              <a:effectLst/>
              <a:uFillTx/>
              <a:latin typeface="Arial"/>
            </a:endParaRPr>
          </a:p>
          <a:p>
            <a:pPr marL="343080" indent="-343080">
              <a:lnSpc>
                <a:spcPct val="120000"/>
              </a:lnSpc>
              <a:spcBef>
                <a:spcPts val="624"/>
              </a:spcBef>
              <a:buClr>
                <a:srgbClr val="ff6600"/>
              </a:buClr>
              <a:buSzPct val="80000"/>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500" strike="noStrike" u="none">
                <a:solidFill>
                  <a:srgbClr val="ffff00"/>
                </a:solidFill>
                <a:effectLst/>
                <a:uFillTx/>
                <a:latin typeface="Comic Sans MS"/>
              </a:rPr>
              <a:t>Launch Date November 29, 1999</a:t>
            </a:r>
            <a:endParaRPr b="1" lang="en-US" sz="2500" strike="noStrike" u="none">
              <a:solidFill>
                <a:srgbClr val="ff4603"/>
              </a:solidFill>
              <a:effectLst/>
              <a:uFillTx/>
              <a:latin typeface="Arial"/>
            </a:endParaRPr>
          </a:p>
          <a:p>
            <a:pPr marL="343080" indent="0">
              <a:lnSpc>
                <a:spcPct val="120000"/>
              </a:lnSpc>
              <a:spcBef>
                <a:spcPts val="47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900" strike="noStrike" u="none">
              <a:solidFill>
                <a:srgbClr val="ff4603"/>
              </a:solidFill>
              <a:effectLst/>
              <a:uFillTx/>
              <a:latin typeface="Arial"/>
            </a:endParaRPr>
          </a:p>
          <a:p>
            <a:pPr marL="343080" indent="0">
              <a:lnSpc>
                <a:spcPct val="100000"/>
              </a:lnSpc>
              <a:spcBef>
                <a:spcPts val="476"/>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900" strike="noStrike" u="none">
              <a:solidFill>
                <a:srgbClr val="ff4603"/>
              </a:solidFill>
              <a:effectLst/>
              <a:uFillTx/>
              <a:latin typeface="Arial"/>
            </a:endParaRPr>
          </a:p>
        </p:txBody>
      </p:sp>
      <p:sp>
        <p:nvSpPr>
          <p:cNvPr id="40" name="PlaceHolder 2"/>
          <p:cNvSpPr>
            <a:spLocks noGrp="1"/>
          </p:cNvSpPr>
          <p:nvPr>
            <p:ph type="title"/>
          </p:nvPr>
        </p:nvSpPr>
        <p:spPr>
          <a:xfrm>
            <a:off x="651960" y="0"/>
            <a:ext cx="8750520" cy="652320"/>
          </a:xfrm>
          <a:prstGeom prst="rect">
            <a:avLst/>
          </a:prstGeom>
          <a:noFill/>
          <a:ln w="0">
            <a:noFill/>
          </a:ln>
        </p:spPr>
        <p:txBody>
          <a:bodyPr lIns="91440" rIns="91440" tIns="45720" bIns="45720" anchor="t">
            <a:noAutofit/>
          </a:bodyPr>
          <a:p>
            <a:pPr marL="343080" indent="-343080" algn="ctr">
              <a:lnSpc>
                <a:spcPct val="120000"/>
              </a:lnSpc>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4603"/>
                </a:solidFill>
                <a:effectLst/>
                <a:uFillTx/>
                <a:latin typeface="Comic Sans MS"/>
              </a:rPr>
              <a:t>EnronOnline Statistics</a:t>
            </a:r>
            <a:endParaRPr b="1" lang="en-US" sz="3000" strike="noStrike" u="none">
              <a:solidFill>
                <a:srgbClr val="ff4603"/>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1" name=""/>
          <p:cNvSpPr/>
          <p:nvPr/>
        </p:nvSpPr>
        <p:spPr>
          <a:xfrm>
            <a:off x="3240" y="77760"/>
            <a:ext cx="9907560" cy="11923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42" name=""/>
          <p:cNvSpPr/>
          <p:nvPr/>
        </p:nvSpPr>
        <p:spPr>
          <a:xfrm>
            <a:off x="384120" y="52560"/>
            <a:ext cx="9129600" cy="54900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4603"/>
                </a:solidFill>
                <a:effectLst/>
                <a:uFillTx/>
                <a:latin typeface="Comic Sans MS"/>
              </a:rPr>
              <a:t>How does EnronOnline differ from current way our customers currently conduct business?</a:t>
            </a:r>
            <a:endParaRPr b="0" lang="en-US" sz="3000" strike="noStrike" u="none">
              <a:solidFill>
                <a:srgbClr val="ffff00"/>
              </a:solidFill>
              <a:effectLst/>
              <a:uFillTx/>
              <a:latin typeface="Times New Roman"/>
            </a:endParaRPr>
          </a:p>
        </p:txBody>
      </p:sp>
      <p:sp>
        <p:nvSpPr>
          <p:cNvPr id="43" name=""/>
          <p:cNvSpPr/>
          <p:nvPr/>
        </p:nvSpPr>
        <p:spPr>
          <a:xfrm>
            <a:off x="355680" y="1477800"/>
            <a:ext cx="2582640" cy="5156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44" name=""/>
          <p:cNvSpPr/>
          <p:nvPr/>
        </p:nvSpPr>
        <p:spPr>
          <a:xfrm>
            <a:off x="1325520" y="1539720"/>
            <a:ext cx="7837560" cy="4273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sng">
                <a:solidFill>
                  <a:srgbClr val="ffffff"/>
                </a:solidFill>
                <a:effectLst/>
                <a:uFillTx/>
                <a:latin typeface="Comic Sans MS"/>
              </a:rPr>
              <a:t>Currently</a:t>
            </a:r>
            <a:r>
              <a:rPr b="1" lang="en-US" sz="2800" strike="noStrike" u="sng">
                <a:solidFill>
                  <a:srgbClr val="ffffff"/>
                </a:solidFill>
                <a:effectLst/>
                <a:uFillTx/>
                <a:latin typeface="Comic Sans MS"/>
              </a:rPr>
              <a:t>	</a:t>
            </a:r>
            <a:r>
              <a:rPr b="1" lang="en-US" sz="2800" strike="noStrike" u="none">
                <a:solidFill>
                  <a:srgbClr val="ffffff"/>
                </a:solidFill>
                <a:effectLst/>
                <a:uFillTx/>
                <a:latin typeface="Comic Sans MS"/>
              </a:rPr>
              <a:t>	</a:t>
            </a:r>
            <a:r>
              <a:rPr b="1" lang="en-US" sz="2800" strike="noStrike" u="none">
                <a:solidFill>
                  <a:srgbClr val="ffffff"/>
                </a:solidFill>
                <a:effectLst/>
                <a:uFillTx/>
                <a:latin typeface="Comic Sans MS"/>
              </a:rPr>
              <a:t>        </a:t>
            </a:r>
            <a:r>
              <a:rPr b="1" lang="en-US" sz="2800" strike="noStrike" u="sng">
                <a:solidFill>
                  <a:srgbClr val="ffffff"/>
                </a:solidFill>
                <a:effectLst/>
                <a:uFillTx/>
                <a:latin typeface="Comic Sans MS"/>
              </a:rPr>
              <a:t>With EnronOnline</a:t>
            </a:r>
            <a:endParaRPr b="0" lang="en-US" sz="2800" strike="noStrike" u="none">
              <a:solidFill>
                <a:srgbClr val="ffff00"/>
              </a:solidFill>
              <a:effectLst/>
              <a:uFillTx/>
              <a:latin typeface="Times New Roman"/>
            </a:endParaRPr>
          </a:p>
        </p:txBody>
      </p:sp>
      <p:sp>
        <p:nvSpPr>
          <p:cNvPr id="45" name=""/>
          <p:cNvSpPr/>
          <p:nvPr/>
        </p:nvSpPr>
        <p:spPr>
          <a:xfrm>
            <a:off x="1393560" y="4529160"/>
            <a:ext cx="691200" cy="427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       </a:t>
            </a:r>
            <a:endParaRPr b="0" lang="en-US" sz="2800" strike="noStrike" u="none">
              <a:solidFill>
                <a:srgbClr val="ffff00"/>
              </a:solidFill>
              <a:effectLst/>
              <a:uFillTx/>
              <a:latin typeface="Times New Roman"/>
            </a:endParaRPr>
          </a:p>
        </p:txBody>
      </p:sp>
      <p:sp>
        <p:nvSpPr>
          <p:cNvPr id="46" name=""/>
          <p:cNvSpPr/>
          <p:nvPr/>
        </p:nvSpPr>
        <p:spPr>
          <a:xfrm>
            <a:off x="2278080" y="4529160"/>
            <a:ext cx="493920" cy="427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     </a:t>
            </a:r>
            <a:endParaRPr b="0" lang="en-US" sz="2800" strike="noStrike" u="none">
              <a:solidFill>
                <a:srgbClr val="ffff00"/>
              </a:solidFill>
              <a:effectLst/>
              <a:uFillTx/>
              <a:latin typeface="Times New Roman"/>
            </a:endParaRPr>
          </a:p>
        </p:txBody>
      </p:sp>
      <p:sp>
        <p:nvSpPr>
          <p:cNvPr id="47" name=""/>
          <p:cNvSpPr/>
          <p:nvPr/>
        </p:nvSpPr>
        <p:spPr>
          <a:xfrm>
            <a:off x="524880" y="5810400"/>
            <a:ext cx="99360" cy="427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 </a:t>
            </a:r>
            <a:endParaRPr b="0" lang="en-US" sz="2800" strike="noStrike" u="none">
              <a:solidFill>
                <a:srgbClr val="ffff00"/>
              </a:solidFill>
              <a:effectLst/>
              <a:uFillTx/>
              <a:latin typeface="Times New Roman"/>
            </a:endParaRPr>
          </a:p>
        </p:txBody>
      </p:sp>
      <p:sp>
        <p:nvSpPr>
          <p:cNvPr id="48" name=""/>
          <p:cNvSpPr/>
          <p:nvPr/>
        </p:nvSpPr>
        <p:spPr>
          <a:xfrm>
            <a:off x="539640" y="5810400"/>
            <a:ext cx="2102040" cy="4273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         </a:t>
            </a:r>
            <a:r>
              <a:rPr b="1" lang="en-US" sz="2800" strike="noStrike" u="none">
                <a:solidFill>
                  <a:srgbClr val="ffffff"/>
                </a:solidFill>
                <a:effectLst/>
                <a:uFillTx/>
                <a:latin typeface="Comic Sans MS"/>
              </a:rPr>
              <a:t>Enron</a:t>
            </a:r>
            <a:endParaRPr b="0" lang="en-US" sz="2800" strike="noStrike" u="none">
              <a:solidFill>
                <a:srgbClr val="ffff00"/>
              </a:solidFill>
              <a:effectLst/>
              <a:uFillTx/>
              <a:latin typeface="Times New Roman"/>
            </a:endParaRPr>
          </a:p>
        </p:txBody>
      </p:sp>
      <p:sp>
        <p:nvSpPr>
          <p:cNvPr id="49" name=""/>
          <p:cNvSpPr/>
          <p:nvPr/>
        </p:nvSpPr>
        <p:spPr>
          <a:xfrm>
            <a:off x="6178680" y="1494000"/>
            <a:ext cx="3070080" cy="2954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50" name=""/>
          <p:cNvSpPr/>
          <p:nvPr/>
        </p:nvSpPr>
        <p:spPr>
          <a:xfrm>
            <a:off x="6476760" y="2409840"/>
            <a:ext cx="1468800" cy="427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Comic Sans MS"/>
              </a:rPr>
              <a:t>Internet</a:t>
            </a:r>
            <a:endParaRPr b="0" lang="en-US" sz="2800" strike="noStrike" u="none">
              <a:solidFill>
                <a:srgbClr val="ffff00"/>
              </a:solidFill>
              <a:effectLst/>
              <a:uFillTx/>
              <a:latin typeface="Times New Roman"/>
            </a:endParaRPr>
          </a:p>
        </p:txBody>
      </p:sp>
      <p:sp>
        <p:nvSpPr>
          <p:cNvPr id="51" name=""/>
          <p:cNvSpPr/>
          <p:nvPr/>
        </p:nvSpPr>
        <p:spPr>
          <a:xfrm>
            <a:off x="6644160" y="5791320"/>
            <a:ext cx="951480" cy="4273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Comic Sans MS"/>
              </a:rPr>
              <a:t>Enron</a:t>
            </a:r>
            <a:endParaRPr b="0" lang="en-US" sz="2800" strike="noStrike" u="none">
              <a:solidFill>
                <a:srgbClr val="ffff00"/>
              </a:solidFill>
              <a:effectLst/>
              <a:uFillTx/>
              <a:latin typeface="Times New Roman"/>
            </a:endParaRPr>
          </a:p>
        </p:txBody>
      </p:sp>
      <p:grpSp>
        <p:nvGrpSpPr>
          <p:cNvPr id="52" name=""/>
          <p:cNvGrpSpPr/>
          <p:nvPr/>
        </p:nvGrpSpPr>
        <p:grpSpPr>
          <a:xfrm>
            <a:off x="1922400" y="3490920"/>
            <a:ext cx="257400" cy="1919160"/>
            <a:chOff x="1922400" y="3490920"/>
            <a:chExt cx="257400" cy="1919160"/>
          </a:xfrm>
        </p:grpSpPr>
        <p:sp>
          <p:nvSpPr>
            <p:cNvPr id="53" name=""/>
            <p:cNvSpPr/>
            <p:nvPr/>
          </p:nvSpPr>
          <p:spPr>
            <a:xfrm>
              <a:off x="2014920" y="3490920"/>
              <a:ext cx="73800" cy="1657440"/>
            </a:xfrm>
            <a:prstGeom prst="rect">
              <a:avLst/>
            </a:prstGeom>
            <a:solidFill>
              <a:srgbClr val="ffff0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54" name=""/>
            <p:cNvSpPr/>
            <p:nvPr/>
          </p:nvSpPr>
          <p:spPr>
            <a:xfrm>
              <a:off x="1922400" y="5145120"/>
              <a:ext cx="257400" cy="264960"/>
            </a:xfrm>
            <a:custGeom>
              <a:avLst/>
              <a:gdLst/>
              <a:ahLst/>
              <a:rect l="l" t="t" r="r" b="b"/>
              <a:pathLst>
                <a:path w="167" h="167">
                  <a:moveTo>
                    <a:pt x="0" y="0"/>
                  </a:moveTo>
                  <a:lnTo>
                    <a:pt x="84" y="167"/>
                  </a:lnTo>
                  <a:lnTo>
                    <a:pt x="167" y="0"/>
                  </a:lnTo>
                  <a:lnTo>
                    <a:pt x="0" y="0"/>
                  </a:lnTo>
                  <a:close/>
                </a:path>
              </a:pathLst>
            </a:custGeom>
            <a:solidFill>
              <a:srgbClr val="ffff0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grpSp>
      <p:grpSp>
        <p:nvGrpSpPr>
          <p:cNvPr id="55" name=""/>
          <p:cNvGrpSpPr/>
          <p:nvPr/>
        </p:nvGrpSpPr>
        <p:grpSpPr>
          <a:xfrm>
            <a:off x="1506600" y="2133720"/>
            <a:ext cx="1156680" cy="1187280"/>
            <a:chOff x="1506600" y="2133720"/>
            <a:chExt cx="1156680" cy="1187280"/>
          </a:xfrm>
        </p:grpSpPr>
        <p:grpSp>
          <p:nvGrpSpPr>
            <p:cNvPr id="56" name=""/>
            <p:cNvGrpSpPr/>
            <p:nvPr/>
          </p:nvGrpSpPr>
          <p:grpSpPr>
            <a:xfrm>
              <a:off x="1506600" y="2133720"/>
              <a:ext cx="1156680" cy="1187280"/>
              <a:chOff x="1506600" y="2133720"/>
              <a:chExt cx="1156680" cy="1187280"/>
            </a:xfrm>
          </p:grpSpPr>
          <p:grpSp>
            <p:nvGrpSpPr>
              <p:cNvPr id="57" name=""/>
              <p:cNvGrpSpPr/>
              <p:nvPr/>
            </p:nvGrpSpPr>
            <p:grpSpPr>
              <a:xfrm>
                <a:off x="2491200" y="2943360"/>
                <a:ext cx="123120" cy="377640"/>
                <a:chOff x="2491200" y="2943360"/>
                <a:chExt cx="123120" cy="377640"/>
              </a:xfrm>
            </p:grpSpPr>
            <p:sp>
              <p:nvSpPr>
                <p:cNvPr id="58" name=""/>
                <p:cNvSpPr/>
                <p:nvPr/>
              </p:nvSpPr>
              <p:spPr>
                <a:xfrm>
                  <a:off x="2491200" y="2943360"/>
                  <a:ext cx="54720" cy="107640"/>
                </a:xfrm>
                <a:custGeom>
                  <a:avLst/>
                  <a:gdLst/>
                  <a:ahLst/>
                  <a:rect l="l" t="t" r="r" b="b"/>
                  <a:pathLst>
                    <a:path w="146" h="272">
                      <a:moveTo>
                        <a:pt x="40" y="0"/>
                      </a:moveTo>
                      <a:lnTo>
                        <a:pt x="22" y="15"/>
                      </a:lnTo>
                      <a:lnTo>
                        <a:pt x="9" y="28"/>
                      </a:lnTo>
                      <a:lnTo>
                        <a:pt x="1" y="43"/>
                      </a:lnTo>
                      <a:lnTo>
                        <a:pt x="0" y="60"/>
                      </a:lnTo>
                      <a:lnTo>
                        <a:pt x="1" y="80"/>
                      </a:lnTo>
                      <a:lnTo>
                        <a:pt x="7" y="95"/>
                      </a:lnTo>
                      <a:lnTo>
                        <a:pt x="19" y="116"/>
                      </a:lnTo>
                      <a:lnTo>
                        <a:pt x="75" y="191"/>
                      </a:lnTo>
                      <a:lnTo>
                        <a:pt x="95" y="223"/>
                      </a:lnTo>
                      <a:lnTo>
                        <a:pt x="100" y="239"/>
                      </a:lnTo>
                      <a:lnTo>
                        <a:pt x="98" y="252"/>
                      </a:lnTo>
                      <a:lnTo>
                        <a:pt x="94" y="272"/>
                      </a:lnTo>
                      <a:lnTo>
                        <a:pt x="106" y="268"/>
                      </a:lnTo>
                      <a:lnTo>
                        <a:pt x="117" y="263"/>
                      </a:lnTo>
                      <a:lnTo>
                        <a:pt x="129" y="254"/>
                      </a:lnTo>
                      <a:lnTo>
                        <a:pt x="138" y="239"/>
                      </a:lnTo>
                      <a:lnTo>
                        <a:pt x="146" y="217"/>
                      </a:lnTo>
                      <a:lnTo>
                        <a:pt x="146" y="198"/>
                      </a:lnTo>
                      <a:lnTo>
                        <a:pt x="142" y="178"/>
                      </a:lnTo>
                      <a:lnTo>
                        <a:pt x="138" y="163"/>
                      </a:lnTo>
                      <a:lnTo>
                        <a:pt x="128" y="145"/>
                      </a:lnTo>
                      <a:lnTo>
                        <a:pt x="115" y="126"/>
                      </a:lnTo>
                      <a:lnTo>
                        <a:pt x="101" y="108"/>
                      </a:lnTo>
                      <a:lnTo>
                        <a:pt x="80" y="86"/>
                      </a:lnTo>
                      <a:lnTo>
                        <a:pt x="60" y="60"/>
                      </a:lnTo>
                      <a:lnTo>
                        <a:pt x="48" y="43"/>
                      </a:lnTo>
                      <a:lnTo>
                        <a:pt x="41" y="34"/>
                      </a:lnTo>
                      <a:lnTo>
                        <a:pt x="38" y="15"/>
                      </a:lnTo>
                      <a:lnTo>
                        <a:pt x="40" y="0"/>
                      </a:lnTo>
                      <a:close/>
                    </a:path>
                  </a:pathLst>
                </a:custGeom>
                <a:solidFill>
                  <a:srgbClr val="00606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59" name=""/>
                <p:cNvSpPr/>
                <p:nvPr/>
              </p:nvSpPr>
              <p:spPr>
                <a:xfrm>
                  <a:off x="2513880" y="3033720"/>
                  <a:ext cx="54720" cy="108000"/>
                </a:xfrm>
                <a:custGeom>
                  <a:avLst/>
                  <a:gdLst/>
                  <a:ahLst/>
                  <a:rect l="l" t="t" r="r" b="b"/>
                  <a:pathLst>
                    <a:path w="146" h="272">
                      <a:moveTo>
                        <a:pt x="41" y="0"/>
                      </a:moveTo>
                      <a:lnTo>
                        <a:pt x="23" y="12"/>
                      </a:lnTo>
                      <a:lnTo>
                        <a:pt x="9" y="28"/>
                      </a:lnTo>
                      <a:lnTo>
                        <a:pt x="2" y="41"/>
                      </a:lnTo>
                      <a:lnTo>
                        <a:pt x="0" y="59"/>
                      </a:lnTo>
                      <a:lnTo>
                        <a:pt x="2" y="79"/>
                      </a:lnTo>
                      <a:lnTo>
                        <a:pt x="8" y="94"/>
                      </a:lnTo>
                      <a:lnTo>
                        <a:pt x="19" y="115"/>
                      </a:lnTo>
                      <a:lnTo>
                        <a:pt x="75" y="191"/>
                      </a:lnTo>
                      <a:lnTo>
                        <a:pt x="96" y="222"/>
                      </a:lnTo>
                      <a:lnTo>
                        <a:pt x="100" y="236"/>
                      </a:lnTo>
                      <a:lnTo>
                        <a:pt x="99" y="250"/>
                      </a:lnTo>
                      <a:lnTo>
                        <a:pt x="94" y="272"/>
                      </a:lnTo>
                      <a:lnTo>
                        <a:pt x="107" y="267"/>
                      </a:lnTo>
                      <a:lnTo>
                        <a:pt x="118" y="263"/>
                      </a:lnTo>
                      <a:lnTo>
                        <a:pt x="129" y="254"/>
                      </a:lnTo>
                      <a:lnTo>
                        <a:pt x="139" y="236"/>
                      </a:lnTo>
                      <a:lnTo>
                        <a:pt x="146" y="217"/>
                      </a:lnTo>
                      <a:lnTo>
                        <a:pt x="146" y="197"/>
                      </a:lnTo>
                      <a:lnTo>
                        <a:pt x="143" y="177"/>
                      </a:lnTo>
                      <a:lnTo>
                        <a:pt x="138" y="163"/>
                      </a:lnTo>
                      <a:lnTo>
                        <a:pt x="129" y="145"/>
                      </a:lnTo>
                      <a:lnTo>
                        <a:pt x="117" y="125"/>
                      </a:lnTo>
                      <a:lnTo>
                        <a:pt x="103" y="108"/>
                      </a:lnTo>
                      <a:lnTo>
                        <a:pt x="81" y="83"/>
                      </a:lnTo>
                      <a:lnTo>
                        <a:pt x="61" y="59"/>
                      </a:lnTo>
                      <a:lnTo>
                        <a:pt x="48" y="42"/>
                      </a:lnTo>
                      <a:lnTo>
                        <a:pt x="42" y="33"/>
                      </a:lnTo>
                      <a:lnTo>
                        <a:pt x="39" y="14"/>
                      </a:lnTo>
                      <a:lnTo>
                        <a:pt x="41" y="0"/>
                      </a:lnTo>
                      <a:close/>
                    </a:path>
                  </a:pathLst>
                </a:custGeom>
                <a:solidFill>
                  <a:srgbClr val="00606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60" name=""/>
                <p:cNvSpPr/>
                <p:nvPr/>
              </p:nvSpPr>
              <p:spPr>
                <a:xfrm>
                  <a:off x="2536560" y="3125880"/>
                  <a:ext cx="54720" cy="108000"/>
                </a:xfrm>
                <a:custGeom>
                  <a:avLst/>
                  <a:gdLst/>
                  <a:ahLst/>
                  <a:rect l="l" t="t" r="r" b="b"/>
                  <a:pathLst>
                    <a:path w="146" h="271">
                      <a:moveTo>
                        <a:pt x="41" y="0"/>
                      </a:moveTo>
                      <a:lnTo>
                        <a:pt x="22" y="13"/>
                      </a:lnTo>
                      <a:lnTo>
                        <a:pt x="9" y="28"/>
                      </a:lnTo>
                      <a:lnTo>
                        <a:pt x="2" y="42"/>
                      </a:lnTo>
                      <a:lnTo>
                        <a:pt x="0" y="59"/>
                      </a:lnTo>
                      <a:lnTo>
                        <a:pt x="2" y="78"/>
                      </a:lnTo>
                      <a:lnTo>
                        <a:pt x="8" y="94"/>
                      </a:lnTo>
                      <a:lnTo>
                        <a:pt x="19" y="115"/>
                      </a:lnTo>
                      <a:lnTo>
                        <a:pt x="75" y="190"/>
                      </a:lnTo>
                      <a:lnTo>
                        <a:pt x="95" y="222"/>
                      </a:lnTo>
                      <a:lnTo>
                        <a:pt x="100" y="238"/>
                      </a:lnTo>
                      <a:lnTo>
                        <a:pt x="99" y="251"/>
                      </a:lnTo>
                      <a:lnTo>
                        <a:pt x="94" y="271"/>
                      </a:lnTo>
                      <a:lnTo>
                        <a:pt x="106" y="268"/>
                      </a:lnTo>
                      <a:lnTo>
                        <a:pt x="119" y="262"/>
                      </a:lnTo>
                      <a:lnTo>
                        <a:pt x="130" y="254"/>
                      </a:lnTo>
                      <a:lnTo>
                        <a:pt x="139" y="238"/>
                      </a:lnTo>
                      <a:lnTo>
                        <a:pt x="146" y="216"/>
                      </a:lnTo>
                      <a:lnTo>
                        <a:pt x="146" y="199"/>
                      </a:lnTo>
                      <a:lnTo>
                        <a:pt x="144" y="176"/>
                      </a:lnTo>
                      <a:lnTo>
                        <a:pt x="138" y="162"/>
                      </a:lnTo>
                      <a:lnTo>
                        <a:pt x="129" y="143"/>
                      </a:lnTo>
                      <a:lnTo>
                        <a:pt x="117" y="126"/>
                      </a:lnTo>
                      <a:lnTo>
                        <a:pt x="103" y="107"/>
                      </a:lnTo>
                      <a:lnTo>
                        <a:pt x="81" y="84"/>
                      </a:lnTo>
                      <a:lnTo>
                        <a:pt x="60" y="59"/>
                      </a:lnTo>
                      <a:lnTo>
                        <a:pt x="48" y="43"/>
                      </a:lnTo>
                      <a:lnTo>
                        <a:pt x="42" y="33"/>
                      </a:lnTo>
                      <a:lnTo>
                        <a:pt x="39" y="15"/>
                      </a:lnTo>
                      <a:lnTo>
                        <a:pt x="41" y="0"/>
                      </a:lnTo>
                      <a:close/>
                    </a:path>
                  </a:pathLst>
                </a:custGeom>
                <a:solidFill>
                  <a:srgbClr val="00606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61" name=""/>
                <p:cNvSpPr/>
                <p:nvPr/>
              </p:nvSpPr>
              <p:spPr>
                <a:xfrm>
                  <a:off x="2558160" y="3213000"/>
                  <a:ext cx="56160" cy="108000"/>
                </a:xfrm>
                <a:custGeom>
                  <a:avLst/>
                  <a:gdLst/>
                  <a:ahLst/>
                  <a:rect l="l" t="t" r="r" b="b"/>
                  <a:pathLst>
                    <a:path w="148" h="272">
                      <a:moveTo>
                        <a:pt x="43" y="0"/>
                      </a:moveTo>
                      <a:lnTo>
                        <a:pt x="22" y="13"/>
                      </a:lnTo>
                      <a:lnTo>
                        <a:pt x="10" y="28"/>
                      </a:lnTo>
                      <a:lnTo>
                        <a:pt x="2" y="42"/>
                      </a:lnTo>
                      <a:lnTo>
                        <a:pt x="0" y="60"/>
                      </a:lnTo>
                      <a:lnTo>
                        <a:pt x="2" y="80"/>
                      </a:lnTo>
                      <a:lnTo>
                        <a:pt x="9" y="95"/>
                      </a:lnTo>
                      <a:lnTo>
                        <a:pt x="20" y="116"/>
                      </a:lnTo>
                      <a:lnTo>
                        <a:pt x="75" y="191"/>
                      </a:lnTo>
                      <a:lnTo>
                        <a:pt x="97" y="223"/>
                      </a:lnTo>
                      <a:lnTo>
                        <a:pt x="101" y="236"/>
                      </a:lnTo>
                      <a:lnTo>
                        <a:pt x="100" y="251"/>
                      </a:lnTo>
                      <a:lnTo>
                        <a:pt x="95" y="272"/>
                      </a:lnTo>
                      <a:lnTo>
                        <a:pt x="109" y="268"/>
                      </a:lnTo>
                      <a:lnTo>
                        <a:pt x="120" y="263"/>
                      </a:lnTo>
                      <a:lnTo>
                        <a:pt x="131" y="254"/>
                      </a:lnTo>
                      <a:lnTo>
                        <a:pt x="140" y="236"/>
                      </a:lnTo>
                      <a:lnTo>
                        <a:pt x="148" y="217"/>
                      </a:lnTo>
                      <a:lnTo>
                        <a:pt x="148" y="198"/>
                      </a:lnTo>
                      <a:lnTo>
                        <a:pt x="145" y="178"/>
                      </a:lnTo>
                      <a:lnTo>
                        <a:pt x="139" y="163"/>
                      </a:lnTo>
                      <a:lnTo>
                        <a:pt x="130" y="145"/>
                      </a:lnTo>
                      <a:lnTo>
                        <a:pt x="118" y="126"/>
                      </a:lnTo>
                      <a:lnTo>
                        <a:pt x="103" y="108"/>
                      </a:lnTo>
                      <a:lnTo>
                        <a:pt x="83" y="84"/>
                      </a:lnTo>
                      <a:lnTo>
                        <a:pt x="62" y="60"/>
                      </a:lnTo>
                      <a:lnTo>
                        <a:pt x="48" y="43"/>
                      </a:lnTo>
                      <a:lnTo>
                        <a:pt x="44" y="34"/>
                      </a:lnTo>
                      <a:lnTo>
                        <a:pt x="39" y="15"/>
                      </a:lnTo>
                      <a:lnTo>
                        <a:pt x="43" y="0"/>
                      </a:lnTo>
                      <a:close/>
                    </a:path>
                  </a:pathLst>
                </a:custGeom>
                <a:solidFill>
                  <a:srgbClr val="00606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grpSp>
          <p:grpSp>
            <p:nvGrpSpPr>
              <p:cNvPr id="62" name=""/>
              <p:cNvGrpSpPr/>
              <p:nvPr/>
            </p:nvGrpSpPr>
            <p:grpSpPr>
              <a:xfrm>
                <a:off x="1506600" y="2133720"/>
                <a:ext cx="1156680" cy="833400"/>
                <a:chOff x="1506600" y="2133720"/>
                <a:chExt cx="1156680" cy="833400"/>
              </a:xfrm>
            </p:grpSpPr>
            <p:sp>
              <p:nvSpPr>
                <p:cNvPr id="63" name=""/>
                <p:cNvSpPr/>
                <p:nvPr/>
              </p:nvSpPr>
              <p:spPr>
                <a:xfrm>
                  <a:off x="1506600" y="2133720"/>
                  <a:ext cx="1154160" cy="833400"/>
                </a:xfrm>
                <a:custGeom>
                  <a:avLst/>
                  <a:gdLst/>
                  <a:ahLst/>
                  <a:rect l="l" t="t" r="r" b="b"/>
                  <a:pathLst>
                    <a:path w="3018" h="2098">
                      <a:moveTo>
                        <a:pt x="408" y="1"/>
                      </a:moveTo>
                      <a:lnTo>
                        <a:pt x="350" y="0"/>
                      </a:lnTo>
                      <a:lnTo>
                        <a:pt x="320" y="4"/>
                      </a:lnTo>
                      <a:lnTo>
                        <a:pt x="290" y="11"/>
                      </a:lnTo>
                      <a:lnTo>
                        <a:pt x="252" y="33"/>
                      </a:lnTo>
                      <a:lnTo>
                        <a:pt x="214" y="63"/>
                      </a:lnTo>
                      <a:lnTo>
                        <a:pt x="180" y="100"/>
                      </a:lnTo>
                      <a:lnTo>
                        <a:pt x="135" y="161"/>
                      </a:lnTo>
                      <a:lnTo>
                        <a:pt x="106" y="206"/>
                      </a:lnTo>
                      <a:lnTo>
                        <a:pt x="77" y="255"/>
                      </a:lnTo>
                      <a:lnTo>
                        <a:pt x="47" y="312"/>
                      </a:lnTo>
                      <a:lnTo>
                        <a:pt x="24" y="363"/>
                      </a:lnTo>
                      <a:lnTo>
                        <a:pt x="12" y="420"/>
                      </a:lnTo>
                      <a:lnTo>
                        <a:pt x="3" y="474"/>
                      </a:lnTo>
                      <a:lnTo>
                        <a:pt x="0" y="538"/>
                      </a:lnTo>
                      <a:lnTo>
                        <a:pt x="3" y="600"/>
                      </a:lnTo>
                      <a:lnTo>
                        <a:pt x="20" y="696"/>
                      </a:lnTo>
                      <a:lnTo>
                        <a:pt x="33" y="747"/>
                      </a:lnTo>
                      <a:lnTo>
                        <a:pt x="55" y="804"/>
                      </a:lnTo>
                      <a:lnTo>
                        <a:pt x="75" y="849"/>
                      </a:lnTo>
                      <a:lnTo>
                        <a:pt x="106" y="894"/>
                      </a:lnTo>
                      <a:lnTo>
                        <a:pt x="147" y="938"/>
                      </a:lnTo>
                      <a:lnTo>
                        <a:pt x="202" y="980"/>
                      </a:lnTo>
                      <a:lnTo>
                        <a:pt x="301" y="1053"/>
                      </a:lnTo>
                      <a:lnTo>
                        <a:pt x="667" y="1325"/>
                      </a:lnTo>
                      <a:lnTo>
                        <a:pt x="970" y="1538"/>
                      </a:lnTo>
                      <a:lnTo>
                        <a:pt x="1216" y="1680"/>
                      </a:lnTo>
                      <a:lnTo>
                        <a:pt x="1492" y="1815"/>
                      </a:lnTo>
                      <a:lnTo>
                        <a:pt x="1752" y="1906"/>
                      </a:lnTo>
                      <a:lnTo>
                        <a:pt x="1964" y="1956"/>
                      </a:lnTo>
                      <a:lnTo>
                        <a:pt x="2142" y="1994"/>
                      </a:lnTo>
                      <a:lnTo>
                        <a:pt x="2243" y="2027"/>
                      </a:lnTo>
                      <a:lnTo>
                        <a:pt x="2314" y="2054"/>
                      </a:lnTo>
                      <a:lnTo>
                        <a:pt x="2382" y="2071"/>
                      </a:lnTo>
                      <a:lnTo>
                        <a:pt x="2473" y="2091"/>
                      </a:lnTo>
                      <a:lnTo>
                        <a:pt x="2560" y="2098"/>
                      </a:lnTo>
                      <a:lnTo>
                        <a:pt x="2631" y="2098"/>
                      </a:lnTo>
                      <a:lnTo>
                        <a:pt x="2685" y="2081"/>
                      </a:lnTo>
                      <a:lnTo>
                        <a:pt x="2924" y="1842"/>
                      </a:lnTo>
                      <a:lnTo>
                        <a:pt x="2978" y="1764"/>
                      </a:lnTo>
                      <a:lnTo>
                        <a:pt x="3005" y="1700"/>
                      </a:lnTo>
                      <a:lnTo>
                        <a:pt x="3018" y="1633"/>
                      </a:lnTo>
                      <a:lnTo>
                        <a:pt x="3018" y="1511"/>
                      </a:lnTo>
                      <a:lnTo>
                        <a:pt x="3018" y="1427"/>
                      </a:lnTo>
                      <a:lnTo>
                        <a:pt x="3012" y="1366"/>
                      </a:lnTo>
                      <a:lnTo>
                        <a:pt x="2991" y="1309"/>
                      </a:lnTo>
                      <a:lnTo>
                        <a:pt x="2968" y="1245"/>
                      </a:lnTo>
                      <a:lnTo>
                        <a:pt x="2934" y="1194"/>
                      </a:lnTo>
                      <a:lnTo>
                        <a:pt x="2887" y="1154"/>
                      </a:lnTo>
                      <a:lnTo>
                        <a:pt x="2850" y="1124"/>
                      </a:lnTo>
                      <a:lnTo>
                        <a:pt x="2796" y="1093"/>
                      </a:lnTo>
                      <a:lnTo>
                        <a:pt x="2732" y="1063"/>
                      </a:lnTo>
                      <a:lnTo>
                        <a:pt x="2661" y="1046"/>
                      </a:lnTo>
                      <a:lnTo>
                        <a:pt x="2584" y="1039"/>
                      </a:lnTo>
                      <a:lnTo>
                        <a:pt x="2506" y="1039"/>
                      </a:lnTo>
                      <a:lnTo>
                        <a:pt x="2442" y="1053"/>
                      </a:lnTo>
                      <a:lnTo>
                        <a:pt x="2358" y="1080"/>
                      </a:lnTo>
                      <a:lnTo>
                        <a:pt x="2287" y="1120"/>
                      </a:lnTo>
                      <a:lnTo>
                        <a:pt x="2223" y="1167"/>
                      </a:lnTo>
                      <a:lnTo>
                        <a:pt x="2176" y="1228"/>
                      </a:lnTo>
                      <a:lnTo>
                        <a:pt x="2132" y="1319"/>
                      </a:lnTo>
                      <a:lnTo>
                        <a:pt x="2115" y="1397"/>
                      </a:lnTo>
                      <a:lnTo>
                        <a:pt x="2112" y="1488"/>
                      </a:lnTo>
                      <a:lnTo>
                        <a:pt x="2038" y="1478"/>
                      </a:lnTo>
                      <a:lnTo>
                        <a:pt x="1890" y="1427"/>
                      </a:lnTo>
                      <a:lnTo>
                        <a:pt x="1688" y="1343"/>
                      </a:lnTo>
                      <a:lnTo>
                        <a:pt x="1425" y="1225"/>
                      </a:lnTo>
                      <a:lnTo>
                        <a:pt x="1172" y="1083"/>
                      </a:lnTo>
                      <a:lnTo>
                        <a:pt x="940" y="946"/>
                      </a:lnTo>
                      <a:lnTo>
                        <a:pt x="905" y="922"/>
                      </a:lnTo>
                      <a:lnTo>
                        <a:pt x="874" y="894"/>
                      </a:lnTo>
                      <a:lnTo>
                        <a:pt x="853" y="871"/>
                      </a:lnTo>
                      <a:lnTo>
                        <a:pt x="841" y="844"/>
                      </a:lnTo>
                      <a:lnTo>
                        <a:pt x="835" y="817"/>
                      </a:lnTo>
                      <a:lnTo>
                        <a:pt x="836" y="793"/>
                      </a:lnTo>
                      <a:lnTo>
                        <a:pt x="846" y="767"/>
                      </a:lnTo>
                      <a:lnTo>
                        <a:pt x="871" y="711"/>
                      </a:lnTo>
                      <a:lnTo>
                        <a:pt x="896" y="656"/>
                      </a:lnTo>
                      <a:lnTo>
                        <a:pt x="917" y="610"/>
                      </a:lnTo>
                      <a:lnTo>
                        <a:pt x="929" y="546"/>
                      </a:lnTo>
                      <a:lnTo>
                        <a:pt x="932" y="490"/>
                      </a:lnTo>
                      <a:lnTo>
                        <a:pt x="916" y="415"/>
                      </a:lnTo>
                      <a:lnTo>
                        <a:pt x="895" y="363"/>
                      </a:lnTo>
                      <a:lnTo>
                        <a:pt x="856" y="301"/>
                      </a:lnTo>
                      <a:lnTo>
                        <a:pt x="804" y="230"/>
                      </a:lnTo>
                      <a:lnTo>
                        <a:pt x="744" y="163"/>
                      </a:lnTo>
                      <a:lnTo>
                        <a:pt x="680" y="105"/>
                      </a:lnTo>
                      <a:lnTo>
                        <a:pt x="612" y="60"/>
                      </a:lnTo>
                      <a:lnTo>
                        <a:pt x="535" y="27"/>
                      </a:lnTo>
                      <a:lnTo>
                        <a:pt x="487" y="12"/>
                      </a:lnTo>
                      <a:lnTo>
                        <a:pt x="447" y="5"/>
                      </a:lnTo>
                      <a:lnTo>
                        <a:pt x="408" y="1"/>
                      </a:lnTo>
                      <a:close/>
                    </a:path>
                  </a:pathLst>
                </a:custGeom>
                <a:solidFill>
                  <a:srgbClr val="00808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grpSp>
              <p:nvGrpSpPr>
                <p:cNvPr id="64" name=""/>
                <p:cNvGrpSpPr/>
                <p:nvPr/>
              </p:nvGrpSpPr>
              <p:grpSpPr>
                <a:xfrm>
                  <a:off x="1523160" y="2152800"/>
                  <a:ext cx="1140120" cy="784080"/>
                  <a:chOff x="1523160" y="2152800"/>
                  <a:chExt cx="1140120" cy="784080"/>
                </a:xfrm>
              </p:grpSpPr>
              <p:sp>
                <p:nvSpPr>
                  <p:cNvPr id="65" name=""/>
                  <p:cNvSpPr/>
                  <p:nvPr/>
                </p:nvSpPr>
                <p:spPr>
                  <a:xfrm>
                    <a:off x="1523160" y="2152800"/>
                    <a:ext cx="419040" cy="631800"/>
                  </a:xfrm>
                  <a:custGeom>
                    <a:avLst/>
                    <a:gdLst/>
                    <a:ahLst/>
                    <a:rect l="l" t="t" r="r" b="b"/>
                    <a:pathLst>
                      <a:path w="1095" h="1590">
                        <a:moveTo>
                          <a:pt x="211" y="0"/>
                        </a:moveTo>
                        <a:lnTo>
                          <a:pt x="177" y="67"/>
                        </a:lnTo>
                        <a:lnTo>
                          <a:pt x="171" y="113"/>
                        </a:lnTo>
                        <a:lnTo>
                          <a:pt x="174" y="190"/>
                        </a:lnTo>
                        <a:lnTo>
                          <a:pt x="185" y="256"/>
                        </a:lnTo>
                        <a:lnTo>
                          <a:pt x="195" y="298"/>
                        </a:lnTo>
                        <a:lnTo>
                          <a:pt x="205" y="320"/>
                        </a:lnTo>
                        <a:lnTo>
                          <a:pt x="252" y="404"/>
                        </a:lnTo>
                        <a:lnTo>
                          <a:pt x="307" y="465"/>
                        </a:lnTo>
                        <a:lnTo>
                          <a:pt x="311" y="458"/>
                        </a:lnTo>
                        <a:lnTo>
                          <a:pt x="280" y="416"/>
                        </a:lnTo>
                        <a:lnTo>
                          <a:pt x="246" y="358"/>
                        </a:lnTo>
                        <a:lnTo>
                          <a:pt x="229" y="320"/>
                        </a:lnTo>
                        <a:lnTo>
                          <a:pt x="218" y="269"/>
                        </a:lnTo>
                        <a:lnTo>
                          <a:pt x="218" y="240"/>
                        </a:lnTo>
                        <a:lnTo>
                          <a:pt x="223" y="220"/>
                        </a:lnTo>
                        <a:lnTo>
                          <a:pt x="238" y="242"/>
                        </a:lnTo>
                        <a:lnTo>
                          <a:pt x="280" y="278"/>
                        </a:lnTo>
                        <a:lnTo>
                          <a:pt x="316" y="303"/>
                        </a:lnTo>
                        <a:lnTo>
                          <a:pt x="314" y="336"/>
                        </a:lnTo>
                        <a:lnTo>
                          <a:pt x="325" y="375"/>
                        </a:lnTo>
                        <a:lnTo>
                          <a:pt x="344" y="410"/>
                        </a:lnTo>
                        <a:lnTo>
                          <a:pt x="364" y="439"/>
                        </a:lnTo>
                        <a:lnTo>
                          <a:pt x="386" y="459"/>
                        </a:lnTo>
                        <a:lnTo>
                          <a:pt x="402" y="475"/>
                        </a:lnTo>
                        <a:lnTo>
                          <a:pt x="425" y="487"/>
                        </a:lnTo>
                        <a:lnTo>
                          <a:pt x="453" y="499"/>
                        </a:lnTo>
                        <a:lnTo>
                          <a:pt x="479" y="507"/>
                        </a:lnTo>
                        <a:lnTo>
                          <a:pt x="511" y="514"/>
                        </a:lnTo>
                        <a:lnTo>
                          <a:pt x="534" y="516"/>
                        </a:lnTo>
                        <a:lnTo>
                          <a:pt x="571" y="512"/>
                        </a:lnTo>
                        <a:lnTo>
                          <a:pt x="608" y="504"/>
                        </a:lnTo>
                        <a:lnTo>
                          <a:pt x="727" y="580"/>
                        </a:lnTo>
                        <a:lnTo>
                          <a:pt x="761" y="565"/>
                        </a:lnTo>
                        <a:lnTo>
                          <a:pt x="790" y="535"/>
                        </a:lnTo>
                        <a:lnTo>
                          <a:pt x="810" y="504"/>
                        </a:lnTo>
                        <a:lnTo>
                          <a:pt x="817" y="473"/>
                        </a:lnTo>
                        <a:lnTo>
                          <a:pt x="820" y="447"/>
                        </a:lnTo>
                        <a:lnTo>
                          <a:pt x="812" y="436"/>
                        </a:lnTo>
                        <a:lnTo>
                          <a:pt x="799" y="436"/>
                        </a:lnTo>
                        <a:lnTo>
                          <a:pt x="717" y="443"/>
                        </a:lnTo>
                        <a:lnTo>
                          <a:pt x="636" y="425"/>
                        </a:lnTo>
                        <a:lnTo>
                          <a:pt x="618" y="420"/>
                        </a:lnTo>
                        <a:lnTo>
                          <a:pt x="607" y="398"/>
                        </a:lnTo>
                        <a:lnTo>
                          <a:pt x="598" y="368"/>
                        </a:lnTo>
                        <a:lnTo>
                          <a:pt x="575" y="332"/>
                        </a:lnTo>
                        <a:lnTo>
                          <a:pt x="550" y="307"/>
                        </a:lnTo>
                        <a:lnTo>
                          <a:pt x="525" y="286"/>
                        </a:lnTo>
                        <a:lnTo>
                          <a:pt x="496" y="268"/>
                        </a:lnTo>
                        <a:lnTo>
                          <a:pt x="461" y="256"/>
                        </a:lnTo>
                        <a:lnTo>
                          <a:pt x="424" y="253"/>
                        </a:lnTo>
                        <a:lnTo>
                          <a:pt x="397" y="253"/>
                        </a:lnTo>
                        <a:lnTo>
                          <a:pt x="375" y="251"/>
                        </a:lnTo>
                        <a:lnTo>
                          <a:pt x="363" y="247"/>
                        </a:lnTo>
                        <a:lnTo>
                          <a:pt x="337" y="213"/>
                        </a:lnTo>
                        <a:lnTo>
                          <a:pt x="313" y="195"/>
                        </a:lnTo>
                        <a:lnTo>
                          <a:pt x="288" y="183"/>
                        </a:lnTo>
                        <a:lnTo>
                          <a:pt x="255" y="173"/>
                        </a:lnTo>
                        <a:lnTo>
                          <a:pt x="238" y="172"/>
                        </a:lnTo>
                        <a:lnTo>
                          <a:pt x="246" y="140"/>
                        </a:lnTo>
                        <a:lnTo>
                          <a:pt x="304" y="51"/>
                        </a:lnTo>
                        <a:lnTo>
                          <a:pt x="335" y="29"/>
                        </a:lnTo>
                        <a:lnTo>
                          <a:pt x="372" y="14"/>
                        </a:lnTo>
                        <a:lnTo>
                          <a:pt x="417" y="6"/>
                        </a:lnTo>
                        <a:lnTo>
                          <a:pt x="452" y="9"/>
                        </a:lnTo>
                        <a:lnTo>
                          <a:pt x="500" y="17"/>
                        </a:lnTo>
                        <a:lnTo>
                          <a:pt x="545" y="31"/>
                        </a:lnTo>
                        <a:lnTo>
                          <a:pt x="597" y="57"/>
                        </a:lnTo>
                        <a:lnTo>
                          <a:pt x="642" y="90"/>
                        </a:lnTo>
                        <a:lnTo>
                          <a:pt x="688" y="132"/>
                        </a:lnTo>
                        <a:lnTo>
                          <a:pt x="727" y="174"/>
                        </a:lnTo>
                        <a:lnTo>
                          <a:pt x="774" y="230"/>
                        </a:lnTo>
                        <a:lnTo>
                          <a:pt x="817" y="287"/>
                        </a:lnTo>
                        <a:lnTo>
                          <a:pt x="846" y="335"/>
                        </a:lnTo>
                        <a:lnTo>
                          <a:pt x="867" y="389"/>
                        </a:lnTo>
                        <a:lnTo>
                          <a:pt x="880" y="437"/>
                        </a:lnTo>
                        <a:lnTo>
                          <a:pt x="885" y="476"/>
                        </a:lnTo>
                        <a:lnTo>
                          <a:pt x="884" y="510"/>
                        </a:lnTo>
                        <a:lnTo>
                          <a:pt x="874" y="572"/>
                        </a:lnTo>
                        <a:lnTo>
                          <a:pt x="845" y="648"/>
                        </a:lnTo>
                        <a:lnTo>
                          <a:pt x="826" y="690"/>
                        </a:lnTo>
                        <a:lnTo>
                          <a:pt x="812" y="718"/>
                        </a:lnTo>
                        <a:lnTo>
                          <a:pt x="802" y="757"/>
                        </a:lnTo>
                        <a:lnTo>
                          <a:pt x="802" y="795"/>
                        </a:lnTo>
                        <a:lnTo>
                          <a:pt x="812" y="818"/>
                        </a:lnTo>
                        <a:lnTo>
                          <a:pt x="828" y="843"/>
                        </a:lnTo>
                        <a:lnTo>
                          <a:pt x="890" y="894"/>
                        </a:lnTo>
                        <a:lnTo>
                          <a:pt x="1054" y="992"/>
                        </a:lnTo>
                        <a:lnTo>
                          <a:pt x="988" y="997"/>
                        </a:lnTo>
                        <a:lnTo>
                          <a:pt x="977" y="1057"/>
                        </a:lnTo>
                        <a:lnTo>
                          <a:pt x="1018" y="1121"/>
                        </a:lnTo>
                        <a:lnTo>
                          <a:pt x="1072" y="1182"/>
                        </a:lnTo>
                        <a:lnTo>
                          <a:pt x="950" y="1142"/>
                        </a:lnTo>
                        <a:lnTo>
                          <a:pt x="870" y="1182"/>
                        </a:lnTo>
                        <a:lnTo>
                          <a:pt x="859" y="1250"/>
                        </a:lnTo>
                        <a:lnTo>
                          <a:pt x="876" y="1331"/>
                        </a:lnTo>
                        <a:lnTo>
                          <a:pt x="947" y="1401"/>
                        </a:lnTo>
                        <a:lnTo>
                          <a:pt x="1095" y="1590"/>
                        </a:lnTo>
                        <a:lnTo>
                          <a:pt x="927" y="1492"/>
                        </a:lnTo>
                        <a:lnTo>
                          <a:pt x="647" y="1296"/>
                        </a:lnTo>
                        <a:lnTo>
                          <a:pt x="219" y="978"/>
                        </a:lnTo>
                        <a:lnTo>
                          <a:pt x="268" y="1003"/>
                        </a:lnTo>
                        <a:lnTo>
                          <a:pt x="307" y="1015"/>
                        </a:lnTo>
                        <a:lnTo>
                          <a:pt x="357" y="1021"/>
                        </a:lnTo>
                        <a:lnTo>
                          <a:pt x="408" y="1016"/>
                        </a:lnTo>
                        <a:lnTo>
                          <a:pt x="462" y="1006"/>
                        </a:lnTo>
                        <a:lnTo>
                          <a:pt x="509" y="991"/>
                        </a:lnTo>
                        <a:lnTo>
                          <a:pt x="543" y="964"/>
                        </a:lnTo>
                        <a:lnTo>
                          <a:pt x="554" y="952"/>
                        </a:lnTo>
                        <a:lnTo>
                          <a:pt x="554" y="935"/>
                        </a:lnTo>
                        <a:lnTo>
                          <a:pt x="550" y="927"/>
                        </a:lnTo>
                        <a:lnTo>
                          <a:pt x="533" y="902"/>
                        </a:lnTo>
                        <a:lnTo>
                          <a:pt x="523" y="880"/>
                        </a:lnTo>
                        <a:lnTo>
                          <a:pt x="526" y="845"/>
                        </a:lnTo>
                        <a:lnTo>
                          <a:pt x="543" y="807"/>
                        </a:lnTo>
                        <a:lnTo>
                          <a:pt x="563" y="775"/>
                        </a:lnTo>
                        <a:lnTo>
                          <a:pt x="594" y="746"/>
                        </a:lnTo>
                        <a:lnTo>
                          <a:pt x="636" y="711"/>
                        </a:lnTo>
                        <a:lnTo>
                          <a:pt x="676" y="684"/>
                        </a:lnTo>
                        <a:lnTo>
                          <a:pt x="615" y="690"/>
                        </a:lnTo>
                        <a:lnTo>
                          <a:pt x="548" y="685"/>
                        </a:lnTo>
                        <a:lnTo>
                          <a:pt x="499" y="672"/>
                        </a:lnTo>
                        <a:lnTo>
                          <a:pt x="457" y="655"/>
                        </a:lnTo>
                        <a:lnTo>
                          <a:pt x="417" y="634"/>
                        </a:lnTo>
                        <a:lnTo>
                          <a:pt x="375" y="611"/>
                        </a:lnTo>
                        <a:lnTo>
                          <a:pt x="382" y="691"/>
                        </a:lnTo>
                        <a:lnTo>
                          <a:pt x="387" y="764"/>
                        </a:lnTo>
                        <a:lnTo>
                          <a:pt x="384" y="818"/>
                        </a:lnTo>
                        <a:lnTo>
                          <a:pt x="372" y="864"/>
                        </a:lnTo>
                        <a:lnTo>
                          <a:pt x="345" y="881"/>
                        </a:lnTo>
                        <a:lnTo>
                          <a:pt x="304" y="887"/>
                        </a:lnTo>
                        <a:lnTo>
                          <a:pt x="256" y="887"/>
                        </a:lnTo>
                        <a:lnTo>
                          <a:pt x="181" y="871"/>
                        </a:lnTo>
                        <a:lnTo>
                          <a:pt x="129" y="842"/>
                        </a:lnTo>
                        <a:lnTo>
                          <a:pt x="91" y="802"/>
                        </a:lnTo>
                        <a:lnTo>
                          <a:pt x="47" y="742"/>
                        </a:lnTo>
                        <a:lnTo>
                          <a:pt x="26" y="691"/>
                        </a:lnTo>
                        <a:lnTo>
                          <a:pt x="3" y="627"/>
                        </a:lnTo>
                        <a:lnTo>
                          <a:pt x="0" y="565"/>
                        </a:lnTo>
                        <a:lnTo>
                          <a:pt x="3" y="465"/>
                        </a:lnTo>
                        <a:lnTo>
                          <a:pt x="24" y="369"/>
                        </a:lnTo>
                        <a:lnTo>
                          <a:pt x="51" y="309"/>
                        </a:lnTo>
                        <a:lnTo>
                          <a:pt x="99" y="256"/>
                        </a:lnTo>
                        <a:lnTo>
                          <a:pt x="143" y="231"/>
                        </a:lnTo>
                        <a:lnTo>
                          <a:pt x="143" y="90"/>
                        </a:lnTo>
                        <a:lnTo>
                          <a:pt x="136" y="70"/>
                        </a:lnTo>
                        <a:lnTo>
                          <a:pt x="155" y="46"/>
                        </a:lnTo>
                        <a:lnTo>
                          <a:pt x="183" y="18"/>
                        </a:lnTo>
                        <a:lnTo>
                          <a:pt x="211" y="0"/>
                        </a:lnTo>
                        <a:close/>
                      </a:path>
                    </a:pathLst>
                  </a:custGeom>
                  <a:solidFill>
                    <a:srgbClr val="00e0e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66" name=""/>
                  <p:cNvSpPr/>
                  <p:nvPr/>
                </p:nvSpPr>
                <p:spPr>
                  <a:xfrm>
                    <a:off x="2110320" y="2546280"/>
                    <a:ext cx="552960" cy="390600"/>
                  </a:xfrm>
                  <a:custGeom>
                    <a:avLst/>
                    <a:gdLst/>
                    <a:ahLst/>
                    <a:rect l="l" t="t" r="r" b="b"/>
                    <a:pathLst>
                      <a:path w="1446" h="985">
                        <a:moveTo>
                          <a:pt x="334" y="400"/>
                        </a:moveTo>
                        <a:lnTo>
                          <a:pt x="533" y="460"/>
                        </a:lnTo>
                        <a:lnTo>
                          <a:pt x="538" y="376"/>
                        </a:lnTo>
                        <a:lnTo>
                          <a:pt x="551" y="299"/>
                        </a:lnTo>
                        <a:lnTo>
                          <a:pt x="582" y="226"/>
                        </a:lnTo>
                        <a:lnTo>
                          <a:pt x="619" y="163"/>
                        </a:lnTo>
                        <a:lnTo>
                          <a:pt x="666" y="114"/>
                        </a:lnTo>
                        <a:lnTo>
                          <a:pt x="725" y="73"/>
                        </a:lnTo>
                        <a:lnTo>
                          <a:pt x="790" y="40"/>
                        </a:lnTo>
                        <a:lnTo>
                          <a:pt x="852" y="19"/>
                        </a:lnTo>
                        <a:lnTo>
                          <a:pt x="914" y="5"/>
                        </a:lnTo>
                        <a:lnTo>
                          <a:pt x="1005" y="0"/>
                        </a:lnTo>
                        <a:lnTo>
                          <a:pt x="1080" y="8"/>
                        </a:lnTo>
                        <a:lnTo>
                          <a:pt x="1162" y="28"/>
                        </a:lnTo>
                        <a:lnTo>
                          <a:pt x="1228" y="58"/>
                        </a:lnTo>
                        <a:lnTo>
                          <a:pt x="1282" y="92"/>
                        </a:lnTo>
                        <a:lnTo>
                          <a:pt x="1335" y="135"/>
                        </a:lnTo>
                        <a:lnTo>
                          <a:pt x="1378" y="184"/>
                        </a:lnTo>
                        <a:lnTo>
                          <a:pt x="1403" y="234"/>
                        </a:lnTo>
                        <a:lnTo>
                          <a:pt x="1428" y="304"/>
                        </a:lnTo>
                        <a:lnTo>
                          <a:pt x="1443" y="376"/>
                        </a:lnTo>
                        <a:lnTo>
                          <a:pt x="1446" y="468"/>
                        </a:lnTo>
                        <a:lnTo>
                          <a:pt x="1443" y="594"/>
                        </a:lnTo>
                        <a:lnTo>
                          <a:pt x="1426" y="667"/>
                        </a:lnTo>
                        <a:lnTo>
                          <a:pt x="1403" y="715"/>
                        </a:lnTo>
                        <a:lnTo>
                          <a:pt x="1340" y="755"/>
                        </a:lnTo>
                        <a:lnTo>
                          <a:pt x="1327" y="769"/>
                        </a:lnTo>
                        <a:lnTo>
                          <a:pt x="1217" y="823"/>
                        </a:lnTo>
                        <a:lnTo>
                          <a:pt x="1122" y="850"/>
                        </a:lnTo>
                        <a:lnTo>
                          <a:pt x="1023" y="857"/>
                        </a:lnTo>
                        <a:lnTo>
                          <a:pt x="943" y="853"/>
                        </a:lnTo>
                        <a:lnTo>
                          <a:pt x="876" y="842"/>
                        </a:lnTo>
                        <a:lnTo>
                          <a:pt x="878" y="857"/>
                        </a:lnTo>
                        <a:lnTo>
                          <a:pt x="859" y="873"/>
                        </a:lnTo>
                        <a:lnTo>
                          <a:pt x="814" y="866"/>
                        </a:lnTo>
                        <a:lnTo>
                          <a:pt x="749" y="834"/>
                        </a:lnTo>
                        <a:lnTo>
                          <a:pt x="749" y="861"/>
                        </a:lnTo>
                        <a:lnTo>
                          <a:pt x="756" y="893"/>
                        </a:lnTo>
                        <a:lnTo>
                          <a:pt x="745" y="919"/>
                        </a:lnTo>
                        <a:lnTo>
                          <a:pt x="725" y="930"/>
                        </a:lnTo>
                        <a:lnTo>
                          <a:pt x="702" y="930"/>
                        </a:lnTo>
                        <a:lnTo>
                          <a:pt x="704" y="952"/>
                        </a:lnTo>
                        <a:lnTo>
                          <a:pt x="647" y="946"/>
                        </a:lnTo>
                        <a:lnTo>
                          <a:pt x="629" y="941"/>
                        </a:lnTo>
                        <a:lnTo>
                          <a:pt x="643" y="985"/>
                        </a:lnTo>
                        <a:lnTo>
                          <a:pt x="569" y="965"/>
                        </a:lnTo>
                        <a:lnTo>
                          <a:pt x="492" y="944"/>
                        </a:lnTo>
                        <a:lnTo>
                          <a:pt x="172" y="867"/>
                        </a:lnTo>
                        <a:lnTo>
                          <a:pt x="50" y="823"/>
                        </a:lnTo>
                        <a:lnTo>
                          <a:pt x="0" y="735"/>
                        </a:lnTo>
                        <a:lnTo>
                          <a:pt x="161" y="786"/>
                        </a:lnTo>
                        <a:lnTo>
                          <a:pt x="286" y="806"/>
                        </a:lnTo>
                        <a:lnTo>
                          <a:pt x="313" y="756"/>
                        </a:lnTo>
                        <a:lnTo>
                          <a:pt x="312" y="697"/>
                        </a:lnTo>
                        <a:lnTo>
                          <a:pt x="312" y="589"/>
                        </a:lnTo>
                        <a:lnTo>
                          <a:pt x="252" y="533"/>
                        </a:lnTo>
                        <a:lnTo>
                          <a:pt x="505" y="594"/>
                        </a:lnTo>
                        <a:lnTo>
                          <a:pt x="480" y="498"/>
                        </a:lnTo>
                        <a:lnTo>
                          <a:pt x="334" y="400"/>
                        </a:lnTo>
                        <a:close/>
                      </a:path>
                    </a:pathLst>
                  </a:custGeom>
                  <a:solidFill>
                    <a:srgbClr val="00e0e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grpSp>
            <p:grpSp>
              <p:nvGrpSpPr>
                <p:cNvPr id="67" name=""/>
                <p:cNvGrpSpPr/>
                <p:nvPr/>
              </p:nvGrpSpPr>
              <p:grpSpPr>
                <a:xfrm>
                  <a:off x="1515600" y="2203560"/>
                  <a:ext cx="1090080" cy="577800"/>
                  <a:chOff x="1515600" y="2203560"/>
                  <a:chExt cx="1090080" cy="577800"/>
                </a:xfrm>
              </p:grpSpPr>
              <p:sp>
                <p:nvSpPr>
                  <p:cNvPr id="68" name=""/>
                  <p:cNvSpPr/>
                  <p:nvPr/>
                </p:nvSpPr>
                <p:spPr>
                  <a:xfrm>
                    <a:off x="2345760" y="2708280"/>
                    <a:ext cx="125280" cy="73080"/>
                  </a:xfrm>
                  <a:custGeom>
                    <a:avLst/>
                    <a:gdLst/>
                    <a:ahLst/>
                    <a:rect l="l" t="t" r="r" b="b"/>
                    <a:pathLst>
                      <a:path w="327" h="186">
                        <a:moveTo>
                          <a:pt x="54" y="19"/>
                        </a:moveTo>
                        <a:lnTo>
                          <a:pt x="25" y="0"/>
                        </a:lnTo>
                        <a:lnTo>
                          <a:pt x="14" y="8"/>
                        </a:lnTo>
                        <a:lnTo>
                          <a:pt x="0" y="19"/>
                        </a:lnTo>
                        <a:lnTo>
                          <a:pt x="4" y="41"/>
                        </a:lnTo>
                        <a:lnTo>
                          <a:pt x="25" y="64"/>
                        </a:lnTo>
                        <a:lnTo>
                          <a:pt x="51" y="93"/>
                        </a:lnTo>
                        <a:lnTo>
                          <a:pt x="90" y="120"/>
                        </a:lnTo>
                        <a:lnTo>
                          <a:pt x="132" y="141"/>
                        </a:lnTo>
                        <a:lnTo>
                          <a:pt x="197" y="163"/>
                        </a:lnTo>
                        <a:lnTo>
                          <a:pt x="252" y="180"/>
                        </a:lnTo>
                        <a:lnTo>
                          <a:pt x="303" y="186"/>
                        </a:lnTo>
                        <a:lnTo>
                          <a:pt x="327" y="174"/>
                        </a:lnTo>
                        <a:lnTo>
                          <a:pt x="270" y="160"/>
                        </a:lnTo>
                        <a:lnTo>
                          <a:pt x="210" y="133"/>
                        </a:lnTo>
                        <a:lnTo>
                          <a:pt x="155" y="100"/>
                        </a:lnTo>
                        <a:lnTo>
                          <a:pt x="118" y="79"/>
                        </a:lnTo>
                        <a:lnTo>
                          <a:pt x="54" y="19"/>
                        </a:lnTo>
                        <a:close/>
                      </a:path>
                    </a:pathLst>
                  </a:custGeom>
                  <a:solidFill>
                    <a:srgbClr val="80ffff"/>
                  </a:solidFill>
                  <a:ln w="324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ffff00"/>
                      </a:solidFill>
                      <a:effectLst/>
                      <a:uFillTx/>
                      <a:latin typeface="Times New Roman"/>
                    </a:endParaRPr>
                  </a:p>
                </p:txBody>
              </p:sp>
              <p:sp>
                <p:nvSpPr>
                  <p:cNvPr id="69" name=""/>
                  <p:cNvSpPr/>
                  <p:nvPr/>
                </p:nvSpPr>
                <p:spPr>
                  <a:xfrm>
                    <a:off x="2498760" y="2579760"/>
                    <a:ext cx="106920" cy="65160"/>
                  </a:xfrm>
                  <a:custGeom>
                    <a:avLst/>
                    <a:gdLst/>
                    <a:ahLst/>
                    <a:rect l="l" t="t" r="r" b="b"/>
                    <a:pathLst>
                      <a:path w="282" h="164">
                        <a:moveTo>
                          <a:pt x="0" y="36"/>
                        </a:moveTo>
                        <a:lnTo>
                          <a:pt x="27" y="14"/>
                        </a:lnTo>
                        <a:lnTo>
                          <a:pt x="69" y="0"/>
                        </a:lnTo>
                        <a:lnTo>
                          <a:pt x="120" y="12"/>
                        </a:lnTo>
                        <a:lnTo>
                          <a:pt x="175" y="33"/>
                        </a:lnTo>
                        <a:lnTo>
                          <a:pt x="231" y="69"/>
                        </a:lnTo>
                        <a:lnTo>
                          <a:pt x="268" y="95"/>
                        </a:lnTo>
                        <a:lnTo>
                          <a:pt x="279" y="123"/>
                        </a:lnTo>
                        <a:lnTo>
                          <a:pt x="282" y="160"/>
                        </a:lnTo>
                        <a:lnTo>
                          <a:pt x="235" y="164"/>
                        </a:lnTo>
                        <a:lnTo>
                          <a:pt x="0" y="36"/>
                        </a:lnTo>
                        <a:close/>
                      </a:path>
                    </a:pathLst>
                  </a:custGeom>
                  <a:solidFill>
                    <a:srgbClr val="80ffff"/>
                  </a:solidFill>
                  <a:ln w="324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ffff00"/>
                      </a:solidFill>
                      <a:effectLst/>
                      <a:uFillTx/>
                      <a:latin typeface="Times New Roman"/>
                    </a:endParaRPr>
                  </a:p>
                </p:txBody>
              </p:sp>
              <p:sp>
                <p:nvSpPr>
                  <p:cNvPr id="70" name=""/>
                  <p:cNvSpPr/>
                  <p:nvPr/>
                </p:nvSpPr>
                <p:spPr>
                  <a:xfrm>
                    <a:off x="1515600" y="2278080"/>
                    <a:ext cx="51840" cy="141120"/>
                  </a:xfrm>
                  <a:custGeom>
                    <a:avLst/>
                    <a:gdLst/>
                    <a:ahLst/>
                    <a:rect l="l" t="t" r="r" b="b"/>
                    <a:pathLst>
                      <a:path w="134" h="354">
                        <a:moveTo>
                          <a:pt x="11" y="0"/>
                        </a:moveTo>
                        <a:lnTo>
                          <a:pt x="44" y="125"/>
                        </a:lnTo>
                        <a:lnTo>
                          <a:pt x="109" y="299"/>
                        </a:lnTo>
                        <a:lnTo>
                          <a:pt x="133" y="343"/>
                        </a:lnTo>
                        <a:lnTo>
                          <a:pt x="134" y="354"/>
                        </a:lnTo>
                        <a:lnTo>
                          <a:pt x="102" y="325"/>
                        </a:lnTo>
                        <a:lnTo>
                          <a:pt x="61" y="253"/>
                        </a:lnTo>
                        <a:lnTo>
                          <a:pt x="42" y="200"/>
                        </a:lnTo>
                        <a:lnTo>
                          <a:pt x="12" y="107"/>
                        </a:lnTo>
                        <a:lnTo>
                          <a:pt x="0" y="47"/>
                        </a:lnTo>
                        <a:lnTo>
                          <a:pt x="11" y="0"/>
                        </a:lnTo>
                        <a:close/>
                      </a:path>
                    </a:pathLst>
                  </a:custGeom>
                  <a:solidFill>
                    <a:srgbClr val="80ffff"/>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71" name=""/>
                  <p:cNvSpPr/>
                  <p:nvPr/>
                </p:nvSpPr>
                <p:spPr>
                  <a:xfrm>
                    <a:off x="1569240" y="2203560"/>
                    <a:ext cx="46800" cy="135000"/>
                  </a:xfrm>
                  <a:custGeom>
                    <a:avLst/>
                    <a:gdLst/>
                    <a:ahLst/>
                    <a:rect l="l" t="t" r="r" b="b"/>
                    <a:pathLst>
                      <a:path w="126" h="343">
                        <a:moveTo>
                          <a:pt x="28" y="0"/>
                        </a:moveTo>
                        <a:lnTo>
                          <a:pt x="33" y="64"/>
                        </a:lnTo>
                        <a:lnTo>
                          <a:pt x="43" y="131"/>
                        </a:lnTo>
                        <a:lnTo>
                          <a:pt x="56" y="181"/>
                        </a:lnTo>
                        <a:lnTo>
                          <a:pt x="71" y="224"/>
                        </a:lnTo>
                        <a:lnTo>
                          <a:pt x="98" y="281"/>
                        </a:lnTo>
                        <a:lnTo>
                          <a:pt x="126" y="343"/>
                        </a:lnTo>
                        <a:lnTo>
                          <a:pt x="83" y="305"/>
                        </a:lnTo>
                        <a:lnTo>
                          <a:pt x="43" y="247"/>
                        </a:lnTo>
                        <a:lnTo>
                          <a:pt x="9" y="182"/>
                        </a:lnTo>
                        <a:lnTo>
                          <a:pt x="0" y="131"/>
                        </a:lnTo>
                        <a:lnTo>
                          <a:pt x="2" y="67"/>
                        </a:lnTo>
                        <a:lnTo>
                          <a:pt x="14" y="31"/>
                        </a:lnTo>
                        <a:lnTo>
                          <a:pt x="28" y="0"/>
                        </a:lnTo>
                        <a:close/>
                      </a:path>
                    </a:pathLst>
                  </a:custGeom>
                  <a:solidFill>
                    <a:srgbClr val="80ffff"/>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grpSp>
            <p:grpSp>
              <p:nvGrpSpPr>
                <p:cNvPr id="72" name=""/>
                <p:cNvGrpSpPr/>
                <p:nvPr/>
              </p:nvGrpSpPr>
              <p:grpSpPr>
                <a:xfrm>
                  <a:off x="2383920" y="2592360"/>
                  <a:ext cx="216720" cy="150840"/>
                  <a:chOff x="2383920" y="2592360"/>
                  <a:chExt cx="216720" cy="150840"/>
                </a:xfrm>
              </p:grpSpPr>
              <p:sp>
                <p:nvSpPr>
                  <p:cNvPr id="73" name=""/>
                  <p:cNvSpPr/>
                  <p:nvPr/>
                </p:nvSpPr>
                <p:spPr>
                  <a:xfrm>
                    <a:off x="2383920" y="2592360"/>
                    <a:ext cx="216720" cy="150840"/>
                  </a:xfrm>
                  <a:prstGeom prst="ellipse">
                    <a:avLst/>
                  </a:prstGeom>
                  <a:solidFill>
                    <a:srgbClr val="008080"/>
                  </a:solidFill>
                  <a:ln w="32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grpSp>
                <p:nvGrpSpPr>
                  <p:cNvPr id="74" name=""/>
                  <p:cNvGrpSpPr/>
                  <p:nvPr/>
                </p:nvGrpSpPr>
                <p:grpSpPr>
                  <a:xfrm>
                    <a:off x="2395800" y="2600280"/>
                    <a:ext cx="185760" cy="128520"/>
                    <a:chOff x="2395800" y="2600280"/>
                    <a:chExt cx="185760" cy="128520"/>
                  </a:xfrm>
                </p:grpSpPr>
                <p:sp>
                  <p:nvSpPr>
                    <p:cNvPr id="75" name=""/>
                    <p:cNvSpPr/>
                    <p:nvPr/>
                  </p:nvSpPr>
                  <p:spPr>
                    <a:xfrm>
                      <a:off x="2473560" y="2600280"/>
                      <a:ext cx="10440" cy="7920"/>
                    </a:xfrm>
                    <a:prstGeom prst="ellipse">
                      <a:avLst/>
                    </a:prstGeom>
                    <a:solidFill>
                      <a:srgbClr val="004040"/>
                    </a:solidFill>
                    <a:ln w="3240">
                      <a:solidFill>
                        <a:srgbClr val="000000"/>
                      </a:solidFill>
                      <a:miter/>
                    </a:ln>
                  </p:spPr>
                  <p:style>
                    <a:lnRef idx="0"/>
                    <a:fillRef idx="0"/>
                    <a:effectRef idx="0"/>
                    <a:fontRef idx="minor"/>
                  </p:style>
                  <p:txBody>
                    <a:bodyPr lIns="90000" rIns="90000" tIns="-41040" bIns="-41040" anchor="t">
                      <a:noAutofit/>
                    </a:bodyPr>
                    <a:p>
                      <a:endParaRPr b="0" lang="en-US" sz="2400" strike="noStrike" u="none">
                        <a:solidFill>
                          <a:srgbClr val="ffff00"/>
                        </a:solidFill>
                        <a:effectLst/>
                        <a:uFillTx/>
                        <a:latin typeface="Times New Roman"/>
                      </a:endParaRPr>
                    </a:p>
                  </p:txBody>
                </p:sp>
                <p:sp>
                  <p:nvSpPr>
                    <p:cNvPr id="76" name=""/>
                    <p:cNvSpPr/>
                    <p:nvPr/>
                  </p:nvSpPr>
                  <p:spPr>
                    <a:xfrm>
                      <a:off x="2507040" y="2603520"/>
                      <a:ext cx="9000" cy="6480"/>
                    </a:xfrm>
                    <a:prstGeom prst="ellipse">
                      <a:avLst/>
                    </a:prstGeom>
                    <a:solidFill>
                      <a:srgbClr val="004040"/>
                    </a:solidFill>
                    <a:ln w="324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ffff00"/>
                        </a:solidFill>
                        <a:effectLst/>
                        <a:uFillTx/>
                        <a:latin typeface="Times New Roman"/>
                      </a:endParaRPr>
                    </a:p>
                  </p:txBody>
                </p:sp>
                <p:sp>
                  <p:nvSpPr>
                    <p:cNvPr id="77" name=""/>
                    <p:cNvSpPr/>
                    <p:nvPr/>
                  </p:nvSpPr>
                  <p:spPr>
                    <a:xfrm>
                      <a:off x="2442960" y="2608200"/>
                      <a:ext cx="10440" cy="7920"/>
                    </a:xfrm>
                    <a:prstGeom prst="ellipse">
                      <a:avLst/>
                    </a:prstGeom>
                    <a:solidFill>
                      <a:srgbClr val="004040"/>
                    </a:solidFill>
                    <a:ln w="3240">
                      <a:solidFill>
                        <a:srgbClr val="000000"/>
                      </a:solidFill>
                      <a:miter/>
                    </a:ln>
                  </p:spPr>
                  <p:style>
                    <a:lnRef idx="0"/>
                    <a:fillRef idx="0"/>
                    <a:effectRef idx="0"/>
                    <a:fontRef idx="minor"/>
                  </p:style>
                  <p:txBody>
                    <a:bodyPr lIns="90000" rIns="90000" tIns="-41040" bIns="-41040" anchor="t">
                      <a:noAutofit/>
                    </a:bodyPr>
                    <a:p>
                      <a:endParaRPr b="0" lang="en-US" sz="2400" strike="noStrike" u="none">
                        <a:solidFill>
                          <a:srgbClr val="ffff00"/>
                        </a:solidFill>
                        <a:effectLst/>
                        <a:uFillTx/>
                        <a:latin typeface="Times New Roman"/>
                      </a:endParaRPr>
                    </a:p>
                  </p:txBody>
                </p:sp>
                <p:sp>
                  <p:nvSpPr>
                    <p:cNvPr id="78" name=""/>
                    <p:cNvSpPr/>
                    <p:nvPr/>
                  </p:nvSpPr>
                  <p:spPr>
                    <a:xfrm>
                      <a:off x="2421720" y="2620800"/>
                      <a:ext cx="9000" cy="8280"/>
                    </a:xfrm>
                    <a:prstGeom prst="ellipse">
                      <a:avLst/>
                    </a:prstGeom>
                    <a:solidFill>
                      <a:srgbClr val="004040"/>
                    </a:solidFill>
                    <a:ln w="3240">
                      <a:solidFill>
                        <a:srgbClr val="000000"/>
                      </a:solidFill>
                      <a:miter/>
                    </a:ln>
                  </p:spPr>
                  <p:style>
                    <a:lnRef idx="0"/>
                    <a:fillRef idx="0"/>
                    <a:effectRef idx="0"/>
                    <a:fontRef idx="minor"/>
                  </p:style>
                  <p:txBody>
                    <a:bodyPr lIns="90000" rIns="90000" tIns="-40680" bIns="-40680" anchor="t">
                      <a:noAutofit/>
                    </a:bodyPr>
                    <a:p>
                      <a:endParaRPr b="0" lang="en-US" sz="2400" strike="noStrike" u="none">
                        <a:solidFill>
                          <a:srgbClr val="ffff00"/>
                        </a:solidFill>
                        <a:effectLst/>
                        <a:uFillTx/>
                        <a:latin typeface="Times New Roman"/>
                      </a:endParaRPr>
                    </a:p>
                  </p:txBody>
                </p:sp>
                <p:sp>
                  <p:nvSpPr>
                    <p:cNvPr id="79" name=""/>
                    <p:cNvSpPr/>
                    <p:nvPr/>
                  </p:nvSpPr>
                  <p:spPr>
                    <a:xfrm>
                      <a:off x="2403360" y="2638440"/>
                      <a:ext cx="10440" cy="6480"/>
                    </a:xfrm>
                    <a:prstGeom prst="ellipse">
                      <a:avLst/>
                    </a:prstGeom>
                    <a:solidFill>
                      <a:srgbClr val="004040"/>
                    </a:solidFill>
                    <a:ln w="324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ffff00"/>
                        </a:solidFill>
                        <a:effectLst/>
                        <a:uFillTx/>
                        <a:latin typeface="Times New Roman"/>
                      </a:endParaRPr>
                    </a:p>
                  </p:txBody>
                </p:sp>
                <p:sp>
                  <p:nvSpPr>
                    <p:cNvPr id="80" name=""/>
                    <p:cNvSpPr/>
                    <p:nvPr/>
                  </p:nvSpPr>
                  <p:spPr>
                    <a:xfrm>
                      <a:off x="2395800" y="2660760"/>
                      <a:ext cx="10440" cy="6120"/>
                    </a:xfrm>
                    <a:prstGeom prst="ellipse">
                      <a:avLst/>
                    </a:prstGeom>
                    <a:solidFill>
                      <a:srgbClr val="004040"/>
                    </a:solidFill>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ffff00"/>
                        </a:solidFill>
                        <a:effectLst/>
                        <a:uFillTx/>
                        <a:latin typeface="Times New Roman"/>
                      </a:endParaRPr>
                    </a:p>
                  </p:txBody>
                </p:sp>
                <p:sp>
                  <p:nvSpPr>
                    <p:cNvPr id="81" name=""/>
                    <p:cNvSpPr/>
                    <p:nvPr/>
                  </p:nvSpPr>
                  <p:spPr>
                    <a:xfrm>
                      <a:off x="2400480" y="2684520"/>
                      <a:ext cx="10440" cy="6120"/>
                    </a:xfrm>
                    <a:prstGeom prst="ellipse">
                      <a:avLst/>
                    </a:prstGeom>
                    <a:solidFill>
                      <a:srgbClr val="004040"/>
                    </a:solidFill>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ffff00"/>
                        </a:solidFill>
                        <a:effectLst/>
                        <a:uFillTx/>
                        <a:latin typeface="Times New Roman"/>
                      </a:endParaRPr>
                    </a:p>
                  </p:txBody>
                </p:sp>
                <p:sp>
                  <p:nvSpPr>
                    <p:cNvPr id="82" name=""/>
                    <p:cNvSpPr/>
                    <p:nvPr/>
                  </p:nvSpPr>
                  <p:spPr>
                    <a:xfrm>
                      <a:off x="2415600" y="2703600"/>
                      <a:ext cx="10440" cy="6120"/>
                    </a:xfrm>
                    <a:prstGeom prst="ellipse">
                      <a:avLst/>
                    </a:prstGeom>
                    <a:solidFill>
                      <a:srgbClr val="004040"/>
                    </a:solidFill>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ffff00"/>
                        </a:solidFill>
                        <a:effectLst/>
                        <a:uFillTx/>
                        <a:latin typeface="Times New Roman"/>
                      </a:endParaRPr>
                    </a:p>
                  </p:txBody>
                </p:sp>
                <p:sp>
                  <p:nvSpPr>
                    <p:cNvPr id="83" name=""/>
                    <p:cNvSpPr/>
                    <p:nvPr/>
                  </p:nvSpPr>
                  <p:spPr>
                    <a:xfrm>
                      <a:off x="2440080" y="2716200"/>
                      <a:ext cx="10440" cy="6480"/>
                    </a:xfrm>
                    <a:prstGeom prst="ellipse">
                      <a:avLst/>
                    </a:prstGeom>
                    <a:solidFill>
                      <a:srgbClr val="004040"/>
                    </a:solidFill>
                    <a:ln w="324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ffff00"/>
                        </a:solidFill>
                        <a:effectLst/>
                        <a:uFillTx/>
                        <a:latin typeface="Times New Roman"/>
                      </a:endParaRPr>
                    </a:p>
                  </p:txBody>
                </p:sp>
                <p:sp>
                  <p:nvSpPr>
                    <p:cNvPr id="84" name=""/>
                    <p:cNvSpPr/>
                    <p:nvPr/>
                  </p:nvSpPr>
                  <p:spPr>
                    <a:xfrm>
                      <a:off x="2470680" y="2722680"/>
                      <a:ext cx="8640" cy="6120"/>
                    </a:xfrm>
                    <a:prstGeom prst="ellipse">
                      <a:avLst/>
                    </a:prstGeom>
                    <a:solidFill>
                      <a:srgbClr val="004040"/>
                    </a:solidFill>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ffff00"/>
                        </a:solidFill>
                        <a:effectLst/>
                        <a:uFillTx/>
                        <a:latin typeface="Times New Roman"/>
                      </a:endParaRPr>
                    </a:p>
                  </p:txBody>
                </p:sp>
                <p:sp>
                  <p:nvSpPr>
                    <p:cNvPr id="85" name=""/>
                    <p:cNvSpPr/>
                    <p:nvPr/>
                  </p:nvSpPr>
                  <p:spPr>
                    <a:xfrm>
                      <a:off x="2501280" y="2722680"/>
                      <a:ext cx="10440" cy="6120"/>
                    </a:xfrm>
                    <a:prstGeom prst="ellipse">
                      <a:avLst/>
                    </a:prstGeom>
                    <a:solidFill>
                      <a:srgbClr val="004040"/>
                    </a:solidFill>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ffff00"/>
                        </a:solidFill>
                        <a:effectLst/>
                        <a:uFillTx/>
                        <a:latin typeface="Times New Roman"/>
                      </a:endParaRPr>
                    </a:p>
                  </p:txBody>
                </p:sp>
                <p:sp>
                  <p:nvSpPr>
                    <p:cNvPr id="86" name=""/>
                    <p:cNvSpPr/>
                    <p:nvPr/>
                  </p:nvSpPr>
                  <p:spPr>
                    <a:xfrm>
                      <a:off x="2531520" y="2716200"/>
                      <a:ext cx="10440" cy="6480"/>
                    </a:xfrm>
                    <a:prstGeom prst="ellipse">
                      <a:avLst/>
                    </a:prstGeom>
                    <a:solidFill>
                      <a:srgbClr val="004040"/>
                    </a:solidFill>
                    <a:ln w="324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ffff00"/>
                        </a:solidFill>
                        <a:effectLst/>
                        <a:uFillTx/>
                        <a:latin typeface="Times New Roman"/>
                      </a:endParaRPr>
                    </a:p>
                  </p:txBody>
                </p:sp>
                <p:sp>
                  <p:nvSpPr>
                    <p:cNvPr id="87" name=""/>
                    <p:cNvSpPr/>
                    <p:nvPr/>
                  </p:nvSpPr>
                  <p:spPr>
                    <a:xfrm>
                      <a:off x="2571480" y="2657520"/>
                      <a:ext cx="10080" cy="7920"/>
                    </a:xfrm>
                    <a:prstGeom prst="ellipse">
                      <a:avLst/>
                    </a:prstGeom>
                    <a:solidFill>
                      <a:srgbClr val="004040"/>
                    </a:solidFill>
                    <a:ln w="3240">
                      <a:solidFill>
                        <a:srgbClr val="000000"/>
                      </a:solidFill>
                      <a:miter/>
                    </a:ln>
                  </p:spPr>
                  <p:style>
                    <a:lnRef idx="0"/>
                    <a:fillRef idx="0"/>
                    <a:effectRef idx="0"/>
                    <a:fontRef idx="minor"/>
                  </p:style>
                  <p:txBody>
                    <a:bodyPr lIns="90000" rIns="90000" tIns="-41040" bIns="-41040" anchor="t">
                      <a:noAutofit/>
                    </a:bodyPr>
                    <a:p>
                      <a:endParaRPr b="0" lang="en-US" sz="2400" strike="noStrike" u="none">
                        <a:solidFill>
                          <a:srgbClr val="ffff00"/>
                        </a:solidFill>
                        <a:effectLst/>
                        <a:uFillTx/>
                        <a:latin typeface="Times New Roman"/>
                      </a:endParaRPr>
                    </a:p>
                  </p:txBody>
                </p:sp>
                <p:sp>
                  <p:nvSpPr>
                    <p:cNvPr id="88" name=""/>
                    <p:cNvSpPr/>
                    <p:nvPr/>
                  </p:nvSpPr>
                  <p:spPr>
                    <a:xfrm>
                      <a:off x="2568240" y="2681280"/>
                      <a:ext cx="8640" cy="6480"/>
                    </a:xfrm>
                    <a:prstGeom prst="ellipse">
                      <a:avLst/>
                    </a:prstGeom>
                    <a:solidFill>
                      <a:srgbClr val="004040"/>
                    </a:solidFill>
                    <a:ln w="324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ffff00"/>
                        </a:solidFill>
                        <a:effectLst/>
                        <a:uFillTx/>
                        <a:latin typeface="Times New Roman"/>
                      </a:endParaRPr>
                    </a:p>
                  </p:txBody>
                </p:sp>
                <p:sp>
                  <p:nvSpPr>
                    <p:cNvPr id="89" name=""/>
                    <p:cNvSpPr/>
                    <p:nvPr/>
                  </p:nvSpPr>
                  <p:spPr>
                    <a:xfrm>
                      <a:off x="2553120" y="2701800"/>
                      <a:ext cx="10440" cy="6480"/>
                    </a:xfrm>
                    <a:prstGeom prst="ellipse">
                      <a:avLst/>
                    </a:prstGeom>
                    <a:solidFill>
                      <a:srgbClr val="004040"/>
                    </a:solidFill>
                    <a:ln w="324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ffff00"/>
                        </a:solidFill>
                        <a:effectLst/>
                        <a:uFillTx/>
                        <a:latin typeface="Times New Roman"/>
                      </a:endParaRPr>
                    </a:p>
                  </p:txBody>
                </p:sp>
                <p:sp>
                  <p:nvSpPr>
                    <p:cNvPr id="90" name=""/>
                    <p:cNvSpPr/>
                    <p:nvPr/>
                  </p:nvSpPr>
                  <p:spPr>
                    <a:xfrm>
                      <a:off x="2562120" y="2631960"/>
                      <a:ext cx="10440" cy="6480"/>
                    </a:xfrm>
                    <a:prstGeom prst="ellipse">
                      <a:avLst/>
                    </a:prstGeom>
                    <a:solidFill>
                      <a:srgbClr val="004040"/>
                    </a:solidFill>
                    <a:ln w="324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ffff00"/>
                        </a:solidFill>
                        <a:effectLst/>
                        <a:uFillTx/>
                        <a:latin typeface="Times New Roman"/>
                      </a:endParaRPr>
                    </a:p>
                  </p:txBody>
                </p:sp>
                <p:sp>
                  <p:nvSpPr>
                    <p:cNvPr id="91" name=""/>
                    <p:cNvSpPr/>
                    <p:nvPr/>
                  </p:nvSpPr>
                  <p:spPr>
                    <a:xfrm>
                      <a:off x="2539080" y="2614680"/>
                      <a:ext cx="10440" cy="7920"/>
                    </a:xfrm>
                    <a:prstGeom prst="ellipse">
                      <a:avLst/>
                    </a:prstGeom>
                    <a:solidFill>
                      <a:srgbClr val="004040"/>
                    </a:solidFill>
                    <a:ln w="3240">
                      <a:solidFill>
                        <a:srgbClr val="000000"/>
                      </a:solidFill>
                      <a:miter/>
                    </a:ln>
                  </p:spPr>
                  <p:style>
                    <a:lnRef idx="0"/>
                    <a:fillRef idx="0"/>
                    <a:effectRef idx="0"/>
                    <a:fontRef idx="minor"/>
                  </p:style>
                  <p:txBody>
                    <a:bodyPr lIns="90000" rIns="90000" tIns="-41040" bIns="-41040" anchor="t">
                      <a:noAutofit/>
                    </a:bodyPr>
                    <a:p>
                      <a:endParaRPr b="0" lang="en-US" sz="2400" strike="noStrike" u="none">
                        <a:solidFill>
                          <a:srgbClr val="ffff00"/>
                        </a:solidFill>
                        <a:effectLst/>
                        <a:uFillTx/>
                        <a:latin typeface="Times New Roman"/>
                      </a:endParaRPr>
                    </a:p>
                  </p:txBody>
                </p:sp>
                <p:sp>
                  <p:nvSpPr>
                    <p:cNvPr id="92" name=""/>
                    <p:cNvSpPr/>
                    <p:nvPr/>
                  </p:nvSpPr>
                  <p:spPr>
                    <a:xfrm>
                      <a:off x="2464560" y="2620800"/>
                      <a:ext cx="8640" cy="8280"/>
                    </a:xfrm>
                    <a:prstGeom prst="ellipse">
                      <a:avLst/>
                    </a:prstGeom>
                    <a:solidFill>
                      <a:srgbClr val="004040"/>
                    </a:solidFill>
                    <a:ln w="3240">
                      <a:solidFill>
                        <a:srgbClr val="000000"/>
                      </a:solidFill>
                      <a:miter/>
                    </a:ln>
                  </p:spPr>
                  <p:style>
                    <a:lnRef idx="0"/>
                    <a:fillRef idx="0"/>
                    <a:effectRef idx="0"/>
                    <a:fontRef idx="minor"/>
                  </p:style>
                  <p:txBody>
                    <a:bodyPr lIns="90000" rIns="90000" tIns="-40680" bIns="-40680" anchor="t">
                      <a:noAutofit/>
                    </a:bodyPr>
                    <a:p>
                      <a:endParaRPr b="0" lang="en-US" sz="2400" strike="noStrike" u="none">
                        <a:solidFill>
                          <a:srgbClr val="ffff00"/>
                        </a:solidFill>
                        <a:effectLst/>
                        <a:uFillTx/>
                        <a:latin typeface="Times New Roman"/>
                      </a:endParaRPr>
                    </a:p>
                  </p:txBody>
                </p:sp>
                <p:sp>
                  <p:nvSpPr>
                    <p:cNvPr id="93" name=""/>
                    <p:cNvSpPr/>
                    <p:nvPr/>
                  </p:nvSpPr>
                  <p:spPr>
                    <a:xfrm>
                      <a:off x="2494800" y="2620800"/>
                      <a:ext cx="9000" cy="6480"/>
                    </a:xfrm>
                    <a:prstGeom prst="ellipse">
                      <a:avLst/>
                    </a:prstGeom>
                    <a:solidFill>
                      <a:srgbClr val="004040"/>
                    </a:solidFill>
                    <a:ln w="324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ffff00"/>
                        </a:solidFill>
                        <a:effectLst/>
                        <a:uFillTx/>
                        <a:latin typeface="Times New Roman"/>
                      </a:endParaRPr>
                    </a:p>
                  </p:txBody>
                </p:sp>
                <p:sp>
                  <p:nvSpPr>
                    <p:cNvPr id="94" name=""/>
                    <p:cNvSpPr/>
                    <p:nvPr/>
                  </p:nvSpPr>
                  <p:spPr>
                    <a:xfrm>
                      <a:off x="2438640" y="2637000"/>
                      <a:ext cx="10440" cy="6120"/>
                    </a:xfrm>
                    <a:prstGeom prst="ellipse">
                      <a:avLst/>
                    </a:prstGeom>
                    <a:solidFill>
                      <a:srgbClr val="004040"/>
                    </a:solidFill>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ffff00"/>
                        </a:solidFill>
                        <a:effectLst/>
                        <a:uFillTx/>
                        <a:latin typeface="Times New Roman"/>
                      </a:endParaRPr>
                    </a:p>
                  </p:txBody>
                </p:sp>
                <p:sp>
                  <p:nvSpPr>
                    <p:cNvPr id="95" name=""/>
                    <p:cNvSpPr/>
                    <p:nvPr/>
                  </p:nvSpPr>
                  <p:spPr>
                    <a:xfrm>
                      <a:off x="2424600" y="2660760"/>
                      <a:ext cx="10440" cy="6120"/>
                    </a:xfrm>
                    <a:prstGeom prst="ellipse">
                      <a:avLst/>
                    </a:prstGeom>
                    <a:solidFill>
                      <a:srgbClr val="004040"/>
                    </a:solidFill>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ffff00"/>
                        </a:solidFill>
                        <a:effectLst/>
                        <a:uFillTx/>
                        <a:latin typeface="Times New Roman"/>
                      </a:endParaRPr>
                    </a:p>
                  </p:txBody>
                </p:sp>
                <p:sp>
                  <p:nvSpPr>
                    <p:cNvPr id="96" name=""/>
                    <p:cNvSpPr/>
                    <p:nvPr/>
                  </p:nvSpPr>
                  <p:spPr>
                    <a:xfrm>
                      <a:off x="2433960" y="2684520"/>
                      <a:ext cx="10440" cy="6120"/>
                    </a:xfrm>
                    <a:prstGeom prst="ellipse">
                      <a:avLst/>
                    </a:prstGeom>
                    <a:solidFill>
                      <a:srgbClr val="004040"/>
                    </a:solidFill>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ffff00"/>
                        </a:solidFill>
                        <a:effectLst/>
                        <a:uFillTx/>
                        <a:latin typeface="Times New Roman"/>
                      </a:endParaRPr>
                    </a:p>
                  </p:txBody>
                </p:sp>
                <p:sp>
                  <p:nvSpPr>
                    <p:cNvPr id="97" name=""/>
                    <p:cNvSpPr/>
                    <p:nvPr/>
                  </p:nvSpPr>
                  <p:spPr>
                    <a:xfrm>
                      <a:off x="2461320" y="2693880"/>
                      <a:ext cx="10440" cy="6480"/>
                    </a:xfrm>
                    <a:prstGeom prst="ellipse">
                      <a:avLst/>
                    </a:prstGeom>
                    <a:solidFill>
                      <a:srgbClr val="004040"/>
                    </a:solidFill>
                    <a:ln w="324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ffff00"/>
                        </a:solidFill>
                        <a:effectLst/>
                        <a:uFillTx/>
                        <a:latin typeface="Times New Roman"/>
                      </a:endParaRPr>
                    </a:p>
                  </p:txBody>
                </p:sp>
                <p:sp>
                  <p:nvSpPr>
                    <p:cNvPr id="98" name=""/>
                    <p:cNvSpPr/>
                    <p:nvPr/>
                  </p:nvSpPr>
                  <p:spPr>
                    <a:xfrm>
                      <a:off x="2491920" y="2695680"/>
                      <a:ext cx="10440" cy="6120"/>
                    </a:xfrm>
                    <a:prstGeom prst="ellipse">
                      <a:avLst/>
                    </a:prstGeom>
                    <a:solidFill>
                      <a:srgbClr val="004040"/>
                    </a:solidFill>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ffff00"/>
                        </a:solidFill>
                        <a:effectLst/>
                        <a:uFillTx/>
                        <a:latin typeface="Times New Roman"/>
                      </a:endParaRPr>
                    </a:p>
                  </p:txBody>
                </p:sp>
                <p:sp>
                  <p:nvSpPr>
                    <p:cNvPr id="99" name=""/>
                    <p:cNvSpPr/>
                    <p:nvPr/>
                  </p:nvSpPr>
                  <p:spPr>
                    <a:xfrm>
                      <a:off x="2525400" y="2682720"/>
                      <a:ext cx="10440" cy="7920"/>
                    </a:xfrm>
                    <a:prstGeom prst="ellipse">
                      <a:avLst/>
                    </a:prstGeom>
                    <a:solidFill>
                      <a:srgbClr val="004040"/>
                    </a:solidFill>
                    <a:ln w="3240">
                      <a:solidFill>
                        <a:srgbClr val="000000"/>
                      </a:solidFill>
                      <a:miter/>
                    </a:ln>
                  </p:spPr>
                  <p:style>
                    <a:lnRef idx="0"/>
                    <a:fillRef idx="0"/>
                    <a:effectRef idx="0"/>
                    <a:fontRef idx="minor"/>
                  </p:style>
                  <p:txBody>
                    <a:bodyPr lIns="90000" rIns="90000" tIns="-41040" bIns="-41040" anchor="t">
                      <a:noAutofit/>
                    </a:bodyPr>
                    <a:p>
                      <a:endParaRPr b="0" lang="en-US" sz="2400" strike="noStrike" u="none">
                        <a:solidFill>
                          <a:srgbClr val="ffff00"/>
                        </a:solidFill>
                        <a:effectLst/>
                        <a:uFillTx/>
                        <a:latin typeface="Times New Roman"/>
                      </a:endParaRPr>
                    </a:p>
                  </p:txBody>
                </p:sp>
                <p:sp>
                  <p:nvSpPr>
                    <p:cNvPr id="100" name=""/>
                    <p:cNvSpPr/>
                    <p:nvPr/>
                  </p:nvSpPr>
                  <p:spPr>
                    <a:xfrm>
                      <a:off x="2537640" y="2655720"/>
                      <a:ext cx="8640" cy="6480"/>
                    </a:xfrm>
                    <a:prstGeom prst="ellipse">
                      <a:avLst/>
                    </a:prstGeom>
                    <a:solidFill>
                      <a:srgbClr val="004040"/>
                    </a:solidFill>
                    <a:ln w="324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ffff00"/>
                        </a:solidFill>
                        <a:effectLst/>
                        <a:uFillTx/>
                        <a:latin typeface="Times New Roman"/>
                      </a:endParaRPr>
                    </a:p>
                  </p:txBody>
                </p:sp>
                <p:sp>
                  <p:nvSpPr>
                    <p:cNvPr id="101" name=""/>
                    <p:cNvSpPr/>
                    <p:nvPr/>
                  </p:nvSpPr>
                  <p:spPr>
                    <a:xfrm>
                      <a:off x="2517840" y="2633760"/>
                      <a:ext cx="9000" cy="6120"/>
                    </a:xfrm>
                    <a:prstGeom prst="ellipse">
                      <a:avLst/>
                    </a:prstGeom>
                    <a:solidFill>
                      <a:srgbClr val="004040"/>
                    </a:solidFill>
                    <a:ln w="3240">
                      <a:solidFill>
                        <a:srgbClr val="000000"/>
                      </a:solidFill>
                      <a:miter/>
                    </a:ln>
                  </p:spPr>
                  <p:style>
                    <a:lnRef idx="0"/>
                    <a:fillRef idx="0"/>
                    <a:effectRef idx="0"/>
                    <a:fontRef idx="minor"/>
                  </p:style>
                  <p:txBody>
                    <a:bodyPr lIns="90000" rIns="90000" tIns="-42120" bIns="-42120" anchor="t">
                      <a:noAutofit/>
                    </a:bodyPr>
                    <a:p>
                      <a:endParaRPr b="0" lang="en-US" sz="2400" strike="noStrike" u="none">
                        <a:solidFill>
                          <a:srgbClr val="ffff00"/>
                        </a:solidFill>
                        <a:effectLst/>
                        <a:uFillTx/>
                        <a:latin typeface="Times New Roman"/>
                      </a:endParaRPr>
                    </a:p>
                  </p:txBody>
                </p:sp>
                <p:sp>
                  <p:nvSpPr>
                    <p:cNvPr id="102" name=""/>
                    <p:cNvSpPr/>
                    <p:nvPr/>
                  </p:nvSpPr>
                  <p:spPr>
                    <a:xfrm>
                      <a:off x="2462760" y="2647800"/>
                      <a:ext cx="10440" cy="6480"/>
                    </a:xfrm>
                    <a:prstGeom prst="ellipse">
                      <a:avLst/>
                    </a:prstGeom>
                    <a:solidFill>
                      <a:srgbClr val="004040"/>
                    </a:solidFill>
                    <a:ln w="324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ffff00"/>
                        </a:solidFill>
                        <a:effectLst/>
                        <a:uFillTx/>
                        <a:latin typeface="Times New Roman"/>
                      </a:endParaRPr>
                    </a:p>
                  </p:txBody>
                </p:sp>
                <p:sp>
                  <p:nvSpPr>
                    <p:cNvPr id="103" name=""/>
                    <p:cNvSpPr/>
                    <p:nvPr/>
                  </p:nvSpPr>
                  <p:spPr>
                    <a:xfrm>
                      <a:off x="2457000" y="2670120"/>
                      <a:ext cx="10440" cy="6480"/>
                    </a:xfrm>
                    <a:prstGeom prst="ellipse">
                      <a:avLst/>
                    </a:prstGeom>
                    <a:solidFill>
                      <a:srgbClr val="004040"/>
                    </a:solidFill>
                    <a:ln w="324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ffff00"/>
                        </a:solidFill>
                        <a:effectLst/>
                        <a:uFillTx/>
                        <a:latin typeface="Times New Roman"/>
                      </a:endParaRPr>
                    </a:p>
                  </p:txBody>
                </p:sp>
                <p:sp>
                  <p:nvSpPr>
                    <p:cNvPr id="104" name=""/>
                    <p:cNvSpPr/>
                    <p:nvPr/>
                  </p:nvSpPr>
                  <p:spPr>
                    <a:xfrm>
                      <a:off x="2488680" y="2670120"/>
                      <a:ext cx="9000" cy="7920"/>
                    </a:xfrm>
                    <a:prstGeom prst="ellipse">
                      <a:avLst/>
                    </a:prstGeom>
                    <a:solidFill>
                      <a:srgbClr val="004040"/>
                    </a:solidFill>
                    <a:ln w="3240">
                      <a:solidFill>
                        <a:srgbClr val="000000"/>
                      </a:solidFill>
                      <a:miter/>
                    </a:ln>
                  </p:spPr>
                  <p:style>
                    <a:lnRef idx="0"/>
                    <a:fillRef idx="0"/>
                    <a:effectRef idx="0"/>
                    <a:fontRef idx="minor"/>
                  </p:style>
                  <p:txBody>
                    <a:bodyPr lIns="90000" rIns="90000" tIns="-41040" bIns="-41040" anchor="t">
                      <a:noAutofit/>
                    </a:bodyPr>
                    <a:p>
                      <a:endParaRPr b="0" lang="en-US" sz="2400" strike="noStrike" u="none">
                        <a:solidFill>
                          <a:srgbClr val="ffff00"/>
                        </a:solidFill>
                        <a:effectLst/>
                        <a:uFillTx/>
                        <a:latin typeface="Times New Roman"/>
                      </a:endParaRPr>
                    </a:p>
                  </p:txBody>
                </p:sp>
                <p:sp>
                  <p:nvSpPr>
                    <p:cNvPr id="105" name=""/>
                    <p:cNvSpPr/>
                    <p:nvPr/>
                  </p:nvSpPr>
                  <p:spPr>
                    <a:xfrm>
                      <a:off x="2510280" y="2652840"/>
                      <a:ext cx="9000" cy="7920"/>
                    </a:xfrm>
                    <a:prstGeom prst="ellipse">
                      <a:avLst/>
                    </a:prstGeom>
                    <a:solidFill>
                      <a:srgbClr val="004040"/>
                    </a:solidFill>
                    <a:ln w="3240">
                      <a:solidFill>
                        <a:srgbClr val="000000"/>
                      </a:solidFill>
                      <a:miter/>
                    </a:ln>
                  </p:spPr>
                  <p:style>
                    <a:lnRef idx="0"/>
                    <a:fillRef idx="0"/>
                    <a:effectRef idx="0"/>
                    <a:fontRef idx="minor"/>
                  </p:style>
                  <p:txBody>
                    <a:bodyPr lIns="90000" rIns="90000" tIns="-41040" bIns="-41040" anchor="t">
                      <a:noAutofit/>
                    </a:bodyPr>
                    <a:p>
                      <a:endParaRPr b="0" lang="en-US" sz="2400" strike="noStrike" u="none">
                        <a:solidFill>
                          <a:srgbClr val="ffff00"/>
                        </a:solidFill>
                        <a:effectLst/>
                        <a:uFillTx/>
                        <a:latin typeface="Times New Roman"/>
                      </a:endParaRPr>
                    </a:p>
                  </p:txBody>
                </p:sp>
                <p:sp>
                  <p:nvSpPr>
                    <p:cNvPr id="106" name=""/>
                    <p:cNvSpPr/>
                    <p:nvPr/>
                  </p:nvSpPr>
                  <p:spPr>
                    <a:xfrm>
                      <a:off x="2484360" y="2643120"/>
                      <a:ext cx="10440" cy="6480"/>
                    </a:xfrm>
                    <a:prstGeom prst="ellipse">
                      <a:avLst/>
                    </a:prstGeom>
                    <a:solidFill>
                      <a:srgbClr val="004040"/>
                    </a:solidFill>
                    <a:ln w="3240">
                      <a:solidFill>
                        <a:srgbClr val="000000"/>
                      </a:solidFill>
                      <a:miter/>
                    </a:ln>
                  </p:spPr>
                  <p:style>
                    <a:lnRef idx="0"/>
                    <a:fillRef idx="0"/>
                    <a:effectRef idx="0"/>
                    <a:fontRef idx="minor"/>
                  </p:style>
                  <p:txBody>
                    <a:bodyPr lIns="90000" rIns="90000" tIns="-41760" bIns="-41760" anchor="t">
                      <a:noAutofit/>
                    </a:bodyPr>
                    <a:p>
                      <a:endParaRPr b="0" lang="en-US" sz="2400" strike="noStrike" u="none">
                        <a:solidFill>
                          <a:srgbClr val="ffff00"/>
                        </a:solidFill>
                        <a:effectLst/>
                        <a:uFillTx/>
                        <a:latin typeface="Times New Roman"/>
                      </a:endParaRPr>
                    </a:p>
                  </p:txBody>
                </p:sp>
              </p:grpSp>
            </p:grpSp>
            <p:grpSp>
              <p:nvGrpSpPr>
                <p:cNvPr id="107" name=""/>
                <p:cNvGrpSpPr/>
                <p:nvPr/>
              </p:nvGrpSpPr>
              <p:grpSpPr>
                <a:xfrm>
                  <a:off x="1770840" y="2260440"/>
                  <a:ext cx="863280" cy="703440"/>
                  <a:chOff x="1770840" y="2260440"/>
                  <a:chExt cx="863280" cy="703440"/>
                </a:xfrm>
              </p:grpSpPr>
              <p:grpSp>
                <p:nvGrpSpPr>
                  <p:cNvPr id="108" name=""/>
                  <p:cNvGrpSpPr/>
                  <p:nvPr/>
                </p:nvGrpSpPr>
                <p:grpSpPr>
                  <a:xfrm>
                    <a:off x="2437560" y="2749680"/>
                    <a:ext cx="196560" cy="214200"/>
                    <a:chOff x="2437560" y="2749680"/>
                    <a:chExt cx="196560" cy="214200"/>
                  </a:xfrm>
                </p:grpSpPr>
                <p:sp>
                  <p:nvSpPr>
                    <p:cNvPr id="109" name=""/>
                    <p:cNvSpPr/>
                    <p:nvPr/>
                  </p:nvSpPr>
                  <p:spPr>
                    <a:xfrm>
                      <a:off x="2460240" y="2749680"/>
                      <a:ext cx="173880" cy="118800"/>
                    </a:xfrm>
                    <a:custGeom>
                      <a:avLst/>
                      <a:gdLst/>
                      <a:ahLst/>
                      <a:rect l="l" t="t" r="r" b="b"/>
                      <a:pathLst>
                        <a:path w="457" h="301">
                          <a:moveTo>
                            <a:pt x="0" y="294"/>
                          </a:moveTo>
                          <a:lnTo>
                            <a:pt x="13" y="229"/>
                          </a:lnTo>
                          <a:lnTo>
                            <a:pt x="27" y="185"/>
                          </a:lnTo>
                          <a:lnTo>
                            <a:pt x="34" y="154"/>
                          </a:lnTo>
                          <a:lnTo>
                            <a:pt x="47" y="140"/>
                          </a:lnTo>
                          <a:lnTo>
                            <a:pt x="67" y="133"/>
                          </a:lnTo>
                          <a:lnTo>
                            <a:pt x="98" y="124"/>
                          </a:lnTo>
                          <a:lnTo>
                            <a:pt x="139" y="129"/>
                          </a:lnTo>
                          <a:lnTo>
                            <a:pt x="210" y="113"/>
                          </a:lnTo>
                          <a:lnTo>
                            <a:pt x="277" y="92"/>
                          </a:lnTo>
                          <a:lnTo>
                            <a:pt x="359" y="61"/>
                          </a:lnTo>
                          <a:lnTo>
                            <a:pt x="417" y="31"/>
                          </a:lnTo>
                          <a:lnTo>
                            <a:pt x="457" y="0"/>
                          </a:lnTo>
                          <a:lnTo>
                            <a:pt x="433" y="38"/>
                          </a:lnTo>
                          <a:lnTo>
                            <a:pt x="423" y="61"/>
                          </a:lnTo>
                          <a:lnTo>
                            <a:pt x="420" y="110"/>
                          </a:lnTo>
                          <a:lnTo>
                            <a:pt x="412" y="166"/>
                          </a:lnTo>
                          <a:lnTo>
                            <a:pt x="410" y="196"/>
                          </a:lnTo>
                          <a:lnTo>
                            <a:pt x="396" y="222"/>
                          </a:lnTo>
                          <a:lnTo>
                            <a:pt x="375" y="233"/>
                          </a:lnTo>
                          <a:lnTo>
                            <a:pt x="345" y="252"/>
                          </a:lnTo>
                          <a:lnTo>
                            <a:pt x="301" y="270"/>
                          </a:lnTo>
                          <a:lnTo>
                            <a:pt x="244" y="289"/>
                          </a:lnTo>
                          <a:lnTo>
                            <a:pt x="168" y="301"/>
                          </a:lnTo>
                          <a:lnTo>
                            <a:pt x="81" y="301"/>
                          </a:lnTo>
                          <a:lnTo>
                            <a:pt x="0" y="294"/>
                          </a:lnTo>
                          <a:close/>
                        </a:path>
                      </a:pathLst>
                    </a:custGeom>
                    <a:solidFill>
                      <a:srgbClr val="00808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110" name=""/>
                    <p:cNvSpPr/>
                    <p:nvPr/>
                  </p:nvSpPr>
                  <p:spPr>
                    <a:xfrm>
                      <a:off x="2437560" y="2849400"/>
                      <a:ext cx="180000" cy="114480"/>
                    </a:xfrm>
                    <a:custGeom>
                      <a:avLst/>
                      <a:gdLst/>
                      <a:ahLst/>
                      <a:rect l="l" t="t" r="r" b="b"/>
                      <a:pathLst>
                        <a:path w="474" h="287">
                          <a:moveTo>
                            <a:pt x="454" y="13"/>
                          </a:moveTo>
                          <a:lnTo>
                            <a:pt x="474" y="0"/>
                          </a:lnTo>
                          <a:lnTo>
                            <a:pt x="451" y="31"/>
                          </a:lnTo>
                          <a:lnTo>
                            <a:pt x="435" y="48"/>
                          </a:lnTo>
                          <a:lnTo>
                            <a:pt x="418" y="67"/>
                          </a:lnTo>
                          <a:lnTo>
                            <a:pt x="411" y="77"/>
                          </a:lnTo>
                          <a:lnTo>
                            <a:pt x="398" y="92"/>
                          </a:lnTo>
                          <a:lnTo>
                            <a:pt x="381" y="111"/>
                          </a:lnTo>
                          <a:lnTo>
                            <a:pt x="369" y="124"/>
                          </a:lnTo>
                          <a:lnTo>
                            <a:pt x="361" y="130"/>
                          </a:lnTo>
                          <a:lnTo>
                            <a:pt x="356" y="139"/>
                          </a:lnTo>
                          <a:lnTo>
                            <a:pt x="345" y="148"/>
                          </a:lnTo>
                          <a:lnTo>
                            <a:pt x="327" y="159"/>
                          </a:lnTo>
                          <a:lnTo>
                            <a:pt x="319" y="166"/>
                          </a:lnTo>
                          <a:lnTo>
                            <a:pt x="302" y="175"/>
                          </a:lnTo>
                          <a:lnTo>
                            <a:pt x="292" y="179"/>
                          </a:lnTo>
                          <a:lnTo>
                            <a:pt x="277" y="185"/>
                          </a:lnTo>
                          <a:lnTo>
                            <a:pt x="256" y="192"/>
                          </a:lnTo>
                          <a:lnTo>
                            <a:pt x="238" y="200"/>
                          </a:lnTo>
                          <a:lnTo>
                            <a:pt x="223" y="201"/>
                          </a:lnTo>
                          <a:lnTo>
                            <a:pt x="209" y="205"/>
                          </a:lnTo>
                          <a:lnTo>
                            <a:pt x="198" y="209"/>
                          </a:lnTo>
                          <a:lnTo>
                            <a:pt x="189" y="213"/>
                          </a:lnTo>
                          <a:lnTo>
                            <a:pt x="186" y="215"/>
                          </a:lnTo>
                          <a:lnTo>
                            <a:pt x="184" y="222"/>
                          </a:lnTo>
                          <a:lnTo>
                            <a:pt x="187" y="227"/>
                          </a:lnTo>
                          <a:lnTo>
                            <a:pt x="193" y="228"/>
                          </a:lnTo>
                          <a:lnTo>
                            <a:pt x="207" y="232"/>
                          </a:lnTo>
                          <a:lnTo>
                            <a:pt x="216" y="234"/>
                          </a:lnTo>
                          <a:lnTo>
                            <a:pt x="220" y="239"/>
                          </a:lnTo>
                          <a:lnTo>
                            <a:pt x="224" y="246"/>
                          </a:lnTo>
                          <a:lnTo>
                            <a:pt x="227" y="255"/>
                          </a:lnTo>
                          <a:lnTo>
                            <a:pt x="227" y="261"/>
                          </a:lnTo>
                          <a:lnTo>
                            <a:pt x="225" y="276"/>
                          </a:lnTo>
                          <a:lnTo>
                            <a:pt x="211" y="282"/>
                          </a:lnTo>
                          <a:lnTo>
                            <a:pt x="186" y="283"/>
                          </a:lnTo>
                          <a:lnTo>
                            <a:pt x="147" y="287"/>
                          </a:lnTo>
                          <a:lnTo>
                            <a:pt x="149" y="279"/>
                          </a:lnTo>
                          <a:lnTo>
                            <a:pt x="151" y="273"/>
                          </a:lnTo>
                          <a:lnTo>
                            <a:pt x="152" y="265"/>
                          </a:lnTo>
                          <a:lnTo>
                            <a:pt x="152" y="257"/>
                          </a:lnTo>
                          <a:lnTo>
                            <a:pt x="149" y="250"/>
                          </a:lnTo>
                          <a:lnTo>
                            <a:pt x="143" y="243"/>
                          </a:lnTo>
                          <a:lnTo>
                            <a:pt x="135" y="239"/>
                          </a:lnTo>
                          <a:lnTo>
                            <a:pt x="125" y="234"/>
                          </a:lnTo>
                          <a:lnTo>
                            <a:pt x="113" y="234"/>
                          </a:lnTo>
                          <a:lnTo>
                            <a:pt x="97" y="230"/>
                          </a:lnTo>
                          <a:lnTo>
                            <a:pt x="91" y="230"/>
                          </a:lnTo>
                          <a:lnTo>
                            <a:pt x="88" y="227"/>
                          </a:lnTo>
                          <a:lnTo>
                            <a:pt x="80" y="221"/>
                          </a:lnTo>
                          <a:lnTo>
                            <a:pt x="77" y="213"/>
                          </a:lnTo>
                          <a:lnTo>
                            <a:pt x="74" y="205"/>
                          </a:lnTo>
                          <a:lnTo>
                            <a:pt x="78" y="195"/>
                          </a:lnTo>
                          <a:lnTo>
                            <a:pt x="70" y="185"/>
                          </a:lnTo>
                          <a:lnTo>
                            <a:pt x="59" y="189"/>
                          </a:lnTo>
                          <a:lnTo>
                            <a:pt x="42" y="192"/>
                          </a:lnTo>
                          <a:lnTo>
                            <a:pt x="31" y="194"/>
                          </a:lnTo>
                          <a:lnTo>
                            <a:pt x="21" y="192"/>
                          </a:lnTo>
                          <a:lnTo>
                            <a:pt x="12" y="191"/>
                          </a:lnTo>
                          <a:lnTo>
                            <a:pt x="5" y="185"/>
                          </a:lnTo>
                          <a:lnTo>
                            <a:pt x="0" y="182"/>
                          </a:lnTo>
                          <a:lnTo>
                            <a:pt x="0" y="173"/>
                          </a:lnTo>
                          <a:lnTo>
                            <a:pt x="0" y="166"/>
                          </a:lnTo>
                          <a:lnTo>
                            <a:pt x="5" y="158"/>
                          </a:lnTo>
                          <a:lnTo>
                            <a:pt x="13" y="148"/>
                          </a:lnTo>
                          <a:lnTo>
                            <a:pt x="35" y="136"/>
                          </a:lnTo>
                          <a:lnTo>
                            <a:pt x="37" y="82"/>
                          </a:lnTo>
                          <a:lnTo>
                            <a:pt x="58" y="87"/>
                          </a:lnTo>
                          <a:lnTo>
                            <a:pt x="90" y="93"/>
                          </a:lnTo>
                          <a:lnTo>
                            <a:pt x="88" y="107"/>
                          </a:lnTo>
                          <a:lnTo>
                            <a:pt x="90" y="114"/>
                          </a:lnTo>
                          <a:lnTo>
                            <a:pt x="94" y="120"/>
                          </a:lnTo>
                          <a:lnTo>
                            <a:pt x="104" y="123"/>
                          </a:lnTo>
                          <a:lnTo>
                            <a:pt x="113" y="128"/>
                          </a:lnTo>
                          <a:lnTo>
                            <a:pt x="117" y="132"/>
                          </a:lnTo>
                          <a:lnTo>
                            <a:pt x="123" y="139"/>
                          </a:lnTo>
                          <a:lnTo>
                            <a:pt x="124" y="146"/>
                          </a:lnTo>
                          <a:lnTo>
                            <a:pt x="118" y="157"/>
                          </a:lnTo>
                          <a:lnTo>
                            <a:pt x="129" y="166"/>
                          </a:lnTo>
                          <a:lnTo>
                            <a:pt x="140" y="171"/>
                          </a:lnTo>
                          <a:lnTo>
                            <a:pt x="150" y="179"/>
                          </a:lnTo>
                          <a:lnTo>
                            <a:pt x="158" y="184"/>
                          </a:lnTo>
                          <a:lnTo>
                            <a:pt x="163" y="184"/>
                          </a:lnTo>
                          <a:lnTo>
                            <a:pt x="174" y="184"/>
                          </a:lnTo>
                          <a:lnTo>
                            <a:pt x="193" y="182"/>
                          </a:lnTo>
                          <a:lnTo>
                            <a:pt x="209" y="179"/>
                          </a:lnTo>
                          <a:lnTo>
                            <a:pt x="225" y="177"/>
                          </a:lnTo>
                          <a:lnTo>
                            <a:pt x="241" y="173"/>
                          </a:lnTo>
                          <a:lnTo>
                            <a:pt x="252" y="167"/>
                          </a:lnTo>
                          <a:lnTo>
                            <a:pt x="268" y="160"/>
                          </a:lnTo>
                          <a:lnTo>
                            <a:pt x="279" y="151"/>
                          </a:lnTo>
                          <a:lnTo>
                            <a:pt x="280" y="139"/>
                          </a:lnTo>
                          <a:lnTo>
                            <a:pt x="277" y="132"/>
                          </a:lnTo>
                          <a:lnTo>
                            <a:pt x="277" y="127"/>
                          </a:lnTo>
                          <a:lnTo>
                            <a:pt x="280" y="120"/>
                          </a:lnTo>
                          <a:lnTo>
                            <a:pt x="287" y="116"/>
                          </a:lnTo>
                          <a:lnTo>
                            <a:pt x="293" y="114"/>
                          </a:lnTo>
                          <a:lnTo>
                            <a:pt x="308" y="114"/>
                          </a:lnTo>
                          <a:lnTo>
                            <a:pt x="323" y="111"/>
                          </a:lnTo>
                          <a:lnTo>
                            <a:pt x="333" y="109"/>
                          </a:lnTo>
                          <a:lnTo>
                            <a:pt x="347" y="102"/>
                          </a:lnTo>
                          <a:lnTo>
                            <a:pt x="359" y="96"/>
                          </a:lnTo>
                          <a:lnTo>
                            <a:pt x="371" y="84"/>
                          </a:lnTo>
                          <a:lnTo>
                            <a:pt x="379" y="78"/>
                          </a:lnTo>
                          <a:lnTo>
                            <a:pt x="387" y="67"/>
                          </a:lnTo>
                          <a:lnTo>
                            <a:pt x="407" y="41"/>
                          </a:lnTo>
                          <a:lnTo>
                            <a:pt x="421" y="34"/>
                          </a:lnTo>
                          <a:lnTo>
                            <a:pt x="454" y="13"/>
                          </a:lnTo>
                          <a:close/>
                        </a:path>
                      </a:pathLst>
                    </a:custGeom>
                    <a:solidFill>
                      <a:srgbClr val="00a0a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grpSp>
              <p:sp>
                <p:nvSpPr>
                  <p:cNvPr id="111" name=""/>
                  <p:cNvSpPr/>
                  <p:nvPr/>
                </p:nvSpPr>
                <p:spPr>
                  <a:xfrm>
                    <a:off x="1770840" y="2260440"/>
                    <a:ext cx="62640" cy="46080"/>
                  </a:xfrm>
                  <a:custGeom>
                    <a:avLst/>
                    <a:gdLst/>
                    <a:ahLst/>
                    <a:rect l="l" t="t" r="r" b="b"/>
                    <a:pathLst>
                      <a:path w="164" h="114">
                        <a:moveTo>
                          <a:pt x="82" y="7"/>
                        </a:moveTo>
                        <a:lnTo>
                          <a:pt x="43" y="53"/>
                        </a:lnTo>
                        <a:lnTo>
                          <a:pt x="4" y="67"/>
                        </a:lnTo>
                        <a:lnTo>
                          <a:pt x="0" y="85"/>
                        </a:lnTo>
                        <a:lnTo>
                          <a:pt x="10" y="104"/>
                        </a:lnTo>
                        <a:lnTo>
                          <a:pt x="33" y="114"/>
                        </a:lnTo>
                        <a:lnTo>
                          <a:pt x="69" y="96"/>
                        </a:lnTo>
                        <a:lnTo>
                          <a:pt x="92" y="96"/>
                        </a:lnTo>
                        <a:lnTo>
                          <a:pt x="126" y="104"/>
                        </a:lnTo>
                        <a:lnTo>
                          <a:pt x="145" y="104"/>
                        </a:lnTo>
                        <a:lnTo>
                          <a:pt x="164" y="92"/>
                        </a:lnTo>
                        <a:lnTo>
                          <a:pt x="164" y="77"/>
                        </a:lnTo>
                        <a:lnTo>
                          <a:pt x="154" y="53"/>
                        </a:lnTo>
                        <a:lnTo>
                          <a:pt x="135" y="25"/>
                        </a:lnTo>
                        <a:lnTo>
                          <a:pt x="122" y="7"/>
                        </a:lnTo>
                        <a:lnTo>
                          <a:pt x="98" y="0"/>
                        </a:lnTo>
                        <a:lnTo>
                          <a:pt x="82" y="7"/>
                        </a:lnTo>
                        <a:close/>
                      </a:path>
                    </a:pathLst>
                  </a:custGeom>
                  <a:solidFill>
                    <a:srgbClr val="008080"/>
                  </a:solidFill>
                  <a:ln w="324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ffff00"/>
                      </a:solidFill>
                      <a:effectLst/>
                      <a:uFillTx/>
                      <a:latin typeface="Times New Roman"/>
                    </a:endParaRPr>
                  </a:p>
                </p:txBody>
              </p:sp>
            </p:grpSp>
          </p:grpSp>
        </p:grpSp>
        <p:grpSp>
          <p:nvGrpSpPr>
            <p:cNvPr id="112" name=""/>
            <p:cNvGrpSpPr/>
            <p:nvPr/>
          </p:nvGrpSpPr>
          <p:grpSpPr>
            <a:xfrm>
              <a:off x="1752480" y="2381400"/>
              <a:ext cx="619200" cy="701640"/>
              <a:chOff x="1752480" y="2381400"/>
              <a:chExt cx="619200" cy="701640"/>
            </a:xfrm>
          </p:grpSpPr>
          <p:sp>
            <p:nvSpPr>
              <p:cNvPr id="113" name=""/>
              <p:cNvSpPr/>
              <p:nvPr/>
            </p:nvSpPr>
            <p:spPr>
              <a:xfrm>
                <a:off x="1752480" y="2381400"/>
                <a:ext cx="619200" cy="701640"/>
              </a:xfrm>
              <a:custGeom>
                <a:avLst/>
                <a:gdLst/>
                <a:ahLst/>
                <a:rect l="l" t="t" r="r" b="b"/>
                <a:pathLst>
                  <a:path w="1622" h="1769">
                    <a:moveTo>
                      <a:pt x="214" y="411"/>
                    </a:moveTo>
                    <a:lnTo>
                      <a:pt x="99" y="518"/>
                    </a:lnTo>
                    <a:lnTo>
                      <a:pt x="46" y="569"/>
                    </a:lnTo>
                    <a:lnTo>
                      <a:pt x="22" y="618"/>
                    </a:lnTo>
                    <a:lnTo>
                      <a:pt x="2" y="722"/>
                    </a:lnTo>
                    <a:lnTo>
                      <a:pt x="0" y="813"/>
                    </a:lnTo>
                    <a:lnTo>
                      <a:pt x="0" y="889"/>
                    </a:lnTo>
                    <a:lnTo>
                      <a:pt x="9" y="1048"/>
                    </a:lnTo>
                    <a:lnTo>
                      <a:pt x="30" y="1202"/>
                    </a:lnTo>
                    <a:lnTo>
                      <a:pt x="44" y="1248"/>
                    </a:lnTo>
                    <a:lnTo>
                      <a:pt x="56" y="1278"/>
                    </a:lnTo>
                    <a:lnTo>
                      <a:pt x="70" y="1304"/>
                    </a:lnTo>
                    <a:lnTo>
                      <a:pt x="85" y="1323"/>
                    </a:lnTo>
                    <a:lnTo>
                      <a:pt x="106" y="1339"/>
                    </a:lnTo>
                    <a:lnTo>
                      <a:pt x="147" y="1356"/>
                    </a:lnTo>
                    <a:lnTo>
                      <a:pt x="195" y="1376"/>
                    </a:lnTo>
                    <a:lnTo>
                      <a:pt x="276" y="1456"/>
                    </a:lnTo>
                    <a:lnTo>
                      <a:pt x="318" y="1540"/>
                    </a:lnTo>
                    <a:lnTo>
                      <a:pt x="338" y="1563"/>
                    </a:lnTo>
                    <a:lnTo>
                      <a:pt x="357" y="1590"/>
                    </a:lnTo>
                    <a:lnTo>
                      <a:pt x="387" y="1616"/>
                    </a:lnTo>
                    <a:lnTo>
                      <a:pt x="429" y="1631"/>
                    </a:lnTo>
                    <a:lnTo>
                      <a:pt x="475" y="1640"/>
                    </a:lnTo>
                    <a:lnTo>
                      <a:pt x="524" y="1647"/>
                    </a:lnTo>
                    <a:lnTo>
                      <a:pt x="570" y="1657"/>
                    </a:lnTo>
                    <a:lnTo>
                      <a:pt x="594" y="1678"/>
                    </a:lnTo>
                    <a:lnTo>
                      <a:pt x="670" y="1736"/>
                    </a:lnTo>
                    <a:lnTo>
                      <a:pt x="720" y="1758"/>
                    </a:lnTo>
                    <a:lnTo>
                      <a:pt x="755" y="1769"/>
                    </a:lnTo>
                    <a:lnTo>
                      <a:pt x="788" y="1769"/>
                    </a:lnTo>
                    <a:lnTo>
                      <a:pt x="825" y="1766"/>
                    </a:lnTo>
                    <a:lnTo>
                      <a:pt x="927" y="1747"/>
                    </a:lnTo>
                    <a:lnTo>
                      <a:pt x="1071" y="1747"/>
                    </a:lnTo>
                    <a:lnTo>
                      <a:pt x="1113" y="1747"/>
                    </a:lnTo>
                    <a:lnTo>
                      <a:pt x="1168" y="1740"/>
                    </a:lnTo>
                    <a:lnTo>
                      <a:pt x="1232" y="1709"/>
                    </a:lnTo>
                    <a:lnTo>
                      <a:pt x="1366" y="1664"/>
                    </a:lnTo>
                    <a:lnTo>
                      <a:pt x="1452" y="1631"/>
                    </a:lnTo>
                    <a:lnTo>
                      <a:pt x="1499" y="1604"/>
                    </a:lnTo>
                    <a:lnTo>
                      <a:pt x="1554" y="1544"/>
                    </a:lnTo>
                    <a:lnTo>
                      <a:pt x="1584" y="1496"/>
                    </a:lnTo>
                    <a:lnTo>
                      <a:pt x="1608" y="1458"/>
                    </a:lnTo>
                    <a:lnTo>
                      <a:pt x="1622" y="1411"/>
                    </a:lnTo>
                    <a:lnTo>
                      <a:pt x="1534" y="1385"/>
                    </a:lnTo>
                    <a:lnTo>
                      <a:pt x="1421" y="1351"/>
                    </a:lnTo>
                    <a:lnTo>
                      <a:pt x="1408" y="1340"/>
                    </a:lnTo>
                    <a:lnTo>
                      <a:pt x="1394" y="1309"/>
                    </a:lnTo>
                    <a:lnTo>
                      <a:pt x="1372" y="1248"/>
                    </a:lnTo>
                    <a:lnTo>
                      <a:pt x="1345" y="1186"/>
                    </a:lnTo>
                    <a:lnTo>
                      <a:pt x="1335" y="1095"/>
                    </a:lnTo>
                    <a:lnTo>
                      <a:pt x="1342" y="1037"/>
                    </a:lnTo>
                    <a:lnTo>
                      <a:pt x="1349" y="984"/>
                    </a:lnTo>
                    <a:lnTo>
                      <a:pt x="1359" y="906"/>
                    </a:lnTo>
                    <a:lnTo>
                      <a:pt x="1367" y="857"/>
                    </a:lnTo>
                    <a:lnTo>
                      <a:pt x="1372" y="779"/>
                    </a:lnTo>
                    <a:lnTo>
                      <a:pt x="1359" y="724"/>
                    </a:lnTo>
                    <a:lnTo>
                      <a:pt x="1318" y="661"/>
                    </a:lnTo>
                    <a:lnTo>
                      <a:pt x="1267" y="633"/>
                    </a:lnTo>
                    <a:lnTo>
                      <a:pt x="1208" y="625"/>
                    </a:lnTo>
                    <a:lnTo>
                      <a:pt x="1163" y="617"/>
                    </a:lnTo>
                    <a:lnTo>
                      <a:pt x="1130" y="577"/>
                    </a:lnTo>
                    <a:lnTo>
                      <a:pt x="1095" y="556"/>
                    </a:lnTo>
                    <a:lnTo>
                      <a:pt x="1065" y="540"/>
                    </a:lnTo>
                    <a:lnTo>
                      <a:pt x="1025" y="529"/>
                    </a:lnTo>
                    <a:lnTo>
                      <a:pt x="969" y="522"/>
                    </a:lnTo>
                    <a:lnTo>
                      <a:pt x="923" y="527"/>
                    </a:lnTo>
                    <a:lnTo>
                      <a:pt x="907" y="485"/>
                    </a:lnTo>
                    <a:lnTo>
                      <a:pt x="876" y="443"/>
                    </a:lnTo>
                    <a:lnTo>
                      <a:pt x="851" y="408"/>
                    </a:lnTo>
                    <a:lnTo>
                      <a:pt x="832" y="380"/>
                    </a:lnTo>
                    <a:lnTo>
                      <a:pt x="782" y="346"/>
                    </a:lnTo>
                    <a:lnTo>
                      <a:pt x="801" y="333"/>
                    </a:lnTo>
                    <a:lnTo>
                      <a:pt x="842" y="282"/>
                    </a:lnTo>
                    <a:lnTo>
                      <a:pt x="861" y="244"/>
                    </a:lnTo>
                    <a:lnTo>
                      <a:pt x="883" y="180"/>
                    </a:lnTo>
                    <a:lnTo>
                      <a:pt x="880" y="139"/>
                    </a:lnTo>
                    <a:lnTo>
                      <a:pt x="857" y="118"/>
                    </a:lnTo>
                    <a:lnTo>
                      <a:pt x="839" y="103"/>
                    </a:lnTo>
                    <a:lnTo>
                      <a:pt x="807" y="89"/>
                    </a:lnTo>
                    <a:lnTo>
                      <a:pt x="736" y="72"/>
                    </a:lnTo>
                    <a:lnTo>
                      <a:pt x="696" y="62"/>
                    </a:lnTo>
                    <a:lnTo>
                      <a:pt x="640" y="50"/>
                    </a:lnTo>
                    <a:lnTo>
                      <a:pt x="597" y="28"/>
                    </a:lnTo>
                    <a:lnTo>
                      <a:pt x="515" y="0"/>
                    </a:lnTo>
                    <a:lnTo>
                      <a:pt x="475" y="0"/>
                    </a:lnTo>
                    <a:lnTo>
                      <a:pt x="441" y="18"/>
                    </a:lnTo>
                    <a:lnTo>
                      <a:pt x="403" y="51"/>
                    </a:lnTo>
                    <a:lnTo>
                      <a:pt x="362" y="112"/>
                    </a:lnTo>
                    <a:lnTo>
                      <a:pt x="323" y="207"/>
                    </a:lnTo>
                    <a:lnTo>
                      <a:pt x="303" y="245"/>
                    </a:lnTo>
                    <a:lnTo>
                      <a:pt x="283" y="288"/>
                    </a:lnTo>
                    <a:lnTo>
                      <a:pt x="269" y="318"/>
                    </a:lnTo>
                    <a:lnTo>
                      <a:pt x="246" y="363"/>
                    </a:lnTo>
                    <a:lnTo>
                      <a:pt x="214" y="411"/>
                    </a:lnTo>
                    <a:close/>
                  </a:path>
                </a:pathLst>
              </a:custGeom>
              <a:solidFill>
                <a:srgbClr val="ffc0c0"/>
              </a:solid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grpSp>
            <p:nvGrpSpPr>
              <p:cNvPr id="114" name=""/>
              <p:cNvGrpSpPr/>
              <p:nvPr/>
            </p:nvGrpSpPr>
            <p:grpSpPr>
              <a:xfrm>
                <a:off x="1845720" y="2406600"/>
                <a:ext cx="367920" cy="557280"/>
                <a:chOff x="1845720" y="2406600"/>
                <a:chExt cx="367920" cy="557280"/>
              </a:xfrm>
            </p:grpSpPr>
            <p:sp>
              <p:nvSpPr>
                <p:cNvPr id="115" name=""/>
                <p:cNvSpPr/>
                <p:nvPr/>
              </p:nvSpPr>
              <p:spPr>
                <a:xfrm>
                  <a:off x="1984320" y="2406600"/>
                  <a:ext cx="90000" cy="68400"/>
                </a:xfrm>
                <a:custGeom>
                  <a:avLst/>
                  <a:gdLst/>
                  <a:ahLst/>
                  <a:rect l="l" t="t" r="r" b="b"/>
                  <a:pathLst>
                    <a:path w="235" h="171">
                      <a:moveTo>
                        <a:pt x="72" y="0"/>
                      </a:moveTo>
                      <a:lnTo>
                        <a:pt x="21" y="48"/>
                      </a:lnTo>
                      <a:lnTo>
                        <a:pt x="3" y="81"/>
                      </a:lnTo>
                      <a:lnTo>
                        <a:pt x="0" y="124"/>
                      </a:lnTo>
                      <a:lnTo>
                        <a:pt x="18" y="151"/>
                      </a:lnTo>
                      <a:lnTo>
                        <a:pt x="56" y="171"/>
                      </a:lnTo>
                      <a:lnTo>
                        <a:pt x="100" y="168"/>
                      </a:lnTo>
                      <a:lnTo>
                        <a:pt x="142" y="151"/>
                      </a:lnTo>
                      <a:lnTo>
                        <a:pt x="179" y="122"/>
                      </a:lnTo>
                      <a:lnTo>
                        <a:pt x="214" y="83"/>
                      </a:lnTo>
                      <a:lnTo>
                        <a:pt x="235" y="49"/>
                      </a:lnTo>
                      <a:lnTo>
                        <a:pt x="214" y="34"/>
                      </a:lnTo>
                      <a:lnTo>
                        <a:pt x="72" y="0"/>
                      </a:lnTo>
                      <a:close/>
                    </a:path>
                  </a:pathLst>
                </a:custGeom>
                <a:solidFill>
                  <a:srgbClr val="ffffff"/>
                </a:solidFill>
                <a:ln w="0">
                  <a:noFill/>
                </a:ln>
              </p:spPr>
              <p:style>
                <a:lnRef idx="0"/>
                <a:fillRef idx="0"/>
                <a:effectRef idx="0"/>
                <a:fontRef idx="minor"/>
              </p:style>
              <p:txBody>
                <a:bodyPr lIns="90000" rIns="90000" tIns="21600" bIns="21600" anchor="t">
                  <a:noAutofit/>
                </a:bodyPr>
                <a:p>
                  <a:endParaRPr b="0" lang="en-US" sz="2400" strike="noStrike" u="none">
                    <a:solidFill>
                      <a:srgbClr val="ffff00"/>
                    </a:solidFill>
                    <a:effectLst/>
                    <a:uFillTx/>
                    <a:latin typeface="Times New Roman"/>
                  </a:endParaRPr>
                </a:p>
              </p:txBody>
            </p:sp>
            <p:sp>
              <p:nvSpPr>
                <p:cNvPr id="116" name=""/>
                <p:cNvSpPr/>
                <p:nvPr/>
              </p:nvSpPr>
              <p:spPr>
                <a:xfrm>
                  <a:off x="1845720" y="2506680"/>
                  <a:ext cx="141840" cy="344520"/>
                </a:xfrm>
                <a:custGeom>
                  <a:avLst/>
                  <a:gdLst/>
                  <a:ahLst/>
                  <a:rect l="l" t="t" r="r" b="b"/>
                  <a:pathLst>
                    <a:path w="374" h="866">
                      <a:moveTo>
                        <a:pt x="347" y="0"/>
                      </a:moveTo>
                      <a:lnTo>
                        <a:pt x="200" y="192"/>
                      </a:lnTo>
                      <a:lnTo>
                        <a:pt x="140" y="271"/>
                      </a:lnTo>
                      <a:lnTo>
                        <a:pt x="102" y="348"/>
                      </a:lnTo>
                      <a:lnTo>
                        <a:pt x="78" y="441"/>
                      </a:lnTo>
                      <a:lnTo>
                        <a:pt x="65" y="565"/>
                      </a:lnTo>
                      <a:lnTo>
                        <a:pt x="58" y="660"/>
                      </a:lnTo>
                      <a:lnTo>
                        <a:pt x="0" y="757"/>
                      </a:lnTo>
                      <a:lnTo>
                        <a:pt x="16" y="866"/>
                      </a:lnTo>
                      <a:lnTo>
                        <a:pt x="61" y="807"/>
                      </a:lnTo>
                      <a:lnTo>
                        <a:pt x="82" y="769"/>
                      </a:lnTo>
                      <a:lnTo>
                        <a:pt x="100" y="745"/>
                      </a:lnTo>
                      <a:lnTo>
                        <a:pt x="110" y="633"/>
                      </a:lnTo>
                      <a:lnTo>
                        <a:pt x="120" y="526"/>
                      </a:lnTo>
                      <a:lnTo>
                        <a:pt x="138" y="425"/>
                      </a:lnTo>
                      <a:lnTo>
                        <a:pt x="155" y="355"/>
                      </a:lnTo>
                      <a:lnTo>
                        <a:pt x="165" y="321"/>
                      </a:lnTo>
                      <a:lnTo>
                        <a:pt x="203" y="249"/>
                      </a:lnTo>
                      <a:lnTo>
                        <a:pt x="262" y="170"/>
                      </a:lnTo>
                      <a:lnTo>
                        <a:pt x="324" y="100"/>
                      </a:lnTo>
                      <a:lnTo>
                        <a:pt x="374" y="18"/>
                      </a:lnTo>
                      <a:lnTo>
                        <a:pt x="347" y="0"/>
                      </a:lnTo>
                      <a:close/>
                    </a:path>
                  </a:pathLst>
                </a:custGeom>
                <a:solidFill>
                  <a:srgbClr val="df9f9f"/>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117" name=""/>
                <p:cNvSpPr/>
                <p:nvPr/>
              </p:nvSpPr>
              <p:spPr>
                <a:xfrm>
                  <a:off x="1967760" y="2579760"/>
                  <a:ext cx="135720" cy="361800"/>
                </a:xfrm>
                <a:custGeom>
                  <a:avLst/>
                  <a:gdLst/>
                  <a:ahLst/>
                  <a:rect l="l" t="t" r="r" b="b"/>
                  <a:pathLst>
                    <a:path w="358" h="912">
                      <a:moveTo>
                        <a:pt x="348" y="0"/>
                      </a:moveTo>
                      <a:lnTo>
                        <a:pt x="277" y="97"/>
                      </a:lnTo>
                      <a:lnTo>
                        <a:pt x="219" y="186"/>
                      </a:lnTo>
                      <a:lnTo>
                        <a:pt x="173" y="271"/>
                      </a:lnTo>
                      <a:lnTo>
                        <a:pt x="132" y="394"/>
                      </a:lnTo>
                      <a:lnTo>
                        <a:pt x="89" y="568"/>
                      </a:lnTo>
                      <a:lnTo>
                        <a:pt x="41" y="769"/>
                      </a:lnTo>
                      <a:lnTo>
                        <a:pt x="0" y="846"/>
                      </a:lnTo>
                      <a:lnTo>
                        <a:pt x="3" y="850"/>
                      </a:lnTo>
                      <a:lnTo>
                        <a:pt x="38" y="814"/>
                      </a:lnTo>
                      <a:lnTo>
                        <a:pt x="38" y="857"/>
                      </a:lnTo>
                      <a:lnTo>
                        <a:pt x="10" y="903"/>
                      </a:lnTo>
                      <a:lnTo>
                        <a:pt x="13" y="912"/>
                      </a:lnTo>
                      <a:lnTo>
                        <a:pt x="56" y="869"/>
                      </a:lnTo>
                      <a:lnTo>
                        <a:pt x="79" y="798"/>
                      </a:lnTo>
                      <a:lnTo>
                        <a:pt x="114" y="638"/>
                      </a:lnTo>
                      <a:lnTo>
                        <a:pt x="156" y="444"/>
                      </a:lnTo>
                      <a:lnTo>
                        <a:pt x="197" y="313"/>
                      </a:lnTo>
                      <a:lnTo>
                        <a:pt x="235" y="229"/>
                      </a:lnTo>
                      <a:lnTo>
                        <a:pt x="260" y="179"/>
                      </a:lnTo>
                      <a:lnTo>
                        <a:pt x="312" y="97"/>
                      </a:lnTo>
                      <a:lnTo>
                        <a:pt x="358" y="24"/>
                      </a:lnTo>
                      <a:lnTo>
                        <a:pt x="348" y="0"/>
                      </a:lnTo>
                      <a:close/>
                    </a:path>
                  </a:pathLst>
                </a:custGeom>
                <a:solidFill>
                  <a:srgbClr val="df9f9f"/>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118" name=""/>
                <p:cNvSpPr/>
                <p:nvPr/>
              </p:nvSpPr>
              <p:spPr>
                <a:xfrm>
                  <a:off x="1860840" y="2417760"/>
                  <a:ext cx="123480" cy="96840"/>
                </a:xfrm>
                <a:custGeom>
                  <a:avLst/>
                  <a:gdLst/>
                  <a:ahLst/>
                  <a:rect l="l" t="t" r="r" b="b"/>
                  <a:pathLst>
                    <a:path w="325" h="243">
                      <a:moveTo>
                        <a:pt x="0" y="223"/>
                      </a:moveTo>
                      <a:lnTo>
                        <a:pt x="42" y="189"/>
                      </a:lnTo>
                      <a:lnTo>
                        <a:pt x="96" y="170"/>
                      </a:lnTo>
                      <a:lnTo>
                        <a:pt x="169" y="170"/>
                      </a:lnTo>
                      <a:lnTo>
                        <a:pt x="218" y="178"/>
                      </a:lnTo>
                      <a:lnTo>
                        <a:pt x="262" y="196"/>
                      </a:lnTo>
                      <a:lnTo>
                        <a:pt x="286" y="216"/>
                      </a:lnTo>
                      <a:lnTo>
                        <a:pt x="303" y="235"/>
                      </a:lnTo>
                      <a:lnTo>
                        <a:pt x="325" y="243"/>
                      </a:lnTo>
                      <a:lnTo>
                        <a:pt x="310" y="190"/>
                      </a:lnTo>
                      <a:lnTo>
                        <a:pt x="283" y="150"/>
                      </a:lnTo>
                      <a:lnTo>
                        <a:pt x="267" y="104"/>
                      </a:lnTo>
                      <a:lnTo>
                        <a:pt x="245" y="82"/>
                      </a:lnTo>
                      <a:lnTo>
                        <a:pt x="204" y="58"/>
                      </a:lnTo>
                      <a:lnTo>
                        <a:pt x="152" y="27"/>
                      </a:lnTo>
                      <a:lnTo>
                        <a:pt x="106" y="0"/>
                      </a:lnTo>
                      <a:lnTo>
                        <a:pt x="82" y="30"/>
                      </a:lnTo>
                      <a:lnTo>
                        <a:pt x="65" y="80"/>
                      </a:lnTo>
                      <a:lnTo>
                        <a:pt x="36" y="151"/>
                      </a:lnTo>
                      <a:lnTo>
                        <a:pt x="0" y="223"/>
                      </a:lnTo>
                      <a:close/>
                    </a:path>
                  </a:pathLst>
                </a:custGeom>
                <a:solidFill>
                  <a:srgbClr val="df9f9f"/>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119" name=""/>
                <p:cNvSpPr/>
                <p:nvPr/>
              </p:nvSpPr>
              <p:spPr>
                <a:xfrm>
                  <a:off x="2106720" y="2617920"/>
                  <a:ext cx="106920" cy="345960"/>
                </a:xfrm>
                <a:custGeom>
                  <a:avLst/>
                  <a:gdLst/>
                  <a:ahLst/>
                  <a:rect l="l" t="t" r="r" b="b"/>
                  <a:pathLst>
                    <a:path w="277" h="872">
                      <a:moveTo>
                        <a:pt x="215" y="0"/>
                      </a:moveTo>
                      <a:lnTo>
                        <a:pt x="176" y="85"/>
                      </a:lnTo>
                      <a:lnTo>
                        <a:pt x="113" y="232"/>
                      </a:lnTo>
                      <a:lnTo>
                        <a:pt x="90" y="320"/>
                      </a:lnTo>
                      <a:lnTo>
                        <a:pt x="75" y="432"/>
                      </a:lnTo>
                      <a:lnTo>
                        <a:pt x="56" y="626"/>
                      </a:lnTo>
                      <a:lnTo>
                        <a:pt x="33" y="730"/>
                      </a:lnTo>
                      <a:lnTo>
                        <a:pt x="5" y="780"/>
                      </a:lnTo>
                      <a:lnTo>
                        <a:pt x="0" y="872"/>
                      </a:lnTo>
                      <a:lnTo>
                        <a:pt x="53" y="803"/>
                      </a:lnTo>
                      <a:lnTo>
                        <a:pt x="75" y="745"/>
                      </a:lnTo>
                      <a:lnTo>
                        <a:pt x="79" y="655"/>
                      </a:lnTo>
                      <a:lnTo>
                        <a:pt x="100" y="459"/>
                      </a:lnTo>
                      <a:lnTo>
                        <a:pt x="113" y="355"/>
                      </a:lnTo>
                      <a:lnTo>
                        <a:pt x="155" y="219"/>
                      </a:lnTo>
                      <a:lnTo>
                        <a:pt x="193" y="117"/>
                      </a:lnTo>
                      <a:lnTo>
                        <a:pt x="249" y="40"/>
                      </a:lnTo>
                      <a:lnTo>
                        <a:pt x="277" y="29"/>
                      </a:lnTo>
                      <a:lnTo>
                        <a:pt x="236" y="24"/>
                      </a:lnTo>
                      <a:lnTo>
                        <a:pt x="215" y="0"/>
                      </a:lnTo>
                      <a:close/>
                    </a:path>
                  </a:pathLst>
                </a:custGeom>
                <a:solidFill>
                  <a:srgbClr val="df9f9f"/>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120" name=""/>
                <p:cNvSpPr/>
                <p:nvPr/>
              </p:nvSpPr>
              <p:spPr>
                <a:xfrm>
                  <a:off x="1856160" y="2476440"/>
                  <a:ext cx="196920" cy="42840"/>
                </a:xfrm>
                <a:custGeom>
                  <a:avLst/>
                  <a:gdLst/>
                  <a:ahLst/>
                  <a:rect l="l" t="t" r="r" b="b"/>
                  <a:pathLst>
                    <a:path w="515" h="104">
                      <a:moveTo>
                        <a:pt x="0" y="67"/>
                      </a:moveTo>
                      <a:lnTo>
                        <a:pt x="30" y="37"/>
                      </a:lnTo>
                      <a:lnTo>
                        <a:pt x="67" y="13"/>
                      </a:lnTo>
                      <a:lnTo>
                        <a:pt x="118" y="0"/>
                      </a:lnTo>
                      <a:lnTo>
                        <a:pt x="158" y="0"/>
                      </a:lnTo>
                      <a:lnTo>
                        <a:pt x="209" y="7"/>
                      </a:lnTo>
                      <a:lnTo>
                        <a:pt x="263" y="27"/>
                      </a:lnTo>
                      <a:lnTo>
                        <a:pt x="296" y="54"/>
                      </a:lnTo>
                      <a:lnTo>
                        <a:pt x="317" y="91"/>
                      </a:lnTo>
                      <a:lnTo>
                        <a:pt x="347" y="91"/>
                      </a:lnTo>
                      <a:lnTo>
                        <a:pt x="391" y="101"/>
                      </a:lnTo>
                      <a:lnTo>
                        <a:pt x="438" y="104"/>
                      </a:lnTo>
                      <a:lnTo>
                        <a:pt x="482" y="101"/>
                      </a:lnTo>
                      <a:lnTo>
                        <a:pt x="515" y="101"/>
                      </a:lnTo>
                    </a:path>
                  </a:pathLst>
                </a:custGeom>
                <a:noFill/>
                <a:ln w="324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ffff00"/>
                    </a:solidFill>
                    <a:effectLst/>
                    <a:uFillTx/>
                    <a:latin typeface="Times New Roman"/>
                  </a:endParaRPr>
                </a:p>
              </p:txBody>
            </p:sp>
            <p:sp>
              <p:nvSpPr>
                <p:cNvPr id="121" name=""/>
                <p:cNvSpPr/>
                <p:nvPr/>
              </p:nvSpPr>
              <p:spPr>
                <a:xfrm>
                  <a:off x="1873080" y="2513160"/>
                  <a:ext cx="102240" cy="268200"/>
                </a:xfrm>
                <a:custGeom>
                  <a:avLst/>
                  <a:gdLst/>
                  <a:ahLst/>
                  <a:rect l="l" t="t" r="r" b="b"/>
                  <a:pathLst>
                    <a:path w="270" h="674">
                      <a:moveTo>
                        <a:pt x="270" y="0"/>
                      </a:moveTo>
                      <a:lnTo>
                        <a:pt x="230" y="71"/>
                      </a:lnTo>
                      <a:lnTo>
                        <a:pt x="101" y="229"/>
                      </a:lnTo>
                      <a:lnTo>
                        <a:pt x="58" y="324"/>
                      </a:lnTo>
                      <a:lnTo>
                        <a:pt x="37" y="401"/>
                      </a:lnTo>
                      <a:lnTo>
                        <a:pt x="21" y="509"/>
                      </a:lnTo>
                      <a:lnTo>
                        <a:pt x="11" y="620"/>
                      </a:lnTo>
                      <a:lnTo>
                        <a:pt x="0" y="674"/>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122" name=""/>
                <p:cNvSpPr/>
                <p:nvPr/>
              </p:nvSpPr>
              <p:spPr>
                <a:xfrm>
                  <a:off x="1989000" y="2589120"/>
                  <a:ext cx="113040" cy="306360"/>
                </a:xfrm>
                <a:custGeom>
                  <a:avLst/>
                  <a:gdLst/>
                  <a:ahLst/>
                  <a:rect l="l" t="t" r="r" b="b"/>
                  <a:pathLst>
                    <a:path w="297" h="772">
                      <a:moveTo>
                        <a:pt x="297" y="0"/>
                      </a:moveTo>
                      <a:lnTo>
                        <a:pt x="239" y="78"/>
                      </a:lnTo>
                      <a:lnTo>
                        <a:pt x="185" y="176"/>
                      </a:lnTo>
                      <a:lnTo>
                        <a:pt x="148" y="250"/>
                      </a:lnTo>
                      <a:lnTo>
                        <a:pt x="118" y="337"/>
                      </a:lnTo>
                      <a:lnTo>
                        <a:pt x="94" y="425"/>
                      </a:lnTo>
                      <a:lnTo>
                        <a:pt x="57" y="550"/>
                      </a:lnTo>
                      <a:lnTo>
                        <a:pt x="30" y="681"/>
                      </a:lnTo>
                      <a:lnTo>
                        <a:pt x="0" y="772"/>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123" name=""/>
                <p:cNvSpPr/>
                <p:nvPr/>
              </p:nvSpPr>
              <p:spPr>
                <a:xfrm>
                  <a:off x="2117520" y="2630520"/>
                  <a:ext cx="96120" cy="299880"/>
                </a:xfrm>
                <a:custGeom>
                  <a:avLst/>
                  <a:gdLst/>
                  <a:ahLst/>
                  <a:rect l="l" t="t" r="r" b="b"/>
                  <a:pathLst>
                    <a:path w="252" h="759">
                      <a:moveTo>
                        <a:pt x="252" y="0"/>
                      </a:moveTo>
                      <a:lnTo>
                        <a:pt x="219" y="7"/>
                      </a:lnTo>
                      <a:lnTo>
                        <a:pt x="188" y="34"/>
                      </a:lnTo>
                      <a:lnTo>
                        <a:pt x="165" y="78"/>
                      </a:lnTo>
                      <a:lnTo>
                        <a:pt x="124" y="166"/>
                      </a:lnTo>
                      <a:lnTo>
                        <a:pt x="91" y="247"/>
                      </a:lnTo>
                      <a:lnTo>
                        <a:pt x="67" y="321"/>
                      </a:lnTo>
                      <a:lnTo>
                        <a:pt x="47" y="523"/>
                      </a:lnTo>
                      <a:lnTo>
                        <a:pt x="30" y="641"/>
                      </a:lnTo>
                      <a:lnTo>
                        <a:pt x="23" y="715"/>
                      </a:lnTo>
                      <a:lnTo>
                        <a:pt x="0" y="759"/>
                      </a:lnTo>
                    </a:path>
                  </a:pathLst>
                </a:custGeom>
                <a:noFill/>
                <a:ln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grpSp>
        </p:grpSp>
      </p:grpSp>
      <p:sp>
        <p:nvSpPr>
          <p:cNvPr id="124" name=""/>
          <p:cNvSpPr/>
          <p:nvPr/>
        </p:nvSpPr>
        <p:spPr>
          <a:xfrm>
            <a:off x="6238800" y="4643280"/>
            <a:ext cx="3024360" cy="2043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125" name=""/>
          <p:cNvSpPr/>
          <p:nvPr/>
        </p:nvSpPr>
        <p:spPr>
          <a:xfrm>
            <a:off x="4919760" y="1434960"/>
            <a:ext cx="74520" cy="4965840"/>
          </a:xfrm>
          <a:prstGeom prst="rect">
            <a:avLst/>
          </a:prstGeom>
          <a:solidFill>
            <a:srgbClr val="ffff0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grpSp>
        <p:nvGrpSpPr>
          <p:cNvPr id="126" name=""/>
          <p:cNvGrpSpPr/>
          <p:nvPr/>
        </p:nvGrpSpPr>
        <p:grpSpPr>
          <a:xfrm>
            <a:off x="7008840" y="3262320"/>
            <a:ext cx="255600" cy="2147400"/>
            <a:chOff x="7008840" y="3262320"/>
            <a:chExt cx="255600" cy="2147400"/>
          </a:xfrm>
        </p:grpSpPr>
        <p:sp>
          <p:nvSpPr>
            <p:cNvPr id="127" name=""/>
            <p:cNvSpPr/>
            <p:nvPr/>
          </p:nvSpPr>
          <p:spPr>
            <a:xfrm>
              <a:off x="7100640" y="3262320"/>
              <a:ext cx="73440" cy="1854720"/>
            </a:xfrm>
            <a:prstGeom prst="rect">
              <a:avLst/>
            </a:prstGeom>
            <a:solidFill>
              <a:srgbClr val="ffff0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sp>
          <p:nvSpPr>
            <p:cNvPr id="128" name=""/>
            <p:cNvSpPr/>
            <p:nvPr/>
          </p:nvSpPr>
          <p:spPr>
            <a:xfrm>
              <a:off x="7008840" y="5113440"/>
              <a:ext cx="255600" cy="296280"/>
            </a:xfrm>
            <a:custGeom>
              <a:avLst/>
              <a:gdLst/>
              <a:ahLst/>
              <a:rect l="l" t="t" r="r" b="b"/>
              <a:pathLst>
                <a:path w="167" h="167">
                  <a:moveTo>
                    <a:pt x="0" y="0"/>
                  </a:moveTo>
                  <a:lnTo>
                    <a:pt x="84" y="167"/>
                  </a:lnTo>
                  <a:lnTo>
                    <a:pt x="167" y="0"/>
                  </a:lnTo>
                  <a:lnTo>
                    <a:pt x="0" y="0"/>
                  </a:lnTo>
                  <a:close/>
                </a:path>
              </a:pathLst>
            </a:custGeom>
            <a:solidFill>
              <a:srgbClr val="ffff00"/>
            </a:solid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129" name="" descr=""/>
          <p:cNvPicPr/>
          <p:nvPr/>
        </p:nvPicPr>
        <p:blipFill>
          <a:blip r:embed="rId1"/>
          <a:stretch/>
        </p:blipFill>
        <p:spPr>
          <a:xfrm>
            <a:off x="522360" y="1392120"/>
            <a:ext cx="8902800" cy="4554720"/>
          </a:xfrm>
          <a:prstGeom prst="rect">
            <a:avLst/>
          </a:prstGeom>
          <a:noFill/>
          <a:ln w="0">
            <a:noFill/>
          </a:ln>
        </p:spPr>
      </p:pic>
      <p:graphicFrame>
        <p:nvGraphicFramePr>
          <p:cNvPr id="130" name=""/>
          <p:cNvGraphicFramePr/>
          <p:nvPr/>
        </p:nvGraphicFramePr>
        <p:xfrm>
          <a:off x="1528920" y="1017720"/>
          <a:ext cx="6878520" cy="161640"/>
        </p:xfrm>
        <a:graphic>
          <a:graphicData uri="http://schemas.openxmlformats.org/presentationml/2006/ole">
            <p:oleObj r:id="rId2" spid="">
              <p:embed/>
              <p:pic>
                <p:nvPicPr>
                  <p:cNvPr id="131" name="" descr=""/>
                  <p:cNvPicPr/>
                  <p:nvPr/>
                </p:nvPicPr>
                <p:blipFill>
                  <a:blip r:embed="rId3"/>
                  <a:stretch/>
                </p:blipFill>
                <p:spPr>
                  <a:xfrm>
                    <a:off x="1528920" y="1017720"/>
                    <a:ext cx="6878520" cy="161640"/>
                  </a:xfrm>
                  <a:prstGeom prst="rect">
                    <a:avLst/>
                  </a:prstGeom>
                  <a:noFill/>
                  <a:ln w="15840">
                    <a:solidFill>
                      <a:srgbClr val="0000ff"/>
                    </a:solidFill>
                    <a:miter/>
                  </a:ln>
                </p:spPr>
              </p:pic>
            </p:oleObj>
          </a:graphicData>
        </a:graphic>
      </p:graphicFrame>
      <p:pic>
        <p:nvPicPr>
          <p:cNvPr id="132" name="" descr=""/>
          <p:cNvPicPr/>
          <p:nvPr/>
        </p:nvPicPr>
        <p:blipFill>
          <a:blip r:embed="rId4"/>
          <a:stretch/>
        </p:blipFill>
        <p:spPr>
          <a:xfrm>
            <a:off x="2131920" y="3473280"/>
            <a:ext cx="752400" cy="681120"/>
          </a:xfrm>
          <a:prstGeom prst="rect">
            <a:avLst/>
          </a:prstGeom>
          <a:noFill/>
          <a:ln w="0">
            <a:noFill/>
          </a:ln>
        </p:spPr>
      </p:pic>
      <p:sp>
        <p:nvSpPr>
          <p:cNvPr id="133" name=""/>
          <p:cNvSpPr/>
          <p:nvPr/>
        </p:nvSpPr>
        <p:spPr>
          <a:xfrm>
            <a:off x="2641680" y="1308240"/>
            <a:ext cx="5157720" cy="2184120"/>
          </a:xfrm>
          <a:custGeom>
            <a:avLst/>
            <a:gdLst/>
            <a:ahLst/>
            <a:rect l="l" t="t" r="r" b="b"/>
            <a:pathLst>
              <a:path w="3249" h="1376">
                <a:moveTo>
                  <a:pt x="0" y="1376"/>
                </a:moveTo>
                <a:cubicBezTo>
                  <a:pt x="96" y="942"/>
                  <a:pt x="193" y="509"/>
                  <a:pt x="672" y="312"/>
                </a:cubicBezTo>
                <a:cubicBezTo>
                  <a:pt x="1151" y="115"/>
                  <a:pt x="2495" y="244"/>
                  <a:pt x="2872" y="192"/>
                </a:cubicBezTo>
                <a:cubicBezTo>
                  <a:pt x="3249" y="140"/>
                  <a:pt x="2927" y="32"/>
                  <a:pt x="2936" y="0"/>
                </a:cubicBezTo>
              </a:path>
            </a:pathLst>
          </a:custGeom>
          <a:noFill/>
          <a:ln w="57240">
            <a:solidFill>
              <a:srgbClr val="ff6600"/>
            </a:solidFill>
            <a:round/>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134" name=""/>
          <p:cNvSpPr/>
          <p:nvPr/>
        </p:nvSpPr>
        <p:spPr>
          <a:xfrm>
            <a:off x="6527880" y="851040"/>
            <a:ext cx="1600200" cy="469800"/>
          </a:xfrm>
          <a:prstGeom prst="ellipse">
            <a:avLst/>
          </a:prstGeom>
          <a:noFill/>
          <a:ln w="57240">
            <a:solidFill>
              <a:srgbClr val="ff66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135" name=""/>
          <p:cNvSpPr/>
          <p:nvPr/>
        </p:nvSpPr>
        <p:spPr>
          <a:xfrm>
            <a:off x="2752560" y="50760"/>
            <a:ext cx="6123240" cy="551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4603"/>
                </a:solidFill>
                <a:effectLst/>
                <a:uFillTx/>
                <a:latin typeface="Comic Sans MS"/>
              </a:rPr>
              <a:t>Making the global market</a:t>
            </a:r>
            <a:endParaRPr b="0" lang="en-US" sz="3000" strike="noStrike" u="none">
              <a:solidFill>
                <a:srgbClr val="ffff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136" name="" descr=""/>
          <p:cNvPicPr/>
          <p:nvPr/>
        </p:nvPicPr>
        <p:blipFill>
          <a:blip r:embed="rId1"/>
          <a:stretch/>
        </p:blipFill>
        <p:spPr>
          <a:xfrm>
            <a:off x="522360" y="1392120"/>
            <a:ext cx="8902800" cy="4554720"/>
          </a:xfrm>
          <a:prstGeom prst="rect">
            <a:avLst/>
          </a:prstGeom>
          <a:noFill/>
          <a:ln w="0">
            <a:noFill/>
          </a:ln>
        </p:spPr>
      </p:pic>
      <p:graphicFrame>
        <p:nvGraphicFramePr>
          <p:cNvPr id="137" name=""/>
          <p:cNvGraphicFramePr/>
          <p:nvPr/>
        </p:nvGraphicFramePr>
        <p:xfrm>
          <a:off x="1528920" y="1017720"/>
          <a:ext cx="6878520" cy="161640"/>
        </p:xfrm>
        <a:graphic>
          <a:graphicData uri="http://schemas.openxmlformats.org/presentationml/2006/ole">
            <p:oleObj r:id="rId2" spid="">
              <p:embed/>
              <p:pic>
                <p:nvPicPr>
                  <p:cNvPr id="138" name="" descr=""/>
                  <p:cNvPicPr/>
                  <p:nvPr/>
                </p:nvPicPr>
                <p:blipFill>
                  <a:blip r:embed="rId3"/>
                  <a:stretch/>
                </p:blipFill>
                <p:spPr>
                  <a:xfrm>
                    <a:off x="1528920" y="1017720"/>
                    <a:ext cx="6878520" cy="161640"/>
                  </a:xfrm>
                  <a:prstGeom prst="rect">
                    <a:avLst/>
                  </a:prstGeom>
                  <a:noFill/>
                  <a:ln w="15840">
                    <a:solidFill>
                      <a:srgbClr val="0000ff"/>
                    </a:solidFill>
                    <a:miter/>
                  </a:ln>
                </p:spPr>
              </p:pic>
            </p:oleObj>
          </a:graphicData>
        </a:graphic>
      </p:graphicFrame>
      <p:sp>
        <p:nvSpPr>
          <p:cNvPr id="139" name=""/>
          <p:cNvSpPr/>
          <p:nvPr/>
        </p:nvSpPr>
        <p:spPr>
          <a:xfrm>
            <a:off x="1650960" y="1227240"/>
            <a:ext cx="6604200" cy="4402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ffff00"/>
              </a:solidFill>
              <a:effectLst/>
              <a:uFillTx/>
              <a:latin typeface="Times New Roman"/>
            </a:endParaRPr>
          </a:p>
        </p:txBody>
      </p:sp>
      <p:pic>
        <p:nvPicPr>
          <p:cNvPr id="140" name="" descr=""/>
          <p:cNvPicPr/>
          <p:nvPr/>
        </p:nvPicPr>
        <p:blipFill>
          <a:blip r:embed="rId4"/>
          <a:stretch/>
        </p:blipFill>
        <p:spPr>
          <a:xfrm>
            <a:off x="3244680" y="4589640"/>
            <a:ext cx="685800" cy="653760"/>
          </a:xfrm>
          <a:prstGeom prst="rect">
            <a:avLst/>
          </a:prstGeom>
          <a:noFill/>
          <a:ln w="0">
            <a:noFill/>
          </a:ln>
        </p:spPr>
      </p:pic>
      <p:pic>
        <p:nvPicPr>
          <p:cNvPr id="141" name="" descr=""/>
          <p:cNvPicPr/>
          <p:nvPr/>
        </p:nvPicPr>
        <p:blipFill>
          <a:blip r:embed="rId5"/>
          <a:stretch/>
        </p:blipFill>
        <p:spPr>
          <a:xfrm>
            <a:off x="7846920" y="3333600"/>
            <a:ext cx="752400" cy="681120"/>
          </a:xfrm>
          <a:prstGeom prst="rect">
            <a:avLst/>
          </a:prstGeom>
          <a:noFill/>
          <a:ln w="0">
            <a:noFill/>
          </a:ln>
        </p:spPr>
      </p:pic>
      <p:pic>
        <p:nvPicPr>
          <p:cNvPr id="142" name="" descr=""/>
          <p:cNvPicPr/>
          <p:nvPr/>
        </p:nvPicPr>
        <p:blipFill>
          <a:blip r:embed="rId6"/>
          <a:stretch/>
        </p:blipFill>
        <p:spPr>
          <a:xfrm>
            <a:off x="8134200" y="4932360"/>
            <a:ext cx="685800" cy="654120"/>
          </a:xfrm>
          <a:prstGeom prst="rect">
            <a:avLst/>
          </a:prstGeom>
          <a:noFill/>
          <a:ln w="0">
            <a:noFill/>
          </a:ln>
        </p:spPr>
      </p:pic>
      <p:pic>
        <p:nvPicPr>
          <p:cNvPr id="143" name="" descr=""/>
          <p:cNvPicPr/>
          <p:nvPr/>
        </p:nvPicPr>
        <p:blipFill>
          <a:blip r:embed="rId7"/>
          <a:stretch/>
        </p:blipFill>
        <p:spPr>
          <a:xfrm>
            <a:off x="7372440" y="2720880"/>
            <a:ext cx="647640" cy="617760"/>
          </a:xfrm>
          <a:prstGeom prst="rect">
            <a:avLst/>
          </a:prstGeom>
          <a:noFill/>
          <a:ln w="0">
            <a:noFill/>
          </a:ln>
        </p:spPr>
      </p:pic>
      <p:pic>
        <p:nvPicPr>
          <p:cNvPr id="144" name="" descr=""/>
          <p:cNvPicPr/>
          <p:nvPr/>
        </p:nvPicPr>
        <p:blipFill>
          <a:blip r:embed="rId8"/>
          <a:stretch/>
        </p:blipFill>
        <p:spPr>
          <a:xfrm>
            <a:off x="4781520" y="2120760"/>
            <a:ext cx="584280" cy="557280"/>
          </a:xfrm>
          <a:prstGeom prst="rect">
            <a:avLst/>
          </a:prstGeom>
          <a:noFill/>
          <a:ln w="0">
            <a:noFill/>
          </a:ln>
        </p:spPr>
      </p:pic>
      <p:pic>
        <p:nvPicPr>
          <p:cNvPr id="145" name="" descr=""/>
          <p:cNvPicPr/>
          <p:nvPr/>
        </p:nvPicPr>
        <p:blipFill>
          <a:blip r:embed="rId9"/>
          <a:stretch/>
        </p:blipFill>
        <p:spPr>
          <a:xfrm>
            <a:off x="1611360" y="2317680"/>
            <a:ext cx="752400" cy="681120"/>
          </a:xfrm>
          <a:prstGeom prst="rect">
            <a:avLst/>
          </a:prstGeom>
          <a:noFill/>
          <a:ln w="0">
            <a:noFill/>
          </a:ln>
        </p:spPr>
      </p:pic>
      <p:pic>
        <p:nvPicPr>
          <p:cNvPr id="146" name="" descr=""/>
          <p:cNvPicPr/>
          <p:nvPr/>
        </p:nvPicPr>
        <p:blipFill>
          <a:blip r:embed="rId10"/>
          <a:stretch/>
        </p:blipFill>
        <p:spPr>
          <a:xfrm>
            <a:off x="1039680" y="2851200"/>
            <a:ext cx="752760" cy="681120"/>
          </a:xfrm>
          <a:prstGeom prst="rect">
            <a:avLst/>
          </a:prstGeom>
          <a:noFill/>
          <a:ln w="0">
            <a:noFill/>
          </a:ln>
        </p:spPr>
      </p:pic>
      <p:pic>
        <p:nvPicPr>
          <p:cNvPr id="147" name="" descr=""/>
          <p:cNvPicPr/>
          <p:nvPr/>
        </p:nvPicPr>
        <p:blipFill>
          <a:blip r:embed="rId11"/>
          <a:stretch/>
        </p:blipFill>
        <p:spPr>
          <a:xfrm>
            <a:off x="2131920" y="3473280"/>
            <a:ext cx="752400" cy="681120"/>
          </a:xfrm>
          <a:prstGeom prst="rect">
            <a:avLst/>
          </a:prstGeom>
          <a:noFill/>
          <a:ln w="0">
            <a:noFill/>
          </a:ln>
        </p:spPr>
      </p:pic>
      <p:pic>
        <p:nvPicPr>
          <p:cNvPr id="148" name="" descr=""/>
          <p:cNvPicPr/>
          <p:nvPr/>
        </p:nvPicPr>
        <p:blipFill>
          <a:blip r:embed="rId12"/>
          <a:stretch/>
        </p:blipFill>
        <p:spPr>
          <a:xfrm>
            <a:off x="5137200" y="2730600"/>
            <a:ext cx="490320" cy="468360"/>
          </a:xfrm>
          <a:prstGeom prst="rect">
            <a:avLst/>
          </a:prstGeom>
          <a:noFill/>
          <a:ln w="0">
            <a:noFill/>
          </a:ln>
        </p:spPr>
      </p:pic>
      <p:pic>
        <p:nvPicPr>
          <p:cNvPr id="149" name="" descr=""/>
          <p:cNvPicPr/>
          <p:nvPr/>
        </p:nvPicPr>
        <p:blipFill>
          <a:blip r:embed="rId13"/>
          <a:stretch/>
        </p:blipFill>
        <p:spPr>
          <a:xfrm>
            <a:off x="2533680" y="5054760"/>
            <a:ext cx="584280" cy="556920"/>
          </a:xfrm>
          <a:prstGeom prst="rect">
            <a:avLst/>
          </a:prstGeom>
          <a:noFill/>
          <a:ln w="0">
            <a:noFill/>
          </a:ln>
        </p:spPr>
      </p:pic>
      <p:pic>
        <p:nvPicPr>
          <p:cNvPr id="150" name="" descr=""/>
          <p:cNvPicPr/>
          <p:nvPr/>
        </p:nvPicPr>
        <p:blipFill>
          <a:blip r:embed="rId14"/>
          <a:stretch/>
        </p:blipFill>
        <p:spPr>
          <a:xfrm>
            <a:off x="4413240" y="2556000"/>
            <a:ext cx="647640" cy="617400"/>
          </a:xfrm>
          <a:prstGeom prst="rect">
            <a:avLst/>
          </a:prstGeom>
          <a:noFill/>
          <a:ln w="0">
            <a:noFill/>
          </a:ln>
        </p:spPr>
      </p:pic>
      <p:sp>
        <p:nvSpPr>
          <p:cNvPr id="151" name=""/>
          <p:cNvSpPr/>
          <p:nvPr/>
        </p:nvSpPr>
        <p:spPr>
          <a:xfrm flipV="1">
            <a:off x="2844720" y="3009960"/>
            <a:ext cx="4546800" cy="63504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52" name=""/>
          <p:cNvSpPr/>
          <p:nvPr/>
        </p:nvSpPr>
        <p:spPr>
          <a:xfrm>
            <a:off x="2006640" y="2971800"/>
            <a:ext cx="279360" cy="60948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53" name=""/>
          <p:cNvSpPr/>
          <p:nvPr/>
        </p:nvSpPr>
        <p:spPr>
          <a:xfrm flipV="1">
            <a:off x="2895480" y="3048120"/>
            <a:ext cx="2324160" cy="199368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54" name=""/>
          <p:cNvSpPr/>
          <p:nvPr/>
        </p:nvSpPr>
        <p:spPr>
          <a:xfrm flipH="1" flipV="1">
            <a:off x="1371600" y="3505320"/>
            <a:ext cx="2209680" cy="107928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55" name=""/>
          <p:cNvSpPr/>
          <p:nvPr/>
        </p:nvSpPr>
        <p:spPr>
          <a:xfrm>
            <a:off x="8013600" y="3797280"/>
            <a:ext cx="241560" cy="121932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56" name=""/>
          <p:cNvSpPr/>
          <p:nvPr/>
        </p:nvSpPr>
        <p:spPr>
          <a:xfrm flipH="1" flipV="1">
            <a:off x="4939920" y="3123720"/>
            <a:ext cx="3187800" cy="205740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57" name=""/>
          <p:cNvSpPr/>
          <p:nvPr/>
        </p:nvSpPr>
        <p:spPr>
          <a:xfrm>
            <a:off x="5334120" y="2311560"/>
            <a:ext cx="2514600" cy="123192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58" name=""/>
          <p:cNvSpPr/>
          <p:nvPr/>
        </p:nvSpPr>
        <p:spPr>
          <a:xfrm flipH="1">
            <a:off x="1714680" y="2298600"/>
            <a:ext cx="3085920" cy="95256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59" name=""/>
          <p:cNvSpPr/>
          <p:nvPr/>
        </p:nvSpPr>
        <p:spPr>
          <a:xfrm>
            <a:off x="2235240" y="2806560"/>
            <a:ext cx="2222640" cy="63720"/>
          </a:xfrm>
          <a:prstGeom prst="line">
            <a:avLst/>
          </a:prstGeom>
          <a:ln w="9360">
            <a:solidFill>
              <a:srgbClr val="ffff00"/>
            </a:solidFill>
            <a:miter/>
          </a:ln>
        </p:spPr>
        <p:style>
          <a:lnRef idx="0"/>
          <a:fillRef idx="0"/>
          <a:effectRef idx="0"/>
          <a:fontRef idx="minor"/>
        </p:style>
        <p:txBody>
          <a:bodyPr lIns="90000" rIns="90000" tIns="16920" bIns="16920" anchor="ctr">
            <a:noAutofit/>
          </a:bodyPr>
          <a:p>
            <a:endParaRPr b="0" lang="en-US" sz="2400" strike="noStrike" u="none">
              <a:solidFill>
                <a:srgbClr val="ffff00"/>
              </a:solidFill>
              <a:effectLst/>
              <a:uFillTx/>
              <a:latin typeface="Times New Roman"/>
            </a:endParaRPr>
          </a:p>
        </p:txBody>
      </p:sp>
      <p:sp>
        <p:nvSpPr>
          <p:cNvPr id="160" name=""/>
          <p:cNvSpPr/>
          <p:nvPr/>
        </p:nvSpPr>
        <p:spPr>
          <a:xfrm>
            <a:off x="5626080" y="2921040"/>
            <a:ext cx="1943280" cy="25380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61" name=""/>
          <p:cNvSpPr/>
          <p:nvPr/>
        </p:nvSpPr>
        <p:spPr>
          <a:xfrm flipV="1">
            <a:off x="3911760" y="3251160"/>
            <a:ext cx="3708360" cy="162576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62" name=""/>
          <p:cNvSpPr/>
          <p:nvPr/>
        </p:nvSpPr>
        <p:spPr>
          <a:xfrm flipV="1">
            <a:off x="3936960" y="3746160"/>
            <a:ext cx="4038480" cy="124452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63" name=""/>
          <p:cNvSpPr/>
          <p:nvPr/>
        </p:nvSpPr>
        <p:spPr>
          <a:xfrm>
            <a:off x="7873920" y="3289320"/>
            <a:ext cx="101520" cy="11412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64" name=""/>
          <p:cNvSpPr/>
          <p:nvPr/>
        </p:nvSpPr>
        <p:spPr>
          <a:xfrm flipH="1" flipV="1">
            <a:off x="2514600" y="4089240"/>
            <a:ext cx="101520" cy="102888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65" name=""/>
          <p:cNvSpPr/>
          <p:nvPr/>
        </p:nvSpPr>
        <p:spPr>
          <a:xfrm flipV="1">
            <a:off x="2793960" y="2349000"/>
            <a:ext cx="1994040" cy="269244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66" name=""/>
          <p:cNvSpPr/>
          <p:nvPr/>
        </p:nvSpPr>
        <p:spPr>
          <a:xfrm>
            <a:off x="1434960" y="3543480"/>
            <a:ext cx="1206720" cy="154908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67" name=""/>
          <p:cNvSpPr/>
          <p:nvPr/>
        </p:nvSpPr>
        <p:spPr>
          <a:xfrm flipH="1">
            <a:off x="1688760" y="2895480"/>
            <a:ext cx="127080" cy="88920"/>
          </a:xfrm>
          <a:prstGeom prst="line">
            <a:avLst/>
          </a:prstGeom>
          <a:ln w="9360">
            <a:solidFill>
              <a:srgbClr val="ffff00"/>
            </a:solidFill>
            <a:miter/>
          </a:ln>
        </p:spPr>
        <p:style>
          <a:lnRef idx="0"/>
          <a:fillRef idx="0"/>
          <a:effectRef idx="0"/>
          <a:fontRef idx="minor"/>
        </p:style>
        <p:txBody>
          <a:bodyPr lIns="90000" rIns="90000" tIns="42120" bIns="42120" anchor="ctr">
            <a:noAutofit/>
          </a:bodyPr>
          <a:p>
            <a:endParaRPr b="0" lang="en-US" sz="2400" strike="noStrike" u="none">
              <a:solidFill>
                <a:srgbClr val="ffff00"/>
              </a:solidFill>
              <a:effectLst/>
              <a:uFillTx/>
              <a:latin typeface="Times New Roman"/>
            </a:endParaRPr>
          </a:p>
        </p:txBody>
      </p:sp>
      <p:sp>
        <p:nvSpPr>
          <p:cNvPr id="168" name=""/>
          <p:cNvSpPr/>
          <p:nvPr/>
        </p:nvSpPr>
        <p:spPr>
          <a:xfrm flipH="1">
            <a:off x="5003280" y="2679840"/>
            <a:ext cx="165240" cy="37800"/>
          </a:xfrm>
          <a:prstGeom prst="line">
            <a:avLst/>
          </a:prstGeom>
          <a:ln w="9360">
            <a:solidFill>
              <a:srgbClr val="ffff00"/>
            </a:solidFill>
            <a:miter/>
          </a:ln>
        </p:spPr>
        <p:style>
          <a:lnRef idx="0"/>
          <a:fillRef idx="0"/>
          <a:effectRef idx="0"/>
          <a:fontRef idx="minor"/>
        </p:style>
        <p:txBody>
          <a:bodyPr lIns="90000" rIns="90000" tIns="-9000" bIns="-9000" anchor="ctr">
            <a:noAutofit/>
          </a:bodyPr>
          <a:p>
            <a:endParaRPr b="0" lang="en-US" sz="2400" strike="noStrike" u="none">
              <a:solidFill>
                <a:srgbClr val="ffff00"/>
              </a:solidFill>
              <a:effectLst/>
              <a:uFillTx/>
              <a:latin typeface="Times New Roman"/>
            </a:endParaRPr>
          </a:p>
        </p:txBody>
      </p:sp>
      <p:sp>
        <p:nvSpPr>
          <p:cNvPr id="169" name=""/>
          <p:cNvSpPr/>
          <p:nvPr/>
        </p:nvSpPr>
        <p:spPr>
          <a:xfrm>
            <a:off x="5207040" y="2679840"/>
            <a:ext cx="50760" cy="63360"/>
          </a:xfrm>
          <a:prstGeom prst="line">
            <a:avLst/>
          </a:prstGeom>
          <a:ln w="9360">
            <a:solidFill>
              <a:srgbClr val="ffff00"/>
            </a:solidFill>
            <a:miter/>
          </a:ln>
        </p:spPr>
        <p:style>
          <a:lnRef idx="0"/>
          <a:fillRef idx="0"/>
          <a:effectRef idx="0"/>
          <a:fontRef idx="minor"/>
        </p:style>
        <p:txBody>
          <a:bodyPr lIns="90000" rIns="90000" tIns="16560" bIns="16560" anchor="ctr">
            <a:noAutofit/>
          </a:bodyPr>
          <a:p>
            <a:endParaRPr b="0" lang="en-US" sz="2400" strike="noStrike" u="none">
              <a:solidFill>
                <a:srgbClr val="ffff00"/>
              </a:solidFill>
              <a:effectLst/>
              <a:uFillTx/>
              <a:latin typeface="Times New Roman"/>
            </a:endParaRPr>
          </a:p>
        </p:txBody>
      </p:sp>
      <p:sp>
        <p:nvSpPr>
          <p:cNvPr id="170" name=""/>
          <p:cNvSpPr/>
          <p:nvPr/>
        </p:nvSpPr>
        <p:spPr>
          <a:xfrm>
            <a:off x="5067360" y="2844720"/>
            <a:ext cx="63360" cy="25560"/>
          </a:xfrm>
          <a:prstGeom prst="line">
            <a:avLst/>
          </a:prstGeom>
          <a:ln w="9360">
            <a:solidFill>
              <a:srgbClr val="ffff00"/>
            </a:solidFill>
            <a:miter/>
          </a:ln>
        </p:spPr>
        <p:style>
          <a:lnRef idx="0"/>
          <a:fillRef idx="0"/>
          <a:effectRef idx="0"/>
          <a:fontRef idx="minor"/>
        </p:style>
        <p:txBody>
          <a:bodyPr lIns="90000" rIns="90000" tIns="-21240" bIns="-21240" anchor="ctr">
            <a:noAutofit/>
          </a:bodyPr>
          <a:p>
            <a:endParaRPr b="0" lang="en-US" sz="2400" strike="noStrike" u="none">
              <a:solidFill>
                <a:srgbClr val="ffff00"/>
              </a:solidFill>
              <a:effectLst/>
              <a:uFillTx/>
              <a:latin typeface="Times New Roman"/>
            </a:endParaRPr>
          </a:p>
        </p:txBody>
      </p:sp>
      <p:sp>
        <p:nvSpPr>
          <p:cNvPr id="171" name=""/>
          <p:cNvSpPr/>
          <p:nvPr/>
        </p:nvSpPr>
        <p:spPr>
          <a:xfrm flipH="1">
            <a:off x="3098880" y="5283360"/>
            <a:ext cx="5067360" cy="20304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72" name=""/>
          <p:cNvSpPr/>
          <p:nvPr/>
        </p:nvSpPr>
        <p:spPr>
          <a:xfrm flipH="1" flipV="1">
            <a:off x="1739520" y="3086280"/>
            <a:ext cx="6350040" cy="209520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73" name=""/>
          <p:cNvSpPr/>
          <p:nvPr/>
        </p:nvSpPr>
        <p:spPr>
          <a:xfrm flipV="1">
            <a:off x="3086280" y="5029200"/>
            <a:ext cx="291960" cy="27936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74" name=""/>
          <p:cNvSpPr/>
          <p:nvPr/>
        </p:nvSpPr>
        <p:spPr>
          <a:xfrm flipV="1">
            <a:off x="2311560" y="2184120"/>
            <a:ext cx="2552400" cy="29196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75" name=""/>
          <p:cNvSpPr/>
          <p:nvPr/>
        </p:nvSpPr>
        <p:spPr>
          <a:xfrm>
            <a:off x="5295960" y="2197080"/>
            <a:ext cx="2273400" cy="53352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76" name=""/>
          <p:cNvSpPr/>
          <p:nvPr/>
        </p:nvSpPr>
        <p:spPr>
          <a:xfrm flipH="1">
            <a:off x="2844720" y="3657600"/>
            <a:ext cx="5029200" cy="50760"/>
          </a:xfrm>
          <a:prstGeom prst="line">
            <a:avLst/>
          </a:prstGeom>
          <a:ln w="9360">
            <a:solidFill>
              <a:srgbClr val="ffff00"/>
            </a:solidFill>
            <a:miter/>
          </a:ln>
        </p:spPr>
        <p:style>
          <a:lnRef idx="0"/>
          <a:fillRef idx="0"/>
          <a:effectRef idx="0"/>
          <a:fontRef idx="minor"/>
        </p:style>
        <p:txBody>
          <a:bodyPr lIns="90000" rIns="90000" tIns="3960" bIns="3960" anchor="ctr">
            <a:noAutofit/>
          </a:bodyPr>
          <a:p>
            <a:endParaRPr b="0" lang="en-US" sz="2400" strike="noStrike" u="none">
              <a:solidFill>
                <a:srgbClr val="ffff00"/>
              </a:solidFill>
              <a:effectLst/>
              <a:uFillTx/>
              <a:latin typeface="Times New Roman"/>
            </a:endParaRPr>
          </a:p>
        </p:txBody>
      </p:sp>
      <p:sp>
        <p:nvSpPr>
          <p:cNvPr id="177" name=""/>
          <p:cNvSpPr/>
          <p:nvPr/>
        </p:nvSpPr>
        <p:spPr>
          <a:xfrm>
            <a:off x="2641680" y="1308240"/>
            <a:ext cx="5157720" cy="2184120"/>
          </a:xfrm>
          <a:custGeom>
            <a:avLst/>
            <a:gdLst/>
            <a:ahLst/>
            <a:rect l="l" t="t" r="r" b="b"/>
            <a:pathLst>
              <a:path w="3249" h="1376">
                <a:moveTo>
                  <a:pt x="0" y="1376"/>
                </a:moveTo>
                <a:cubicBezTo>
                  <a:pt x="96" y="942"/>
                  <a:pt x="193" y="509"/>
                  <a:pt x="672" y="312"/>
                </a:cubicBezTo>
                <a:cubicBezTo>
                  <a:pt x="1151" y="115"/>
                  <a:pt x="2495" y="244"/>
                  <a:pt x="2872" y="192"/>
                </a:cubicBezTo>
                <a:cubicBezTo>
                  <a:pt x="3249" y="140"/>
                  <a:pt x="2927" y="32"/>
                  <a:pt x="2936" y="0"/>
                </a:cubicBezTo>
              </a:path>
            </a:pathLst>
          </a:custGeom>
          <a:noFill/>
          <a:ln w="57240">
            <a:solidFill>
              <a:srgbClr val="ff6600"/>
            </a:solidFill>
            <a:round/>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178" name=""/>
          <p:cNvSpPr/>
          <p:nvPr/>
        </p:nvSpPr>
        <p:spPr>
          <a:xfrm>
            <a:off x="6527880" y="851040"/>
            <a:ext cx="1600200" cy="469800"/>
          </a:xfrm>
          <a:prstGeom prst="ellipse">
            <a:avLst/>
          </a:prstGeom>
          <a:noFill/>
          <a:ln w="57240">
            <a:solidFill>
              <a:srgbClr val="ff66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00"/>
              </a:solidFill>
              <a:effectLst/>
              <a:uFillTx/>
              <a:latin typeface="Times New Roman"/>
            </a:endParaRPr>
          </a:p>
        </p:txBody>
      </p:sp>
      <p:sp>
        <p:nvSpPr>
          <p:cNvPr id="179" name=""/>
          <p:cNvSpPr/>
          <p:nvPr/>
        </p:nvSpPr>
        <p:spPr>
          <a:xfrm flipH="1">
            <a:off x="-360" y="3187800"/>
            <a:ext cx="1079640" cy="21564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80" name=""/>
          <p:cNvSpPr/>
          <p:nvPr/>
        </p:nvSpPr>
        <p:spPr>
          <a:xfrm flipH="1" flipV="1">
            <a:off x="0" y="4394160"/>
            <a:ext cx="2527200" cy="83808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81" name=""/>
          <p:cNvSpPr/>
          <p:nvPr/>
        </p:nvSpPr>
        <p:spPr>
          <a:xfrm flipH="1">
            <a:off x="0" y="4076640"/>
            <a:ext cx="2400480" cy="16524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82" name=""/>
          <p:cNvSpPr/>
          <p:nvPr/>
        </p:nvSpPr>
        <p:spPr>
          <a:xfrm flipH="1">
            <a:off x="0" y="2755800"/>
            <a:ext cx="4394160" cy="119376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83" name=""/>
          <p:cNvSpPr/>
          <p:nvPr/>
        </p:nvSpPr>
        <p:spPr>
          <a:xfrm flipV="1">
            <a:off x="7912080" y="2095560"/>
            <a:ext cx="1994040" cy="69840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84" name=""/>
          <p:cNvSpPr/>
          <p:nvPr/>
        </p:nvSpPr>
        <p:spPr>
          <a:xfrm>
            <a:off x="8026560" y="3060720"/>
            <a:ext cx="1879560" cy="101592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85" name=""/>
          <p:cNvSpPr/>
          <p:nvPr/>
        </p:nvSpPr>
        <p:spPr>
          <a:xfrm flipV="1">
            <a:off x="8508960" y="1879200"/>
            <a:ext cx="1397160" cy="304812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86" name=""/>
          <p:cNvSpPr/>
          <p:nvPr/>
        </p:nvSpPr>
        <p:spPr>
          <a:xfrm>
            <a:off x="8521560" y="3708360"/>
            <a:ext cx="1384560" cy="76212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87" name=""/>
          <p:cNvSpPr/>
          <p:nvPr/>
        </p:nvSpPr>
        <p:spPr>
          <a:xfrm flipH="1" flipV="1">
            <a:off x="0" y="2031840"/>
            <a:ext cx="1130400" cy="914400"/>
          </a:xfrm>
          <a:prstGeom prst="line">
            <a:avLst/>
          </a:prstGeom>
          <a:ln w="93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00"/>
              </a:solidFill>
              <a:effectLst/>
              <a:uFillTx/>
              <a:latin typeface="Times New Roman"/>
            </a:endParaRPr>
          </a:p>
        </p:txBody>
      </p:sp>
      <p:sp>
        <p:nvSpPr>
          <p:cNvPr id="188" name=""/>
          <p:cNvSpPr/>
          <p:nvPr/>
        </p:nvSpPr>
        <p:spPr>
          <a:xfrm flipH="1" flipV="1">
            <a:off x="-360" y="2438280"/>
            <a:ext cx="1638360" cy="38160"/>
          </a:xfrm>
          <a:prstGeom prst="line">
            <a:avLst/>
          </a:prstGeom>
          <a:ln w="9360">
            <a:solidFill>
              <a:srgbClr val="ffff00"/>
            </a:solidFill>
            <a:miter/>
          </a:ln>
        </p:spPr>
        <p:style>
          <a:lnRef idx="0"/>
          <a:fillRef idx="0"/>
          <a:effectRef idx="0"/>
          <a:fontRef idx="minor"/>
        </p:style>
        <p:txBody>
          <a:bodyPr lIns="90000" rIns="90000" tIns="-8640" bIns="-8640" anchor="ctr">
            <a:noAutofit/>
          </a:bodyPr>
          <a:p>
            <a:endParaRPr b="0" lang="en-US" sz="2400" strike="noStrike" u="none">
              <a:solidFill>
                <a:srgbClr val="ffff00"/>
              </a:solidFill>
              <a:effectLst/>
              <a:uFillTx/>
              <a:latin typeface="Times New Roman"/>
            </a:endParaRPr>
          </a:p>
        </p:txBody>
      </p:sp>
      <p:sp>
        <p:nvSpPr>
          <p:cNvPr id="189" name=""/>
          <p:cNvSpPr/>
          <p:nvPr/>
        </p:nvSpPr>
        <p:spPr>
          <a:xfrm>
            <a:off x="2752560" y="25560"/>
            <a:ext cx="6123240" cy="551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ff4603"/>
                </a:solidFill>
                <a:effectLst/>
                <a:uFillTx/>
                <a:latin typeface="Comic Sans MS"/>
              </a:rPr>
              <a:t>Making the global market</a:t>
            </a:r>
            <a:endParaRPr b="0" lang="en-US" sz="3000" strike="noStrike" u="none">
              <a:solidFill>
                <a:srgbClr val="ffff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90" name=""/>
          <p:cNvSpPr/>
          <p:nvPr/>
        </p:nvSpPr>
        <p:spPr>
          <a:xfrm>
            <a:off x="0" y="0"/>
            <a:ext cx="9658440" cy="83808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ff4603"/>
                </a:solidFill>
                <a:effectLst/>
                <a:uFillTx/>
                <a:latin typeface="Comic Sans MS"/>
              </a:rPr>
              <a:t>www.EnronOnline.com</a:t>
            </a:r>
            <a:endParaRPr b="0" lang="en-US" sz="3000" strike="noStrike" u="none">
              <a:solidFill>
                <a:srgbClr val="ffff00"/>
              </a:solidFill>
              <a:effectLst/>
              <a:uFillTx/>
              <a:latin typeface="Times New Roman"/>
            </a:endParaRPr>
          </a:p>
        </p:txBody>
      </p:sp>
      <p:pic>
        <p:nvPicPr>
          <p:cNvPr id="191" name="" descr=""/>
          <p:cNvPicPr/>
          <p:nvPr/>
        </p:nvPicPr>
        <p:blipFill>
          <a:blip r:embed="rId1"/>
          <a:srcRect l="967" t="16889" r="22659" b="16614"/>
          <a:stretch/>
        </p:blipFill>
        <p:spPr>
          <a:xfrm>
            <a:off x="0" y="914400"/>
            <a:ext cx="9728280" cy="5394240"/>
          </a:xfrm>
          <a:prstGeom prst="rect">
            <a:avLst/>
          </a:prstGeom>
          <a:noFill/>
          <a:ln w="0">
            <a:noFill/>
          </a:ln>
        </p:spPr>
      </p:pic>
      <p:sp>
        <p:nvSpPr>
          <p:cNvPr id="192" name=""/>
          <p:cNvSpPr/>
          <p:nvPr/>
        </p:nvSpPr>
        <p:spPr>
          <a:xfrm>
            <a:off x="4865040" y="2607480"/>
            <a:ext cx="1049040" cy="55116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6600"/>
                </a:solidFill>
                <a:effectLst/>
                <a:uFillTx/>
                <a:latin typeface="Arial"/>
              </a:rPr>
              <a:t>New</a:t>
            </a:r>
            <a:r>
              <a:rPr b="1" lang="en-US" sz="1500" strike="noStrike" u="none">
                <a:solidFill>
                  <a:srgbClr val="ffff00"/>
                </a:solidFill>
                <a:effectLst/>
                <a:uFillTx/>
                <a:latin typeface="Arial"/>
              </a:rPr>
              <a:t> </a:t>
            </a:r>
            <a:r>
              <a:rPr b="1" lang="en-US" sz="1500" strike="noStrike" u="none">
                <a:solidFill>
                  <a:srgbClr val="000066"/>
                </a:solidFill>
                <a:effectLst/>
                <a:uFillTx/>
                <a:latin typeface="Arial"/>
              </a:rPr>
              <a:t>User</a:t>
            </a:r>
            <a:endParaRPr b="0" lang="en-US" sz="1500" strike="noStrike" u="none">
              <a:solidFill>
                <a:srgbClr val="ffff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ffff00"/>
              </a:solidFill>
              <a:effectLst/>
              <a:uFillTx/>
              <a:latin typeface="Times New Roman"/>
            </a:endParaRPr>
          </a:p>
        </p:txBody>
      </p:sp>
      <p:sp>
        <p:nvSpPr>
          <p:cNvPr id="193" name=""/>
          <p:cNvSpPr/>
          <p:nvPr/>
        </p:nvSpPr>
        <p:spPr>
          <a:xfrm>
            <a:off x="4913280" y="3021480"/>
            <a:ext cx="1010880" cy="45972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6600"/>
                </a:solidFill>
                <a:effectLst/>
                <a:uFillTx/>
                <a:latin typeface="Arial"/>
              </a:rPr>
              <a:t>*******</a:t>
            </a:r>
            <a:endParaRPr b="0" lang="en-US" sz="2400" strike="noStrike" u="none">
              <a:solidFill>
                <a:srgbClr val="ffff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94" name=""/>
          <p:cNvSpPr/>
          <p:nvPr/>
        </p:nvSpPr>
        <p:spPr>
          <a:xfrm>
            <a:off x="0" y="0"/>
            <a:ext cx="9906120" cy="76212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ff4603"/>
                </a:solidFill>
                <a:effectLst/>
                <a:uFillTx/>
                <a:latin typeface="Comic Sans MS"/>
              </a:rPr>
              <a:t> Live Quotes Page</a:t>
            </a:r>
            <a:endParaRPr b="0" lang="en-US" sz="3000" strike="noStrike" u="none">
              <a:solidFill>
                <a:srgbClr val="ffff00"/>
              </a:solidFill>
              <a:effectLst/>
              <a:uFillTx/>
              <a:latin typeface="Times New Roman"/>
            </a:endParaRPr>
          </a:p>
        </p:txBody>
      </p:sp>
      <p:graphicFrame>
        <p:nvGraphicFramePr>
          <p:cNvPr id="195" name=""/>
          <p:cNvGraphicFramePr/>
          <p:nvPr/>
        </p:nvGraphicFramePr>
        <p:xfrm>
          <a:off x="235080" y="1012680"/>
          <a:ext cx="9437400" cy="5048280"/>
        </p:xfrm>
        <a:graphic>
          <a:graphicData uri="http://schemas.openxmlformats.org/presentationml/2006/ole">
            <p:oleObj r:id="rId1" spid="">
              <p:embed/>
              <p:pic>
                <p:nvPicPr>
                  <p:cNvPr id="196" name="" descr=""/>
                  <p:cNvPicPr/>
                  <p:nvPr/>
                </p:nvPicPr>
                <p:blipFill>
                  <a:blip r:embed="rId2"/>
                  <a:stretch/>
                </p:blipFill>
                <p:spPr>
                  <a:xfrm>
                    <a:off x="235080" y="1012680"/>
                    <a:ext cx="9437400" cy="50482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2000-04-18T11:07:09Z</dcterms:created>
  <dc:creator>rshults</dc:creator>
  <dc:description/>
  <dc:language>en-US</dc:language>
  <cp:lastModifiedBy>rshults</cp:lastModifiedBy>
  <cp:lastPrinted>2000-04-17T15:12:15Z</cp:lastPrinted>
  <dcterms:modified xsi:type="dcterms:W3CDTF">2000-05-03T13:19:48Z</dcterms:modified>
  <cp:revision>3</cp:revision>
  <dc:subject/>
  <dc:title> Putting the Energy into e-commerce</dc:title>
</cp:coreProperties>
</file>