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_rels/notesSlide7.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1"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2"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3"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4"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5"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EA8F723-B2A1-4F74-8E58-A193DF6AE28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PlaceHolder 1"/>
          <p:cNvSpPr>
            <a:spLocks noGrp="1"/>
          </p:cNvSpPr>
          <p:nvPr>
            <p:ph type="sldImg"/>
          </p:nvPr>
        </p:nvSpPr>
        <p:spPr>
          <a:xfrm>
            <a:off x="1143000" y="685800"/>
            <a:ext cx="4572000" cy="3429000"/>
          </a:xfrm>
          <a:prstGeom prst="rect">
            <a:avLst/>
          </a:prstGeom>
          <a:ln w="0">
            <a:noFill/>
          </a:ln>
        </p:spPr>
      </p:sp>
      <p:sp>
        <p:nvSpPr>
          <p:cNvPr id="35"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sng">
                <a:solidFill>
                  <a:srgbClr val="000000"/>
                </a:solidFill>
                <a:effectLst/>
                <a:uFillTx/>
                <a:latin typeface="Times New Roman"/>
              </a:rPr>
              <a:t>2000 Accomplishments</a:t>
            </a: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Gallup Expansion - Brought the project expansion in on time for 5/1/00 gas flows.</a:t>
            </a: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PNM capacity - This year we filed for and received FERC approval to acquire capacity on PNM's system.  TW must bid on available capacity along with any other interested shippers for capacity up to 40,000/d. </a:t>
            </a: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Southwest Gas - This year we reached agreement with SWG for TW to make interconnect and make deliveries into the Southern Nevada market .  The new interconnect will be in service 11/15/00 at which time the firm transport agreement with SWG begins for a term of 10 years.  The interconnect is sized at 100,000/d and will help TW grow its EOC markets.</a:t>
            </a: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Red Cedar - This year we negotiated a 5 year firm transport deal with Red Cedar for 125,000/d in year 1 with the volumes going up to 150,000/d in years 2 and 3.  We worked with the folks in ENA to help value a step down option we incorporated in the FT which allows Red Cedar to step down its MDQ in years 4 and 5 to anywhere between 100 - 150,000.  This deal helped us to fully subscribe the I/B Link.  </a:t>
            </a: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We've also negotiated the expansion of the Arkansas Loop meter from 200,000 - 300,000/d for incremental supplies to flow to TW effective 12-15-00.  Red Cedar has agreed on a new interconnect south of La Plata which will be in service 2Q01 and will also interconnect with TW at the Elmridge point on the I/B Link in 1Q01.</a:t>
            </a: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sng">
                <a:solidFill>
                  <a:srgbClr val="000000"/>
                </a:solidFill>
                <a:effectLst/>
                <a:uFillTx/>
                <a:latin typeface="Times New Roman"/>
              </a:rPr>
              <a:t>Current and 2001 Projects</a:t>
            </a: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Evaluation of Questar Southern Trails - Taking a 2</a:t>
            </a:r>
            <a:r>
              <a:rPr b="0" lang="en-US" sz="800" strike="noStrike" u="none" baseline="30000">
                <a:solidFill>
                  <a:srgbClr val="000000"/>
                </a:solidFill>
                <a:effectLst/>
                <a:uFillTx/>
                <a:latin typeface="Times New Roman"/>
              </a:rPr>
              <a:t>nd</a:t>
            </a:r>
            <a:r>
              <a:rPr b="0" lang="en-US" sz="800" strike="noStrike" u="none">
                <a:solidFill>
                  <a:srgbClr val="000000"/>
                </a:solidFill>
                <a:effectLst/>
                <a:uFillTx/>
                <a:latin typeface="Times New Roman"/>
              </a:rPr>
              <a:t> look at possibly making an offer to acquire Southern Trails, converting and expanding the line to 150,000/d which could be a quasi expansion of a TW San Juan lateral.  Shippers have indicated continued interest in incremental capacity out of the Basin.</a:t>
            </a: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Expansion Studies - We currently have an open season notice for expansions of all segments of the system except EOT.  Expressions of interests are due 11/17.  We have identified a range of system expansions from anywhere between 10,000 - 500,000/d.  The latest 10 year basis quotes indicate a total spread of upwards of $0.45.</a:t>
            </a:r>
            <a:endParaRPr b="0" lang="en-US" sz="800" strike="noStrike" u="none">
              <a:solidFill>
                <a:srgbClr val="000000"/>
              </a:solidFill>
              <a:effectLst/>
              <a:uFillTx/>
              <a:latin typeface="Times New Roman"/>
            </a:endParaRPr>
          </a:p>
          <a:p>
            <a:pPr indent="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 name="PlaceHolder 1"/>
          <p:cNvSpPr>
            <a:spLocks noGrp="1"/>
          </p:cNvSpPr>
          <p:nvPr>
            <p:ph type="sldImg"/>
          </p:nvPr>
        </p:nvSpPr>
        <p:spPr>
          <a:xfrm>
            <a:off x="1143000" y="685800"/>
            <a:ext cx="4572000" cy="3429000"/>
          </a:xfrm>
          <a:prstGeom prst="rect">
            <a:avLst/>
          </a:prstGeom>
          <a:ln w="0">
            <a:noFill/>
          </a:ln>
        </p:spPr>
      </p:sp>
      <p:sp>
        <p:nvSpPr>
          <p:cNvPr id="37"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Implement revenue-sharing mechanism in all roll over deals</a:t>
            </a:r>
            <a:endParaRPr b="0" lang="en-US" sz="800" strike="noStrike" u="none">
              <a:solidFill>
                <a:srgbClr val="000000"/>
              </a:solidFill>
              <a:effectLst/>
              <a:uFillTx/>
              <a:latin typeface="Times New Roman"/>
            </a:endParaRPr>
          </a:p>
          <a:p>
            <a:pPr indent="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B5792F3-BEB3-44F9-B4D7-21A764FE939D}"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6509FB4-C99C-4587-9643-2472889CF415}"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34BF614-374E-46E8-9FCF-82B8927F0E49}"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TW Commercial Team</a:t>
            </a:r>
            <a:endParaRPr b="0" lang="en-US" sz="4400" strike="noStrike" u="none">
              <a:solidFill>
                <a:srgbClr val="000000"/>
              </a:solidFill>
              <a:effectLst/>
              <a:uFillTx/>
              <a:latin typeface="Times New Roman"/>
            </a:endParaRPr>
          </a:p>
        </p:txBody>
      </p:sp>
      <p:sp>
        <p:nvSpPr>
          <p:cNvPr id="17"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Meeting with Stan Horton</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November 13, 2000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Lorraine Lindberg</a:t>
            </a:r>
            <a:endParaRPr b="0" lang="en-US" sz="4400" strike="noStrike" u="none">
              <a:solidFill>
                <a:srgbClr val="000000"/>
              </a:solidFill>
              <a:effectLst/>
              <a:uFillTx/>
              <a:latin typeface="Times New Roman"/>
            </a:endParaRPr>
          </a:p>
        </p:txBody>
      </p:sp>
      <p:sp>
        <p:nvSpPr>
          <p:cNvPr id="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Accomplishments for 2000</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Gallup Expansion</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PNM capacity acquisition</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SW Gas interconnect and 10 year seasonal transport agreement</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Red Cedar 5 year transport agreement and interconnect expansion</a:t>
            </a:r>
            <a:endParaRPr b="0" lang="en-US" sz="2000" strike="noStrike" u="none">
              <a:solidFill>
                <a:srgbClr val="000000"/>
              </a:solidFill>
              <a:effectLst/>
              <a:uFillTx/>
              <a:latin typeface="Times New Roman"/>
            </a:endParaRPr>
          </a:p>
          <a:p>
            <a:pPr marL="34308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Goals for 2001</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Teaming with Red Cedar to evaluate Southern Trails acquisition</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 east end firm supply interconnects</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701F076-12C1-4B7C-84C9-AFA3FCF4FF3E}"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TK Lohman</a:t>
            </a:r>
            <a:endParaRPr b="0" lang="en-US" sz="4400" strike="noStrike" u="none">
              <a:solidFill>
                <a:srgbClr val="000000"/>
              </a:solidFill>
              <a:effectLst/>
              <a:uFillTx/>
              <a:latin typeface="Times New Roman"/>
            </a:endParaRPr>
          </a:p>
        </p:txBody>
      </p:sp>
      <p:sp>
        <p:nvSpPr>
          <p:cNvPr id="2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Accomplishments for 2000</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Maximize Revenue Opportunities During Planned and Unplanned Pipeline Outages</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PG&amp;E Market Center Deals</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Transportation Between Points Past Pipeline Outage</a:t>
            </a:r>
            <a:endParaRPr b="0" lang="en-US" sz="2000" strike="noStrike" u="none">
              <a:solidFill>
                <a:srgbClr val="000000"/>
              </a:solidFill>
              <a:effectLst/>
              <a:uFillTx/>
              <a:latin typeface="Times New Roman"/>
            </a:endParaRPr>
          </a:p>
          <a:p>
            <a:pPr marL="34308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Goals for 2001</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Expansion of 3rd Party Storage opportunities</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Maximize IT &amp; Daily Firm revenue</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624C068-6D12-4E1F-A985-7B6EA9A2D197}"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Michelle Lokay</a:t>
            </a:r>
            <a:endParaRPr b="0" lang="en-US" sz="4400" strike="noStrike" u="none">
              <a:solidFill>
                <a:srgbClr val="000000"/>
              </a:solidFill>
              <a:effectLst/>
              <a:uFillTx/>
              <a:latin typeface="Times New Roman"/>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Accomplishments for 2000</a:t>
            </a:r>
            <a:endParaRPr b="0" lang="en-US" sz="2000" strike="noStrike" u="none">
              <a:solidFill>
                <a:srgbClr val="000000"/>
              </a:solidFill>
              <a:effectLst/>
              <a:uFillTx/>
              <a:latin typeface="Times New Roman"/>
            </a:endParaRPr>
          </a:p>
          <a:p>
            <a:pPr lvl="2" marL="1147680" indent="-234720">
              <a:lnSpc>
                <a:spcPct val="100000"/>
              </a:lnSpc>
              <a:buClr>
                <a:srgbClr val="00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Firm transport with Oneok at maximum rate for California deliveries.  Deal includes revenue sharing mechanism if contract is ever released above max rate.</a:t>
            </a:r>
            <a:endParaRPr b="0" lang="en-US" sz="1800" strike="noStrike" u="none">
              <a:solidFill>
                <a:srgbClr val="000000"/>
              </a:solidFill>
              <a:effectLst/>
              <a:uFillTx/>
              <a:latin typeface="Times New Roman"/>
            </a:endParaRPr>
          </a:p>
          <a:p>
            <a:pPr lvl="2" marL="1147680" indent="-234720">
              <a:lnSpc>
                <a:spcPct val="100000"/>
              </a:lnSpc>
              <a:buClr>
                <a:srgbClr val="00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New interconnect with EOG for additional 15,000/day. </a:t>
            </a:r>
            <a:endParaRPr b="0" lang="en-US" sz="1800" strike="noStrike" u="none">
              <a:solidFill>
                <a:srgbClr val="000000"/>
              </a:solidFill>
              <a:effectLst/>
              <a:uFillTx/>
              <a:latin typeface="Times New Roman"/>
            </a:endParaRPr>
          </a:p>
          <a:p>
            <a:pPr lvl="2" marL="1147680" indent="-234720">
              <a:lnSpc>
                <a:spcPct val="100000"/>
              </a:lnSpc>
              <a:buClr>
                <a:srgbClr val="00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Settled Burlington Resources dispute</a:t>
            </a:r>
            <a:endParaRPr b="0" lang="en-US" sz="1800" strike="noStrike" u="none">
              <a:solidFill>
                <a:srgbClr val="000000"/>
              </a:solidFill>
              <a:effectLst/>
              <a:uFillTx/>
              <a:latin typeface="Times New Roman"/>
            </a:endParaRPr>
          </a:p>
          <a:p>
            <a:pPr lvl="2" marL="1147680" indent="0">
              <a:lnSpc>
                <a:spcPct val="100000"/>
              </a:lnSpc>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2" marL="1147680" indent="-234720">
              <a:lnSpc>
                <a:spcPct val="100000"/>
              </a:lnSpc>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Goals for 2001</a:t>
            </a:r>
            <a:endParaRPr b="0" lang="en-US" sz="1800" strike="noStrike" u="none">
              <a:solidFill>
                <a:srgbClr val="000000"/>
              </a:solidFill>
              <a:effectLst/>
              <a:uFillTx/>
              <a:latin typeface="Times New Roman"/>
            </a:endParaRPr>
          </a:p>
          <a:p>
            <a:pPr lvl="2" marL="1147680" indent="-234720">
              <a:lnSpc>
                <a:spcPct val="100000"/>
              </a:lnSpc>
              <a:buClr>
                <a:srgbClr val="00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Potential power plant interconnects on east end</a:t>
            </a:r>
            <a:endParaRPr b="0" lang="en-US" sz="1800" strike="noStrike" u="none">
              <a:solidFill>
                <a:srgbClr val="000000"/>
              </a:solidFill>
              <a:effectLst/>
              <a:uFillTx/>
              <a:latin typeface="Times New Roman"/>
            </a:endParaRPr>
          </a:p>
          <a:p>
            <a:pPr lvl="2" marL="1147680" indent="-234720">
              <a:lnSpc>
                <a:spcPct val="100000"/>
              </a:lnSpc>
              <a:buClr>
                <a:srgbClr val="00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Working as liaison with programmers to enhance Deal Profitability system.</a:t>
            </a:r>
            <a:endParaRPr b="0" lang="en-US" sz="1800" strike="noStrike" u="none">
              <a:solidFill>
                <a:srgbClr val="000000"/>
              </a:solidFill>
              <a:effectLst/>
              <a:uFillTx/>
              <a:latin typeface="Times New Roman"/>
            </a:endParaRPr>
          </a:p>
          <a:p>
            <a:pPr lvl="2" marL="1147680" indent="-234720">
              <a:lnSpc>
                <a:spcPct val="100000"/>
              </a:lnSpc>
              <a:buClr>
                <a:srgbClr val="00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Working with Accounts Receivable to resolve outstanding reimbursable projects.</a:t>
            </a:r>
            <a:endParaRPr b="0" lang="en-US" sz="18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A88F0B9A-5F81-49E2-9AD0-DAE92A322EF5}"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Christine Stokes</a:t>
            </a:r>
            <a:endParaRPr b="0" lang="en-US" sz="4400" strike="noStrike" u="none">
              <a:solidFill>
                <a:srgbClr val="000000"/>
              </a:solidFill>
              <a:effectLst/>
              <a:uFillTx/>
              <a:latin typeface="Times New Roman"/>
            </a:endParaRPr>
          </a:p>
        </p:txBody>
      </p:sp>
      <p:sp>
        <p:nvSpPr>
          <p:cNvPr id="2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Accomplishments for 2000</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Phillips 5 year contract extension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 interconnect with NMNG &amp; 5 year transport agreement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Aquila seasonal transport agreement</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Goals for 2001</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Gomez to Pucket Tie-Over project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Improve/expand CIG interconnect</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Streamline contract approval process</a:t>
            </a: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018AB1F-6361-4F62-8864-FBF4D7B7CB3B}"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Jeff Fawcett</a:t>
            </a:r>
            <a:endParaRPr b="0" lang="en-US" sz="4400" strike="noStrike" u="none">
              <a:solidFill>
                <a:srgbClr val="000000"/>
              </a:solidFill>
              <a:effectLst/>
              <a:uFillTx/>
              <a:latin typeface="Times New Roman"/>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Accomplishments for 2000</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 GIR proceeding</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USGT 400,000 MMBtu/d east agreement</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Transport Options tariff filing</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Interconnects with 2 new gas-fired generating plants</a:t>
            </a:r>
            <a:endParaRPr b="0" lang="en-US" sz="20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Goals for 2001</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Additional interconnects with new gas-fired power plants</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Get Transport Options implemented</a:t>
            </a:r>
            <a:endParaRPr b="0" lang="en-US" sz="20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3B61771-A5C6-4AB0-8669-8099016851B3}"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Kevin Hyatt</a:t>
            </a:r>
            <a:endParaRPr b="0" lang="en-US" sz="4400" strike="noStrike" u="none">
              <a:solidFill>
                <a:srgbClr val="000000"/>
              </a:solidFill>
              <a:effectLst/>
              <a:uFillTx/>
              <a:latin typeface="Times New Roman"/>
            </a:endParaRPr>
          </a:p>
        </p:txBody>
      </p:sp>
      <p:sp>
        <p:nvSpPr>
          <p:cNvPr id="2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Accomplishments for 2000</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Resolved measurement dispute with El Paso pipeline, $3mm gain</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Two new transport agreements with Agave Energy</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Reactivated old interconnect with NGPL creating ability to receive up to 80,000 MMBtu/d of new supply</a:t>
            </a:r>
            <a:endParaRPr b="0" lang="en-US" sz="20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Goals for 2001</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Implement new east end storage opportunities (Agave, UnoCal, NNG south end)</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 Lone Star receipt point</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Liaison with Operations to minimize downtime and maximize throughput across system</a:t>
            </a:r>
            <a:endParaRPr b="0" lang="en-US" sz="2000" strike="noStrike" u="none">
              <a:solidFill>
                <a:srgbClr val="000000"/>
              </a:solidFill>
              <a:effectLst/>
              <a:uFillTx/>
              <a:latin typeface="Times New Roman"/>
            </a:endParaRPr>
          </a:p>
          <a:p>
            <a:pPr marL="343080" indent="-343080">
              <a:lnSpc>
                <a:spcPct val="100000"/>
              </a:lnSpc>
              <a:buClr>
                <a:srgbClr val="00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Maximize financial opportunities to recognize future earnings</a:t>
            </a:r>
            <a:endParaRPr b="0" lang="en-US" sz="2000" strike="noStrike" u="none">
              <a:solidFill>
                <a:srgbClr val="000000"/>
              </a:solidFill>
              <a:effectLst/>
              <a:uFillTx/>
              <a:latin typeface="Times New Roman"/>
            </a:endParaRPr>
          </a:p>
          <a:p>
            <a:pPr marL="34308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769AEF9-D20B-4D37-A089-2DFAEA4A73F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Lindy Donoho</a:t>
            </a:r>
            <a:endParaRPr b="0" lang="en-US" sz="4400" strike="noStrike" u="none">
              <a:solidFill>
                <a:srgbClr val="000000"/>
              </a:solidFill>
              <a:effectLst/>
              <a:uFillTx/>
              <a:latin typeface="Times New Roman"/>
            </a:endParaRPr>
          </a:p>
        </p:txBody>
      </p:sp>
      <p:sp>
        <p:nvSpPr>
          <p:cNvPr id="3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1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Accomplishments for 2000</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Historical &amp; prospective Deal Profitability model</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System requirements for Transport Options &amp; EFBH services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Evaluation of TW contracts &amp; system for Revenue Management risk books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Operator Imbalances restructuring - Order 637 filing</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Goals for 2001</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Restructure electric compression deal with ECS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Linepack monetization</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Hourly Transport Service</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Max rate bid evaluation resolution</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B2A5AA5-3240-4644-AF00-82B95DCCEEDD}"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Kim Watson</a:t>
            </a:r>
            <a:endParaRPr b="0" lang="en-US" sz="4400" strike="noStrike" u="none">
              <a:solidFill>
                <a:srgbClr val="000000"/>
              </a:solidFill>
              <a:effectLst/>
              <a:uFillTx/>
              <a:latin typeface="Times New Roman"/>
            </a:endParaRPr>
          </a:p>
        </p:txBody>
      </p:sp>
      <p:sp>
        <p:nvSpPr>
          <p:cNvPr id="3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AAC2E38A-B786-4584-8B3A-6EBDBA8D0B57}"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2000-11-10T12:31:19Z</dcterms:created>
  <dc:creator>Enron</dc:creator>
  <dc:description/>
  <dc:language>en-US</dc:language>
  <cp:lastModifiedBy>Enron</cp:lastModifiedBy>
  <cp:lastPrinted>2000-11-10T13:34:35Z</cp:lastPrinted>
  <dcterms:modified xsi:type="dcterms:W3CDTF">2000-11-13T14:14:01Z</dcterms:modified>
  <cp:revision>16</cp:revision>
  <dc:subject/>
  <dc:title>TK Lohman</dc:title>
</cp:coreProperties>
</file>