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048AD68-6741-43E7-AD64-471256E564F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6D7E184-2CAC-4D44-B07D-22E5A8DF888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image" Target="../media/image1.png"/><Relationship Id="rId6" Type="http://schemas.openxmlformats.org/officeDocument/2006/relationships/image" Target="../media/image1.png"/><Relationship Id="rId7" Type="http://schemas.openxmlformats.org/officeDocument/2006/relationships/image" Target="../media/image2.png"/><Relationship Id="rId8" Type="http://schemas.openxmlformats.org/officeDocument/2006/relationships/image" Target="../media/image3.png"/><Relationship Id="rId9" Type="http://schemas.openxmlformats.org/officeDocument/2006/relationships/image" Target="../media/image3.png"/><Relationship Id="rId10" Type="http://schemas.openxmlformats.org/officeDocument/2006/relationships/image" Target="../media/image3.png"/><Relationship Id="rId11" Type="http://schemas.openxmlformats.org/officeDocument/2006/relationships/image" Target="../media/image3.png"/><Relationship Id="rId12" Type="http://schemas.openxmlformats.org/officeDocument/2006/relationships/image" Target="../media/image3.png"/><Relationship Id="rId13" Type="http://schemas.openxmlformats.org/officeDocument/2006/relationships/image" Target="../media/image1.png"/><Relationship Id="rId14" Type="http://schemas.openxmlformats.org/officeDocument/2006/relationships/image" Target="../media/image1.png"/><Relationship Id="rId15" Type="http://schemas.openxmlformats.org/officeDocument/2006/relationships/image" Target="../media/image1.png"/><Relationship Id="rId16" Type="http://schemas.openxmlformats.org/officeDocument/2006/relationships/image" Target="../media/image2.png"/><Relationship Id="rId17" Type="http://schemas.openxmlformats.org/officeDocument/2006/relationships/image" Target="../media/image1.png"/><Relationship Id="rId18" Type="http://schemas.openxmlformats.org/officeDocument/2006/relationships/image" Target="../media/image1.png"/><Relationship Id="rId19" Type="http://schemas.openxmlformats.org/officeDocument/2006/relationships/image" Target="../media/image1.png"/><Relationship Id="rId20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image" Target="../media/image1.png"/><Relationship Id="rId6" Type="http://schemas.openxmlformats.org/officeDocument/2006/relationships/image" Target="../media/image1.png"/><Relationship Id="rId7" Type="http://schemas.openxmlformats.org/officeDocument/2006/relationships/image" Target="../media/image2.png"/><Relationship Id="rId8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3.png"/><Relationship Id="rId3" Type="http://schemas.openxmlformats.org/officeDocument/2006/relationships/image" Target="../media/image3.png"/><Relationship Id="rId4" Type="http://schemas.openxmlformats.org/officeDocument/2006/relationships/image" Target="../media/image3.png"/><Relationship Id="rId5" Type="http://schemas.openxmlformats.org/officeDocument/2006/relationships/image" Target="../media/image3.png"/><Relationship Id="rId6" Type="http://schemas.openxmlformats.org/officeDocument/2006/relationships/image" Target="../media/image1.png"/><Relationship Id="rId7" Type="http://schemas.openxmlformats.org/officeDocument/2006/relationships/image" Target="../media/image1.png"/><Relationship Id="rId8" Type="http://schemas.openxmlformats.org/officeDocument/2006/relationships/image" Target="../media/image1.png"/><Relationship Id="rId9" Type="http://schemas.openxmlformats.org/officeDocument/2006/relationships/image" Target="../media/image2.png"/><Relationship Id="rId10" Type="http://schemas.openxmlformats.org/officeDocument/2006/relationships/image" Target="../media/image1.png"/><Relationship Id="rId11" Type="http://schemas.openxmlformats.org/officeDocument/2006/relationships/image" Target="../media/image1.png"/><Relationship Id="rId12" Type="http://schemas.openxmlformats.org/officeDocument/2006/relationships/image" Target="../media/image1.png"/><Relationship Id="rId1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2912760" y="36360"/>
            <a:ext cx="2708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Stale Curve Query Tool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Input Screen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" name=""/>
          <p:cNvGrpSpPr/>
          <p:nvPr/>
        </p:nvGrpSpPr>
        <p:grpSpPr>
          <a:xfrm>
            <a:off x="518400" y="685800"/>
            <a:ext cx="8092080" cy="5638320"/>
            <a:chOff x="518400" y="685800"/>
            <a:chExt cx="8092080" cy="5638320"/>
          </a:xfrm>
        </p:grpSpPr>
        <p:sp>
          <p:nvSpPr>
            <p:cNvPr id="7" name=""/>
            <p:cNvSpPr/>
            <p:nvPr/>
          </p:nvSpPr>
          <p:spPr>
            <a:xfrm>
              <a:off x="1676520" y="1608120"/>
              <a:ext cx="3276360" cy="3808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8" name="" descr=""/>
            <p:cNvPicPr/>
            <p:nvPr/>
          </p:nvPicPr>
          <p:blipFill>
            <a:blip r:embed="rId1"/>
            <a:srcRect l="1595" t="17681" r="17158" b="55492"/>
            <a:stretch/>
          </p:blipFill>
          <p:spPr>
            <a:xfrm>
              <a:off x="536400" y="693720"/>
              <a:ext cx="7925040" cy="19018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9" name=""/>
            <p:cNvSpPr/>
            <p:nvPr/>
          </p:nvSpPr>
          <p:spPr>
            <a:xfrm>
              <a:off x="600120" y="1125360"/>
              <a:ext cx="2895480" cy="3812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709560" y="1278000"/>
              <a:ext cx="2895480" cy="3808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11" name="" descr=""/>
            <p:cNvPicPr/>
            <p:nvPr/>
          </p:nvPicPr>
          <p:blipFill>
            <a:blip r:embed="rId2"/>
            <a:srcRect l="9376" t="29555" r="83639" b="68271"/>
            <a:stretch/>
          </p:blipFill>
          <p:spPr>
            <a:xfrm>
              <a:off x="762120" y="1509840"/>
              <a:ext cx="680760" cy="155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2" name=""/>
            <p:cNvSpPr/>
            <p:nvPr/>
          </p:nvSpPr>
          <p:spPr>
            <a:xfrm>
              <a:off x="1676520" y="1608120"/>
              <a:ext cx="3276360" cy="3808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600120" y="1913040"/>
              <a:ext cx="2895480" cy="3808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5257800" y="1150920"/>
              <a:ext cx="2819520" cy="9907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5" name=""/>
            <p:cNvGrpSpPr/>
            <p:nvPr/>
          </p:nvGrpSpPr>
          <p:grpSpPr>
            <a:xfrm>
              <a:off x="2819520" y="685800"/>
              <a:ext cx="3124080" cy="1905120"/>
              <a:chOff x="2819520" y="685800"/>
              <a:chExt cx="3124080" cy="1905120"/>
            </a:xfrm>
          </p:grpSpPr>
          <p:pic>
            <p:nvPicPr>
              <p:cNvPr id="16" name="" descr=""/>
              <p:cNvPicPr/>
              <p:nvPr/>
            </p:nvPicPr>
            <p:blipFill>
              <a:blip r:embed="rId3"/>
              <a:srcRect l="1562" t="43552" r="66407" b="42475"/>
              <a:stretch/>
            </p:blipFill>
            <p:spPr>
              <a:xfrm>
                <a:off x="2819520" y="685800"/>
                <a:ext cx="3124080" cy="990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7" name="" descr=""/>
              <p:cNvPicPr/>
              <p:nvPr/>
            </p:nvPicPr>
            <p:blipFill>
              <a:blip r:embed="rId4"/>
              <a:srcRect l="1562" t="66131" r="66407" b="20968"/>
              <a:stretch/>
            </p:blipFill>
            <p:spPr>
              <a:xfrm>
                <a:off x="2819520" y="1676520"/>
                <a:ext cx="3124080" cy="914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18" name=""/>
            <p:cNvGrpSpPr/>
            <p:nvPr/>
          </p:nvGrpSpPr>
          <p:grpSpPr>
            <a:xfrm>
              <a:off x="5715000" y="693720"/>
              <a:ext cx="2895480" cy="1676520"/>
              <a:chOff x="5715000" y="693720"/>
              <a:chExt cx="2895480" cy="1676520"/>
            </a:xfrm>
          </p:grpSpPr>
          <p:pic>
            <p:nvPicPr>
              <p:cNvPr id="19" name="" descr=""/>
              <p:cNvPicPr/>
              <p:nvPr/>
            </p:nvPicPr>
            <p:blipFill>
              <a:blip r:embed="rId5"/>
              <a:srcRect l="49219" t="17742" r="33597" b="58607"/>
              <a:stretch/>
            </p:blipFill>
            <p:spPr>
              <a:xfrm>
                <a:off x="5715000" y="693720"/>
                <a:ext cx="1676520" cy="16765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20" name=""/>
              <p:cNvSpPr/>
              <p:nvPr/>
            </p:nvSpPr>
            <p:spPr>
              <a:xfrm>
                <a:off x="5791320" y="1150920"/>
                <a:ext cx="2819160" cy="99072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pic>
            <p:nvPicPr>
              <p:cNvPr id="21" name="" descr=""/>
              <p:cNvPicPr/>
              <p:nvPr/>
            </p:nvPicPr>
            <p:blipFill>
              <a:blip r:embed="rId6"/>
              <a:srcRect l="1562" t="23118" r="96098" b="62905"/>
              <a:stretch/>
            </p:blipFill>
            <p:spPr>
              <a:xfrm>
                <a:off x="5791320" y="1227240"/>
                <a:ext cx="228600" cy="990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22" name=""/>
              <p:cNvSpPr/>
              <p:nvPr/>
            </p:nvSpPr>
            <p:spPr>
              <a:xfrm>
                <a:off x="5950080" y="1150920"/>
                <a:ext cx="533160" cy="106704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5945040" y="1038240"/>
                <a:ext cx="981360" cy="1245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21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0 – 2 Years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21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2 – 5 Years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21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5 +    Years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4" name=""/>
            <p:cNvSpPr/>
            <p:nvPr/>
          </p:nvSpPr>
          <p:spPr>
            <a:xfrm>
              <a:off x="6934320" y="1219320"/>
              <a:ext cx="838080" cy="228600"/>
            </a:xfrm>
            <a:prstGeom prst="rect">
              <a:avLst/>
            </a:pr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7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6934320" y="1600200"/>
              <a:ext cx="838080" cy="228600"/>
            </a:xfrm>
            <a:prstGeom prst="rect">
              <a:avLst/>
            </a:pr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21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6934320" y="1981080"/>
              <a:ext cx="838080" cy="228600"/>
            </a:xfrm>
            <a:prstGeom prst="rect">
              <a:avLst/>
            </a:prstGeom>
            <a:solidFill>
              <a:srgbClr val="00cc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42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27" name="" descr=""/>
            <p:cNvPicPr/>
            <p:nvPr/>
          </p:nvPicPr>
          <p:blipFill>
            <a:blip r:embed="rId7"/>
            <a:srcRect l="56259" t="67239" r="28879" b="29555"/>
            <a:stretch/>
          </p:blipFill>
          <p:spPr>
            <a:xfrm>
              <a:off x="5715000" y="2228760"/>
              <a:ext cx="1450800" cy="22860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28" name=""/>
            <p:cNvGrpSpPr/>
            <p:nvPr/>
          </p:nvGrpSpPr>
          <p:grpSpPr>
            <a:xfrm>
              <a:off x="518400" y="2514600"/>
              <a:ext cx="7879320" cy="3809520"/>
              <a:chOff x="518400" y="2514600"/>
              <a:chExt cx="7879320" cy="3809520"/>
            </a:xfrm>
          </p:grpSpPr>
          <p:grpSp>
            <p:nvGrpSpPr>
              <p:cNvPr id="29" name=""/>
              <p:cNvGrpSpPr/>
              <p:nvPr/>
            </p:nvGrpSpPr>
            <p:grpSpPr>
              <a:xfrm>
                <a:off x="549360" y="3124080"/>
                <a:ext cx="5867280" cy="1843920"/>
                <a:chOff x="549360" y="3124080"/>
                <a:chExt cx="5867280" cy="1843920"/>
              </a:xfrm>
            </p:grpSpPr>
            <p:pic>
              <p:nvPicPr>
                <p:cNvPr id="30" name="" descr=""/>
                <p:cNvPicPr/>
                <p:nvPr/>
              </p:nvPicPr>
              <p:blipFill>
                <a:blip r:embed="rId8"/>
                <a:srcRect l="6781" t="14658" r="70342" b="64749"/>
                <a:stretch/>
              </p:blipFill>
              <p:spPr>
                <a:xfrm>
                  <a:off x="549360" y="3520440"/>
                  <a:ext cx="2057400" cy="144756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pic>
              <p:nvPicPr>
                <p:cNvPr id="31" name="" descr=""/>
                <p:cNvPicPr/>
                <p:nvPr/>
              </p:nvPicPr>
              <p:blipFill>
                <a:blip r:embed="rId9"/>
                <a:srcRect l="85596" t="14658" r="3389" b="64749"/>
                <a:stretch/>
              </p:blipFill>
              <p:spPr>
                <a:xfrm>
                  <a:off x="5426280" y="3520440"/>
                  <a:ext cx="990360" cy="144756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sp>
              <p:nvSpPr>
                <p:cNvPr id="32" name=""/>
                <p:cNvSpPr/>
                <p:nvPr/>
              </p:nvSpPr>
              <p:spPr>
                <a:xfrm>
                  <a:off x="554040" y="3124080"/>
                  <a:ext cx="5796000" cy="3992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	</a:t>
                  </a:r>
                  <a:r>
                    <a:rPr b="1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	</a:t>
                  </a:r>
                  <a:r>
                    <a:rPr b="1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   Book Type  #  of Stale    % of Total     Average          </a:t>
                  </a:r>
                  <a:endPara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0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Curve Code           Portfolio               Code   Ref. Months Ref. Months  Stale Amt. Delta Position</a:t>
                  </a:r>
                  <a:endParaRPr b="0" lang="en-US" sz="1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" name=""/>
                <p:cNvSpPr/>
                <p:nvPr/>
              </p:nvSpPr>
              <p:spPr>
                <a:xfrm>
                  <a:off x="549360" y="3139560"/>
                  <a:ext cx="5867280" cy="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" name=""/>
                <p:cNvSpPr/>
                <p:nvPr/>
              </p:nvSpPr>
              <p:spPr>
                <a:xfrm>
                  <a:off x="549360" y="3139560"/>
                  <a:ext cx="0" cy="38052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" name=""/>
                <p:cNvSpPr/>
                <p:nvPr/>
              </p:nvSpPr>
              <p:spPr>
                <a:xfrm>
                  <a:off x="1692360" y="3139560"/>
                  <a:ext cx="0" cy="38052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6" name=""/>
                <p:cNvSpPr/>
                <p:nvPr/>
              </p:nvSpPr>
              <p:spPr>
                <a:xfrm>
                  <a:off x="2559240" y="3139560"/>
                  <a:ext cx="0" cy="38052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" name=""/>
                <p:cNvSpPr/>
                <p:nvPr/>
              </p:nvSpPr>
              <p:spPr>
                <a:xfrm>
                  <a:off x="3216240" y="3139560"/>
                  <a:ext cx="0" cy="38052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" name=""/>
                <p:cNvSpPr/>
                <p:nvPr/>
              </p:nvSpPr>
              <p:spPr>
                <a:xfrm>
                  <a:off x="3902040" y="3139560"/>
                  <a:ext cx="0" cy="38052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9" name=""/>
                <p:cNvSpPr/>
                <p:nvPr/>
              </p:nvSpPr>
              <p:spPr>
                <a:xfrm>
                  <a:off x="4740480" y="3139560"/>
                  <a:ext cx="0" cy="38052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0" name=""/>
                <p:cNvSpPr/>
                <p:nvPr/>
              </p:nvSpPr>
              <p:spPr>
                <a:xfrm>
                  <a:off x="5349960" y="3139560"/>
                  <a:ext cx="0" cy="38052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1" name=""/>
                <p:cNvSpPr/>
                <p:nvPr/>
              </p:nvSpPr>
              <p:spPr>
                <a:xfrm>
                  <a:off x="6416640" y="3139560"/>
                  <a:ext cx="0" cy="38052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pic>
              <p:nvPicPr>
                <p:cNvPr id="42" name="" descr=""/>
                <p:cNvPicPr/>
                <p:nvPr/>
              </p:nvPicPr>
              <p:blipFill>
                <a:blip r:embed="rId10"/>
                <a:srcRect l="32205" t="14658" r="60172" b="64749"/>
                <a:stretch/>
              </p:blipFill>
              <p:spPr>
                <a:xfrm>
                  <a:off x="2606760" y="3520440"/>
                  <a:ext cx="685800" cy="144756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pic>
              <p:nvPicPr>
                <p:cNvPr id="43" name="" descr=""/>
                <p:cNvPicPr/>
                <p:nvPr/>
              </p:nvPicPr>
              <p:blipFill>
                <a:blip r:embed="rId11"/>
                <a:srcRect l="42375" t="14658" r="40681" b="64749"/>
                <a:stretch/>
              </p:blipFill>
              <p:spPr>
                <a:xfrm>
                  <a:off x="3292560" y="3520440"/>
                  <a:ext cx="1523880" cy="144756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pic>
              <p:nvPicPr>
                <p:cNvPr id="44" name="" descr=""/>
                <p:cNvPicPr/>
                <p:nvPr/>
              </p:nvPicPr>
              <p:blipFill>
                <a:blip r:embed="rId12"/>
                <a:srcRect l="61866" t="14658" r="31360" b="64749"/>
                <a:stretch/>
              </p:blipFill>
              <p:spPr>
                <a:xfrm>
                  <a:off x="4816440" y="3520440"/>
                  <a:ext cx="609840" cy="144756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sp>
              <p:nvSpPr>
                <p:cNvPr id="45" name=""/>
                <p:cNvSpPr/>
                <p:nvPr/>
              </p:nvSpPr>
              <p:spPr>
                <a:xfrm>
                  <a:off x="549360" y="3520440"/>
                  <a:ext cx="5867280" cy="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pic>
            <p:nvPicPr>
              <p:cNvPr id="46" name="" descr=""/>
              <p:cNvPicPr/>
              <p:nvPr/>
            </p:nvPicPr>
            <p:blipFill>
              <a:blip r:embed="rId13"/>
              <a:srcRect l="32814" t="43436" r="17188" b="51189"/>
              <a:stretch/>
            </p:blipFill>
            <p:spPr>
              <a:xfrm>
                <a:off x="3521160" y="2514600"/>
                <a:ext cx="4876560" cy="3808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7" name="" descr=""/>
              <p:cNvPicPr/>
              <p:nvPr/>
            </p:nvPicPr>
            <p:blipFill>
              <a:blip r:embed="rId14"/>
              <a:srcRect l="17158" t="17681" r="51571" b="78076"/>
              <a:stretch/>
            </p:blipFill>
            <p:spPr>
              <a:xfrm>
                <a:off x="533520" y="2531880"/>
                <a:ext cx="3051000" cy="301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8" name="" descr=""/>
              <p:cNvPicPr/>
              <p:nvPr/>
            </p:nvPicPr>
            <p:blipFill>
              <a:blip r:embed="rId15"/>
              <a:srcRect l="64067" t="47851" r="17188" b="25267"/>
              <a:stretch/>
            </p:blipFill>
            <p:spPr>
              <a:xfrm>
                <a:off x="6553080" y="2895480"/>
                <a:ext cx="1828800" cy="19044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9" name=""/>
              <p:cNvSpPr/>
              <p:nvPr/>
            </p:nvSpPr>
            <p:spPr>
              <a:xfrm>
                <a:off x="518400" y="2877840"/>
                <a:ext cx="3843000" cy="2466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Click on individual curves for detailed view by term structure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pic>
            <p:nvPicPr>
              <p:cNvPr id="50" name="" descr=""/>
              <p:cNvPicPr/>
              <p:nvPr/>
            </p:nvPicPr>
            <p:blipFill>
              <a:blip r:embed="rId16"/>
              <a:srcRect l="56252" t="67209" r="28908" b="29570"/>
              <a:stretch/>
            </p:blipFill>
            <p:spPr>
              <a:xfrm>
                <a:off x="2743200" y="5028840"/>
                <a:ext cx="1447920" cy="2282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1" name="" descr=""/>
              <p:cNvPicPr/>
              <p:nvPr/>
            </p:nvPicPr>
            <p:blipFill>
              <a:blip r:embed="rId17"/>
              <a:srcRect l="1562" t="82263" r="67190" b="3765"/>
              <a:stretch/>
            </p:blipFill>
            <p:spPr>
              <a:xfrm>
                <a:off x="533520" y="5333760"/>
                <a:ext cx="3047760" cy="990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2" name="" descr=""/>
              <p:cNvPicPr/>
              <p:nvPr/>
            </p:nvPicPr>
            <p:blipFill>
              <a:blip r:embed="rId18"/>
              <a:srcRect l="64846" t="82263" r="17188" b="3765"/>
              <a:stretch/>
            </p:blipFill>
            <p:spPr>
              <a:xfrm>
                <a:off x="6553080" y="5333760"/>
                <a:ext cx="1752840" cy="990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3" name="" descr=""/>
              <p:cNvPicPr/>
              <p:nvPr/>
            </p:nvPicPr>
            <p:blipFill>
              <a:blip r:embed="rId19"/>
              <a:srcRect l="13282" t="82263" r="67972" b="3765"/>
              <a:stretch/>
            </p:blipFill>
            <p:spPr>
              <a:xfrm>
                <a:off x="1676520" y="5333760"/>
                <a:ext cx="4876560" cy="9903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54" name=""/>
          <p:cNvSpPr/>
          <p:nvPr/>
        </p:nvSpPr>
        <p:spPr>
          <a:xfrm>
            <a:off x="5757480" y="990720"/>
            <a:ext cx="3273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 Structure     Calendar Days Since Last Update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rot="19156800">
            <a:off x="5869080" y="1447200"/>
            <a:ext cx="26856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 Calendar Tool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Reference Dates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"/>
          <p:cNvSpPr/>
          <p:nvPr/>
        </p:nvSpPr>
        <p:spPr>
          <a:xfrm>
            <a:off x="2912760" y="36360"/>
            <a:ext cx="2708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Stale Curve Query Tool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Functionality (1)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04920" y="2971800"/>
            <a:ext cx="228600" cy="2286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85800" y="2895480"/>
            <a:ext cx="8236440" cy="366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an Effective Date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a Portfolio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one or more Reference Dates </a:t>
            </a: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and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user-selectable “Calendar Days Since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Last Update”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The defaults are shown above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 user can change the values of the calendar days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Only after all three sections are completed is a curve list generated, since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curve list will be filtered based upon the staleness criteria selected in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“Reference Dates” section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04920" y="3505320"/>
            <a:ext cx="228600" cy="2286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04920" y="4038480"/>
            <a:ext cx="228600" cy="2286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1" name=""/>
          <p:cNvGrpSpPr/>
          <p:nvPr/>
        </p:nvGrpSpPr>
        <p:grpSpPr>
          <a:xfrm>
            <a:off x="536400" y="685800"/>
            <a:ext cx="8494920" cy="1909800"/>
            <a:chOff x="536400" y="685800"/>
            <a:chExt cx="8494920" cy="1909800"/>
          </a:xfrm>
        </p:grpSpPr>
        <p:grpSp>
          <p:nvGrpSpPr>
            <p:cNvPr id="62" name=""/>
            <p:cNvGrpSpPr/>
            <p:nvPr/>
          </p:nvGrpSpPr>
          <p:grpSpPr>
            <a:xfrm>
              <a:off x="536400" y="685800"/>
              <a:ext cx="8074080" cy="1909800"/>
              <a:chOff x="536400" y="685800"/>
              <a:chExt cx="8074080" cy="1909800"/>
            </a:xfrm>
          </p:grpSpPr>
          <p:sp>
            <p:nvSpPr>
              <p:cNvPr id="63" name=""/>
              <p:cNvSpPr/>
              <p:nvPr/>
            </p:nvSpPr>
            <p:spPr>
              <a:xfrm>
                <a:off x="1676520" y="1608120"/>
                <a:ext cx="3276360" cy="38088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pic>
            <p:nvPicPr>
              <p:cNvPr id="64" name="" descr=""/>
              <p:cNvPicPr/>
              <p:nvPr/>
            </p:nvPicPr>
            <p:blipFill>
              <a:blip r:embed="rId1"/>
              <a:srcRect l="1595" t="17681" r="17158" b="55492"/>
              <a:stretch/>
            </p:blipFill>
            <p:spPr>
              <a:xfrm>
                <a:off x="536400" y="693720"/>
                <a:ext cx="7925040" cy="19018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65" name=""/>
              <p:cNvSpPr/>
              <p:nvPr/>
            </p:nvSpPr>
            <p:spPr>
              <a:xfrm>
                <a:off x="600120" y="1125360"/>
                <a:ext cx="2895480" cy="38124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709560" y="1278000"/>
                <a:ext cx="2895480" cy="38088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pic>
            <p:nvPicPr>
              <p:cNvPr id="67" name="" descr=""/>
              <p:cNvPicPr/>
              <p:nvPr/>
            </p:nvPicPr>
            <p:blipFill>
              <a:blip r:embed="rId2"/>
              <a:srcRect l="9376" t="29555" r="83639" b="68271"/>
              <a:stretch/>
            </p:blipFill>
            <p:spPr>
              <a:xfrm>
                <a:off x="762120" y="1509840"/>
                <a:ext cx="680760" cy="1555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68" name=""/>
              <p:cNvSpPr/>
              <p:nvPr/>
            </p:nvSpPr>
            <p:spPr>
              <a:xfrm>
                <a:off x="1676520" y="1608120"/>
                <a:ext cx="3276360" cy="38088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" name=""/>
              <p:cNvSpPr/>
              <p:nvPr/>
            </p:nvSpPr>
            <p:spPr>
              <a:xfrm>
                <a:off x="600120" y="1913040"/>
                <a:ext cx="2895480" cy="38088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" name=""/>
              <p:cNvSpPr/>
              <p:nvPr/>
            </p:nvSpPr>
            <p:spPr>
              <a:xfrm>
                <a:off x="5257800" y="1150920"/>
                <a:ext cx="2819520" cy="99072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71" name=""/>
              <p:cNvGrpSpPr/>
              <p:nvPr/>
            </p:nvGrpSpPr>
            <p:grpSpPr>
              <a:xfrm>
                <a:off x="2819520" y="685800"/>
                <a:ext cx="3124080" cy="1905120"/>
                <a:chOff x="2819520" y="685800"/>
                <a:chExt cx="3124080" cy="1905120"/>
              </a:xfrm>
            </p:grpSpPr>
            <p:pic>
              <p:nvPicPr>
                <p:cNvPr id="72" name="" descr=""/>
                <p:cNvPicPr/>
                <p:nvPr/>
              </p:nvPicPr>
              <p:blipFill>
                <a:blip r:embed="rId3"/>
                <a:srcRect l="1562" t="43552" r="66407" b="42475"/>
                <a:stretch/>
              </p:blipFill>
              <p:spPr>
                <a:xfrm>
                  <a:off x="2819520" y="685800"/>
                  <a:ext cx="3124080" cy="99072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pic>
              <p:nvPicPr>
                <p:cNvPr id="73" name="" descr=""/>
                <p:cNvPicPr/>
                <p:nvPr/>
              </p:nvPicPr>
              <p:blipFill>
                <a:blip r:embed="rId4"/>
                <a:srcRect l="1562" t="66131" r="66407" b="20968"/>
                <a:stretch/>
              </p:blipFill>
              <p:spPr>
                <a:xfrm>
                  <a:off x="2819520" y="1676520"/>
                  <a:ext cx="3124080" cy="91440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</p:grpSp>
          <p:grpSp>
            <p:nvGrpSpPr>
              <p:cNvPr id="74" name=""/>
              <p:cNvGrpSpPr/>
              <p:nvPr/>
            </p:nvGrpSpPr>
            <p:grpSpPr>
              <a:xfrm>
                <a:off x="5715000" y="693720"/>
                <a:ext cx="2895480" cy="1676520"/>
                <a:chOff x="5715000" y="693720"/>
                <a:chExt cx="2895480" cy="1676520"/>
              </a:xfrm>
            </p:grpSpPr>
            <p:pic>
              <p:nvPicPr>
                <p:cNvPr id="75" name="" descr=""/>
                <p:cNvPicPr/>
                <p:nvPr/>
              </p:nvPicPr>
              <p:blipFill>
                <a:blip r:embed="rId5"/>
                <a:srcRect l="49219" t="17742" r="33597" b="58607"/>
                <a:stretch/>
              </p:blipFill>
              <p:spPr>
                <a:xfrm>
                  <a:off x="5715000" y="693720"/>
                  <a:ext cx="1676520" cy="167652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sp>
              <p:nvSpPr>
                <p:cNvPr id="76" name=""/>
                <p:cNvSpPr/>
                <p:nvPr/>
              </p:nvSpPr>
              <p:spPr>
                <a:xfrm>
                  <a:off x="5791320" y="1150920"/>
                  <a:ext cx="2819160" cy="990720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pic>
              <p:nvPicPr>
                <p:cNvPr id="77" name="" descr=""/>
                <p:cNvPicPr/>
                <p:nvPr/>
              </p:nvPicPr>
              <p:blipFill>
                <a:blip r:embed="rId6"/>
                <a:srcRect l="1562" t="23118" r="96098" b="62905"/>
                <a:stretch/>
              </p:blipFill>
              <p:spPr>
                <a:xfrm>
                  <a:off x="5791320" y="1227240"/>
                  <a:ext cx="228600" cy="990720"/>
                </a:xfrm>
                <a:prstGeom prst="rect">
                  <a:avLst/>
                </a:prstGeom>
                <a:noFill/>
                <a:ln w="0">
                  <a:noFill/>
                </a:ln>
              </p:spPr>
            </p:pic>
            <p:sp>
              <p:nvSpPr>
                <p:cNvPr id="78" name=""/>
                <p:cNvSpPr/>
                <p:nvPr/>
              </p:nvSpPr>
              <p:spPr>
                <a:xfrm>
                  <a:off x="5950080" y="1150920"/>
                  <a:ext cx="533160" cy="1067040"/>
                </a:xfrm>
                <a:prstGeom prst="rect">
                  <a:avLst/>
                </a:prstGeom>
                <a:solidFill>
                  <a:srgbClr val="ff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9" name=""/>
                <p:cNvSpPr/>
                <p:nvPr/>
              </p:nvSpPr>
              <p:spPr>
                <a:xfrm>
                  <a:off x="5945040" y="1038240"/>
                  <a:ext cx="981360" cy="12452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t">
                  <a:spAutoFit/>
                </a:bodyPr>
                <a:p>
                  <a:pPr>
                    <a:lnSpc>
                      <a:spcPct val="21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0 – 2 Years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  <a:p>
                  <a:pPr>
                    <a:lnSpc>
                      <a:spcPct val="21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2 – 5 Years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  <a:p>
                  <a:pPr>
                    <a:lnSpc>
                      <a:spcPct val="21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5 +    Years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80" name=""/>
              <p:cNvSpPr/>
              <p:nvPr/>
            </p:nvSpPr>
            <p:spPr>
              <a:xfrm>
                <a:off x="6934320" y="1219320"/>
                <a:ext cx="838080" cy="228600"/>
              </a:xfrm>
              <a:prstGeom prst="rect">
                <a:avLst/>
              </a:prstGeom>
              <a:solidFill>
                <a:srgbClr val="00cc99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7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" name=""/>
              <p:cNvSpPr/>
              <p:nvPr/>
            </p:nvSpPr>
            <p:spPr>
              <a:xfrm>
                <a:off x="6934320" y="1600200"/>
                <a:ext cx="838080" cy="228600"/>
              </a:xfrm>
              <a:prstGeom prst="rect">
                <a:avLst/>
              </a:prstGeom>
              <a:solidFill>
                <a:srgbClr val="00cc99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21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" name=""/>
              <p:cNvSpPr/>
              <p:nvPr/>
            </p:nvSpPr>
            <p:spPr>
              <a:xfrm>
                <a:off x="6934320" y="1981080"/>
                <a:ext cx="838080" cy="228600"/>
              </a:xfrm>
              <a:prstGeom prst="rect">
                <a:avLst/>
              </a:prstGeom>
              <a:solidFill>
                <a:srgbClr val="00cc99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42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pic>
            <p:nvPicPr>
              <p:cNvPr id="83" name="" descr=""/>
              <p:cNvPicPr/>
              <p:nvPr/>
            </p:nvPicPr>
            <p:blipFill>
              <a:blip r:embed="rId7"/>
              <a:srcRect l="56259" t="67239" r="28879" b="29555"/>
              <a:stretch/>
            </p:blipFill>
            <p:spPr>
              <a:xfrm>
                <a:off x="5715000" y="2228760"/>
                <a:ext cx="1450800" cy="2286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sp>
          <p:nvSpPr>
            <p:cNvPr id="84" name=""/>
            <p:cNvSpPr/>
            <p:nvPr/>
          </p:nvSpPr>
          <p:spPr>
            <a:xfrm>
              <a:off x="838080" y="1219320"/>
              <a:ext cx="228600" cy="228600"/>
            </a:xfrm>
            <a:prstGeom prst="ellipse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4572000" y="1066680"/>
              <a:ext cx="228600" cy="228600"/>
            </a:xfrm>
            <a:prstGeom prst="ellipse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7924680" y="1523880"/>
              <a:ext cx="228600" cy="228600"/>
            </a:xfrm>
            <a:prstGeom prst="ellipse">
              <a:avLst/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5757480" y="990720"/>
              <a:ext cx="32738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Term Structure     Calendar Days Since Last Update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"/>
          <p:cNvSpPr/>
          <p:nvPr/>
        </p:nvSpPr>
        <p:spPr>
          <a:xfrm>
            <a:off x="2912760" y="36360"/>
            <a:ext cx="2708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Stale Curve Query Tool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Functionality (2)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04920" y="762120"/>
            <a:ext cx="228600" cy="2286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85800" y="685800"/>
            <a:ext cx="6966000" cy="20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user can select either an individual curve or all curves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Price </a:t>
            </a: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and/or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Select Peakness and hit </a:t>
            </a: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Submit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 Note that the Book Type Code already exists with the Curve data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04920" y="1295280"/>
            <a:ext cx="228600" cy="2286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04920" y="1828800"/>
            <a:ext cx="228600" cy="2286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28600" y="4114800"/>
            <a:ext cx="228600" cy="2286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flipV="1">
            <a:off x="380880" y="3276360"/>
            <a:ext cx="45720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5" name=""/>
          <p:cNvGrpSpPr/>
          <p:nvPr/>
        </p:nvGrpSpPr>
        <p:grpSpPr>
          <a:xfrm>
            <a:off x="518400" y="2666880"/>
            <a:ext cx="7879320" cy="3810240"/>
            <a:chOff x="518400" y="2666880"/>
            <a:chExt cx="7879320" cy="3810240"/>
          </a:xfrm>
        </p:grpSpPr>
        <p:grpSp>
          <p:nvGrpSpPr>
            <p:cNvPr id="96" name=""/>
            <p:cNvGrpSpPr/>
            <p:nvPr/>
          </p:nvGrpSpPr>
          <p:grpSpPr>
            <a:xfrm>
              <a:off x="549360" y="3276720"/>
              <a:ext cx="5867280" cy="1844640"/>
              <a:chOff x="549360" y="3276720"/>
              <a:chExt cx="5867280" cy="1844640"/>
            </a:xfrm>
          </p:grpSpPr>
          <p:pic>
            <p:nvPicPr>
              <p:cNvPr id="97" name="" descr=""/>
              <p:cNvPicPr/>
              <p:nvPr/>
            </p:nvPicPr>
            <p:blipFill>
              <a:blip r:embed="rId1"/>
              <a:srcRect l="6781" t="14658" r="70342" b="64749"/>
              <a:stretch/>
            </p:blipFill>
            <p:spPr>
              <a:xfrm>
                <a:off x="549360" y="3673440"/>
                <a:ext cx="2057400" cy="14479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8" name="" descr=""/>
              <p:cNvPicPr/>
              <p:nvPr/>
            </p:nvPicPr>
            <p:blipFill>
              <a:blip r:embed="rId2"/>
              <a:srcRect l="85596" t="14658" r="3389" b="64749"/>
              <a:stretch/>
            </p:blipFill>
            <p:spPr>
              <a:xfrm>
                <a:off x="5426280" y="3673440"/>
                <a:ext cx="990360" cy="14479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99" name=""/>
              <p:cNvSpPr/>
              <p:nvPr/>
            </p:nvSpPr>
            <p:spPr>
              <a:xfrm>
                <a:off x="554040" y="3276720"/>
                <a:ext cx="5796000" cy="399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	</a:t>
                </a: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	</a:t>
                </a: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   Book Type  #  of Stale    % of Total     Average          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Curve Code           Portfolio               Code   Ref. Months Ref. Months  Stale Amt. Delta Position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" name=""/>
              <p:cNvSpPr/>
              <p:nvPr/>
            </p:nvSpPr>
            <p:spPr>
              <a:xfrm>
                <a:off x="549360" y="3292560"/>
                <a:ext cx="586728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" name=""/>
              <p:cNvSpPr/>
              <p:nvPr/>
            </p:nvSpPr>
            <p:spPr>
              <a:xfrm>
                <a:off x="549360" y="3292560"/>
                <a:ext cx="0" cy="380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1692360" y="3292560"/>
                <a:ext cx="0" cy="380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2559240" y="3292560"/>
                <a:ext cx="0" cy="380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3216240" y="3292560"/>
                <a:ext cx="0" cy="380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" name=""/>
              <p:cNvSpPr/>
              <p:nvPr/>
            </p:nvSpPr>
            <p:spPr>
              <a:xfrm>
                <a:off x="3902040" y="3292560"/>
                <a:ext cx="0" cy="380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" name=""/>
              <p:cNvSpPr/>
              <p:nvPr/>
            </p:nvSpPr>
            <p:spPr>
              <a:xfrm>
                <a:off x="4740480" y="3292560"/>
                <a:ext cx="0" cy="380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" name=""/>
              <p:cNvSpPr/>
              <p:nvPr/>
            </p:nvSpPr>
            <p:spPr>
              <a:xfrm>
                <a:off x="5349960" y="3292560"/>
                <a:ext cx="0" cy="380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" name=""/>
              <p:cNvSpPr/>
              <p:nvPr/>
            </p:nvSpPr>
            <p:spPr>
              <a:xfrm>
                <a:off x="6416640" y="3292560"/>
                <a:ext cx="0" cy="3808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pic>
            <p:nvPicPr>
              <p:cNvPr id="109" name="" descr=""/>
              <p:cNvPicPr/>
              <p:nvPr/>
            </p:nvPicPr>
            <p:blipFill>
              <a:blip r:embed="rId3"/>
              <a:srcRect l="32205" t="14658" r="60172" b="64749"/>
              <a:stretch/>
            </p:blipFill>
            <p:spPr>
              <a:xfrm>
                <a:off x="2606760" y="3673440"/>
                <a:ext cx="685800" cy="14479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10" name="" descr=""/>
              <p:cNvPicPr/>
              <p:nvPr/>
            </p:nvPicPr>
            <p:blipFill>
              <a:blip r:embed="rId4"/>
              <a:srcRect l="42375" t="14658" r="40681" b="64749"/>
              <a:stretch/>
            </p:blipFill>
            <p:spPr>
              <a:xfrm>
                <a:off x="3292560" y="3673440"/>
                <a:ext cx="1523880" cy="14479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11" name="" descr=""/>
              <p:cNvPicPr/>
              <p:nvPr/>
            </p:nvPicPr>
            <p:blipFill>
              <a:blip r:embed="rId5"/>
              <a:srcRect l="61866" t="14658" r="31360" b="64749"/>
              <a:stretch/>
            </p:blipFill>
            <p:spPr>
              <a:xfrm>
                <a:off x="4816440" y="3673440"/>
                <a:ext cx="609840" cy="14479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12" name=""/>
              <p:cNvSpPr/>
              <p:nvPr/>
            </p:nvSpPr>
            <p:spPr>
              <a:xfrm>
                <a:off x="549360" y="3673440"/>
                <a:ext cx="586728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pic>
          <p:nvPicPr>
            <p:cNvPr id="113" name="" descr=""/>
            <p:cNvPicPr/>
            <p:nvPr/>
          </p:nvPicPr>
          <p:blipFill>
            <a:blip r:embed="rId6"/>
            <a:srcRect l="32814" t="43436" r="17188" b="51189"/>
            <a:stretch/>
          </p:blipFill>
          <p:spPr>
            <a:xfrm>
              <a:off x="3521160" y="2666880"/>
              <a:ext cx="4876560" cy="3812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14" name="" descr=""/>
            <p:cNvPicPr/>
            <p:nvPr/>
          </p:nvPicPr>
          <p:blipFill>
            <a:blip r:embed="rId7"/>
            <a:srcRect l="17158" t="17681" r="51571" b="78076"/>
            <a:stretch/>
          </p:blipFill>
          <p:spPr>
            <a:xfrm>
              <a:off x="533520" y="2684520"/>
              <a:ext cx="3051000" cy="301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15" name="" descr=""/>
            <p:cNvPicPr/>
            <p:nvPr/>
          </p:nvPicPr>
          <p:blipFill>
            <a:blip r:embed="rId8"/>
            <a:srcRect l="64067" t="47851" r="17188" b="25267"/>
            <a:stretch/>
          </p:blipFill>
          <p:spPr>
            <a:xfrm>
              <a:off x="6553080" y="3048120"/>
              <a:ext cx="1828800" cy="19047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16" name=""/>
            <p:cNvSpPr/>
            <p:nvPr/>
          </p:nvSpPr>
          <p:spPr>
            <a:xfrm>
              <a:off x="518400" y="3030480"/>
              <a:ext cx="38430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Click on individual curves for detailed view by term structure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117" name="" descr=""/>
            <p:cNvPicPr/>
            <p:nvPr/>
          </p:nvPicPr>
          <p:blipFill>
            <a:blip r:embed="rId9"/>
            <a:srcRect l="56252" t="67209" r="28908" b="29570"/>
            <a:stretch/>
          </p:blipFill>
          <p:spPr>
            <a:xfrm>
              <a:off x="2743200" y="5181480"/>
              <a:ext cx="1447920" cy="2286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18" name="" descr=""/>
            <p:cNvPicPr/>
            <p:nvPr/>
          </p:nvPicPr>
          <p:blipFill>
            <a:blip r:embed="rId10"/>
            <a:srcRect l="1562" t="82263" r="67190" b="3765"/>
            <a:stretch/>
          </p:blipFill>
          <p:spPr>
            <a:xfrm>
              <a:off x="533520" y="5486400"/>
              <a:ext cx="3047760" cy="9907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19" name="" descr=""/>
            <p:cNvPicPr/>
            <p:nvPr/>
          </p:nvPicPr>
          <p:blipFill>
            <a:blip r:embed="rId11"/>
            <a:srcRect l="64846" t="82263" r="17188" b="3765"/>
            <a:stretch/>
          </p:blipFill>
          <p:spPr>
            <a:xfrm>
              <a:off x="6553080" y="5486400"/>
              <a:ext cx="1752840" cy="9907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20" name="" descr=""/>
            <p:cNvPicPr/>
            <p:nvPr/>
          </p:nvPicPr>
          <p:blipFill>
            <a:blip r:embed="rId12"/>
            <a:srcRect l="13282" t="82263" r="67972" b="3765"/>
            <a:stretch/>
          </p:blipFill>
          <p:spPr>
            <a:xfrm>
              <a:off x="1676520" y="5486400"/>
              <a:ext cx="4876560" cy="99072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21" name=""/>
          <p:cNvSpPr/>
          <p:nvPr/>
        </p:nvSpPr>
        <p:spPr>
          <a:xfrm>
            <a:off x="533520" y="4343400"/>
            <a:ext cx="266688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1600200" y="5791320"/>
            <a:ext cx="228600" cy="2286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8229600" y="5791320"/>
            <a:ext cx="228600" cy="2286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"/>
          <p:cNvSpPr/>
          <p:nvPr/>
        </p:nvSpPr>
        <p:spPr>
          <a:xfrm>
            <a:off x="2912760" y="36360"/>
            <a:ext cx="2708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Stale Curve Query Tool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Explanation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75600" y="685800"/>
            <a:ext cx="8659440" cy="420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When a user selects the portfolio a query is made against the same table used for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Curve Query tool to generate a distinct list of curves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The curves derived from the query are used for a second query against the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RMS_CURVE_STATIC_MASTER and RMS_CURVE_STATIC_DETAIL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tables using the criteria defined in the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Reference Dates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section to refine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list.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The refined list is queried against RMS_OPEN_POSITION to obtain the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Delta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and against RMS_CURVE_DETAILS to provide the Book Type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Code, Number of Stale Months, Percent of Stale Months against Total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Reference Months and Average Stale Amount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a user selects curve(s), Price and/or Volatility, and Peakness, a query 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made against RMS_CURVE_DETAILS to provide the entire term 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" name=""/>
          <p:cNvGrpSpPr/>
          <p:nvPr/>
        </p:nvGrpSpPr>
        <p:grpSpPr>
          <a:xfrm>
            <a:off x="304920" y="685800"/>
            <a:ext cx="8610480" cy="5486400"/>
            <a:chOff x="304920" y="685800"/>
            <a:chExt cx="8610480" cy="5486400"/>
          </a:xfrm>
        </p:grpSpPr>
        <p:pic>
          <p:nvPicPr>
            <p:cNvPr id="127" name="" descr=""/>
            <p:cNvPicPr/>
            <p:nvPr/>
          </p:nvPicPr>
          <p:blipFill>
            <a:blip r:embed="rId1"/>
            <a:srcRect l="3906" t="5914" r="3906" b="20968"/>
            <a:stretch/>
          </p:blipFill>
          <p:spPr>
            <a:xfrm>
              <a:off x="304920" y="685800"/>
              <a:ext cx="8610480" cy="51814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28" name="" descr=""/>
            <p:cNvPicPr/>
            <p:nvPr/>
          </p:nvPicPr>
          <p:blipFill>
            <a:blip r:embed="rId2"/>
            <a:srcRect l="1154" t="86236" r="71716" b="9423"/>
            <a:stretch/>
          </p:blipFill>
          <p:spPr>
            <a:xfrm>
              <a:off x="457200" y="5943600"/>
              <a:ext cx="1905120" cy="22860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29" name=""/>
          <p:cNvSpPr/>
          <p:nvPr/>
        </p:nvSpPr>
        <p:spPr>
          <a:xfrm>
            <a:off x="2912760" y="36360"/>
            <a:ext cx="2708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Stale Curve Query Tool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Output Screen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" descr=""/>
          <p:cNvPicPr/>
          <p:nvPr/>
        </p:nvPicPr>
        <p:blipFill>
          <a:blip r:embed="rId1"/>
          <a:srcRect l="0" t="0" r="0" b="7294"/>
          <a:stretch/>
        </p:blipFill>
        <p:spPr>
          <a:xfrm>
            <a:off x="76320" y="838080"/>
            <a:ext cx="8991360" cy="5943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1" name=""/>
          <p:cNvSpPr/>
          <p:nvPr/>
        </p:nvSpPr>
        <p:spPr>
          <a:xfrm rot="19886400">
            <a:off x="1905480" y="2819160"/>
            <a:ext cx="55623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9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 of old tool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2912760" y="36360"/>
            <a:ext cx="2708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Stale Curve Query Tool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2001-08-02T13:45:32Z</dcterms:created>
  <dc:creator>madams</dc:creator>
  <dc:description/>
  <dc:language>en-US</dc:language>
  <cp:lastModifiedBy>madams</cp:lastModifiedBy>
  <dcterms:modified xsi:type="dcterms:W3CDTF">2001-08-10T16:32:33Z</dcterms:modified>
  <cp:revision>47</cp:revision>
  <dc:subject/>
  <dc:title>PowerPoint Presentation</dc:title>
</cp:coreProperties>
</file>