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embeddings/oleObject1.docx" ContentType="application/vnd.openxmlformats-officedocument.wordprocessingml.document"/>
  <Override PartName="/ppt/embeddings/oleObject1.xlsx" ContentType="application/vnd.openxmlformats-officedocument.spreadsheetml.sheet"/>
  <Override PartName="/ppt/embeddings/oleObject2.docx" ContentType="application/vnd.openxmlformats-officedocument.wordprocessingml.documen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6991350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B83D03D-F4FD-49B9-AC65-8A1B9080B7ED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E123099-9476-4665-87ED-62026269816E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F1CED2A-C018-4F4B-91A3-86C7363A7A5F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2f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ffff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7009920" y="6476760"/>
            <a:ext cx="1752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July 2001/CNN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6294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40C3BE6-BF90-4116-ACB9-4C2B2122B76B}" type="slidenum"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219320" y="6324480"/>
            <a:ext cx="1739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Arial"/>
              </a:rPr>
              <a:t>Enron Research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990720" y="6248520"/>
            <a:ext cx="769608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Logoblk" descr=""/>
          <p:cNvPicPr/>
          <p:nvPr/>
        </p:nvPicPr>
        <p:blipFill>
          <a:blip r:embed="rId2">
            <a:lum bright="42000"/>
          </a:blip>
          <a:stretch/>
        </p:blipFill>
        <p:spPr>
          <a:xfrm rot="10800000">
            <a:off x="457200" y="6172200"/>
            <a:ext cx="457200" cy="4557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9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10.wmf"/><Relationship Id="rId5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2f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Petrochemical Liquids Markets:  A Research Perspective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Research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July 12, 2001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457200" y="1828800"/>
            <a:ext cx="822960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ED7FC1F-DD60-43E1-8186-BBE2698AF12F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2f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Initial Model Specification Backcast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609480" y="48006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Back forecast shows less than optimal agreement with observed benzene prices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Back forecast only reflects model error—estimation of model explanatory variables will contribute further to error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457200" y="685800"/>
            <a:ext cx="822960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8" name=""/>
          <p:cNvGraphicFramePr/>
          <p:nvPr/>
        </p:nvGraphicFramePr>
        <p:xfrm>
          <a:off x="990720" y="609480"/>
          <a:ext cx="7010280" cy="4343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609480"/>
                    <a:ext cx="7010280" cy="434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62F5360-32CE-4401-BAF4-F2EC04451FA7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2f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Cointegration Approach to Modeling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09480" y="990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If two non-stationary time series are integrated of same order (~I(d)) and residual from long-run price levels relationship is stationary or integrated of order zero (~I(0)), then the two series may be cointegrated 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Long-run equilibrium relationship: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Error correction model (ECM) captures deviations from long-run relationship: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457200" y="685800"/>
            <a:ext cx="822960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448080" y="3429000"/>
            <a:ext cx="2095560" cy="44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Y</a:t>
            </a:r>
            <a:r>
              <a:rPr b="0" lang="en-US" sz="2000" strike="noStrike" u="none" baseline="-25000">
                <a:solidFill>
                  <a:srgbClr val="ffff00"/>
                </a:solidFill>
                <a:effectLst/>
                <a:uFillTx/>
                <a:latin typeface="Arial"/>
              </a:rPr>
              <a:t>t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= 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+ 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Xt + 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0" lang="en-US" sz="2000" strike="noStrike" u="none" baseline="-25000">
                <a:solidFill>
                  <a:srgbClr val="ffff00"/>
                </a:solidFill>
                <a:effectLst/>
                <a:uFillTx/>
                <a:latin typeface="Arial"/>
              </a:rPr>
              <a:t>t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062440" y="5334120"/>
            <a:ext cx="4866120" cy="44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Y</a:t>
            </a:r>
            <a:r>
              <a:rPr b="0" lang="en-US" sz="2000" strike="noStrike" u="none" baseline="-25000">
                <a:solidFill>
                  <a:srgbClr val="ffff00"/>
                </a:solidFill>
                <a:effectLst/>
                <a:uFillTx/>
                <a:latin typeface="Arial"/>
              </a:rPr>
              <a:t>t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= 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+ 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lang="en-US" sz="2000" strike="noStrike" u="none" baseline="-25000">
                <a:solidFill>
                  <a:srgbClr val="ffff00"/>
                </a:solidFill>
                <a:effectLst/>
                <a:uFillTx/>
                <a:latin typeface="Arial"/>
              </a:rPr>
              <a:t>1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X</a:t>
            </a:r>
            <a:r>
              <a:rPr b="0" lang="en-US" sz="2000" strike="noStrike" u="none" baseline="-25000">
                <a:solidFill>
                  <a:srgbClr val="ffff00"/>
                </a:solidFill>
                <a:effectLst/>
                <a:uFillTx/>
                <a:latin typeface="Arial"/>
              </a:rPr>
              <a:t>t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+ 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lang="en-US" sz="2000" strike="noStrike" u="none" baseline="-25000">
                <a:solidFill>
                  <a:srgbClr val="ffff00"/>
                </a:solidFill>
                <a:effectLst/>
                <a:uFillTx/>
                <a:latin typeface="Arial"/>
              </a:rPr>
              <a:t>2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0" lang="en-US" sz="2000" strike="noStrike" u="none" baseline="-25000">
                <a:solidFill>
                  <a:srgbClr val="ffff00"/>
                </a:solidFill>
                <a:effectLst/>
                <a:uFillTx/>
                <a:latin typeface="Arial"/>
              </a:rPr>
              <a:t>t-1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+ 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</a:t>
            </a:r>
            <a:r>
              <a:rPr b="0" lang="en-US" sz="2000" strike="noStrike" u="none" baseline="-25000">
                <a:solidFill>
                  <a:srgbClr val="ffff00"/>
                </a:solidFill>
                <a:effectLst/>
                <a:uFillTx/>
                <a:latin typeface="Arial"/>
              </a:rPr>
              <a:t>i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X</a:t>
            </a:r>
            <a:r>
              <a:rPr b="0" lang="en-US" sz="2000" strike="noStrike" u="none" baseline="-25000">
                <a:solidFill>
                  <a:srgbClr val="ffff00"/>
                </a:solidFill>
                <a:effectLst/>
                <a:uFillTx/>
                <a:latin typeface="Arial"/>
              </a:rPr>
              <a:t>t-i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+ 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</a:t>
            </a:r>
            <a:r>
              <a:rPr b="0" lang="en-US" sz="2000" strike="noStrike" u="none" baseline="-25000">
                <a:solidFill>
                  <a:srgbClr val="ffff00"/>
                </a:solidFill>
                <a:effectLst/>
                <a:uFillTx/>
                <a:latin typeface="Arial"/>
              </a:rPr>
              <a:t>j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X</a:t>
            </a:r>
            <a:r>
              <a:rPr b="0" lang="en-US" sz="2000" strike="noStrike" u="none" baseline="-25000">
                <a:solidFill>
                  <a:srgbClr val="ffff00"/>
                </a:solidFill>
                <a:effectLst/>
                <a:uFillTx/>
                <a:latin typeface="Arial"/>
              </a:rPr>
              <a:t>t-j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F3A7A2E-E903-4953-9FA8-1B6B66B502E4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2f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Relationships Among Price Levels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09480" y="4647960"/>
            <a:ext cx="7772400" cy="14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Long-run equilibrium among petrochemical liquids and the three petroleum-based hedging commodities (non-stationary time series)</a:t>
            </a:r>
            <a:endParaRPr b="0" lang="en-US" sz="1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Given potential for erroneous regression on price levels, data suggests alternative cointegration modeling approach</a:t>
            </a:r>
            <a:endParaRPr b="0" lang="en-US" sz="1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7" name=""/>
          <p:cNvGraphicFramePr/>
          <p:nvPr/>
        </p:nvGraphicFramePr>
        <p:xfrm>
          <a:off x="838080" y="685800"/>
          <a:ext cx="7315200" cy="4038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685800"/>
                    <a:ext cx="7315200" cy="403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9" name=""/>
          <p:cNvSpPr/>
          <p:nvPr/>
        </p:nvSpPr>
        <p:spPr>
          <a:xfrm>
            <a:off x="457200" y="762120"/>
            <a:ext cx="822960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DFFC260-6350-4903-B141-A1F012285FF1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2f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Levels Correlations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609480" y="3962520"/>
            <a:ext cx="7772400" cy="1828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Correlations near 0.90 shown for petrochemical liquids and at least one of the NYMEX commodities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 expected, fundamental usage of certain liquids resulted in strong relationship with specific commodities (e.g., toluene)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2" name=""/>
          <p:cNvGraphicFramePr/>
          <p:nvPr/>
        </p:nvGraphicFramePr>
        <p:xfrm>
          <a:off x="457200" y="838080"/>
          <a:ext cx="8381880" cy="31244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838080"/>
                    <a:ext cx="8381880" cy="312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4" name=""/>
          <p:cNvSpPr/>
          <p:nvPr/>
        </p:nvSpPr>
        <p:spPr>
          <a:xfrm>
            <a:off x="457200" y="685800"/>
            <a:ext cx="822960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EB363CD-6698-4468-8A3F-BE49E501796F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2f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First Difference Correlations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609480" y="3962520"/>
            <a:ext cx="7772400" cy="228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Relationships among price differences significantly weaker than price levels—difficulty in finding a strong relationship based on commodity pricing alone?</a:t>
            </a:r>
            <a:endParaRPr b="0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457200" y="685800"/>
            <a:ext cx="822960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8" name=""/>
          <p:cNvGraphicFramePr/>
          <p:nvPr/>
        </p:nvGraphicFramePr>
        <p:xfrm>
          <a:off x="457200" y="914400"/>
          <a:ext cx="8229600" cy="28195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914400"/>
                    <a:ext cx="822960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5317C67-4FAA-4D31-8AB6-B4CAD6644657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2f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Cointegration for Two Variables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609480" y="5105520"/>
            <a:ext cx="7772400" cy="121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Long run relationships strong, but potentially spurious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Error correction model from cointegration analysis (long run equilibrium included) suggests explained variance &lt; 45%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1066680" y="6248520"/>
            <a:ext cx="762012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3" name=""/>
          <p:cNvGraphicFramePr/>
          <p:nvPr/>
        </p:nvGraphicFramePr>
        <p:xfrm>
          <a:off x="685800" y="685800"/>
          <a:ext cx="7620120" cy="44956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9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685800"/>
                    <a:ext cx="7620120" cy="449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5" name=""/>
          <p:cNvSpPr/>
          <p:nvPr/>
        </p:nvSpPr>
        <p:spPr>
          <a:xfrm>
            <a:off x="380880" y="609480"/>
            <a:ext cx="822960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144C864-CAC0-4904-891E-F20EB99BE40E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2f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Cointegration for Three Variables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609480" y="4800600"/>
            <a:ext cx="7772400" cy="1828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Three variable cointegration analysis conducted to investigate combined explanatory effects of WTI and unleaded gas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Results suggest only slight improvement in explained variance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8" name=""/>
          <p:cNvGraphicFramePr/>
          <p:nvPr/>
        </p:nvGraphicFramePr>
        <p:xfrm>
          <a:off x="1452600" y="1397160"/>
          <a:ext cx="6086520" cy="40636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9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52600" y="1397160"/>
                    <a:ext cx="6086520" cy="406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0" name=""/>
          <p:cNvGraphicFramePr/>
          <p:nvPr/>
        </p:nvGraphicFramePr>
        <p:xfrm>
          <a:off x="676440" y="990720"/>
          <a:ext cx="7934040" cy="387828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10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76440" y="990720"/>
                    <a:ext cx="7934040" cy="387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2" name=""/>
          <p:cNvSpPr/>
          <p:nvPr/>
        </p:nvSpPr>
        <p:spPr>
          <a:xfrm>
            <a:off x="380880" y="685800"/>
            <a:ext cx="822960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8BB14F9-6FE0-4E8D-991E-69F5B76D9E88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2f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09480" y="1522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Cointegration for Four Variables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609480" y="4419360"/>
            <a:ext cx="7772400" cy="1904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Four variable cointegration model designed to include potentially exclusive influence of WTI, unleaded gasoline, and heating oil price on petrochemical liquids price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Little improvement offered over two and three variable cointegration models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5" name=""/>
          <p:cNvGraphicFramePr/>
          <p:nvPr/>
        </p:nvGraphicFramePr>
        <p:xfrm>
          <a:off x="647640" y="838080"/>
          <a:ext cx="7962840" cy="36576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0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47640" y="838080"/>
                    <a:ext cx="7962840" cy="3657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7" name=""/>
          <p:cNvSpPr/>
          <p:nvPr/>
        </p:nvSpPr>
        <p:spPr>
          <a:xfrm>
            <a:off x="380880" y="685800"/>
            <a:ext cx="822960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AF7EC0B-ED3E-4FC4-94E3-FAB19C99BCC4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2f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380880" y="-360"/>
            <a:ext cx="82296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Interim Observations and Future Work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609480" y="76176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4572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Cointegration modeling approach offers most accurate representation of relationship between petrochemical liquid price and hedging commodity price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2" marL="1257480" indent="-343080">
              <a:lnSpc>
                <a:spcPct val="90000"/>
              </a:lnSpc>
              <a:spcBef>
                <a:spcPts val="400"/>
              </a:spcBef>
              <a:buClr>
                <a:srgbClr val="ffff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May be eventually used for EOL forward curve</a:t>
            </a: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2" marL="1257480" indent="-343080">
              <a:lnSpc>
                <a:spcPct val="90000"/>
              </a:lnSpc>
              <a:spcBef>
                <a:spcPts val="400"/>
              </a:spcBef>
              <a:buClr>
                <a:srgbClr val="ffff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Used for development of hedging strategy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2" marL="1257480" indent="-343080">
              <a:lnSpc>
                <a:spcPct val="90000"/>
              </a:lnSpc>
              <a:spcBef>
                <a:spcPts val="400"/>
              </a:spcBef>
              <a:buClr>
                <a:srgbClr val="ffff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Current 2, 3, and 4 variable cointegration do not explain majority of variance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2" marL="12574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Cointegration error correction model should be supplemented by fundamental market information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2" marL="1257480" indent="-343080">
              <a:lnSpc>
                <a:spcPct val="90000"/>
              </a:lnSpc>
              <a:spcBef>
                <a:spcPts val="400"/>
              </a:spcBef>
              <a:buClr>
                <a:srgbClr val="ffff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Economic indicators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2" marL="1257480" indent="-343080">
              <a:lnSpc>
                <a:spcPct val="90000"/>
              </a:lnSpc>
              <a:spcBef>
                <a:spcPts val="400"/>
              </a:spcBef>
              <a:buClr>
                <a:srgbClr val="ffff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Supply and demand terms (% capacity utilization rate as proxy for demand)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2" marL="1257480" indent="-343080">
              <a:lnSpc>
                <a:spcPct val="90000"/>
              </a:lnSpc>
              <a:spcBef>
                <a:spcPts val="400"/>
              </a:spcBef>
              <a:buClr>
                <a:srgbClr val="ffff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Policy variables (if applicable)</a:t>
            </a:r>
            <a:endParaRPr b="0" lang="en-US" sz="1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2" marL="12574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Consider managing portfolio of liquids (i.e. hedge toluene with mixed xylenes to take advantage of stronger relationships)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838080" indent="-3808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45720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380880" y="685800"/>
            <a:ext cx="822960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6BDC1A7-A78D-490C-9AE4-FFA222A7480B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2f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-15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Outline of Discussion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76212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Comparison to other markets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Market fundamentals for benzene, toluene, and mixed xylenes 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Petrochemicals research overview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Initial forward curve construction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Cointegration as alternative modeling approach (multiple variables)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Interim observations and future work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380880" y="838080"/>
            <a:ext cx="822960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E5BB367-6FB2-4027-B9D3-B2AC166096A7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2f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Comparison to Other Enron Markets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685800" y="1371600"/>
          <a:ext cx="7772400" cy="3962520"/>
        </p:xfrm>
        <a:graphic>
          <a:graphicData uri="http://schemas.openxmlformats.org/drawingml/2006/table">
            <a:tbl>
              <a:tblPr/>
              <a:tblGrid>
                <a:gridCol w="2590920"/>
                <a:gridCol w="2590560"/>
                <a:gridCol w="2590920"/>
              </a:tblGrid>
              <a:tr h="8031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Commodity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00"/>
                      </a:solidFill>
                      <a:prstDash val="solid"/>
                    </a:lnT>
                    <a:lnB w="18720">
                      <a:solidFill>
                        <a:srgbClr val="ffff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Physical Market Value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($ bil)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00"/>
                      </a:solidFill>
                      <a:prstDash val="solid"/>
                    </a:lnT>
                    <a:lnB w="18720">
                      <a:solidFill>
                        <a:srgbClr val="ffff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Financial Market Value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($ bil)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00"/>
                      </a:solidFill>
                      <a:prstDash val="solid"/>
                    </a:lnT>
                    <a:lnB w="18720">
                      <a:solidFill>
                        <a:srgbClr val="ffff00"/>
                      </a:solidFill>
                      <a:prstDash val="solid"/>
                    </a:lnB>
                    <a:noFill/>
                  </a:tcPr>
                </a:tc>
              </a:tr>
              <a:tr h="5241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Corn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18720">
                      <a:solidFill>
                        <a:srgbClr val="ffff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18.6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18720">
                      <a:solidFill>
                        <a:srgbClr val="ffff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233.4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18720">
                      <a:solidFill>
                        <a:srgbClr val="ffff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  <a:tr h="5252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Wheat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6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102.3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5238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Soybeans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13.1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411.3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5256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Natural Gas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120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1,500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5238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Pulp &amp; Paper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134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6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5367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Benzene</a:t>
                      </a:r>
                      <a:r>
                        <a:rPr b="0" lang="en-US" sz="1800" strike="noStrike" u="none" baseline="30000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a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3.2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?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" name=""/>
          <p:cNvSpPr/>
          <p:nvPr/>
        </p:nvSpPr>
        <p:spPr>
          <a:xfrm>
            <a:off x="457200" y="685800"/>
            <a:ext cx="822960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88120" y="5345280"/>
            <a:ext cx="5590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a</a:t>
            </a: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Petrochemicals Markets also include toluene, xylenes, styrene, etc.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6D7AB4E-5E94-475C-AB60-D206DBB7A7B6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2f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Petrochemical Liquids of Concern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Benzene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Toluene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Xylene(s)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457200" y="685800"/>
            <a:ext cx="822960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581280" y="1219320"/>
            <a:ext cx="1219320" cy="1066680"/>
          </a:xfrm>
          <a:prstGeom prst="hexagon">
            <a:avLst>
              <a:gd name="adj" fmla="val 28577"/>
              <a:gd name="vf" fmla="val 115470"/>
            </a:avLst>
          </a:prstGeom>
          <a:noFill/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>
            <a:off x="3885840" y="2209680"/>
            <a:ext cx="609480" cy="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495680" y="1295280"/>
            <a:ext cx="228600" cy="45720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H="1">
            <a:off x="3657240" y="1295280"/>
            <a:ext cx="304920" cy="45720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876920" y="2286000"/>
            <a:ext cx="1218960" cy="1066680"/>
          </a:xfrm>
          <a:prstGeom prst="hexagon">
            <a:avLst>
              <a:gd name="adj" fmla="val 28569"/>
              <a:gd name="vf" fmla="val 115470"/>
            </a:avLst>
          </a:prstGeom>
          <a:noFill/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H="1">
            <a:off x="5181480" y="3276720"/>
            <a:ext cx="609840" cy="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791320" y="2362320"/>
            <a:ext cx="228600" cy="45720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H="1">
            <a:off x="4952520" y="2362320"/>
            <a:ext cx="304920" cy="45720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V="1">
            <a:off x="5791320" y="2133360"/>
            <a:ext cx="152280" cy="15228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951160" y="1905120"/>
            <a:ext cx="53856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</a:t>
            </a:r>
            <a:r>
              <a:rPr b="0" lang="en-US" sz="1600" strike="noStrike" u="none" baseline="-25000">
                <a:solidFill>
                  <a:srgbClr val="ffff00"/>
                </a:solidFill>
                <a:effectLst/>
                <a:uFillTx/>
                <a:latin typeface="Arial"/>
              </a:rPr>
              <a:t>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505320" y="3886200"/>
            <a:ext cx="1218960" cy="1066680"/>
          </a:xfrm>
          <a:prstGeom prst="hexagon">
            <a:avLst>
              <a:gd name="adj" fmla="val 28569"/>
              <a:gd name="vf" fmla="val 115470"/>
            </a:avLst>
          </a:prstGeom>
          <a:noFill/>
          <a:ln w="223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>
            <a:off x="3809880" y="4876920"/>
            <a:ext cx="609840" cy="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H="1">
            <a:off x="3580920" y="3962520"/>
            <a:ext cx="304920" cy="45720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381560" y="3962520"/>
            <a:ext cx="228600" cy="45720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4419720" y="3733560"/>
            <a:ext cx="152280" cy="15228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503240" y="3429000"/>
            <a:ext cx="53856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</a:t>
            </a:r>
            <a:r>
              <a:rPr b="0" lang="en-US" sz="1600" strike="noStrike" u="none" baseline="-25000">
                <a:solidFill>
                  <a:srgbClr val="ffff00"/>
                </a:solidFill>
                <a:effectLst/>
                <a:uFillTx/>
                <a:latin typeface="Arial"/>
              </a:rPr>
              <a:t>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724280" y="4419720"/>
            <a:ext cx="228600" cy="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960440" y="4267080"/>
            <a:ext cx="538560" cy="37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</a:t>
            </a:r>
            <a:r>
              <a:rPr b="0" lang="en-US" sz="1600" strike="noStrike" u="none" baseline="-25000">
                <a:solidFill>
                  <a:srgbClr val="ffff00"/>
                </a:solidFill>
                <a:effectLst/>
                <a:uFillTx/>
                <a:latin typeface="Arial"/>
              </a:rPr>
              <a:t>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98D315F-C11C-4BD1-A1B6-A0C413095AE4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2f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33160" y="0"/>
            <a:ext cx="84582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Petrochemical Liquids Market Fundamentals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09480" y="914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marL="343080" indent="-343080">
              <a:lnSpc>
                <a:spcPct val="90000"/>
              </a:lnSpc>
              <a:spcBef>
                <a:spcPts val="476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Benzene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6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World supply approximately 3.2 x 10</a:t>
            </a:r>
            <a:r>
              <a:rPr b="0" lang="en-US" sz="19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9</a:t>
            </a: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gallons/year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6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Only 20% of domestic production moves into spot market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6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Raw benzene used in production of styrene and phenol (70%) and as additive to gasoline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6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Eventual end products include polystyrene (benzene </a:t>
            </a: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Wingdings"/>
                <a:ea typeface="Wingdings"/>
              </a:rPr>
              <a:t></a:t>
            </a: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styrene), nylon (benzene </a:t>
            </a: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Wingdings"/>
                <a:ea typeface="Wingdings"/>
              </a:rPr>
              <a:t></a:t>
            </a: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cyclohexane), hard plastics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6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Toluene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6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World supply roughly 1.7 x 10</a:t>
            </a:r>
            <a:r>
              <a:rPr b="0" lang="en-US" sz="19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9</a:t>
            </a: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gallons/year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6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Nearly 50% of raw toluene is used to make benzene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6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Toluene used as an octane booster for fuels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6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Other eventual end products include polyurethane foam and solvents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457200" y="685800"/>
            <a:ext cx="822960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A799F10-9609-45CE-936A-BEC59C8C7531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2f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Market Fundamentals (cont’d)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09480" y="1066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76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Xylene(s)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76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World supply in excess of 13 x 10</a:t>
            </a:r>
            <a:r>
              <a:rPr b="0" lang="en-US" sz="19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9</a:t>
            </a: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lbs/yr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76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Xylenes used as a blending ingredient for fuel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76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Other end products include plasticizers and polyester fibers (75% of mixed xylenes usage)</a:t>
            </a: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457200" y="685800"/>
            <a:ext cx="822960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92232E0-E7A9-45BB-B59A-80B446FA27F8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2f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Research Overview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419040" y="1066680"/>
            <a:ext cx="830592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Develop fundamentals-based forward price curves for multiple liquids for deployment on EOL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Benzene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Toluene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Mixed Xylenes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Develop an effective hedging strategy to offset petrochemical liquids positions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Investigate creation of a secondary product relating to the price spread of crude oil and benzene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Investigate additional products—para-xylene trading in Asian markets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457200" y="685800"/>
            <a:ext cx="822960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E779788-0FE2-4486-A06A-6F767848515A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2f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Compilation of Modeling Data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09480" y="3048120"/>
            <a:ext cx="777240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Historical price series available from 1993 through 2001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Petrochemical liquids prices represent monthly average of spot prices on CMAI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Crude oil, unleaded gasoline, and heating oil values represent average of daily prompt month contract price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Crude oil contract expires mid-month—values represent average of first 19 days of month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NYMEX prompt month trading reflects following month’s contract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4148280" y="300996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066680" y="6248520"/>
            <a:ext cx="762012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57200" y="685800"/>
            <a:ext cx="822960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7" name=""/>
          <p:cNvGraphicFramePr/>
          <p:nvPr/>
        </p:nvGraphicFramePr>
        <p:xfrm>
          <a:off x="304920" y="914400"/>
          <a:ext cx="8470800" cy="22860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914400"/>
                    <a:ext cx="8470800" cy="228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4D60016-D03E-4F69-8CFD-DDF5D8EA3FBE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2f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/>
          </p:nvPr>
        </p:nvSpPr>
        <p:spPr>
          <a:xfrm>
            <a:off x="609480" y="48006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Initial fundamental benzene price model a function of lagged benzene prices (benz</a:t>
            </a:r>
            <a:r>
              <a:rPr b="0" lang="en-US" sz="2000" strike="noStrike" u="none" baseline="-25000">
                <a:solidFill>
                  <a:srgbClr val="ffff00"/>
                </a:solidFill>
                <a:effectLst/>
                <a:uFillTx/>
                <a:latin typeface="Arial"/>
              </a:rPr>
              <a:t>t-1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, benz</a:t>
            </a:r>
            <a:r>
              <a:rPr b="0" lang="en-US" sz="2000" strike="noStrike" u="none" baseline="-25000">
                <a:solidFill>
                  <a:srgbClr val="ffff00"/>
                </a:solidFill>
                <a:effectLst/>
                <a:uFillTx/>
                <a:latin typeface="Arial"/>
              </a:rPr>
              <a:t>t-2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, benz</a:t>
            </a:r>
            <a:r>
              <a:rPr b="0" lang="en-US" sz="2000" strike="noStrike" u="none" baseline="-25000">
                <a:solidFill>
                  <a:srgbClr val="ffff00"/>
                </a:solidFill>
                <a:effectLst/>
                <a:uFillTx/>
                <a:latin typeface="Arial"/>
              </a:rPr>
              <a:t>t-3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) and crude oil price (wti</a:t>
            </a:r>
            <a:r>
              <a:rPr b="0" lang="en-US" sz="2000" strike="noStrike" u="none" baseline="-25000">
                <a:solidFill>
                  <a:srgbClr val="ffff00"/>
                </a:solidFill>
                <a:effectLst/>
                <a:uFillTx/>
                <a:latin typeface="Arial"/>
              </a:rPr>
              <a:t>t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)—AR error model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</a:t>
            </a:r>
            <a:r>
              <a:rPr b="0" lang="en-US" sz="20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2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= 0.92</a:t>
            </a:r>
            <a:endParaRPr b="0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457200" y="685800"/>
            <a:ext cx="8229600" cy="0"/>
          </a:xfrm>
          <a:prstGeom prst="line">
            <a:avLst/>
          </a:prstGeom>
          <a:ln w="381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038320" y="331488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85800" y="0"/>
            <a:ext cx="77724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Initial Model Specification (’96 – ’01)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3" name=""/>
          <p:cNvGraphicFramePr/>
          <p:nvPr/>
        </p:nvGraphicFramePr>
        <p:xfrm>
          <a:off x="914400" y="838080"/>
          <a:ext cx="7162920" cy="4038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838080"/>
                    <a:ext cx="7162920" cy="4038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1935B5A-BF62-46D6-94A9-1CD7CE2C1E08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2001-05-31T17:23:41Z</dcterms:created>
  <dc:creator>cneale</dc:creator>
  <dc:description/>
  <dc:language>en-US</dc:language>
  <cp:lastModifiedBy>cneale</cp:lastModifiedBy>
  <dcterms:modified xsi:type="dcterms:W3CDTF">2001-07-11T23:55:49Z</dcterms:modified>
  <cp:revision>45</cp:revision>
  <dc:subject/>
  <dc:title>Enron Research Presentation Template</dc:title>
</cp:coreProperties>
</file>