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B1264B2-13EF-4109-857A-97B7FE3A9CA1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52ACF60-991B-4730-B701-CDB0AC3F70AA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64764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4419360" y="6248520"/>
            <a:ext cx="3553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B28751E-489A-428F-A5A4-24D419682DEA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60240" y="993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7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</a:t>
            </a:r>
            <a:endParaRPr b="1" lang="en-US" sz="47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97160" y="2425320"/>
            <a:ext cx="6718320" cy="340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200"/>
            </a:b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Vince Kaminski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br>
              <a:rPr sz="2000"/>
            </a:br>
            <a:endParaRPr b="0" lang="en-US" sz="3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br>
              <a:rPr sz="2800"/>
            </a:b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 October 2000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463320" y="95400"/>
            <a:ext cx="821844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NYMEX Heating Oil Crack Spread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First Nearby Heating Oil Minus Crude Oil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1539720" y="1743120"/>
          <a:ext cx="6080400" cy="4314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39720" y="1743120"/>
                    <a:ext cx="6080400" cy="431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"/>
          <p:cNvSpPr/>
          <p:nvPr/>
        </p:nvSpPr>
        <p:spPr>
          <a:xfrm rot="16200000">
            <a:off x="402480" y="3602520"/>
            <a:ext cx="151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Dollars/Barrel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8618017-1514-41EE-BE57-B5CC3A08EAF7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1015920" y="765000"/>
            <a:ext cx="7062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Historical Spread Deviations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165320" y="2370240"/>
            <a:ext cx="6821280" cy="34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Extremely cold weather (e.g., December of ’89)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Persian Gulf crisis of 1990-1991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Attempted Soviet coup in August of 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Environmental acts regulating formulation of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and sulfur content of distillates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87EB8DF-4B42-4D30-A56F-D274287FE40E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514440" y="69840"/>
            <a:ext cx="810540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Correlation Between Natural Gas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and Heating Oil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16200000">
            <a:off x="-1614240" y="3319920"/>
            <a:ext cx="42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Historical correlation for trailing 6 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817560" y="1555920"/>
          <a:ext cx="7729560" cy="4201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7560" y="1555920"/>
                    <a:ext cx="7729560" cy="420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2EC19A-C472-4150-A8C9-5399BB090906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1584360" y="754200"/>
            <a:ext cx="6028920" cy="61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Historical Spread Deviations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949320" y="2041560"/>
            <a:ext cx="7265880" cy="317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Extremely cold weather (e.g., December of ’89)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Persian Gulf crisis of 1990-1991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Attempted Soviet coup in August of 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Environmental acts regulating formulation of gas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sulfur content of distillates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6AF9D2F-CB8A-4DDF-B33D-292E1DC6932B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2719440" y="593640"/>
            <a:ext cx="3735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Crack Spreads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244320" y="1511280"/>
            <a:ext cx="266004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Most common are: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806120" y="2565360"/>
            <a:ext cx="98640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828240" y="2565360"/>
            <a:ext cx="151308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Product 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267960" y="2568600"/>
            <a:ext cx="151308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Product B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971800" y="3111480"/>
            <a:ext cx="736560" cy="0"/>
          </a:xfrm>
          <a:prstGeom prst="line">
            <a:avLst/>
          </a:prstGeom>
          <a:ln w="1260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971800" y="3454560"/>
            <a:ext cx="736560" cy="0"/>
          </a:xfrm>
          <a:prstGeom prst="line">
            <a:avLst/>
          </a:prstGeom>
          <a:ln w="1260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971800" y="3797280"/>
            <a:ext cx="736560" cy="0"/>
          </a:xfrm>
          <a:prstGeom prst="line">
            <a:avLst/>
          </a:prstGeom>
          <a:ln w="1260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971800" y="4140360"/>
            <a:ext cx="736560" cy="0"/>
          </a:xfrm>
          <a:prstGeom prst="line">
            <a:avLst/>
          </a:prstGeom>
          <a:ln w="1260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460840" y="3111480"/>
            <a:ext cx="736920" cy="0"/>
          </a:xfrm>
          <a:prstGeom prst="line">
            <a:avLst/>
          </a:prstGeom>
          <a:ln w="1260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460840" y="3454560"/>
            <a:ext cx="736920" cy="0"/>
          </a:xfrm>
          <a:prstGeom prst="line">
            <a:avLst/>
          </a:prstGeom>
          <a:ln w="1260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460840" y="3797280"/>
            <a:ext cx="736920" cy="0"/>
          </a:xfrm>
          <a:prstGeom prst="line">
            <a:avLst/>
          </a:prstGeom>
          <a:ln w="1260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34C8500-8624-42F1-8D20-0B1739E9900F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962280" y="730080"/>
            <a:ext cx="7174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NYMEX Spread Option Users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995760" y="1930320"/>
            <a:ext cx="712368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Refiners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cracks (long products/short crude)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 puts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 traders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Short cracks (short products, use WTI to hedge)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 calls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Unbranded gasoline distributors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Short gasoline purchases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 OTM calls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F4D6B2A-1FDE-4C81-BCEE-B5E6282480EC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" name=""/>
          <p:cNvGraphicFramePr/>
          <p:nvPr/>
        </p:nvGraphicFramePr>
        <p:xfrm>
          <a:off x="3446640" y="5425920"/>
          <a:ext cx="274320" cy="755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46640" y="5425920"/>
                    <a:ext cx="274320" cy="75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1" name=""/>
          <p:cNvSpPr/>
          <p:nvPr/>
        </p:nvSpPr>
        <p:spPr>
          <a:xfrm>
            <a:off x="2213280" y="301680"/>
            <a:ext cx="472032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Options on Spread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(General Properties)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00200" y="1549440"/>
            <a:ext cx="7599240" cy="367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Exchange option:  a special case of spread option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(K=0)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Spread call (K) </a:t>
            </a:r>
            <a:r>
              <a:rPr b="1" i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&lt;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[call(K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 + put (K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K = K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K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Obvious:  separate options give more flexibility to the holder. Therefore, they cannot be worth less than the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spread option.  In other words:  the holder of a call and a put has an option to decouple them.  This option has to be worth something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574800" y="5499000"/>
            <a:ext cx="20210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variance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correlation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327480" y="5359320"/>
            <a:ext cx="533160" cy="21600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3030480" y="4968720"/>
          <a:ext cx="3116160" cy="473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030480" y="4968720"/>
                    <a:ext cx="3116160" cy="47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F2A57E5-B12A-4892-939E-F36E39BDCB89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1452240" y="720720"/>
            <a:ext cx="6272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Heating Oil Crack Spread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044720" y="1841400"/>
            <a:ext cx="770544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Put and call on the 1:1 futures price differential between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NY Harbor heating oil and WTI 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HO x 42 - CL = heat crack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Call option:  The right to hold a long position in the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heating oil futures contract and a short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position in the underlying crude oil futures contract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(the same NYMEX trading month)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Short and long positions, respectively, for the put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5C9D9A0-BBE8-4661-A69B-B57A5A4B68B3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815400" y="615960"/>
            <a:ext cx="7513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Gasoline Crack Spread Option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28560" y="2184480"/>
            <a:ext cx="787896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Put and call options on the 1:1 futures price differential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between NY Harbor unleaded gasoline and WTI 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 x 42 - CL = gasoline crack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Definition of the call and put options analogous to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heat crack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CF58B6B-87BF-41BF-86FE-80CC0FFA6DA1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675360" y="1536840"/>
            <a:ext cx="7122960" cy="46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Developed by D. Wilcox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forward spread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K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valuation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expiration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T-t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life of the option (years)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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volatility (absolute)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risk free 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N(.)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cumulative normal distribution 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n(.)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standard normal density 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2" name=""/>
          <p:cNvGraphicFramePr/>
          <p:nvPr/>
        </p:nvGraphicFramePr>
        <p:xfrm>
          <a:off x="2246400" y="2120760"/>
          <a:ext cx="4640040" cy="876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46400" y="2120760"/>
                    <a:ext cx="4640040" cy="87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"/>
          <p:cNvSpPr/>
          <p:nvPr/>
        </p:nvSpPr>
        <p:spPr>
          <a:xfrm>
            <a:off x="1665000" y="123840"/>
            <a:ext cx="582048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 Pricing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Closed Form Formula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2C7F1FE-E8D2-4367-AD35-1EB47E77D129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2597760" y="165240"/>
            <a:ext cx="3959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365120" y="1778040"/>
            <a:ext cx="6443640" cy="41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Definitions and types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Futures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NYMEX crack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Crack, heat, frac, spark, NOB, TED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Exchange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D8EB19F-1BE5-4A92-8BD8-FA22FC7FA77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1677600" y="209520"/>
            <a:ext cx="582048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 Pricing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Closed Form Formula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873000" y="1625760"/>
            <a:ext cx="774720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Assumption of normal distribution of the spread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expressed in absolute terms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 of the option expressed in terms of the “spread”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formula is inconsistent with the standard option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assumptions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Better than Black-Scholes (by any standard) for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Widely used by the practitioners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E299D46-D95F-4F98-A64D-3827E0316FFF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1238400" y="225360"/>
            <a:ext cx="6694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Options:  Valuation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580040" y="1270080"/>
            <a:ext cx="666612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closed form formula for a general case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requires use of numerical methods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Starting point:  the formula for the price of a call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414160" y="4189320"/>
            <a:ext cx="4706280" cy="22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X(Y)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price of commodity X(Y)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K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strike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f(X,Y) =  probability density function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 - t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life of the option (years)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expiration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valuation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interest 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0" name=""/>
          <p:cNvGraphicFramePr/>
          <p:nvPr/>
        </p:nvGraphicFramePr>
        <p:xfrm>
          <a:off x="1643040" y="3160800"/>
          <a:ext cx="5830920" cy="853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43040" y="3160800"/>
                    <a:ext cx="5830920" cy="85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307A1F0-0B8E-4046-BD1F-66A1E452D32C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2596320" y="162000"/>
            <a:ext cx="3959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426680" y="1422360"/>
            <a:ext cx="703044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 option on the difference of two prices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Payoff definition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Call: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max [X-Y-K,0]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Put: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max [K-(X-Y),0]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X(Y):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of commodity x(y)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K: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Special case:  K=0: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to exchange one commodity for another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Very popular in the energy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6B6AE62-8683-48BA-BAD9-A35882BBB33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878040" y="1413000"/>
            <a:ext cx="7387920" cy="44863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550160" y="403200"/>
            <a:ext cx="6073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Payoff (Put on a Spread)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885960" y="2244600"/>
            <a:ext cx="86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070040" y="3718080"/>
            <a:ext cx="744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Strike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011720" y="4175280"/>
            <a:ext cx="8337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Option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Payoff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190640" y="496260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816200" y="2387520"/>
            <a:ext cx="5448240" cy="3073320"/>
          </a:xfrm>
          <a:custGeom>
            <a:avLst/>
            <a:gdLst/>
            <a:ahLst/>
            <a:rect l="l" t="t" r="r" b="b"/>
            <a:pathLst>
              <a:path w="3432" h="1936">
                <a:moveTo>
                  <a:pt x="0" y="0"/>
                </a:moveTo>
                <a:lnTo>
                  <a:pt x="96" y="48"/>
                </a:lnTo>
                <a:lnTo>
                  <a:pt x="160" y="48"/>
                </a:lnTo>
                <a:lnTo>
                  <a:pt x="176" y="104"/>
                </a:lnTo>
                <a:lnTo>
                  <a:pt x="256" y="120"/>
                </a:lnTo>
                <a:lnTo>
                  <a:pt x="328" y="120"/>
                </a:lnTo>
                <a:lnTo>
                  <a:pt x="408" y="88"/>
                </a:lnTo>
                <a:lnTo>
                  <a:pt x="544" y="160"/>
                </a:lnTo>
                <a:lnTo>
                  <a:pt x="752" y="256"/>
                </a:lnTo>
                <a:lnTo>
                  <a:pt x="864" y="248"/>
                </a:lnTo>
                <a:lnTo>
                  <a:pt x="1128" y="336"/>
                </a:lnTo>
                <a:lnTo>
                  <a:pt x="1416" y="424"/>
                </a:lnTo>
                <a:lnTo>
                  <a:pt x="1536" y="496"/>
                </a:lnTo>
                <a:lnTo>
                  <a:pt x="1680" y="576"/>
                </a:lnTo>
                <a:lnTo>
                  <a:pt x="1848" y="600"/>
                </a:lnTo>
                <a:lnTo>
                  <a:pt x="2016" y="624"/>
                </a:lnTo>
                <a:lnTo>
                  <a:pt x="2144" y="632"/>
                </a:lnTo>
                <a:lnTo>
                  <a:pt x="2248" y="672"/>
                </a:lnTo>
                <a:lnTo>
                  <a:pt x="2312" y="696"/>
                </a:lnTo>
                <a:lnTo>
                  <a:pt x="2360" y="800"/>
                </a:lnTo>
                <a:lnTo>
                  <a:pt x="2376" y="880"/>
                </a:lnTo>
                <a:lnTo>
                  <a:pt x="2424" y="992"/>
                </a:lnTo>
                <a:lnTo>
                  <a:pt x="2512" y="1056"/>
                </a:lnTo>
                <a:lnTo>
                  <a:pt x="2584" y="1160"/>
                </a:lnTo>
                <a:lnTo>
                  <a:pt x="2656" y="1176"/>
                </a:lnTo>
                <a:lnTo>
                  <a:pt x="2672" y="1232"/>
                </a:lnTo>
                <a:lnTo>
                  <a:pt x="2792" y="1320"/>
                </a:lnTo>
                <a:lnTo>
                  <a:pt x="2864" y="1400"/>
                </a:lnTo>
                <a:lnTo>
                  <a:pt x="2912" y="1568"/>
                </a:lnTo>
                <a:lnTo>
                  <a:pt x="2960" y="1648"/>
                </a:lnTo>
                <a:lnTo>
                  <a:pt x="3032" y="1720"/>
                </a:lnTo>
                <a:lnTo>
                  <a:pt x="3120" y="1784"/>
                </a:lnTo>
                <a:lnTo>
                  <a:pt x="3184" y="1784"/>
                </a:lnTo>
                <a:lnTo>
                  <a:pt x="3264" y="1792"/>
                </a:lnTo>
                <a:lnTo>
                  <a:pt x="3344" y="1848"/>
                </a:lnTo>
                <a:lnTo>
                  <a:pt x="3408" y="1880"/>
                </a:lnTo>
                <a:lnTo>
                  <a:pt x="3432" y="1936"/>
                </a:lnTo>
              </a:path>
            </a:pathLst>
          </a:custGeom>
          <a:noFill/>
          <a:ln w="2844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828800" y="4089240"/>
            <a:ext cx="590544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V="1">
            <a:off x="1828800" y="1917720"/>
            <a:ext cx="0" cy="2959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828800" y="4876920"/>
            <a:ext cx="614664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578640" y="4292640"/>
            <a:ext cx="431640" cy="2030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540480" y="4089240"/>
            <a:ext cx="0" cy="927360"/>
          </a:xfrm>
          <a:prstGeom prst="line">
            <a:avLst/>
          </a:prstGeom>
          <a:ln w="28440">
            <a:solidFill>
              <a:srgbClr val="3399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69DE31B-6FAB-4A5B-A709-322E54882D22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1466640" y="171360"/>
            <a:ext cx="6186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Types of Spread Options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718280" y="1104840"/>
            <a:ext cx="5721840" cy="512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Location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Calendar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Processing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Crack gasoline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Heat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Spark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Frac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Quality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Intermarket vs. Intramarket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OTC vs. exchange-traded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BE38FFF-C02D-49DE-971B-7E8A153A97F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2109600" y="158760"/>
            <a:ext cx="503100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Economic Rationale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38280" y="2463840"/>
            <a:ext cx="776268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Economic rationale for a spread option: a producer is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spread with short-term marginal cost being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Put spread options purchased by a producer: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protection of profit margins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 spread options sold by a producer: generation of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185ED31-E67F-4DBA-87CF-D88DAA721A7B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406440" y="2235240"/>
            <a:ext cx="8343720" cy="2031840"/>
          </a:xfrm>
          <a:prstGeom prst="rect">
            <a:avLst/>
          </a:prstGeom>
          <a:gradFill rotWithShape="0">
            <a:gsLst>
              <a:gs pos="0">
                <a:srgbClr val="fff200"/>
              </a:gs>
              <a:gs pos="100000">
                <a:srgbClr val="4d0808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171880" y="146160"/>
            <a:ext cx="48063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Intermarket Spread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77440" y="2386080"/>
            <a:ext cx="300096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purchase of a futures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and the sale of a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futures contract in 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different, but related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967200" y="2386080"/>
            <a:ext cx="297468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Used to hedge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incremental refining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output or the current and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projected inventory cost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 seasonal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shifts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281720" y="2386080"/>
            <a:ext cx="126072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Refiners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18BE591-7CAE-49F9-AEEE-CB14C103569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406440" y="2235240"/>
            <a:ext cx="8343720" cy="2031840"/>
          </a:xfrm>
          <a:prstGeom prst="rect">
            <a:avLst/>
          </a:prstGeom>
          <a:gradFill rotWithShape="0">
            <a:gsLst>
              <a:gs pos="0">
                <a:srgbClr val="fff200"/>
              </a:gs>
              <a:gs pos="100000">
                <a:srgbClr val="4d0808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00440" y="396720"/>
            <a:ext cx="3452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Crack Spread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79320" y="2500200"/>
            <a:ext cx="26067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specialized form 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 market spread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using crude oil and 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852720" y="2500200"/>
            <a:ext cx="29242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protect profit margins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current refining run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 future product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margins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288200" y="2500200"/>
            <a:ext cx="109548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Refiners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4534E00-4E5B-4118-A286-652465602616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401760" y="95400"/>
            <a:ext cx="836928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NYMEX Gasoline Crack Spread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First Nearby Unleaded Gasoline Minus Crude Oil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1346040" y="1530360"/>
          <a:ext cx="6451920" cy="4578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46040" y="1530360"/>
                    <a:ext cx="6451920" cy="457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" name=""/>
          <p:cNvSpPr/>
          <p:nvPr/>
        </p:nvSpPr>
        <p:spPr>
          <a:xfrm rot="16200000">
            <a:off x="224640" y="3450600"/>
            <a:ext cx="151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Dollars/Barrel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FD79D40-F0C2-46AD-AC44-1C2DB406EB7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adupont</cp:lastModifiedBy>
  <dcterms:modified xsi:type="dcterms:W3CDTF">2000-10-13T12:27:49Z</dcterms:modified>
  <cp:revision>58</cp:revision>
  <dc:subject/>
  <dc:title>No Slide Title</dc:title>
</cp:coreProperties>
</file>