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png" ContentType="image/png"/>
  <Override PartName="/ppt/media/image6.png" ContentType="image/png"/>
  <Override PartName="/ppt/media/image7.wmf" ContentType="image/x-wmf"/>
  <Override PartName="/ppt/media/image11.wmf" ContentType="image/x-wmf"/>
  <Override PartName="/ppt/media/image12.png" ContentType="image/png"/>
  <Override PartName="/ppt/media/image8.wmf" ContentType="image/x-wmf"/>
  <Override PartName="/ppt/media/image9.wmf" ContentType="image/x-wmf"/>
  <Override PartName="/ppt/media/image10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074cf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6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image" Target="../media/image9.wmf"/><Relationship Id="rId4" Type="http://schemas.openxmlformats.org/officeDocument/2006/relationships/image" Target="../media/image7.wmf"/><Relationship Id="rId5" Type="http://schemas.openxmlformats.org/officeDocument/2006/relationships/image" Target="../media/image7.wmf"/><Relationship Id="rId6" Type="http://schemas.openxmlformats.org/officeDocument/2006/relationships/image" Target="../media/image6.png"/><Relationship Id="rId7" Type="http://schemas.openxmlformats.org/officeDocument/2006/relationships/image" Target="../media/image10.wmf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1599840"/>
            <a:ext cx="784872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Strategic Sourcing Overview</a:t>
            </a:r>
            <a:br>
              <a:rPr sz="4400"/>
            </a:br>
            <a:br>
              <a:rPr sz="44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Sonoco Vendor Conference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5181120"/>
            <a:ext cx="64008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30,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380880" y="533160"/>
            <a:ext cx="8382240" cy="990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380880" y="1981080"/>
            <a:ext cx="838224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Technologies in Procurement &amp; Deal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7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b2b2b2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32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32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™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b2b2b2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Sample Deal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380880" y="456840"/>
            <a:ext cx="830592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Industry and the Web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848720" cy="2209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Size of industry and market fragmentation makes sector ripe for e-commerce initiatives and innovation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25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benefits of B2B e-commerce in construction sector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Shortened time for project completion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efficient negotiation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transparency for materials and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Streamlined delivery following 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efficient use of labor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25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Maintaining and managing existing customer relationships remains a key component of doing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25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Early adopters will enjoy a competitive advantage due to lower procurement costs and a quicker RFQ process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456840"/>
            <a:ext cx="822960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E-Commerce Effects on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505320" y="1676520"/>
            <a:ext cx="1600200" cy="2286000"/>
          </a:xfrm>
          <a:prstGeom prst="can">
            <a:avLst>
              <a:gd name="adj" fmla="val 25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579480" y="2362320"/>
            <a:ext cx="14806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E-commerce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324480" y="2057400"/>
            <a:ext cx="1676520" cy="1523880"/>
          </a:xfrm>
          <a:prstGeom prst="cube">
            <a:avLst>
              <a:gd name="adj" fmla="val 25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421320" y="2819520"/>
            <a:ext cx="1044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85800" y="2057400"/>
            <a:ext cx="1676520" cy="1523880"/>
          </a:xfrm>
          <a:prstGeom prst="cube">
            <a:avLst>
              <a:gd name="adj" fmla="val 25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916200" y="2819520"/>
            <a:ext cx="828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514600" y="2514600"/>
            <a:ext cx="838080" cy="533520"/>
          </a:xfrm>
          <a:prstGeom prst="leftRightArrow">
            <a:avLst>
              <a:gd name="adj1" fmla="val 50000"/>
              <a:gd name="adj2" fmla="val 31271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334120" y="2514600"/>
            <a:ext cx="838080" cy="533520"/>
          </a:xfrm>
          <a:prstGeom prst="leftRightArrow">
            <a:avLst>
              <a:gd name="adj1" fmla="val 50000"/>
              <a:gd name="adj2" fmla="val 31271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92560" y="3745080"/>
            <a:ext cx="255024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Lowers supplier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Faster procurement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Rules set upfront for all bidders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Encourages “fair play”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Limits price gouging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231960" y="3736800"/>
            <a:ext cx="26841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Reduces 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More control in winning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Lower marketing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Faster sales cycle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Lowers geographical boundaries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385280" y="5181480"/>
            <a:ext cx="6454080" cy="825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E-commerce technology is redefining the rules of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buyer/supplier business relationship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92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Value Proposition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523880" y="1752480"/>
            <a:ext cx="6172200" cy="4419720"/>
          </a:xfrm>
          <a:prstGeom prst="flowChartExtra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124080" y="3886200"/>
            <a:ext cx="2971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809880" y="3886200"/>
            <a:ext cx="0" cy="2286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334120" y="3886200"/>
            <a:ext cx="0" cy="2286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287080" y="5029200"/>
            <a:ext cx="1467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Economic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Theory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335200" y="5105520"/>
            <a:ext cx="1688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Platforms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886200" y="25909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809880" y="3886200"/>
            <a:ext cx="1524240" cy="2286000"/>
          </a:xfrm>
          <a:prstGeom prst="rect">
            <a:avLst/>
          </a:prstGeom>
          <a:solidFill>
            <a:srgbClr val="3333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Strategic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Sourcing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Expertise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124080" y="1752480"/>
            <a:ext cx="2971800" cy="2133720"/>
          </a:xfrm>
          <a:prstGeom prst="triangle">
            <a:avLst>
              <a:gd name="adj" fmla="val 50000"/>
            </a:avLst>
          </a:prstGeom>
          <a:solidFill>
            <a:srgbClr val="3333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Increased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Efficiency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380880" y="533520"/>
            <a:ext cx="838224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E-Commerce Solutions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380880" y="1828800"/>
            <a:ext cx="838224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to generate significant savings using e-commerce 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Streamlines RFQ process management and shortens project completion time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Ensures that suppliers compete on a level playing field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Applicable for both commodities and specialized materials and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456840"/>
            <a:ext cx="830592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457200" y="1981080"/>
            <a:ext cx="830592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b2b2b2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New Technologies in Procurement &amp; Deal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7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b2b2b2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Sample Deal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456840"/>
            <a:ext cx="830592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4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TM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Business Objectives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457200" y="1523520"/>
            <a:ext cx="8305920" cy="3581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a competitive, yet equitable, business opportunity for all prospective bidders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5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a state-of-the-art collaborative platform that facilitates the procurement and RFQ management process via the Internet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5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Using new procurement technologies, obtain the most competitive pricing available on all materials and services sourced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57200" y="5334120"/>
            <a:ext cx="8305920" cy="825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collaborative approach using best practices from various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entities assures that these objectives are achieved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380880" y="533520"/>
            <a:ext cx="8305920" cy="8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4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TM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Tools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380880" y="1828800"/>
            <a:ext cx="830592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Auctioning/Bidding: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multiple auctioning capabilities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 Sharing: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uploads/downloads of all types of files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Multi-media: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streaming media, webcasts, PowerPoint files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Secure Messaging: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configurable communication tool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Management: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monitoring user statistics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/>
          </p:nvPr>
        </p:nvSpPr>
        <p:spPr>
          <a:xfrm>
            <a:off x="380880" y="1523880"/>
            <a:ext cx="8305920" cy="4648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Interactive platform enables online RFQ process management and multiple types of online auctions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Manager selects from the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 services menu: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 indent="-235080">
              <a:lnSpc>
                <a:spcPct val="9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 as a stand-alone technology platform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 indent="-235080">
              <a:lnSpc>
                <a:spcPct val="9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 identification and qualification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 indent="-235080">
              <a:lnSpc>
                <a:spcPct val="9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strategy formulation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 indent="-235080">
              <a:lnSpc>
                <a:spcPct val="9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Creation of RFQs/RFPs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 indent="-235080">
              <a:lnSpc>
                <a:spcPct val="9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Procurement project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 indent="-235080">
              <a:lnSpc>
                <a:spcPct val="9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fully integrated turnkey procurement solution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Manager controls the process, sets auction rules, and monitors results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7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 provides one-on-one training and support for  Deal Manager and all auction participants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7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title"/>
          </p:nvPr>
        </p:nvSpPr>
        <p:spPr>
          <a:xfrm>
            <a:off x="380880" y="456840"/>
            <a:ext cx="830592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 for e-Procurement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380880" y="456840"/>
            <a:ext cx="838224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 in the Construction Sector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6" name="logo_dealbench" descr=""/>
          <p:cNvPicPr/>
          <p:nvPr/>
        </p:nvPicPr>
        <p:blipFill>
          <a:blip r:embed="rId1"/>
          <a:stretch/>
        </p:blipFill>
        <p:spPr>
          <a:xfrm>
            <a:off x="3406680" y="2352600"/>
            <a:ext cx="1876680" cy="76212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57" name=""/>
          <p:cNvCxnSpPr>
            <a:stCxn id="158" idx="3"/>
            <a:endCxn id="156" idx="1"/>
          </p:cNvCxnSpPr>
          <p:nvPr/>
        </p:nvCxnSpPr>
        <p:spPr>
          <a:xfrm flipV="1">
            <a:off x="2917800" y="2733120"/>
            <a:ext cx="489600" cy="54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59" name=""/>
          <p:cNvCxnSpPr>
            <a:stCxn id="156" idx="3"/>
            <a:endCxn id="160" idx="1"/>
          </p:cNvCxnSpPr>
          <p:nvPr/>
        </p:nvCxnSpPr>
        <p:spPr>
          <a:xfrm flipV="1">
            <a:off x="5283360" y="1985400"/>
            <a:ext cx="638280" cy="74844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61" name=""/>
          <p:cNvCxnSpPr>
            <a:stCxn id="156" idx="3"/>
            <a:endCxn id="162" idx="1"/>
          </p:cNvCxnSpPr>
          <p:nvPr/>
        </p:nvCxnSpPr>
        <p:spPr>
          <a:xfrm>
            <a:off x="5283360" y="2733480"/>
            <a:ext cx="638280" cy="3862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60" name=""/>
          <p:cNvSpPr/>
          <p:nvPr/>
        </p:nvSpPr>
        <p:spPr>
          <a:xfrm>
            <a:off x="5921280" y="1828800"/>
            <a:ext cx="17258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Architects/Engineers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921280" y="2209680"/>
            <a:ext cx="17258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Contractors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921280" y="2962440"/>
            <a:ext cx="17258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Materials Suppliers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4" name=""/>
          <p:cNvCxnSpPr>
            <a:stCxn id="156" idx="3"/>
            <a:endCxn id="163" idx="1"/>
          </p:cNvCxnSpPr>
          <p:nvPr/>
        </p:nvCxnSpPr>
        <p:spPr>
          <a:xfrm flipV="1">
            <a:off x="5283360" y="2366280"/>
            <a:ext cx="638280" cy="3675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58" name=""/>
          <p:cNvSpPr/>
          <p:nvPr/>
        </p:nvSpPr>
        <p:spPr>
          <a:xfrm>
            <a:off x="919440" y="2581200"/>
            <a:ext cx="199296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 Estate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5" name="logo_dealbench" descr=""/>
          <p:cNvPicPr/>
          <p:nvPr/>
        </p:nvPicPr>
        <p:blipFill>
          <a:blip r:embed="rId2"/>
          <a:stretch/>
        </p:blipFill>
        <p:spPr>
          <a:xfrm>
            <a:off x="3406680" y="3962520"/>
            <a:ext cx="1876680" cy="76176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66" name=""/>
          <p:cNvCxnSpPr>
            <a:stCxn id="167" idx="3"/>
            <a:endCxn id="165" idx="1"/>
          </p:cNvCxnSpPr>
          <p:nvPr/>
        </p:nvCxnSpPr>
        <p:spPr>
          <a:xfrm>
            <a:off x="2649240" y="4338360"/>
            <a:ext cx="757800" cy="54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68" name=""/>
          <p:cNvCxnSpPr>
            <a:stCxn id="165" idx="3"/>
            <a:endCxn id="169" idx="1"/>
          </p:cNvCxnSpPr>
          <p:nvPr/>
        </p:nvCxnSpPr>
        <p:spPr>
          <a:xfrm flipV="1">
            <a:off x="5283000" y="4109760"/>
            <a:ext cx="611640" cy="2340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70" name=""/>
          <p:cNvCxnSpPr>
            <a:stCxn id="165" idx="3"/>
            <a:endCxn id="171" idx="1"/>
          </p:cNvCxnSpPr>
          <p:nvPr/>
        </p:nvCxnSpPr>
        <p:spPr>
          <a:xfrm>
            <a:off x="5283360" y="4343040"/>
            <a:ext cx="638280" cy="15804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69" name=""/>
          <p:cNvSpPr/>
          <p:nvPr/>
        </p:nvSpPr>
        <p:spPr>
          <a:xfrm>
            <a:off x="5894280" y="3952800"/>
            <a:ext cx="17528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Subcontractors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921280" y="4343400"/>
            <a:ext cx="17258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Materials Suppliers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022760" y="4181400"/>
            <a:ext cx="16214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Contractors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2" name="logo_dealbench" descr=""/>
          <p:cNvPicPr/>
          <p:nvPr/>
        </p:nvPicPr>
        <p:blipFill>
          <a:blip r:embed="rId3"/>
          <a:stretch/>
        </p:blipFill>
        <p:spPr>
          <a:xfrm>
            <a:off x="3406680" y="5105520"/>
            <a:ext cx="1876680" cy="76176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73" name=""/>
          <p:cNvCxnSpPr>
            <a:stCxn id="174" idx="3"/>
            <a:endCxn id="172" idx="1"/>
          </p:cNvCxnSpPr>
          <p:nvPr/>
        </p:nvCxnSpPr>
        <p:spPr>
          <a:xfrm>
            <a:off x="2464920" y="5481360"/>
            <a:ext cx="942120" cy="54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75" name=""/>
          <p:cNvSpPr/>
          <p:nvPr/>
        </p:nvSpPr>
        <p:spPr>
          <a:xfrm>
            <a:off x="5894280" y="5324400"/>
            <a:ext cx="167652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Materials Suppliers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6" name=""/>
          <p:cNvCxnSpPr>
            <a:stCxn id="172" idx="3"/>
            <a:endCxn id="175" idx="1"/>
          </p:cNvCxnSpPr>
          <p:nvPr/>
        </p:nvCxnSpPr>
        <p:spPr>
          <a:xfrm flipV="1">
            <a:off x="5283000" y="5481000"/>
            <a:ext cx="611640" cy="54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74" name=""/>
          <p:cNvSpPr/>
          <p:nvPr/>
        </p:nvSpPr>
        <p:spPr>
          <a:xfrm>
            <a:off x="1209960" y="5324400"/>
            <a:ext cx="125028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Subcontractors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894280" y="3343320"/>
            <a:ext cx="17528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8" name=""/>
          <p:cNvCxnSpPr>
            <a:stCxn id="177" idx="1"/>
            <a:endCxn id="156" idx="3"/>
          </p:cNvCxnSpPr>
          <p:nvPr/>
        </p:nvCxnSpPr>
        <p:spPr>
          <a:xfrm flipH="1" flipV="1">
            <a:off x="5282640" y="2733120"/>
            <a:ext cx="611640" cy="7671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79" name=""/>
          <p:cNvSpPr/>
          <p:nvPr/>
        </p:nvSpPr>
        <p:spPr>
          <a:xfrm>
            <a:off x="5921280" y="2581200"/>
            <a:ext cx="17258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Const. Mgmt. Firms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80" name=""/>
          <p:cNvCxnSpPr>
            <a:stCxn id="179" idx="1"/>
            <a:endCxn id="156" idx="3"/>
          </p:cNvCxnSpPr>
          <p:nvPr/>
        </p:nvCxnSpPr>
        <p:spPr>
          <a:xfrm flipH="1" flipV="1">
            <a:off x="5283360" y="2733120"/>
            <a:ext cx="638280" cy="54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80880" y="457200"/>
            <a:ext cx="838224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Mission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80880" y="1599840"/>
            <a:ext cx="838224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Continually and tangibly lower Enron’s overall total cost of ownership while enhancing service quality.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Facilitate new opportunities for Enron’s business units.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Rationalize Enron’s supplier base including development and utilization of minority/women business enterprises.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process improvements and technology solutions that cost effectively enable and enhance the entire Supply Chain.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Foster knowledge transfer across the enterprise on all facets of Global Strategic Sourcing.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380880" y="457200"/>
            <a:ext cx="8305920" cy="8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380880" y="1752480"/>
            <a:ext cx="830592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b2b2b2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New Technologies in Procurement &amp; Deal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7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b2b2b2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32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32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™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Deal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920" cy="990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Procurement Process Roles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33520" y="5715000"/>
            <a:ext cx="2971800" cy="368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Define Planning 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990720" y="5334120"/>
            <a:ext cx="2971800" cy="368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Identify Potential Bidders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1447920" y="4952880"/>
            <a:ext cx="2971800" cy="368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Prepare RFQ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905120" y="4572000"/>
            <a:ext cx="2971800" cy="368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Develop Lot Strategy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733920" y="3048120"/>
            <a:ext cx="2971800" cy="37620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Conduct Auction Event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276720" y="3429000"/>
            <a:ext cx="2971800" cy="37620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Bidder Training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2819520" y="3809880"/>
            <a:ext cx="2971800" cy="37620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Distribute RFQ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362320" y="4191120"/>
            <a:ext cx="2971800" cy="36828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Select Bidders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105520" y="1905120"/>
            <a:ext cx="2971800" cy="36828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Execute Purchase 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648320" y="2286000"/>
            <a:ext cx="2971800" cy="36828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Select Winning Bidder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191120" y="2666880"/>
            <a:ext cx="2971800" cy="368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Analyze Auction Results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505320" y="6095880"/>
            <a:ext cx="4572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flipV="1">
            <a:off x="8077320" y="2285640"/>
            <a:ext cx="0" cy="380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315200" y="5105520"/>
            <a:ext cx="533520" cy="22860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315200" y="5410080"/>
            <a:ext cx="533520" cy="2286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315200" y="5715000"/>
            <a:ext cx="533520" cy="22860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480000" y="5105520"/>
            <a:ext cx="857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DealBench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686920" y="5410080"/>
            <a:ext cx="1645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&amp; DealBench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564960" y="5715000"/>
            <a:ext cx="773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380880" y="457200"/>
            <a:ext cx="83822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Conduct Auction Event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4" name="" descr=""/>
          <p:cNvPicPr/>
          <p:nvPr/>
        </p:nvPicPr>
        <p:blipFill>
          <a:blip r:embed="rId1"/>
          <a:stretch/>
        </p:blipFill>
        <p:spPr>
          <a:xfrm>
            <a:off x="2133720" y="1981080"/>
            <a:ext cx="944280" cy="1179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5" name="" descr=""/>
          <p:cNvPicPr/>
          <p:nvPr/>
        </p:nvPicPr>
        <p:blipFill>
          <a:blip r:embed="rId2"/>
          <a:stretch/>
        </p:blipFill>
        <p:spPr>
          <a:xfrm>
            <a:off x="7238880" y="2133720"/>
            <a:ext cx="1011240" cy="1150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6" name="" descr=""/>
          <p:cNvPicPr/>
          <p:nvPr/>
        </p:nvPicPr>
        <p:blipFill>
          <a:blip r:embed="rId3"/>
          <a:stretch/>
        </p:blipFill>
        <p:spPr>
          <a:xfrm>
            <a:off x="4803840" y="2419200"/>
            <a:ext cx="761760" cy="1067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7" name="" descr=""/>
          <p:cNvPicPr/>
          <p:nvPr/>
        </p:nvPicPr>
        <p:blipFill>
          <a:blip r:embed="rId4"/>
          <a:stretch/>
        </p:blipFill>
        <p:spPr>
          <a:xfrm>
            <a:off x="1676520" y="3124080"/>
            <a:ext cx="944280" cy="1179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8" name="" descr=""/>
          <p:cNvPicPr/>
          <p:nvPr/>
        </p:nvPicPr>
        <p:blipFill>
          <a:blip r:embed="rId5"/>
          <a:stretch/>
        </p:blipFill>
        <p:spPr>
          <a:xfrm>
            <a:off x="2666880" y="3657600"/>
            <a:ext cx="944640" cy="1179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9" name="logo_dealbench" descr=""/>
          <p:cNvPicPr/>
          <p:nvPr/>
        </p:nvPicPr>
        <p:blipFill>
          <a:blip r:embed="rId6"/>
          <a:stretch/>
        </p:blipFill>
        <p:spPr>
          <a:xfrm>
            <a:off x="4575240" y="1886040"/>
            <a:ext cx="1243080" cy="42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0" name="" descr=""/>
          <p:cNvPicPr/>
          <p:nvPr/>
        </p:nvPicPr>
        <p:blipFill>
          <a:blip r:embed="rId7"/>
          <a:stretch/>
        </p:blipFill>
        <p:spPr>
          <a:xfrm>
            <a:off x="4651200" y="3638520"/>
            <a:ext cx="1295640" cy="81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1" name=""/>
          <p:cNvSpPr/>
          <p:nvPr/>
        </p:nvSpPr>
        <p:spPr>
          <a:xfrm flipH="1">
            <a:off x="3581280" y="3257640"/>
            <a:ext cx="1222560" cy="704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H="1">
            <a:off x="2590560" y="2952720"/>
            <a:ext cx="2136600" cy="628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H="1">
            <a:off x="3200400" y="2743200"/>
            <a:ext cx="14508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flipV="1">
            <a:off x="5565600" y="2666880"/>
            <a:ext cx="1673280" cy="3621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942920" y="1504800"/>
            <a:ext cx="133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7316640" y="1523880"/>
            <a:ext cx="92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580640" y="4476600"/>
            <a:ext cx="199044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Sourcing Experts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Deal Experts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Technology Experts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Training Reps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Customer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8" name="" descr=""/>
          <p:cNvPicPr/>
          <p:nvPr/>
        </p:nvPicPr>
        <p:blipFill>
          <a:blip r:embed="rId8"/>
          <a:stretch/>
        </p:blipFill>
        <p:spPr>
          <a:xfrm>
            <a:off x="762120" y="4876920"/>
            <a:ext cx="2743200" cy="1531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380880" y="457200"/>
            <a:ext cx="830592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 Sample Deal Demo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0" name="" descr=""/>
          <p:cNvPicPr/>
          <p:nvPr/>
        </p:nvPicPr>
        <p:blipFill>
          <a:blip r:embed="rId1"/>
          <a:stretch/>
        </p:blipFill>
        <p:spPr>
          <a:xfrm>
            <a:off x="1676520" y="1905120"/>
            <a:ext cx="5410080" cy="4057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/>
          </p:nvPr>
        </p:nvSpPr>
        <p:spPr>
          <a:xfrm>
            <a:off x="380880" y="1523880"/>
            <a:ext cx="6553440" cy="23623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Participation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Zero costs to bid in on-line event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additional hardware or software required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 have access to the Internet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 one-on-one training from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 type="title"/>
          </p:nvPr>
        </p:nvSpPr>
        <p:spPr>
          <a:xfrm>
            <a:off x="380880" y="457200"/>
            <a:ext cx="838224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1371600" y="4191120"/>
            <a:ext cx="7315200" cy="1904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Gain understanding of existing marketplace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knowledge of exact market position in real-time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control over final bid submittal decision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/>
          </p:nvPr>
        </p:nvSpPr>
        <p:spPr>
          <a:xfrm>
            <a:off x="380880" y="2057400"/>
            <a:ext cx="830592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closed a sealed-bid auction for leases resulting in total portfolio value in excess of $100MM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Conducted the first “live” auction in September, yielding savings of 17% for the customer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pipeline currently includes ten events scheduled for 4Q2000, representing over $150MM in auction volume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title"/>
          </p:nvPr>
        </p:nvSpPr>
        <p:spPr>
          <a:xfrm>
            <a:off x="380880" y="45684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Procurement Deals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80880" y="456840"/>
            <a:ext cx="838224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Planning through Payment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362320" y="1676520"/>
            <a:ext cx="4572000" cy="416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"/>
          <p:cNvSpPr/>
          <p:nvPr/>
        </p:nvSpPr>
        <p:spPr>
          <a:xfrm>
            <a:off x="2422440" y="189396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450800" y="1981080"/>
            <a:ext cx="156564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Planning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812760" y="1219320"/>
            <a:ext cx="180216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Standards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403680" y="1981080"/>
            <a:ext cx="158508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Sourcing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60160" y="3581280"/>
            <a:ext cx="154476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Diversity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328080" y="5105520"/>
            <a:ext cx="198000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Negotiation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88360" y="5867280"/>
            <a:ext cx="174312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Execution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298880" y="4952880"/>
            <a:ext cx="22165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Vendor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Performance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60800" y="3276720"/>
            <a:ext cx="22165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Enron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Performance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657600" y="3352680"/>
            <a:ext cx="2209680" cy="102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Platforms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Value Channels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685800" y="2362320"/>
          <a:ext cx="7772400" cy="1592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362320"/>
                    <a:ext cx="7772400" cy="159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838080" y="4648320"/>
            <a:ext cx="1219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5800" y="419112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Sourcing Teams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86000" y="4191120"/>
            <a:ext cx="137160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Sourcing       Leverage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410080" y="4191120"/>
            <a:ext cx="137160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iBuyit.com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GetThere.com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Interface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010280" y="4191120"/>
            <a:ext cx="137160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Credits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 for use not asset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Organization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838080" y="2286000"/>
          <a:ext cx="7540920" cy="2932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2286000"/>
                    <a:ext cx="7540920" cy="293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5907240" y="2209680"/>
            <a:ext cx="2920680" cy="609840"/>
          </a:xfrm>
          <a:custGeom>
            <a:avLst/>
            <a:gdLst/>
            <a:ahLst/>
            <a:rect l="l" t="t" r="r" b="b"/>
            <a:pathLst>
              <a:path w="914" h="288">
                <a:moveTo>
                  <a:pt x="914" y="0"/>
                </a:moveTo>
                <a:lnTo>
                  <a:pt x="810" y="288"/>
                </a:lnTo>
                <a:lnTo>
                  <a:pt x="0" y="288"/>
                </a:lnTo>
                <a:lnTo>
                  <a:pt x="0" y="0"/>
                </a:lnTo>
                <a:lnTo>
                  <a:pt x="914" y="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352680" y="2209680"/>
            <a:ext cx="2897280" cy="609840"/>
          </a:xfrm>
          <a:custGeom>
            <a:avLst/>
            <a:gdLst/>
            <a:ahLst/>
            <a:rect l="l" t="t" r="r" b="b"/>
            <a:pathLst>
              <a:path w="914" h="288">
                <a:moveTo>
                  <a:pt x="914" y="0"/>
                </a:moveTo>
                <a:lnTo>
                  <a:pt x="810" y="288"/>
                </a:lnTo>
                <a:lnTo>
                  <a:pt x="0" y="288"/>
                </a:lnTo>
                <a:lnTo>
                  <a:pt x="0" y="0"/>
                </a:lnTo>
                <a:lnTo>
                  <a:pt x="914" y="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4780080" y="2133720"/>
            <a:ext cx="325440" cy="677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90720" y="2209680"/>
            <a:ext cx="2743200" cy="609840"/>
          </a:xfrm>
          <a:custGeom>
            <a:avLst/>
            <a:gdLst/>
            <a:ahLst/>
            <a:rect l="l" t="t" r="r" b="b"/>
            <a:pathLst>
              <a:path w="914" h="288">
                <a:moveTo>
                  <a:pt x="914" y="0"/>
                </a:moveTo>
                <a:lnTo>
                  <a:pt x="810" y="288"/>
                </a:lnTo>
                <a:lnTo>
                  <a:pt x="0" y="288"/>
                </a:lnTo>
                <a:lnTo>
                  <a:pt x="0" y="0"/>
                </a:lnTo>
                <a:lnTo>
                  <a:pt x="914" y="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80880" y="457200"/>
            <a:ext cx="838224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Three Step Cross-Selling Process</a:t>
            </a:r>
            <a:endParaRPr b="0" lang="en-US" sz="4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990720" y="1600200"/>
            <a:ext cx="2819160" cy="609480"/>
          </a:xfrm>
          <a:custGeom>
            <a:avLst/>
            <a:gdLst/>
            <a:ahLst/>
            <a:rect l="l" t="t" r="r" b="b"/>
            <a:pathLst>
              <a:path w="1724" h="288">
                <a:moveTo>
                  <a:pt x="0" y="0"/>
                </a:moveTo>
                <a:lnTo>
                  <a:pt x="1620" y="0"/>
                </a:lnTo>
                <a:lnTo>
                  <a:pt x="1724" y="288"/>
                </a:lnTo>
                <a:lnTo>
                  <a:pt x="0" y="288"/>
                </a:lnTo>
                <a:lnTo>
                  <a:pt x="0" y="0"/>
                </a:lnTo>
                <a:close/>
              </a:path>
            </a:pathLst>
          </a:cu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31760" y="1692360"/>
            <a:ext cx="253368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960" rIns="3960" tIns="0" bIns="0" anchor="ctr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opportunity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31760" y="2276640"/>
            <a:ext cx="124776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960" rIns="3960" tIns="0" bIns="0" anchor="ctr">
            <a:normAutofit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“Push” from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buy side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482920" y="2276640"/>
            <a:ext cx="10825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960" rIns="3960" tIns="0" bIns="0" anchor="ctr">
            <a:normAutofit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“Pull” from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sell side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581280" y="1600200"/>
            <a:ext cx="2689200" cy="609480"/>
          </a:xfrm>
          <a:custGeom>
            <a:avLst/>
            <a:gdLst/>
            <a:ahLst/>
            <a:rect l="l" t="t" r="r" b="b"/>
            <a:pathLst>
              <a:path w="1722" h="288">
                <a:moveTo>
                  <a:pt x="0" y="0"/>
                </a:moveTo>
                <a:lnTo>
                  <a:pt x="1618" y="0"/>
                </a:lnTo>
                <a:lnTo>
                  <a:pt x="1722" y="288"/>
                </a:lnTo>
                <a:lnTo>
                  <a:pt x="104" y="288"/>
                </a:lnTo>
                <a:lnTo>
                  <a:pt x="0" y="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740040" y="1692360"/>
            <a:ext cx="236700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960" rIns="3960" tIns="0" bIns="0" anchor="ctr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 internally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740040" y="2276640"/>
            <a:ext cx="108108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960" rIns="3960" tIns="0" bIns="0" anchor="ctr">
            <a:normAutofit fontScale="77500" lnSpcReduction="19999"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 on game plan/ communicate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183280" y="2276640"/>
            <a:ext cx="9223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960" rIns="3960" tIns="0" bIns="0" anchor="ctr">
            <a:normAutofit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Initiate contacts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93000" y="1600200"/>
            <a:ext cx="2736720" cy="609480"/>
          </a:xfrm>
          <a:custGeom>
            <a:avLst/>
            <a:gdLst/>
            <a:ahLst/>
            <a:rect l="l" t="t" r="r" b="b"/>
            <a:pathLst>
              <a:path w="1724" h="288">
                <a:moveTo>
                  <a:pt x="0" y="0"/>
                </a:moveTo>
                <a:lnTo>
                  <a:pt x="1620" y="0"/>
                </a:lnTo>
                <a:lnTo>
                  <a:pt x="1724" y="288"/>
                </a:lnTo>
                <a:lnTo>
                  <a:pt x="104" y="288"/>
                </a:lnTo>
                <a:lnTo>
                  <a:pt x="0" y="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296040" y="1692360"/>
            <a:ext cx="237024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960" rIns="3960" tIns="0" bIns="0" anchor="ctr">
            <a:normAutofit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296040" y="2276640"/>
            <a:ext cx="10825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960" rIns="3960" tIns="0" bIns="0" anchor="ctr">
            <a:normAutofit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with contacts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581960" y="2276640"/>
            <a:ext cx="10825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960" rIns="3960" tIns="0" bIns="0" anchor="ctr">
            <a:normAutofit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relationship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52280" y="3062160"/>
            <a:ext cx="1052640" cy="136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dec" pos="79848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dec" pos="79848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dec" pos="79848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dec" pos="79848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1"/>
              </a:spcAft>
              <a:tabLst>
                <a:tab algn="l" pos="0"/>
                <a:tab algn="dec" pos="79848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dec" pos="79848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93600" y="3062160"/>
            <a:ext cx="1159200" cy="20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Screen current prospective suppliers for sales opportunity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520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GSS Origination leads analysis based on BU criteria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279520" y="3062160"/>
            <a:ext cx="1065240" cy="24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Cross-check current customers/ targets vs. supplier list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  lead analysis as part of sales qualification process using GSS supplier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537000" y="3062160"/>
            <a:ext cx="1128600" cy="228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Reach internal consensus on cross-sell objectives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GSS Origination facilitates meeting/ agreement on approach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819680" y="3062160"/>
            <a:ext cx="1276200" cy="30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Make right contacts at right levels at right 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0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0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GSS arranges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introduction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supplier VP’s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GSS coordinates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players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either BU or GSS may take lead in sales calls, present- 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093000" y="3062160"/>
            <a:ext cx="1128600" cy="176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best deal on both buy and sell side (win/win)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Independently done; link only as needed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389720" y="3062160"/>
            <a:ext cx="1287720" cy="176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and measure agreed terms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 build on relationships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Independently done; link only as needed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McK Separator"/>
          <p:cNvSpPr/>
          <p:nvPr/>
        </p:nvSpPr>
        <p:spPr>
          <a:xfrm>
            <a:off x="1003320" y="4044960"/>
            <a:ext cx="783576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2124000" y="2227320"/>
            <a:ext cx="324000" cy="5842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7246800" y="2227320"/>
            <a:ext cx="324000" cy="584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999080" y="2353320"/>
            <a:ext cx="59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OR 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990720" y="159984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581280" y="16002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990720" y="160020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"/>
          <p:cNvGrpSpPr/>
          <p:nvPr/>
        </p:nvGrpSpPr>
        <p:grpSpPr>
          <a:xfrm>
            <a:off x="2362320" y="1905120"/>
            <a:ext cx="1830240" cy="915840"/>
            <a:chOff x="2362320" y="1905120"/>
            <a:chExt cx="1830240" cy="915840"/>
          </a:xfrm>
        </p:grpSpPr>
        <p:sp>
          <p:nvSpPr>
            <p:cNvPr id="70" name=""/>
            <p:cNvSpPr/>
            <p:nvPr/>
          </p:nvSpPr>
          <p:spPr>
            <a:xfrm>
              <a:off x="2362320" y="1905120"/>
              <a:ext cx="1830240" cy="915840"/>
            </a:xfrm>
            <a:custGeom>
              <a:avLst/>
              <a:gdLst/>
              <a:ahLst/>
              <a:rect l="l" t="t" r="r" b="b"/>
              <a:pathLst>
                <a:path w="1153" h="577">
                  <a:moveTo>
                    <a:pt x="864" y="0"/>
                  </a:moveTo>
                  <a:lnTo>
                    <a:pt x="0" y="0"/>
                  </a:lnTo>
                  <a:lnTo>
                    <a:pt x="288" y="288"/>
                  </a:lnTo>
                  <a:lnTo>
                    <a:pt x="0" y="576"/>
                  </a:lnTo>
                  <a:lnTo>
                    <a:pt x="864" y="576"/>
                  </a:lnTo>
                  <a:lnTo>
                    <a:pt x="1152" y="288"/>
                  </a:lnTo>
                  <a:lnTo>
                    <a:pt x="864" y="0"/>
                  </a:lnTo>
                </a:path>
              </a:pathLst>
            </a:cu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460600" y="1957320"/>
              <a:ext cx="1427040" cy="809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       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Request &amp;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Evaluate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Spend Data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" name=""/>
          <p:cNvGrpSpPr/>
          <p:nvPr/>
        </p:nvGrpSpPr>
        <p:grpSpPr>
          <a:xfrm>
            <a:off x="3809880" y="1905120"/>
            <a:ext cx="1830240" cy="915840"/>
            <a:chOff x="3809880" y="1905120"/>
            <a:chExt cx="1830240" cy="915840"/>
          </a:xfrm>
        </p:grpSpPr>
        <p:sp>
          <p:nvSpPr>
            <p:cNvPr id="73" name=""/>
            <p:cNvSpPr/>
            <p:nvPr/>
          </p:nvSpPr>
          <p:spPr>
            <a:xfrm>
              <a:off x="3809880" y="1905120"/>
              <a:ext cx="1830240" cy="915840"/>
            </a:xfrm>
            <a:custGeom>
              <a:avLst/>
              <a:gdLst/>
              <a:ahLst/>
              <a:rect l="l" t="t" r="r" b="b"/>
              <a:pathLst>
                <a:path w="1153" h="577">
                  <a:moveTo>
                    <a:pt x="864" y="0"/>
                  </a:moveTo>
                  <a:lnTo>
                    <a:pt x="0" y="0"/>
                  </a:lnTo>
                  <a:lnTo>
                    <a:pt x="288" y="288"/>
                  </a:lnTo>
                  <a:lnTo>
                    <a:pt x="0" y="576"/>
                  </a:lnTo>
                  <a:lnTo>
                    <a:pt x="864" y="576"/>
                  </a:lnTo>
                  <a:lnTo>
                    <a:pt x="1152" y="288"/>
                  </a:lnTo>
                  <a:lnTo>
                    <a:pt x="864" y="0"/>
                  </a:lnTo>
                </a:path>
              </a:pathLst>
            </a:cu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908160" y="1957680"/>
              <a:ext cx="1427400" cy="809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Request &amp;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Evaluate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Budget Data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5" name=""/>
          <p:cNvGrpSpPr/>
          <p:nvPr/>
        </p:nvGrpSpPr>
        <p:grpSpPr>
          <a:xfrm>
            <a:off x="5257800" y="1905120"/>
            <a:ext cx="1753920" cy="915840"/>
            <a:chOff x="5257800" y="1905120"/>
            <a:chExt cx="1753920" cy="915840"/>
          </a:xfrm>
        </p:grpSpPr>
        <p:sp>
          <p:nvSpPr>
            <p:cNvPr id="76" name=""/>
            <p:cNvSpPr/>
            <p:nvPr/>
          </p:nvSpPr>
          <p:spPr>
            <a:xfrm>
              <a:off x="5257800" y="1905120"/>
              <a:ext cx="1753920" cy="915840"/>
            </a:xfrm>
            <a:custGeom>
              <a:avLst/>
              <a:gdLst/>
              <a:ahLst/>
              <a:rect l="l" t="t" r="r" b="b"/>
              <a:pathLst>
                <a:path w="1105" h="577">
                  <a:moveTo>
                    <a:pt x="828" y="0"/>
                  </a:moveTo>
                  <a:lnTo>
                    <a:pt x="0" y="0"/>
                  </a:lnTo>
                  <a:lnTo>
                    <a:pt x="276" y="288"/>
                  </a:lnTo>
                  <a:lnTo>
                    <a:pt x="0" y="576"/>
                  </a:lnTo>
                  <a:lnTo>
                    <a:pt x="828" y="576"/>
                  </a:lnTo>
                  <a:lnTo>
                    <a:pt x="1104" y="288"/>
                  </a:lnTo>
                  <a:lnTo>
                    <a:pt x="828" y="0"/>
                  </a:lnTo>
                </a:path>
              </a:pathLst>
            </a:cu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5356080" y="1957320"/>
              <a:ext cx="1360440" cy="809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Capture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End-User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Preferences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and  Ideas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6629400" y="1905120"/>
            <a:ext cx="1754280" cy="915840"/>
            <a:chOff x="6629400" y="1905120"/>
            <a:chExt cx="1754280" cy="915840"/>
          </a:xfrm>
        </p:grpSpPr>
        <p:sp>
          <p:nvSpPr>
            <p:cNvPr id="79" name=""/>
            <p:cNvSpPr/>
            <p:nvPr/>
          </p:nvSpPr>
          <p:spPr>
            <a:xfrm>
              <a:off x="6629400" y="1905120"/>
              <a:ext cx="1754280" cy="915840"/>
            </a:xfrm>
            <a:custGeom>
              <a:avLst/>
              <a:gdLst/>
              <a:ahLst/>
              <a:rect l="l" t="t" r="r" b="b"/>
              <a:pathLst>
                <a:path w="1105" h="577">
                  <a:moveTo>
                    <a:pt x="828" y="0"/>
                  </a:moveTo>
                  <a:lnTo>
                    <a:pt x="0" y="0"/>
                  </a:lnTo>
                  <a:lnTo>
                    <a:pt x="276" y="288"/>
                  </a:lnTo>
                  <a:lnTo>
                    <a:pt x="0" y="576"/>
                  </a:lnTo>
                  <a:lnTo>
                    <a:pt x="828" y="576"/>
                  </a:lnTo>
                  <a:lnTo>
                    <a:pt x="1104" y="288"/>
                  </a:lnTo>
                  <a:lnTo>
                    <a:pt x="828" y="0"/>
                  </a:lnTo>
                </a:path>
              </a:pathLst>
            </a:cu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728040" y="1957680"/>
              <a:ext cx="1360440" cy="809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Analyze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Supplier Market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>
            <a:off x="5943600" y="4191120"/>
            <a:ext cx="1830240" cy="992160"/>
            <a:chOff x="5943600" y="4191120"/>
            <a:chExt cx="1830240" cy="992160"/>
          </a:xfrm>
        </p:grpSpPr>
        <p:sp>
          <p:nvSpPr>
            <p:cNvPr id="82" name=""/>
            <p:cNvSpPr/>
            <p:nvPr/>
          </p:nvSpPr>
          <p:spPr>
            <a:xfrm>
              <a:off x="5943600" y="4191120"/>
              <a:ext cx="1830240" cy="992160"/>
            </a:xfrm>
            <a:custGeom>
              <a:avLst/>
              <a:gdLst/>
              <a:ahLst/>
              <a:rect l="l" t="t" r="r" b="b"/>
              <a:pathLst>
                <a:path w="1153" h="625">
                  <a:moveTo>
                    <a:pt x="864" y="0"/>
                  </a:moveTo>
                  <a:lnTo>
                    <a:pt x="0" y="0"/>
                  </a:lnTo>
                  <a:lnTo>
                    <a:pt x="288" y="312"/>
                  </a:lnTo>
                  <a:lnTo>
                    <a:pt x="0" y="624"/>
                  </a:lnTo>
                  <a:lnTo>
                    <a:pt x="864" y="624"/>
                  </a:lnTo>
                  <a:lnTo>
                    <a:pt x="1152" y="312"/>
                  </a:lnTo>
                  <a:lnTo>
                    <a:pt x="864" y="0"/>
                  </a:lnTo>
                </a:path>
              </a:pathLst>
            </a:cu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6041880" y="4243680"/>
              <a:ext cx="1427040" cy="885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        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Deliverables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4" name=""/>
          <p:cNvSpPr/>
          <p:nvPr/>
        </p:nvSpPr>
        <p:spPr>
          <a:xfrm>
            <a:off x="838080" y="2922480"/>
            <a:ext cx="1749600" cy="10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most promising savings opportunities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data/market analysis cycle-time for cross-functional teams launched next 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530440" y="2959200"/>
            <a:ext cx="13557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Supplier Spend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by Commodities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810960" y="2971800"/>
            <a:ext cx="122328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Capital Budgets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O&amp;M Budgets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221440" y="2973240"/>
            <a:ext cx="1342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Targeted Surveys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631560" y="2973240"/>
            <a:ext cx="151164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Commodity 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Supplier 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V="1">
            <a:off x="9105840" y="2287080"/>
            <a:ext cx="0" cy="16750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3240000" y="3962520"/>
            <a:ext cx="586584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238560" y="4038480"/>
            <a:ext cx="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238560" y="3963960"/>
            <a:ext cx="0" cy="6843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372280" y="4487760"/>
            <a:ext cx="704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" name=""/>
          <p:cNvGrpSpPr/>
          <p:nvPr/>
        </p:nvGrpSpPr>
        <p:grpSpPr>
          <a:xfrm>
            <a:off x="3048120" y="4191120"/>
            <a:ext cx="1830240" cy="992160"/>
            <a:chOff x="3048120" y="4191120"/>
            <a:chExt cx="1830240" cy="992160"/>
          </a:xfrm>
        </p:grpSpPr>
        <p:sp>
          <p:nvSpPr>
            <p:cNvPr id="95" name=""/>
            <p:cNvSpPr/>
            <p:nvPr/>
          </p:nvSpPr>
          <p:spPr>
            <a:xfrm>
              <a:off x="3048120" y="4191120"/>
              <a:ext cx="1830240" cy="992160"/>
            </a:xfrm>
            <a:custGeom>
              <a:avLst/>
              <a:gdLst/>
              <a:ahLst/>
              <a:rect l="l" t="t" r="r" b="b"/>
              <a:pathLst>
                <a:path w="1153" h="625">
                  <a:moveTo>
                    <a:pt x="864" y="0"/>
                  </a:moveTo>
                  <a:lnTo>
                    <a:pt x="0" y="0"/>
                  </a:lnTo>
                  <a:lnTo>
                    <a:pt x="288" y="312"/>
                  </a:lnTo>
                  <a:lnTo>
                    <a:pt x="0" y="624"/>
                  </a:lnTo>
                  <a:lnTo>
                    <a:pt x="864" y="624"/>
                  </a:lnTo>
                  <a:lnTo>
                    <a:pt x="1152" y="312"/>
                  </a:lnTo>
                  <a:lnTo>
                    <a:pt x="864" y="0"/>
                  </a:lnTo>
                </a:path>
              </a:pathLst>
            </a:cu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146400" y="4243680"/>
              <a:ext cx="1427400" cy="885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      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Analyze Suppliers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Unit Price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Variability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7" name=""/>
          <p:cNvSpPr/>
          <p:nvPr/>
        </p:nvSpPr>
        <p:spPr>
          <a:xfrm>
            <a:off x="3176640" y="5234040"/>
            <a:ext cx="103068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Usage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Unit Prices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8" name=""/>
          <p:cNvGrpSpPr/>
          <p:nvPr/>
        </p:nvGrpSpPr>
        <p:grpSpPr>
          <a:xfrm>
            <a:off x="4495680" y="4191120"/>
            <a:ext cx="1830600" cy="992160"/>
            <a:chOff x="4495680" y="4191120"/>
            <a:chExt cx="1830600" cy="992160"/>
          </a:xfrm>
        </p:grpSpPr>
        <p:sp>
          <p:nvSpPr>
            <p:cNvPr id="99" name=""/>
            <p:cNvSpPr/>
            <p:nvPr/>
          </p:nvSpPr>
          <p:spPr>
            <a:xfrm>
              <a:off x="4495680" y="4191120"/>
              <a:ext cx="1830600" cy="992160"/>
            </a:xfrm>
            <a:custGeom>
              <a:avLst/>
              <a:gdLst/>
              <a:ahLst/>
              <a:rect l="l" t="t" r="r" b="b"/>
              <a:pathLst>
                <a:path w="1153" h="625">
                  <a:moveTo>
                    <a:pt x="864" y="0"/>
                  </a:moveTo>
                  <a:lnTo>
                    <a:pt x="0" y="0"/>
                  </a:lnTo>
                  <a:lnTo>
                    <a:pt x="288" y="312"/>
                  </a:lnTo>
                  <a:lnTo>
                    <a:pt x="0" y="624"/>
                  </a:lnTo>
                  <a:lnTo>
                    <a:pt x="864" y="624"/>
                  </a:lnTo>
                  <a:lnTo>
                    <a:pt x="1152" y="312"/>
                  </a:lnTo>
                  <a:lnTo>
                    <a:pt x="864" y="0"/>
                  </a:lnTo>
                </a:path>
              </a:pathLst>
            </a:cu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4594320" y="4243680"/>
              <a:ext cx="1427040" cy="885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           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Develop Savings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Projections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" name=""/>
          <p:cNvSpPr/>
          <p:nvPr/>
        </p:nvSpPr>
        <p:spPr>
          <a:xfrm>
            <a:off x="4548240" y="5310360"/>
            <a:ext cx="17492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 Unit Price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Variability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Volume Leverage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135840" y="5310360"/>
            <a:ext cx="2141280" cy="7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Promising Savings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Opportunities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Commodity/Supplier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8802720" y="2286000"/>
            <a:ext cx="30312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240000" y="4648320"/>
            <a:ext cx="5320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681280" y="4699080"/>
            <a:ext cx="696960" cy="0"/>
          </a:xfrm>
          <a:prstGeom prst="line">
            <a:avLst/>
          </a:prstGeom>
          <a:ln w="25560">
            <a:solidFill>
              <a:srgbClr val="6699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2679840" y="3900240"/>
            <a:ext cx="0" cy="811080"/>
          </a:xfrm>
          <a:prstGeom prst="line">
            <a:avLst/>
          </a:prstGeom>
          <a:ln w="25560">
            <a:solidFill>
              <a:srgbClr val="66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693880" y="3924360"/>
            <a:ext cx="5904000" cy="0"/>
          </a:xfrm>
          <a:prstGeom prst="line">
            <a:avLst/>
          </a:prstGeom>
          <a:ln w="25560">
            <a:solidFill>
              <a:srgbClr val="66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8610480" y="2351160"/>
            <a:ext cx="0" cy="1598400"/>
          </a:xfrm>
          <a:prstGeom prst="line">
            <a:avLst/>
          </a:prstGeom>
          <a:ln w="25560">
            <a:solidFill>
              <a:srgbClr val="66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8395920" y="2362320"/>
            <a:ext cx="227160" cy="0"/>
          </a:xfrm>
          <a:prstGeom prst="line">
            <a:avLst/>
          </a:prstGeom>
          <a:ln w="25560">
            <a:solidFill>
              <a:srgbClr val="66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920" cy="990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Target Opportunity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914400" y="1905120"/>
            <a:ext cx="1828800" cy="914400"/>
          </a:xfrm>
          <a:custGeom>
            <a:avLst/>
            <a:gdLst>
              <a:gd name="textAreaLeft" fmla="*/ 0 w 1828800"/>
              <a:gd name="textAreaRight" fmla="*/ 1829160 w 18288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96" y="0"/>
                </a:lnTo>
                <a:lnTo>
                  <a:pt x="21600" y="10800"/>
                </a:lnTo>
                <a:lnTo>
                  <a:pt x="16196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Planning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Portfolio Team 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762120" y="1599840"/>
            <a:ext cx="7772400" cy="4343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Team Sourcing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Commodity Portfolio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 Representative for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Portfolio Leader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Description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Business Unit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Brown, Craig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HVAC, Facilities,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EES, EFS, EEIS &amp; Wind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Fab. Equip. &amp; Chemicals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Coleman, Dan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Goebel, Peter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&amp; Utilities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EBS, ENW &amp; Enron Europe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Hartstein, Roy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Measurement, Electronics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EE&amp;CC (NEPCO), APACHE,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Electrical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CALME, Enron India, ESA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Kushner, Michael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Admin. &amp; Indirect Services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&amp; Enron Property &amp;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Ramsey, Tracy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Travel &amp; Entertainment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Will, John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PVF, MRO &amp; Logistics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GPG, EOTT &amp;  Clean Fuels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Wilson, Shirley Jo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&amp; Operating Equip.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&amp; OEC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3200400"/>
            <a:ext cx="7772400" cy="1828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6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6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</a:t>
            </a:r>
            <a:br>
              <a:rPr sz="48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On-Line Procurement Overview </a:t>
            </a:r>
            <a:br>
              <a:rPr sz="3200"/>
            </a:b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5" name=""/>
          <p:cNvGraphicFramePr/>
          <p:nvPr/>
        </p:nvGraphicFramePr>
        <p:xfrm>
          <a:off x="0" y="0"/>
          <a:ext cx="9144000" cy="2590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259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17" name="logo_dealbench" descr=""/>
          <p:cNvPicPr/>
          <p:nvPr/>
        </p:nvPicPr>
        <p:blipFill>
          <a:blip r:embed="rId3"/>
          <a:stretch/>
        </p:blipFill>
        <p:spPr>
          <a:xfrm>
            <a:off x="7086600" y="6019920"/>
            <a:ext cx="1905120" cy="64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2000-09-01T12:24:08Z</dcterms:created>
  <dc:creator>Karina I. Prizont</dc:creator>
  <dc:description/>
  <dc:language>en-US</dc:language>
  <cp:lastModifiedBy>cbrown6</cp:lastModifiedBy>
  <dcterms:modified xsi:type="dcterms:W3CDTF">2000-11-28T19:18:55Z</dcterms:modified>
  <cp:revision>92</cp:revision>
  <dc:subject/>
  <dc:title>Skilling Presentation</dc:title>
</cp:coreProperties>
</file>