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png" ContentType="image/png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27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_rels/notesSlide33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8.xml.rels" ContentType="application/vnd.openxmlformats-package.relationships+xml"/>
  <Override PartName="/ppt/notesSlides/notesSlide9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"/>
          <p:cNvSpPr/>
          <p:nvPr/>
        </p:nvSpPr>
        <p:spPr>
          <a:xfrm>
            <a:off x="0" y="0"/>
            <a:ext cx="70092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36960" cy="466560"/>
          </a:xfrm>
          <a:prstGeom prst="rect">
            <a:avLst/>
          </a:prstGeom>
          <a:noFill/>
          <a:ln w="0">
            <a:noFill/>
          </a:ln>
        </p:spPr>
        <p:txBody>
          <a:bodyPr lIns="96120" rIns="96120" tIns="47160" bIns="47160" anchor="t">
            <a:noAutofit/>
          </a:bodyPr>
          <a:p>
            <a:pPr marL="216000" indent="0"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dt" idx="1"/>
          </p:nvPr>
        </p:nvSpPr>
        <p:spPr>
          <a:xfrm>
            <a:off x="3973320" y="0"/>
            <a:ext cx="3036600" cy="466560"/>
          </a:xfrm>
          <a:prstGeom prst="rect">
            <a:avLst/>
          </a:prstGeom>
          <a:noFill/>
          <a:ln w="0">
            <a:noFill/>
          </a:ln>
        </p:spPr>
        <p:txBody>
          <a:bodyPr lIns="96120" rIns="96120" tIns="47160" bIns="47160" anchor="t">
            <a:noAutofit/>
          </a:bodyPr>
          <a:lstStyle>
            <a:lvl1pPr marL="216000" indent="0" algn="r"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sldImg"/>
          </p:nvPr>
        </p:nvSpPr>
        <p:spPr>
          <a:xfrm>
            <a:off x="1192320" y="699840"/>
            <a:ext cx="4643280" cy="3483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933120" y="4414680"/>
            <a:ext cx="5143320" cy="4181760"/>
          </a:xfrm>
          <a:prstGeom prst="rect">
            <a:avLst/>
          </a:prstGeom>
          <a:noFill/>
          <a:ln w="0">
            <a:noFill/>
          </a:ln>
        </p:spPr>
        <p:txBody>
          <a:bodyPr lIns="96120" rIns="96120" tIns="47160" bIns="471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ftr" idx="2"/>
          </p:nvPr>
        </p:nvSpPr>
        <p:spPr>
          <a:xfrm>
            <a:off x="0" y="8829720"/>
            <a:ext cx="3036960" cy="466560"/>
          </a:xfrm>
          <a:prstGeom prst="rect">
            <a:avLst/>
          </a:prstGeom>
          <a:noFill/>
          <a:ln w="0">
            <a:noFill/>
          </a:ln>
        </p:spPr>
        <p:txBody>
          <a:bodyPr lIns="96120" rIns="96120" tIns="47160" bIns="47160" anchor="b">
            <a:noAutofit/>
          </a:bodyPr>
          <a:lstStyle>
            <a:lvl1pPr marL="216000" indent="0"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6"/>
          <p:cNvSpPr>
            <a:spLocks noGrp="1"/>
          </p:cNvSpPr>
          <p:nvPr>
            <p:ph type="sldNum" idx="3"/>
          </p:nvPr>
        </p:nvSpPr>
        <p:spPr>
          <a:xfrm>
            <a:off x="3973320" y="8829720"/>
            <a:ext cx="3036600" cy="466560"/>
          </a:xfrm>
          <a:prstGeom prst="rect">
            <a:avLst/>
          </a:prstGeom>
          <a:noFill/>
          <a:ln w="0">
            <a:noFill/>
          </a:ln>
        </p:spPr>
        <p:txBody>
          <a:bodyPr lIns="96120" rIns="96120" tIns="47160" bIns="47160" anchor="b">
            <a:noAutofit/>
          </a:bodyPr>
          <a:lstStyle>
            <a:lvl1pPr marL="216000" indent="0" algn="r"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55800"/>
                <a:tab algn="l" pos="1911240"/>
                <a:tab algn="l" pos="2867040"/>
                <a:tab algn="l" pos="3822840"/>
                <a:tab algn="l" pos="4778280"/>
                <a:tab algn="l" pos="5734080"/>
                <a:tab algn="l" pos="6689880"/>
                <a:tab algn="l" pos="7645320"/>
                <a:tab algn="l" pos="8601120"/>
                <a:tab algn="l" pos="9556920"/>
                <a:tab algn="l" pos="10512360"/>
              </a:tabLst>
            </a:pPr>
            <a:fld id="{D6AEAAEC-DAB3-4070-BD22-8C81D9229CF4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33.xml.rels><?xml version="1.0" encoding="UTF-8"?>
<Relationships xmlns="http://schemas.openxmlformats.org/package/2006/relationships"><Relationship Id="rId1" Type="http://schemas.openxmlformats.org/officeDocument/2006/relationships/slide" Target="../slides/slide33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168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170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295280" y="4681440"/>
            <a:ext cx="47246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1160"/>
                <a:tab algn="l" pos="1822320"/>
                <a:tab algn="l" pos="2733840"/>
                <a:tab algn="l" pos="3645000"/>
                <a:tab algn="l" pos="4556160"/>
                <a:tab algn="l" pos="5467320"/>
                <a:tab algn="l" pos="6378480"/>
                <a:tab algn="l" pos="7289640"/>
                <a:tab algn="l" pos="8201160"/>
                <a:tab algn="l" pos="9112320"/>
                <a:tab algn="l" pos="10023480"/>
                <a:tab algn="l" pos="1093464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066680" y="4681440"/>
            <a:ext cx="51055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sldImg"/>
          </p:nvPr>
        </p:nvSpPr>
        <p:spPr>
          <a:xfrm>
            <a:off x="118116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934560" y="4416120"/>
            <a:ext cx="5140440" cy="4182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066680" y="4681440"/>
            <a:ext cx="495324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401760" y="476280"/>
            <a:ext cx="8246880" cy="92160"/>
            <a:chOff x="401760" y="476280"/>
            <a:chExt cx="8246880" cy="92160"/>
          </a:xfrm>
        </p:grpSpPr>
        <p:sp>
          <p:nvSpPr>
            <p:cNvPr id="1" name=""/>
            <p:cNvSpPr/>
            <p:nvPr/>
          </p:nvSpPr>
          <p:spPr>
            <a:xfrm>
              <a:off x="401760" y="476280"/>
              <a:ext cx="8246880" cy="66600"/>
            </a:xfrm>
            <a:prstGeom prst="rect">
              <a:avLst/>
            </a:prstGeom>
            <a:gradFill rotWithShape="0">
              <a:gsLst>
                <a:gs pos="0">
                  <a:srgbClr val="ff8200"/>
                </a:gs>
                <a:gs pos="100000">
                  <a:srgbClr val="000082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19800" bIns="19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401760" y="501480"/>
              <a:ext cx="8246880" cy="66960"/>
            </a:xfrm>
            <a:prstGeom prst="rect">
              <a:avLst/>
            </a:prstGeom>
            <a:gradFill rotWithShape="0">
              <a:gsLst>
                <a:gs pos="0">
                  <a:srgbClr val="ff8200"/>
                </a:gs>
                <a:gs pos="100000">
                  <a:srgbClr val="000082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160" bIns="2016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1219320" y="2209320"/>
            <a:ext cx="7084800" cy="3427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7500" lnSpcReduction="19999"/>
          </a:bodyPr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53d00"/>
              </a:buClr>
              <a:buSzPct val="77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Second Outline Level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799"/>
              </a:spcBef>
              <a:buClr>
                <a:srgbClr val="f53d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Third Outline Level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799"/>
              </a:spcBef>
              <a:buClr>
                <a:srgbClr val="f53d00"/>
              </a:buClr>
              <a:buSzPct val="62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Fourth Outline Level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799"/>
              </a:spcBef>
              <a:buClr>
                <a:srgbClr val="f53d00"/>
              </a:buClr>
              <a:buSzPct val="77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Fifth Outline Level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799"/>
              </a:spcBef>
              <a:buClr>
                <a:srgbClr val="ffffff"/>
              </a:buClr>
              <a:buSzPct val="77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Sixth Outline Level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799"/>
              </a:spcBef>
              <a:buClr>
                <a:srgbClr val="ffffff"/>
              </a:buClr>
              <a:buSzPct val="77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Seventh Outline Level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196120" y="5943600"/>
            <a:ext cx="676440" cy="7128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"/>
          <p:cNvGrpSpPr/>
          <p:nvPr/>
        </p:nvGrpSpPr>
        <p:grpSpPr>
          <a:xfrm>
            <a:off x="380880" y="457200"/>
            <a:ext cx="8456760" cy="111240"/>
            <a:chOff x="380880" y="457200"/>
            <a:chExt cx="8456760" cy="111240"/>
          </a:xfrm>
        </p:grpSpPr>
        <p:sp>
          <p:nvSpPr>
            <p:cNvPr id="7" name=""/>
            <p:cNvSpPr/>
            <p:nvPr/>
          </p:nvSpPr>
          <p:spPr>
            <a:xfrm>
              <a:off x="380880" y="457200"/>
              <a:ext cx="8456760" cy="81000"/>
            </a:xfrm>
            <a:prstGeom prst="rect">
              <a:avLst/>
            </a:prstGeom>
            <a:gradFill rotWithShape="0">
              <a:gsLst>
                <a:gs pos="0">
                  <a:srgbClr val="ff8200"/>
                </a:gs>
                <a:gs pos="100000">
                  <a:srgbClr val="000082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380880" y="487440"/>
              <a:ext cx="8456760" cy="81000"/>
            </a:xfrm>
            <a:prstGeom prst="rect">
              <a:avLst/>
            </a:prstGeom>
            <a:gradFill rotWithShape="0">
              <a:gsLst>
                <a:gs pos="0">
                  <a:srgbClr val="ff8200"/>
                </a:gs>
                <a:gs pos="100000">
                  <a:srgbClr val="000082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4200" bIns="342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14080" y="1574280"/>
            <a:ext cx="8172360" cy="177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pic>
        <p:nvPicPr>
          <p:cNvPr id="10" name="" descr=""/>
          <p:cNvPicPr/>
          <p:nvPr/>
        </p:nvPicPr>
        <p:blipFill>
          <a:blip r:embed="rId2"/>
          <a:stretch/>
        </p:blipFill>
        <p:spPr>
          <a:xfrm>
            <a:off x="8196120" y="5943600"/>
            <a:ext cx="676440" cy="712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f53d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53d00"/>
              </a:buClr>
              <a:buSzPct val="62000"/>
              <a:buFont typeface="Monotype Sorts" charset="2"/>
              <a:buChar char="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53d00"/>
              </a:buClr>
              <a:buSzPct val="77000"/>
              <a:buFont typeface="Monotype Sorts" charset="2"/>
              <a:buChar char="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SzPct val="77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SzPct val="77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14080" y="1574280"/>
            <a:ext cx="8172360" cy="177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2001 Cost Optimization program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475920" y="4857480"/>
            <a:ext cx="762012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Charles Coker, Jr., 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Staff Vice President - Purchasing and Logistics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Sonoco Productivity Definition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1219320" y="2209320"/>
            <a:ext cx="7084800" cy="3427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costs compared to previous 12 months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exclusive of market changes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use of appropriate indices to gauge market change adjustment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5715000" y="2209680"/>
            <a:ext cx="2362320" cy="251460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04560" y="1066320"/>
            <a:ext cx="784836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System-wide Cost Reduction Example One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1066680" y="2209680"/>
            <a:ext cx="2362320" cy="2514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Supplier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Company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581280" y="2743200"/>
            <a:ext cx="2057400" cy="1447920"/>
          </a:xfrm>
          <a:prstGeom prst="rightArrow">
            <a:avLst>
              <a:gd name="adj1" fmla="val 50000"/>
              <a:gd name="adj2" fmla="val 35523"/>
            </a:avLst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$5 million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53" name="" descr=""/>
          <p:cNvPicPr/>
          <p:nvPr/>
        </p:nvPicPr>
        <p:blipFill>
          <a:blip r:embed="rId1"/>
          <a:stretch/>
        </p:blipFill>
        <p:spPr>
          <a:xfrm>
            <a:off x="5867280" y="2666880"/>
            <a:ext cx="2057400" cy="160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"/>
          <p:cNvSpPr/>
          <p:nvPr/>
        </p:nvSpPr>
        <p:spPr>
          <a:xfrm>
            <a:off x="5715000" y="2209680"/>
            <a:ext cx="2362320" cy="251460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04560" y="1066320"/>
            <a:ext cx="784836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System-wide Cost Reduction Example One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1066680" y="2209680"/>
            <a:ext cx="2362320" cy="2514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Supplier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Company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581280" y="2743200"/>
            <a:ext cx="2057400" cy="1447920"/>
          </a:xfrm>
          <a:prstGeom prst="rightArrow">
            <a:avLst>
              <a:gd name="adj1" fmla="val 50000"/>
              <a:gd name="adj2" fmla="val 35523"/>
            </a:avLst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$5 million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58" name="" descr=""/>
          <p:cNvPicPr/>
          <p:nvPr/>
        </p:nvPicPr>
        <p:blipFill>
          <a:blip r:embed="rId1"/>
          <a:stretch/>
        </p:blipFill>
        <p:spPr>
          <a:xfrm>
            <a:off x="5867280" y="2666880"/>
            <a:ext cx="2057400" cy="1602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1066320" y="5029200"/>
            <a:ext cx="708516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19999"/>
          </a:bodyPr>
          <a:p>
            <a:pPr marL="343080" indent="-343080">
              <a:spcBef>
                <a:spcPts val="1375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8%adjustment yields $400,000</a:t>
            </a:r>
            <a:endParaRPr b="1" lang="en-US" sz="2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Sonoco productivity initiative yields $500,000</a:t>
            </a:r>
            <a:endParaRPr b="1" lang="en-US" sz="2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Supplier nets $100,000 favorable gain</a:t>
            </a:r>
            <a:endParaRPr b="1" lang="en-US" sz="2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5715000" y="2209680"/>
            <a:ext cx="2362320" cy="251460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04560" y="1066320"/>
            <a:ext cx="784836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System-wide Cost Reduction Example Two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1066680" y="2209680"/>
            <a:ext cx="2362320" cy="2514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Logistics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Company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581280" y="2743200"/>
            <a:ext cx="2057400" cy="1447920"/>
          </a:xfrm>
          <a:prstGeom prst="rightArrow">
            <a:avLst>
              <a:gd name="adj1" fmla="val 50000"/>
              <a:gd name="adj2" fmla="val 35523"/>
            </a:avLst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$2 million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64" name="" descr=""/>
          <p:cNvPicPr/>
          <p:nvPr/>
        </p:nvPicPr>
        <p:blipFill>
          <a:blip r:embed="rId1"/>
          <a:stretch/>
        </p:blipFill>
        <p:spPr>
          <a:xfrm>
            <a:off x="5867280" y="2666880"/>
            <a:ext cx="2057400" cy="160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5715000" y="2209680"/>
            <a:ext cx="2362320" cy="251460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04560" y="1066320"/>
            <a:ext cx="784836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System-wide Cost Reduction Example Two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1066680" y="2209680"/>
            <a:ext cx="2362320" cy="2514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Logistics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Company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581280" y="2743200"/>
            <a:ext cx="2057400" cy="1447920"/>
          </a:xfrm>
          <a:prstGeom prst="rightArrow">
            <a:avLst>
              <a:gd name="adj1" fmla="val 50000"/>
              <a:gd name="adj2" fmla="val 35523"/>
            </a:avLst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$2 million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69" name="" descr=""/>
          <p:cNvPicPr/>
          <p:nvPr/>
        </p:nvPicPr>
        <p:blipFill>
          <a:blip r:embed="rId1"/>
          <a:stretch/>
        </p:blipFill>
        <p:spPr>
          <a:xfrm>
            <a:off x="5867280" y="2666880"/>
            <a:ext cx="2057400" cy="1602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1066320" y="5029200"/>
            <a:ext cx="708516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77500" lnSpcReduction="19999"/>
          </a:bodyPr>
          <a:p>
            <a:pPr marL="343080" indent="-343080">
              <a:spcBef>
                <a:spcPts val="1375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8%adjustment yields $160,000</a:t>
            </a:r>
            <a:endParaRPr b="1" lang="en-US" sz="2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Sonoco discovers additional service capabilities</a:t>
            </a:r>
            <a:endParaRPr b="1" lang="en-US" sz="2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375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Supplier realizes new business offsetting price adjustment</a:t>
            </a:r>
            <a:endParaRPr b="1" lang="en-US" sz="2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5715000" y="2209680"/>
            <a:ext cx="2362320" cy="251460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04560" y="1066320"/>
            <a:ext cx="784836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Supply Chain Cost Reduction </a:t>
            </a:r>
            <a:br>
              <a:rPr sz="3600"/>
            </a:b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with Sonoco Global IPD Customer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>
            <a:off x="1066680" y="2209680"/>
            <a:ext cx="2362320" cy="2514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581280" y="2239920"/>
            <a:ext cx="2057400" cy="253044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9%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75" name="" descr=""/>
          <p:cNvPicPr/>
          <p:nvPr/>
        </p:nvPicPr>
        <p:blipFill>
          <a:blip r:embed="rId1"/>
          <a:stretch/>
        </p:blipFill>
        <p:spPr>
          <a:xfrm>
            <a:off x="1203480" y="2744640"/>
            <a:ext cx="2057400" cy="1602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6" name=""/>
          <p:cNvSpPr/>
          <p:nvPr/>
        </p:nvSpPr>
        <p:spPr>
          <a:xfrm>
            <a:off x="5973120" y="2797200"/>
            <a:ext cx="183816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IPD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011240" y="5079960"/>
            <a:ext cx="71802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9% Savings Delivered on Reduced Procurement Costs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5715000" y="2209680"/>
            <a:ext cx="2362320" cy="251460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304560" y="1066320"/>
            <a:ext cx="784836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Supply Chain Cost Reduction </a:t>
            </a:r>
            <a:br>
              <a:rPr sz="3600"/>
            </a:b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with Sonoco Global IPD Customer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1066680" y="2209680"/>
            <a:ext cx="2362320" cy="2514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581280" y="2239920"/>
            <a:ext cx="2057400" cy="253044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20%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82" name="" descr=""/>
          <p:cNvPicPr/>
          <p:nvPr/>
        </p:nvPicPr>
        <p:blipFill>
          <a:blip r:embed="rId1"/>
          <a:stretch/>
        </p:blipFill>
        <p:spPr>
          <a:xfrm>
            <a:off x="1203480" y="2744640"/>
            <a:ext cx="2057400" cy="1602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3" name=""/>
          <p:cNvSpPr/>
          <p:nvPr/>
        </p:nvSpPr>
        <p:spPr>
          <a:xfrm>
            <a:off x="5973120" y="2797200"/>
            <a:ext cx="183816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IPD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011240" y="5079960"/>
            <a:ext cx="71802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20% Reduction in Packaging Material Return Rate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5715000" y="2209680"/>
            <a:ext cx="2362320" cy="251460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304560" y="1066320"/>
            <a:ext cx="784836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Supply Chain Cost Reduction </a:t>
            </a:r>
            <a:br>
              <a:rPr sz="3600"/>
            </a:b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with Sonoco Global IPD Customer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1066680" y="2209680"/>
            <a:ext cx="2362320" cy="2514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581280" y="2239920"/>
            <a:ext cx="2057400" cy="253044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17%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89" name="" descr=""/>
          <p:cNvPicPr/>
          <p:nvPr/>
        </p:nvPicPr>
        <p:blipFill>
          <a:blip r:embed="rId1"/>
          <a:stretch/>
        </p:blipFill>
        <p:spPr>
          <a:xfrm>
            <a:off x="1203480" y="2744640"/>
            <a:ext cx="2057400" cy="1602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0" name=""/>
          <p:cNvSpPr/>
          <p:nvPr/>
        </p:nvSpPr>
        <p:spPr>
          <a:xfrm>
            <a:off x="5973120" y="2797200"/>
            <a:ext cx="183816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IPD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011240" y="5079960"/>
            <a:ext cx="71802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17% Savings Delivered on Reduced Warehousing Costs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"/>
          <p:cNvSpPr/>
          <p:nvPr/>
        </p:nvSpPr>
        <p:spPr>
          <a:xfrm>
            <a:off x="5715000" y="2209680"/>
            <a:ext cx="2362320" cy="251460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304560" y="1066320"/>
            <a:ext cx="784836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Supply Chain Cost Reduction </a:t>
            </a:r>
            <a:br>
              <a:rPr sz="3600"/>
            </a:b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with Sonoco Global IPD Customer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1066680" y="2209680"/>
            <a:ext cx="2362320" cy="2514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581280" y="2239920"/>
            <a:ext cx="2057400" cy="253044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8%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96" name="" descr=""/>
          <p:cNvPicPr/>
          <p:nvPr/>
        </p:nvPicPr>
        <p:blipFill>
          <a:blip r:embed="rId1"/>
          <a:stretch/>
        </p:blipFill>
        <p:spPr>
          <a:xfrm>
            <a:off x="1203480" y="2744640"/>
            <a:ext cx="2057400" cy="1602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"/>
          <p:cNvSpPr/>
          <p:nvPr/>
        </p:nvSpPr>
        <p:spPr>
          <a:xfrm>
            <a:off x="5973120" y="2797200"/>
            <a:ext cx="183816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IPD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1011240" y="5079960"/>
            <a:ext cx="71802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8% Savings Delivered on Reduced Shipping and Transportation Costs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"/>
          <p:cNvSpPr/>
          <p:nvPr/>
        </p:nvSpPr>
        <p:spPr>
          <a:xfrm>
            <a:off x="5715000" y="2209680"/>
            <a:ext cx="2362320" cy="251460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304560" y="1066320"/>
            <a:ext cx="784836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Supply Chain Cost Reduction </a:t>
            </a:r>
            <a:br>
              <a:rPr sz="3600"/>
            </a:b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with Sonoco Global IPD Customer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>
            <a:off x="1066680" y="2209680"/>
            <a:ext cx="2362320" cy="2514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581280" y="2239920"/>
            <a:ext cx="2057400" cy="253044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30%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03" name="" descr=""/>
          <p:cNvPicPr/>
          <p:nvPr/>
        </p:nvPicPr>
        <p:blipFill>
          <a:blip r:embed="rId1"/>
          <a:stretch/>
        </p:blipFill>
        <p:spPr>
          <a:xfrm>
            <a:off x="1203480" y="2744640"/>
            <a:ext cx="2057400" cy="1602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4" name=""/>
          <p:cNvSpPr/>
          <p:nvPr/>
        </p:nvSpPr>
        <p:spPr>
          <a:xfrm>
            <a:off x="5973120" y="2797200"/>
            <a:ext cx="183816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IPD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560600" y="5095800"/>
            <a:ext cx="61293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30% Savings Delivered on Reduced Core Cutting Costs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Why Do They Do It?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219320" y="2209320"/>
            <a:ext cx="7084800" cy="3427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increasing competitive pressure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slowing growth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need it faster 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5181480" y="3124080"/>
            <a:ext cx="2581560" cy="3152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"/>
          <p:cNvSpPr/>
          <p:nvPr/>
        </p:nvSpPr>
        <p:spPr>
          <a:xfrm>
            <a:off x="5715000" y="2209680"/>
            <a:ext cx="2362320" cy="251460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304560" y="1066320"/>
            <a:ext cx="784836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Supply Chain Cost Reduction </a:t>
            </a:r>
            <a:br>
              <a:rPr sz="3600"/>
            </a:b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with Sonoco Global IPD Customer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1066680" y="2209680"/>
            <a:ext cx="2362320" cy="2514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581280" y="2239920"/>
            <a:ext cx="2057400" cy="2530440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11%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10" name="" descr=""/>
          <p:cNvPicPr/>
          <p:nvPr/>
        </p:nvPicPr>
        <p:blipFill>
          <a:blip r:embed="rId1"/>
          <a:stretch/>
        </p:blipFill>
        <p:spPr>
          <a:xfrm>
            <a:off x="1203480" y="2744640"/>
            <a:ext cx="2057400" cy="1602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1" name=""/>
          <p:cNvSpPr/>
          <p:nvPr/>
        </p:nvSpPr>
        <p:spPr>
          <a:xfrm>
            <a:off x="5973120" y="2797200"/>
            <a:ext cx="183816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IPD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01640" y="5079960"/>
            <a:ext cx="777564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11% Savings Delivered on Total Supply Chain Cost on all Components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"/>
          <p:cNvSpPr/>
          <p:nvPr/>
        </p:nvSpPr>
        <p:spPr>
          <a:xfrm>
            <a:off x="5715000" y="2209680"/>
            <a:ext cx="2362320" cy="2514600"/>
          </a:xfrm>
          <a:prstGeom prst="rect">
            <a:avLst/>
          </a:prstGeom>
          <a:solidFill>
            <a:srgbClr val="ffffcc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304560" y="1066320"/>
            <a:ext cx="784836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System-wide Cost Reduction Shared Benefits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1066680" y="2209680"/>
            <a:ext cx="2362320" cy="251460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33cc"/>
                </a:solidFill>
                <a:effectLst/>
                <a:uFillTx/>
                <a:latin typeface="Arial"/>
              </a:rPr>
              <a:t>Suppliers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16" name="" descr=""/>
          <p:cNvPicPr/>
          <p:nvPr/>
        </p:nvPicPr>
        <p:blipFill>
          <a:blip r:embed="rId1"/>
          <a:stretch/>
        </p:blipFill>
        <p:spPr>
          <a:xfrm>
            <a:off x="5867280" y="2666880"/>
            <a:ext cx="2057400" cy="1602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1066320" y="5029200"/>
            <a:ext cx="7085160" cy="12952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3581280" y="2819520"/>
            <a:ext cx="1981440" cy="1295280"/>
          </a:xfrm>
          <a:prstGeom prst="leftRightArrow">
            <a:avLst>
              <a:gd name="adj1" fmla="val 50000"/>
              <a:gd name="adj2" fmla="val 30453"/>
            </a:avLst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304560" y="1066320"/>
            <a:ext cx="784836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Sonoco Purchasing and Logistics Productivity Initiatives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304920" y="2133360"/>
            <a:ext cx="3047760" cy="4343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Corrugated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Steel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Films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Lumber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Europe Materials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Europe Logistics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Truckload Carriers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IT Outsourcing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Telecommunications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PC Support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Dedicated Trucking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Inks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3124080" y="2133720"/>
            <a:ext cx="304812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Laminates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Adhesives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External Paper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Canadian Projects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Flexibles S&amp;E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Chemicals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Speciality Papers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Resins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Energy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MRO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Color Concentrate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Ocean Freight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791320" y="2133720"/>
            <a:ext cx="304776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Coal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Inbound Rail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Temporary Labor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Packaging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Less Than Truckload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Small Parcels and Air Express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Area Fleet Focus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Transport Equipment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On-Line Purchasing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Warehousing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Action Plan Timeline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304920" y="1904760"/>
            <a:ext cx="853416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December 1 - 14, 2000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Meet with Sonoco Purchasing /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Logistics Representatives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Preliminary Productivity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Project Summaries, Establish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Stretch Productivity Targets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December 15, 2000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Communicate Price Adjustment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Commitment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Communicate Preliminary Productivity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Projects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January 1, 2001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Adjust Sonoco Price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Action Plan Timeline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304920" y="1904760"/>
            <a:ext cx="8534160" cy="4267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January 30, 2001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Complete Productivity Plan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Prioritization and Work Plan with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Sonoco Liaison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February 1, 2001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Implement Productivity Programs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through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and Track Results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March 30, 2001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April 30, 2001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Adjust Sonoco Pricing +/- Based on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Productivity Program Results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1" lang="en-US" sz="20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Questions 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1219320" y="2209320"/>
            <a:ext cx="7084800" cy="3427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“Why should I adjust my price up front?”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skin in the game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organizational engagement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aggressive targets yield better results 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Questions 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1219320" y="2209320"/>
            <a:ext cx="7084800" cy="3427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“What skin does Sonoco have in this arrangement?” 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willingness to keep you whole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sustainable, long-term approach 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requires risk on both sides 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Questions 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1219320" y="2209320"/>
            <a:ext cx="7084800" cy="3427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“How do I know that you’re committed?” 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CEO involvement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100 years of dependability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deployment of resources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Questions 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1219320" y="1904760"/>
            <a:ext cx="7084800" cy="373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“What’s in it for me?”</a:t>
            </a: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long-term approach 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compliance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concern for your profitability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open dialogue for new ideas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sound business partner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commitment to success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514080" y="1574280"/>
            <a:ext cx="8172360" cy="177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Wrap-Up Session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subTitle"/>
          </p:nvPr>
        </p:nvSpPr>
        <p:spPr>
          <a:xfrm>
            <a:off x="475920" y="4857480"/>
            <a:ext cx="7620120" cy="685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Charles Coker, Jr.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The Sonoco Difference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1981080" y="1828440"/>
            <a:ext cx="6323040" cy="380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with others, productivity burden is the supplier’s problem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to succeed, approach must be sustainable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Sonoco knows something about sustainability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Sonoco approach is different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457200" y="1981080"/>
            <a:ext cx="1295280" cy="43434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Sonoco’s Four Key Drivers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1219320" y="2209320"/>
            <a:ext cx="7084800" cy="3427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Growing the Top Line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Productivity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Capital Effectiveness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People, Culture, and Values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"/>
          <p:cNvSpPr/>
          <p:nvPr/>
        </p:nvSpPr>
        <p:spPr>
          <a:xfrm>
            <a:off x="609480" y="914400"/>
            <a:ext cx="7848720" cy="838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219320" y="3429000"/>
            <a:ext cx="6476760" cy="914400"/>
          </a:xfrm>
          <a:custGeom>
            <a:avLst/>
            <a:gdLst>
              <a:gd name="textAreaLeft" fmla="*/ 0 w 6476760"/>
              <a:gd name="textAreaRight" fmla="*/ 6477120 w 647676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72" y="0"/>
                </a:lnTo>
                <a:lnTo>
                  <a:pt x="21600" y="10800"/>
                </a:lnTo>
                <a:lnTo>
                  <a:pt x="16172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533520" y="3962520"/>
            <a:ext cx="6400800" cy="914400"/>
          </a:xfrm>
          <a:custGeom>
            <a:avLst/>
            <a:gdLst>
              <a:gd name="textAreaLeft" fmla="*/ 0 w 6400800"/>
              <a:gd name="textAreaRight" fmla="*/ 6401160 w 64008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72" y="0"/>
                </a:lnTo>
                <a:lnTo>
                  <a:pt x="21600" y="10800"/>
                </a:lnTo>
                <a:lnTo>
                  <a:pt x="16172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457200" y="3505320"/>
            <a:ext cx="4172040" cy="272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Limited Leverage with Suppliers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Complex &amp; Costly Order Entry/Payments System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Supplier Proliferation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ffff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25M+ Domestic Suppliers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ffff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1000+ Carriers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Low Level Visibility of Data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4572000" y="3505320"/>
            <a:ext cx="4068720" cy="272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‘One Company’ View to Suppliers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Strategic Alliances with Fewer Suppliers or Outsource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Leverage via Consortiums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Automated Transaction Execution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Supply Chain Management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System Wide Analysis of Data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990720" y="2057400"/>
            <a:ext cx="7175520" cy="1384200"/>
          </a:xfrm>
          <a:prstGeom prst="rightArrow">
            <a:avLst>
              <a:gd name="adj1" fmla="val 50000"/>
              <a:gd name="adj2" fmla="val 130269"/>
            </a:avLst>
          </a:prstGeom>
          <a:solidFill>
            <a:srgbClr val="0066ff"/>
          </a:solidFill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5638680" y="2438280"/>
            <a:ext cx="16002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Strategic Management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015200" y="2438280"/>
            <a:ext cx="15444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Transaction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Execution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62120" y="685800"/>
            <a:ext cx="769608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SCP&amp;L Strategic Vision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457200" y="990720"/>
            <a:ext cx="7848720" cy="10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Historical Situation</a:t>
            </a:r>
            <a:r>
              <a:rPr b="1" lang="en-US" sz="2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      Long Term Vision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How to Proceed?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1219320" y="2209320"/>
            <a:ext cx="7084800" cy="3427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message of collaborative cost reduction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take message back to your company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test our approach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Four Step Approach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1219320" y="2209320"/>
            <a:ext cx="7084800" cy="3427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assess opportunities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joint review and prioritization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8% price reduction to initiate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reconcile and adjust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Purchasing and Logistics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/>
          </p:nvPr>
        </p:nvSpPr>
        <p:spPr>
          <a:xfrm>
            <a:off x="1219320" y="2209320"/>
            <a:ext cx="7084800" cy="3427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Sonoco’s Commitment: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53d00"/>
              </a:buClr>
              <a:buSzPct val="77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Visibility to Opportunities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53d00"/>
              </a:buClr>
              <a:buSzPct val="77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Compliance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53d00"/>
              </a:buClr>
              <a:buSzPct val="77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Receptive to Change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53d00"/>
              </a:buClr>
              <a:buSzPct val="77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Growth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Purchasing and Logistics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156" name="PlaceHolder 2"/>
          <p:cNvSpPr>
            <a:spLocks noGrp="1"/>
          </p:cNvSpPr>
          <p:nvPr>
            <p:ph/>
          </p:nvPr>
        </p:nvSpPr>
        <p:spPr>
          <a:xfrm>
            <a:off x="1219320" y="2209320"/>
            <a:ext cx="7084800" cy="3427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Sonoco’s Supplier Expectations: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f53d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Fully Integrated Approach to Productivity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f53d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Proactive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f53d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Leadership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f53d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Creativity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f53d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Challenge Us!</a:t>
            </a:r>
            <a:endParaRPr b="0" lang="en-US" sz="24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04560" y="837720"/>
            <a:ext cx="784836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Supply Chain Insights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219320" y="2209320"/>
            <a:ext cx="7084800" cy="3427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9999"/>
          </a:bodyPr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competition is fierce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companies no longer compete one-on-one  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old rules no longer apply 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integrate and synchronize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waste and inefficiency must be eliminated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609480" y="914400"/>
            <a:ext cx="7848720" cy="8380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219320" y="3429000"/>
            <a:ext cx="6476760" cy="914400"/>
          </a:xfrm>
          <a:custGeom>
            <a:avLst/>
            <a:gdLst>
              <a:gd name="textAreaLeft" fmla="*/ 0 w 6476760"/>
              <a:gd name="textAreaRight" fmla="*/ 6477120 w 647676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72" y="0"/>
                </a:lnTo>
                <a:lnTo>
                  <a:pt x="21600" y="10800"/>
                </a:lnTo>
                <a:lnTo>
                  <a:pt x="16172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33520" y="3962520"/>
            <a:ext cx="6400800" cy="914400"/>
          </a:xfrm>
          <a:custGeom>
            <a:avLst/>
            <a:gdLst>
              <a:gd name="textAreaLeft" fmla="*/ 0 w 6400800"/>
              <a:gd name="textAreaRight" fmla="*/ 6401160 w 6400800"/>
              <a:gd name="textAreaTop" fmla="*/ 0 h 914400"/>
              <a:gd name="textAreaBottom" fmla="*/ 914760 h 9144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172" y="0"/>
                </a:lnTo>
                <a:lnTo>
                  <a:pt x="21600" y="10800"/>
                </a:lnTo>
                <a:lnTo>
                  <a:pt x="16172" y="21600"/>
                </a:lnTo>
                <a:lnTo>
                  <a:pt x="0" y="2160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57200" y="3505320"/>
            <a:ext cx="4172040" cy="272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Limited Leverage with Suppliers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Complex &amp; Costly Order Entry/Payments System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Supplier Proliferation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ffff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25M+ Domestic Suppliers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ffff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1000+ Carriers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Low Level Visibility of Data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572000" y="3505320"/>
            <a:ext cx="4068720" cy="272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‘One Company’ View to Suppliers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Strategic Alliances with Fewer Suppliers or Outsource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Leverage via Consortiums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Automated Transaction Execution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Supply Chain Management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System Wide Analysis of Data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990720" y="2057400"/>
            <a:ext cx="7175520" cy="1384200"/>
          </a:xfrm>
          <a:prstGeom prst="rightArrow">
            <a:avLst>
              <a:gd name="adj1" fmla="val 50000"/>
              <a:gd name="adj2" fmla="val 130269"/>
            </a:avLst>
          </a:prstGeom>
          <a:solidFill>
            <a:srgbClr val="0066ff"/>
          </a:solidFill>
          <a:ln w="1260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638680" y="2438280"/>
            <a:ext cx="16002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Strategic Management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015200" y="2438280"/>
            <a:ext cx="15444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Transaction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Execution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62120" y="685800"/>
            <a:ext cx="769608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SCP&amp;L Strategic Vision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57200" y="990720"/>
            <a:ext cx="7848720" cy="10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Historical Situation</a:t>
            </a:r>
            <a:r>
              <a:rPr b="1" lang="en-US" sz="2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      Long Term Vision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Sonoco’s Four Key Drivers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1219320" y="2209320"/>
            <a:ext cx="7084800" cy="3427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Growing the Top Line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sng">
                <a:solidFill>
                  <a:srgbClr val="ffffcc"/>
                </a:solidFill>
                <a:effectLst/>
                <a:uFillTx/>
                <a:latin typeface="Arial"/>
              </a:rPr>
              <a:t>Productivity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Capital Effectiveness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People, Culture, and Values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How to Proceed?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1219320" y="2209320"/>
            <a:ext cx="7084800" cy="3427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message of collaborative cost reduction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take message back to your company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test our approach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Four Step Approach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1219320" y="2209320"/>
            <a:ext cx="7084800" cy="3427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assess opportunities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- your internal operations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- our shared logistics activities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- our internal operations</a:t>
            </a:r>
            <a:endParaRPr b="0" lang="en-US" sz="28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285480" y="858960"/>
            <a:ext cx="784836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Four Step Approach</a:t>
            </a:r>
            <a:endParaRPr b="1" lang="en-US" sz="3600" strike="noStrike" u="none">
              <a:solidFill>
                <a:srgbClr val="ffcc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1219320" y="2209320"/>
            <a:ext cx="7084800" cy="3427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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assess opportunities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joint review and prioritization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8% price reduction to initiate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99"/>
              </a:spcBef>
              <a:buClr>
                <a:srgbClr val="f53d00"/>
              </a:buClr>
              <a:buSzPct val="75000"/>
              <a:buFont typeface="Monotype Sorts" charset="2"/>
              <a:buChar char="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cc"/>
                </a:solidFill>
                <a:effectLst/>
                <a:uFillTx/>
                <a:latin typeface="Arial"/>
              </a:rPr>
              <a:t>reconcile and adjust</a:t>
            </a: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cc"/>
              </a:solidFill>
              <a:effectLst/>
              <a:uFillTx/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38872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1999-11-29T18:20:38Z</dcterms:created>
  <dc:creator>Debbie Smith</dc:creator>
  <dc:description/>
  <dc:language>en-US</dc:language>
  <cp:lastModifiedBy>cbrown6</cp:lastModifiedBy>
  <cp:lastPrinted>2000-11-29T17:02:20Z</cp:lastPrinted>
  <dcterms:modified xsi:type="dcterms:W3CDTF">2000-12-06T10:48:30Z</dcterms:modified>
  <cp:revision>157</cp:revision>
  <dc:subject/>
  <dc:title>Forward-Looking Statements</dc:title>
</cp:coreProperties>
</file>