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34E11DA-CF49-49AE-B336-B8C0D0E4FD1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BB82DD8-73CB-42FC-BC4D-9163739FADF5}"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915928D-2110-4970-AE57-3643BF25ABAF}"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B238C14-150A-486C-A8D2-97B42A3167A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380880" y="2590560"/>
            <a:ext cx="830592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a:rPr>
              <a:t>EnronOnline Softs</a:t>
            </a:r>
            <a:endParaRPr b="0" lang="en-US" sz="4400" strike="noStrike" u="none">
              <a:solidFill>
                <a:srgbClr val="000000"/>
              </a:solidFill>
              <a:effectLst/>
              <a:uFillTx/>
              <a:latin typeface="Times New Roman"/>
            </a:endParaRPr>
          </a:p>
        </p:txBody>
      </p:sp>
      <p:sp>
        <p:nvSpPr>
          <p:cNvPr id="10"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Economics - Initial Swap Products</a:t>
            </a:r>
            <a:endParaRPr b="0" lang="en-US" sz="2400" strike="noStrike" u="none">
              <a:solidFill>
                <a:srgbClr val="000000"/>
              </a:solidFill>
              <a:effectLst/>
              <a:uFillTx/>
              <a:latin typeface="Times New Roman"/>
            </a:endParaRPr>
          </a:p>
        </p:txBody>
      </p:sp>
      <p:sp>
        <p:nvSpPr>
          <p:cNvPr id="51"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62120" y="1295280"/>
            <a:ext cx="7696080" cy="452700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Personnel:</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4 Traders ($200k Base)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$ 1,120,000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4 Support ($  75k Base)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420,000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General Expenses: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Hedging Activities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250,000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Systems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200,000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Other Expenses</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500,000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Technology:</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Hardware</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50,000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Development/Testing</a:t>
            </a:r>
            <a:r>
              <a:rPr b="0" lang="en-US" sz="1800" strike="noStrike" u="none">
                <a:solidFill>
                  <a:srgbClr val="000000"/>
                </a:solidFill>
                <a:effectLst/>
                <a:uFillTx/>
                <a:latin typeface="Arial"/>
              </a:rPr>
              <a:t>	</a:t>
            </a:r>
            <a:r>
              <a:rPr b="0" lang="en-US" sz="1800" strike="noStrike" u="sng">
                <a:solidFill>
                  <a:srgbClr val="000000"/>
                </a:solidFill>
                <a:effectLst/>
                <a:uFillTx/>
                <a:latin typeface="Arial"/>
              </a:rPr>
              <a:t>$      36,000</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EXPENSES</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$ 2,576,000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BREAKEVEN:</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86,136 </a:t>
            </a:r>
            <a:r>
              <a:rPr b="0" lang="en-US" sz="1800" strike="noStrike" u="none">
                <a:solidFill>
                  <a:srgbClr val="000000"/>
                </a:solidFill>
                <a:effectLst/>
                <a:uFillTx/>
                <a:latin typeface="Arial"/>
              </a:rPr>
              <a:t>Contracts.  We have traded 500,000 YTD. </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Equates to </a:t>
            </a:r>
            <a:r>
              <a:rPr b="1" lang="en-US" sz="1800" strike="noStrike" u="none">
                <a:solidFill>
                  <a:srgbClr val="000000"/>
                </a:solidFill>
                <a:effectLst/>
                <a:uFillTx/>
                <a:latin typeface="Arial"/>
              </a:rPr>
              <a:t>~13%</a:t>
            </a:r>
            <a:r>
              <a:rPr b="0" lang="en-US" sz="1800" strike="noStrike" u="none">
                <a:solidFill>
                  <a:srgbClr val="000000"/>
                </a:solidFill>
                <a:effectLst/>
                <a:uFillTx/>
                <a:latin typeface="Arial"/>
              </a:rPr>
              <a:t> of our current business volumes</a:t>
            </a:r>
            <a:endParaRPr b="0" lang="en-US" sz="18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Assumes Cocoa at £550pt price with a 37.5bps spread.</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90CDBF8-B5E4-425E-A30E-A80B9D619A61}"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Cocoa Opportunity</a:t>
            </a:r>
            <a:endParaRPr b="0" lang="en-US" sz="2400" strike="noStrike" u="none">
              <a:solidFill>
                <a:srgbClr val="000000"/>
              </a:solidFill>
              <a:effectLst/>
              <a:uFillTx/>
              <a:latin typeface="Times New Roman"/>
            </a:endParaRPr>
          </a:p>
        </p:txBody>
      </p:sp>
      <p:sp>
        <p:nvSpPr>
          <p:cNvPr id="55"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762120" y="1676520"/>
            <a:ext cx="761760" cy="3664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1523880" y="1143000"/>
            <a:ext cx="6172200" cy="611280"/>
          </a:xfrm>
          <a:prstGeom prst="rect">
            <a:avLst/>
          </a:prstGeom>
          <a:noFill/>
          <a:ln w="0">
            <a:noFill/>
          </a:ln>
        </p:spPr>
        <p:style>
          <a:lnRef idx="0"/>
          <a:fillRef idx="0"/>
          <a:effectRef idx="0"/>
          <a:fontRef idx="minor"/>
        </p:style>
        <p:txBody>
          <a:bodyPr lIns="90000" rIns="90000" tIns="46800" bIns="46800" anchor="t">
            <a:spAutoFit/>
          </a:bodyPr>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1999 London Market Shares</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1999 Revenues</a:t>
            </a:r>
            <a:endParaRPr b="0" lang="en-US" sz="1600" strike="noStrike" u="none">
              <a:solidFill>
                <a:srgbClr val="000000"/>
              </a:solidFill>
              <a:effectLst/>
              <a:uFillTx/>
              <a:latin typeface="Times New Roman"/>
            </a:endParaRPr>
          </a:p>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Cocoa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10.8%</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US $1.8 mm</a:t>
            </a:r>
            <a:endParaRPr b="0" lang="en-US" sz="1600" strike="noStrike" u="none">
              <a:solidFill>
                <a:srgbClr val="000000"/>
              </a:solidFill>
              <a:effectLst/>
              <a:uFillTx/>
              <a:latin typeface="Times New Roman"/>
            </a:endParaRPr>
          </a:p>
        </p:txBody>
      </p:sp>
      <p:pic>
        <p:nvPicPr>
          <p:cNvPr id="59" name="" descr=""/>
          <p:cNvPicPr/>
          <p:nvPr/>
        </p:nvPicPr>
        <p:blipFill>
          <a:blip r:embed="rId1"/>
          <a:stretch/>
        </p:blipFill>
        <p:spPr>
          <a:xfrm>
            <a:off x="762120" y="1868400"/>
            <a:ext cx="7543800" cy="3998880"/>
          </a:xfrm>
          <a:prstGeom prst="rect">
            <a:avLst/>
          </a:prstGeom>
          <a:noFill/>
          <a:ln w="0">
            <a:noFill/>
          </a:ln>
        </p:spPr>
      </p:pic>
      <p:sp>
        <p:nvSpPr>
          <p:cNvPr id="60" name=""/>
          <p:cNvSpPr/>
          <p:nvPr/>
        </p:nvSpPr>
        <p:spPr>
          <a:xfrm>
            <a:off x="3733920" y="3429000"/>
            <a:ext cx="457200" cy="228600"/>
          </a:xfrm>
          <a:prstGeom prst="ellipse">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rot="2245800">
            <a:off x="4038120" y="3962520"/>
            <a:ext cx="2133720" cy="761760"/>
          </a:xfrm>
          <a:prstGeom prst="rightArrow">
            <a:avLst>
              <a:gd name="adj1" fmla="val 50000"/>
              <a:gd name="adj2" fmla="val 70026"/>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D2BC369-005D-4DC3-AEBC-18E5A3E9358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Coffee Opportunity</a:t>
            </a:r>
            <a:endParaRPr b="0" lang="en-US" sz="2400" strike="noStrike" u="none">
              <a:solidFill>
                <a:srgbClr val="000000"/>
              </a:solidFill>
              <a:effectLst/>
              <a:uFillTx/>
              <a:latin typeface="Times New Roman"/>
            </a:endParaRPr>
          </a:p>
        </p:txBody>
      </p:sp>
      <p:sp>
        <p:nvSpPr>
          <p:cNvPr id="63"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762120" y="1676520"/>
            <a:ext cx="761760" cy="3664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 name=""/>
          <p:cNvSpPr/>
          <p:nvPr/>
        </p:nvSpPr>
        <p:spPr>
          <a:xfrm>
            <a:off x="1523880" y="1066680"/>
            <a:ext cx="6172200" cy="611280"/>
          </a:xfrm>
          <a:prstGeom prst="rect">
            <a:avLst/>
          </a:prstGeom>
          <a:noFill/>
          <a:ln w="0">
            <a:noFill/>
          </a:ln>
        </p:spPr>
        <p:style>
          <a:lnRef idx="0"/>
          <a:fillRef idx="0"/>
          <a:effectRef idx="0"/>
          <a:fontRef idx="minor"/>
        </p:style>
        <p:txBody>
          <a:bodyPr lIns="90000" rIns="90000" tIns="46800" bIns="46800" anchor="t">
            <a:spAutoFit/>
          </a:bodyPr>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1999 London Market Shares</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1999 Revenues</a:t>
            </a:r>
            <a:endParaRPr b="0" lang="en-US" sz="1600" strike="noStrike" u="none">
              <a:solidFill>
                <a:srgbClr val="000000"/>
              </a:solidFill>
              <a:effectLst/>
              <a:uFillTx/>
              <a:latin typeface="Times New Roman"/>
            </a:endParaRPr>
          </a:p>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Coffee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5.7%</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US $1.2 mm</a:t>
            </a:r>
            <a:endParaRPr b="0" lang="en-US" sz="1600" strike="noStrike" u="none">
              <a:solidFill>
                <a:srgbClr val="000000"/>
              </a:solidFill>
              <a:effectLst/>
              <a:uFillTx/>
              <a:latin typeface="Times New Roman"/>
            </a:endParaRPr>
          </a:p>
        </p:txBody>
      </p:sp>
      <p:sp>
        <p:nvSpPr>
          <p:cNvPr id="67" name=""/>
          <p:cNvSpPr/>
          <p:nvPr/>
        </p:nvSpPr>
        <p:spPr>
          <a:xfrm rot="2245800">
            <a:off x="3123720" y="3962520"/>
            <a:ext cx="2133720" cy="761760"/>
          </a:xfrm>
          <a:prstGeom prst="rightArrow">
            <a:avLst>
              <a:gd name="adj1" fmla="val 50000"/>
              <a:gd name="adj2" fmla="val 70026"/>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8" name=""/>
          <p:cNvGrpSpPr/>
          <p:nvPr/>
        </p:nvGrpSpPr>
        <p:grpSpPr>
          <a:xfrm>
            <a:off x="856800" y="1687680"/>
            <a:ext cx="7100280" cy="3084840"/>
            <a:chOff x="856800" y="1687680"/>
            <a:chExt cx="7100280" cy="3084840"/>
          </a:xfrm>
        </p:grpSpPr>
        <p:sp>
          <p:nvSpPr>
            <p:cNvPr id="69" name=""/>
            <p:cNvSpPr/>
            <p:nvPr/>
          </p:nvSpPr>
          <p:spPr>
            <a:xfrm>
              <a:off x="856800" y="1687680"/>
              <a:ext cx="32014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Coffee OTC Market Revenue Opportunity</a:t>
              </a:r>
              <a:endParaRPr b="0" lang="en-US" sz="1300" strike="noStrike" u="none">
                <a:solidFill>
                  <a:srgbClr val="000000"/>
                </a:solidFill>
                <a:effectLst/>
                <a:uFillTx/>
                <a:latin typeface="Times New Roman"/>
              </a:endParaRPr>
            </a:p>
          </p:txBody>
        </p:sp>
        <p:sp>
          <p:nvSpPr>
            <p:cNvPr id="70" name=""/>
            <p:cNvSpPr/>
            <p:nvPr/>
          </p:nvSpPr>
          <p:spPr>
            <a:xfrm>
              <a:off x="2208960" y="1897200"/>
              <a:ext cx="2538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10%</a:t>
              </a:r>
              <a:endParaRPr b="0" lang="en-US" sz="1000" strike="noStrike" u="none">
                <a:solidFill>
                  <a:srgbClr val="000000"/>
                </a:solidFill>
                <a:effectLst/>
                <a:uFillTx/>
                <a:latin typeface="Times New Roman"/>
              </a:endParaRPr>
            </a:p>
          </p:txBody>
        </p:sp>
        <p:sp>
          <p:nvSpPr>
            <p:cNvPr id="71" name=""/>
            <p:cNvSpPr/>
            <p:nvPr/>
          </p:nvSpPr>
          <p:spPr>
            <a:xfrm>
              <a:off x="972000" y="2476440"/>
              <a:ext cx="6404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Margin per </a:t>
              </a:r>
              <a:endParaRPr b="0" lang="en-US" sz="1000" strike="noStrike" u="none">
                <a:solidFill>
                  <a:srgbClr val="000000"/>
                </a:solidFill>
                <a:effectLst/>
                <a:uFillTx/>
                <a:latin typeface="Times New Roman"/>
              </a:endParaRPr>
            </a:p>
          </p:txBody>
        </p:sp>
        <p:sp>
          <p:nvSpPr>
            <p:cNvPr id="72" name=""/>
            <p:cNvSpPr/>
            <p:nvPr/>
          </p:nvSpPr>
          <p:spPr>
            <a:xfrm>
              <a:off x="889920" y="2644920"/>
              <a:ext cx="80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Trade, bps as </a:t>
              </a:r>
              <a:endParaRPr b="0" lang="en-US" sz="1000" strike="noStrike" u="none">
                <a:solidFill>
                  <a:srgbClr val="000000"/>
                </a:solidFill>
                <a:effectLst/>
                <a:uFillTx/>
                <a:latin typeface="Times New Roman"/>
              </a:endParaRPr>
            </a:p>
          </p:txBody>
        </p:sp>
        <p:sp>
          <p:nvSpPr>
            <p:cNvPr id="73" name=""/>
            <p:cNvSpPr/>
            <p:nvPr/>
          </p:nvSpPr>
          <p:spPr>
            <a:xfrm>
              <a:off x="902160" y="2813040"/>
              <a:ext cx="7531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of Notional</a:t>
              </a:r>
              <a:endParaRPr b="0" lang="en-US" sz="1000" strike="noStrike" u="none">
                <a:solidFill>
                  <a:srgbClr val="000000"/>
                </a:solidFill>
                <a:effectLst/>
                <a:uFillTx/>
                <a:latin typeface="Times New Roman"/>
              </a:endParaRPr>
            </a:p>
          </p:txBody>
        </p:sp>
        <p:sp>
          <p:nvSpPr>
            <p:cNvPr id="74" name=""/>
            <p:cNvSpPr/>
            <p:nvPr/>
          </p:nvSpPr>
          <p:spPr>
            <a:xfrm>
              <a:off x="1961280" y="2822400"/>
              <a:ext cx="289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a:t>
              </a:r>
              <a:endParaRPr b="0" lang="en-US" sz="1000" strike="noStrike" u="none">
                <a:solidFill>
                  <a:srgbClr val="000000"/>
                </a:solidFill>
                <a:effectLst/>
                <a:uFillTx/>
                <a:latin typeface="Times New Roman"/>
              </a:endParaRPr>
            </a:p>
          </p:txBody>
        </p:sp>
        <p:sp>
          <p:nvSpPr>
            <p:cNvPr id="75" name=""/>
            <p:cNvSpPr/>
            <p:nvPr/>
          </p:nvSpPr>
          <p:spPr>
            <a:xfrm>
              <a:off x="2751840" y="2822400"/>
              <a:ext cx="289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5.7%</a:t>
              </a:r>
              <a:endParaRPr b="0" lang="en-US" sz="1000" strike="noStrike" u="none">
                <a:solidFill>
                  <a:srgbClr val="000000"/>
                </a:solidFill>
                <a:effectLst/>
                <a:uFillTx/>
                <a:latin typeface="Times New Roman"/>
              </a:endParaRPr>
            </a:p>
          </p:txBody>
        </p:sp>
        <p:sp>
          <p:nvSpPr>
            <p:cNvPr id="76" name=""/>
            <p:cNvSpPr/>
            <p:nvPr/>
          </p:nvSpPr>
          <p:spPr>
            <a:xfrm>
              <a:off x="350892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a:t>
              </a:r>
              <a:endParaRPr b="0" lang="en-US" sz="1000" strike="noStrike" u="none">
                <a:solidFill>
                  <a:srgbClr val="000000"/>
                </a:solidFill>
                <a:effectLst/>
                <a:uFillTx/>
                <a:latin typeface="Times New Roman"/>
              </a:endParaRPr>
            </a:p>
          </p:txBody>
        </p:sp>
        <p:sp>
          <p:nvSpPr>
            <p:cNvPr id="77" name=""/>
            <p:cNvSpPr/>
            <p:nvPr/>
          </p:nvSpPr>
          <p:spPr>
            <a:xfrm>
              <a:off x="430092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15.0%</a:t>
              </a:r>
              <a:endParaRPr b="0" lang="en-US" sz="1000" strike="noStrike" u="none">
                <a:solidFill>
                  <a:srgbClr val="000000"/>
                </a:solidFill>
                <a:effectLst/>
                <a:uFillTx/>
                <a:latin typeface="Times New Roman"/>
              </a:endParaRPr>
            </a:p>
          </p:txBody>
        </p:sp>
        <p:sp>
          <p:nvSpPr>
            <p:cNvPr id="78" name=""/>
            <p:cNvSpPr/>
            <p:nvPr/>
          </p:nvSpPr>
          <p:spPr>
            <a:xfrm>
              <a:off x="509148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20.0%</a:t>
              </a:r>
              <a:endParaRPr b="0" lang="en-US" sz="1000" strike="noStrike" u="none">
                <a:solidFill>
                  <a:srgbClr val="000000"/>
                </a:solidFill>
                <a:effectLst/>
                <a:uFillTx/>
                <a:latin typeface="Times New Roman"/>
              </a:endParaRPr>
            </a:p>
          </p:txBody>
        </p:sp>
        <p:sp>
          <p:nvSpPr>
            <p:cNvPr id="79" name=""/>
            <p:cNvSpPr/>
            <p:nvPr/>
          </p:nvSpPr>
          <p:spPr>
            <a:xfrm>
              <a:off x="588204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80" name=""/>
            <p:cNvSpPr/>
            <p:nvPr/>
          </p:nvSpPr>
          <p:spPr>
            <a:xfrm>
              <a:off x="667440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30.0%</a:t>
              </a:r>
              <a:endParaRPr b="0" lang="en-US" sz="1000" strike="noStrike" u="none">
                <a:solidFill>
                  <a:srgbClr val="000000"/>
                </a:solidFill>
                <a:effectLst/>
                <a:uFillTx/>
                <a:latin typeface="Times New Roman"/>
              </a:endParaRPr>
            </a:p>
          </p:txBody>
        </p:sp>
        <p:sp>
          <p:nvSpPr>
            <p:cNvPr id="81" name=""/>
            <p:cNvSpPr/>
            <p:nvPr/>
          </p:nvSpPr>
          <p:spPr>
            <a:xfrm>
              <a:off x="7464960" y="2822400"/>
              <a:ext cx="359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40.0%</a:t>
              </a:r>
              <a:endParaRPr b="0" lang="en-US" sz="1000" strike="noStrike" u="none">
                <a:solidFill>
                  <a:srgbClr val="000000"/>
                </a:solidFill>
                <a:effectLst/>
                <a:uFillTx/>
                <a:latin typeface="Times New Roman"/>
              </a:endParaRPr>
            </a:p>
          </p:txBody>
        </p:sp>
        <p:sp>
          <p:nvSpPr>
            <p:cNvPr id="82" name=""/>
            <p:cNvSpPr/>
            <p:nvPr/>
          </p:nvSpPr>
          <p:spPr>
            <a:xfrm>
              <a:off x="1757520" y="3002040"/>
              <a:ext cx="718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London Only</a:t>
              </a:r>
              <a:endParaRPr b="0" lang="en-US" sz="1000" strike="noStrike" u="none">
                <a:solidFill>
                  <a:srgbClr val="000000"/>
                </a:solidFill>
                <a:effectLst/>
                <a:uFillTx/>
                <a:latin typeface="Times New Roman"/>
              </a:endParaRPr>
            </a:p>
          </p:txBody>
        </p:sp>
        <p:sp>
          <p:nvSpPr>
            <p:cNvPr id="83" name=""/>
            <p:cNvSpPr/>
            <p:nvPr/>
          </p:nvSpPr>
          <p:spPr>
            <a:xfrm>
              <a:off x="1172160" y="31813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a:t>
              </a:r>
              <a:endParaRPr b="0" lang="en-US" sz="1000" strike="noStrike" u="none">
                <a:solidFill>
                  <a:srgbClr val="000000"/>
                </a:solidFill>
                <a:effectLst/>
                <a:uFillTx/>
                <a:latin typeface="Times New Roman"/>
              </a:endParaRPr>
            </a:p>
          </p:txBody>
        </p:sp>
        <p:sp>
          <p:nvSpPr>
            <p:cNvPr id="84" name=""/>
            <p:cNvSpPr/>
            <p:nvPr/>
          </p:nvSpPr>
          <p:spPr>
            <a:xfrm>
              <a:off x="217044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0.30</a:t>
              </a:r>
              <a:endParaRPr b="0" lang="en-US" sz="1000" strike="noStrike" u="none">
                <a:solidFill>
                  <a:srgbClr val="000000"/>
                </a:solidFill>
                <a:effectLst/>
                <a:uFillTx/>
                <a:latin typeface="Times New Roman"/>
              </a:endParaRPr>
            </a:p>
          </p:txBody>
        </p:sp>
        <p:sp>
          <p:nvSpPr>
            <p:cNvPr id="85" name=""/>
            <p:cNvSpPr/>
            <p:nvPr/>
          </p:nvSpPr>
          <p:spPr>
            <a:xfrm>
              <a:off x="177984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86" name=""/>
            <p:cNvSpPr/>
            <p:nvPr/>
          </p:nvSpPr>
          <p:spPr>
            <a:xfrm>
              <a:off x="214092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87" name=""/>
            <p:cNvSpPr/>
            <p:nvPr/>
          </p:nvSpPr>
          <p:spPr>
            <a:xfrm>
              <a:off x="296100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0.34</a:t>
              </a:r>
              <a:endParaRPr b="0" lang="en-US" sz="1000" strike="noStrike" u="none">
                <a:solidFill>
                  <a:srgbClr val="000000"/>
                </a:solidFill>
                <a:effectLst/>
                <a:uFillTx/>
                <a:latin typeface="Times New Roman"/>
              </a:endParaRPr>
            </a:p>
          </p:txBody>
        </p:sp>
        <p:sp>
          <p:nvSpPr>
            <p:cNvPr id="88" name=""/>
            <p:cNvSpPr/>
            <p:nvPr/>
          </p:nvSpPr>
          <p:spPr>
            <a:xfrm>
              <a:off x="257040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89" name=""/>
            <p:cNvSpPr/>
            <p:nvPr/>
          </p:nvSpPr>
          <p:spPr>
            <a:xfrm>
              <a:off x="293148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0" name=""/>
            <p:cNvSpPr/>
            <p:nvPr/>
          </p:nvSpPr>
          <p:spPr>
            <a:xfrm>
              <a:off x="375336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0.59</a:t>
              </a:r>
              <a:endParaRPr b="0" lang="en-US" sz="1000" strike="noStrike" u="none">
                <a:solidFill>
                  <a:srgbClr val="000000"/>
                </a:solidFill>
                <a:effectLst/>
                <a:uFillTx/>
                <a:latin typeface="Times New Roman"/>
              </a:endParaRPr>
            </a:p>
          </p:txBody>
        </p:sp>
        <p:sp>
          <p:nvSpPr>
            <p:cNvPr id="91" name=""/>
            <p:cNvSpPr/>
            <p:nvPr/>
          </p:nvSpPr>
          <p:spPr>
            <a:xfrm>
              <a:off x="336240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2" name=""/>
            <p:cNvSpPr/>
            <p:nvPr/>
          </p:nvSpPr>
          <p:spPr>
            <a:xfrm>
              <a:off x="372348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3" name=""/>
            <p:cNvSpPr/>
            <p:nvPr/>
          </p:nvSpPr>
          <p:spPr>
            <a:xfrm>
              <a:off x="454392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0.89</a:t>
              </a:r>
              <a:endParaRPr b="0" lang="en-US" sz="1000" strike="noStrike" u="none">
                <a:solidFill>
                  <a:srgbClr val="000000"/>
                </a:solidFill>
                <a:effectLst/>
                <a:uFillTx/>
                <a:latin typeface="Times New Roman"/>
              </a:endParaRPr>
            </a:p>
          </p:txBody>
        </p:sp>
        <p:sp>
          <p:nvSpPr>
            <p:cNvPr id="94" name=""/>
            <p:cNvSpPr/>
            <p:nvPr/>
          </p:nvSpPr>
          <p:spPr>
            <a:xfrm>
              <a:off x="415296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5" name=""/>
            <p:cNvSpPr/>
            <p:nvPr/>
          </p:nvSpPr>
          <p:spPr>
            <a:xfrm>
              <a:off x="451404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6" name=""/>
            <p:cNvSpPr/>
            <p:nvPr/>
          </p:nvSpPr>
          <p:spPr>
            <a:xfrm>
              <a:off x="533592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a:t>
              </a:r>
              <a:endParaRPr b="0" lang="en-US" sz="1000" strike="noStrike" u="none">
                <a:solidFill>
                  <a:srgbClr val="000000"/>
                </a:solidFill>
                <a:effectLst/>
                <a:uFillTx/>
                <a:latin typeface="Times New Roman"/>
              </a:endParaRPr>
            </a:p>
          </p:txBody>
        </p:sp>
        <p:sp>
          <p:nvSpPr>
            <p:cNvPr id="97" name=""/>
            <p:cNvSpPr/>
            <p:nvPr/>
          </p:nvSpPr>
          <p:spPr>
            <a:xfrm>
              <a:off x="494352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8" name=""/>
            <p:cNvSpPr/>
            <p:nvPr/>
          </p:nvSpPr>
          <p:spPr>
            <a:xfrm>
              <a:off x="530496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9" name=""/>
            <p:cNvSpPr/>
            <p:nvPr/>
          </p:nvSpPr>
          <p:spPr>
            <a:xfrm>
              <a:off x="612648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a:t>
              </a:r>
              <a:endParaRPr b="0" lang="en-US" sz="1000" strike="noStrike" u="none">
                <a:solidFill>
                  <a:srgbClr val="000000"/>
                </a:solidFill>
                <a:effectLst/>
                <a:uFillTx/>
                <a:latin typeface="Times New Roman"/>
              </a:endParaRPr>
            </a:p>
          </p:txBody>
        </p:sp>
        <p:sp>
          <p:nvSpPr>
            <p:cNvPr id="100" name=""/>
            <p:cNvSpPr/>
            <p:nvPr/>
          </p:nvSpPr>
          <p:spPr>
            <a:xfrm>
              <a:off x="573588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1" name=""/>
            <p:cNvSpPr/>
            <p:nvPr/>
          </p:nvSpPr>
          <p:spPr>
            <a:xfrm>
              <a:off x="609696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2" name=""/>
            <p:cNvSpPr/>
            <p:nvPr/>
          </p:nvSpPr>
          <p:spPr>
            <a:xfrm>
              <a:off x="691704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1.78</a:t>
              </a:r>
              <a:endParaRPr b="0" lang="en-US" sz="1000" strike="noStrike" u="none">
                <a:solidFill>
                  <a:srgbClr val="000000"/>
                </a:solidFill>
                <a:effectLst/>
                <a:uFillTx/>
                <a:latin typeface="Times New Roman"/>
              </a:endParaRPr>
            </a:p>
          </p:txBody>
        </p:sp>
        <p:sp>
          <p:nvSpPr>
            <p:cNvPr id="103" name=""/>
            <p:cNvSpPr/>
            <p:nvPr/>
          </p:nvSpPr>
          <p:spPr>
            <a:xfrm>
              <a:off x="652644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4" name=""/>
            <p:cNvSpPr/>
            <p:nvPr/>
          </p:nvSpPr>
          <p:spPr>
            <a:xfrm>
              <a:off x="688752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5" name=""/>
            <p:cNvSpPr/>
            <p:nvPr/>
          </p:nvSpPr>
          <p:spPr>
            <a:xfrm>
              <a:off x="7709400" y="31813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2.37</a:t>
              </a:r>
              <a:endParaRPr b="0" lang="en-US" sz="1000" strike="noStrike" u="none">
                <a:solidFill>
                  <a:srgbClr val="000000"/>
                </a:solidFill>
                <a:effectLst/>
                <a:uFillTx/>
                <a:latin typeface="Times New Roman"/>
              </a:endParaRPr>
            </a:p>
          </p:txBody>
        </p:sp>
        <p:sp>
          <p:nvSpPr>
            <p:cNvPr id="106" name=""/>
            <p:cNvSpPr/>
            <p:nvPr/>
          </p:nvSpPr>
          <p:spPr>
            <a:xfrm>
              <a:off x="7317000" y="31813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7" name=""/>
            <p:cNvSpPr/>
            <p:nvPr/>
          </p:nvSpPr>
          <p:spPr>
            <a:xfrm>
              <a:off x="7679520" y="31813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08" name=""/>
            <p:cNvSpPr/>
            <p:nvPr/>
          </p:nvSpPr>
          <p:spPr>
            <a:xfrm>
              <a:off x="113868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12.5</a:t>
              </a:r>
              <a:endParaRPr b="0" lang="en-US" sz="1000" strike="noStrike" u="none">
                <a:solidFill>
                  <a:srgbClr val="000000"/>
                </a:solidFill>
                <a:effectLst/>
                <a:uFillTx/>
                <a:latin typeface="Times New Roman"/>
              </a:endParaRPr>
            </a:p>
          </p:txBody>
        </p:sp>
        <p:sp>
          <p:nvSpPr>
            <p:cNvPr id="109" name=""/>
            <p:cNvSpPr/>
            <p:nvPr/>
          </p:nvSpPr>
          <p:spPr>
            <a:xfrm>
              <a:off x="217044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0.74</a:t>
              </a:r>
              <a:endParaRPr b="0" lang="en-US" sz="1000" strike="noStrike" u="none">
                <a:solidFill>
                  <a:srgbClr val="000000"/>
                </a:solidFill>
                <a:effectLst/>
                <a:uFillTx/>
                <a:latin typeface="Times New Roman"/>
              </a:endParaRPr>
            </a:p>
          </p:txBody>
        </p:sp>
        <p:sp>
          <p:nvSpPr>
            <p:cNvPr id="110" name=""/>
            <p:cNvSpPr/>
            <p:nvPr/>
          </p:nvSpPr>
          <p:spPr>
            <a:xfrm>
              <a:off x="177984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1" name=""/>
            <p:cNvSpPr/>
            <p:nvPr/>
          </p:nvSpPr>
          <p:spPr>
            <a:xfrm>
              <a:off x="214092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2" name=""/>
            <p:cNvSpPr/>
            <p:nvPr/>
          </p:nvSpPr>
          <p:spPr>
            <a:xfrm>
              <a:off x="296100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0.84</a:t>
              </a:r>
              <a:endParaRPr b="0" lang="en-US" sz="1000" strike="noStrike" u="none">
                <a:solidFill>
                  <a:srgbClr val="000000"/>
                </a:solidFill>
                <a:effectLst/>
                <a:uFillTx/>
                <a:latin typeface="Times New Roman"/>
              </a:endParaRPr>
            </a:p>
          </p:txBody>
        </p:sp>
        <p:sp>
          <p:nvSpPr>
            <p:cNvPr id="113" name=""/>
            <p:cNvSpPr/>
            <p:nvPr/>
          </p:nvSpPr>
          <p:spPr>
            <a:xfrm>
              <a:off x="257040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4" name=""/>
            <p:cNvSpPr/>
            <p:nvPr/>
          </p:nvSpPr>
          <p:spPr>
            <a:xfrm>
              <a:off x="293148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5" name=""/>
            <p:cNvSpPr/>
            <p:nvPr/>
          </p:nvSpPr>
          <p:spPr>
            <a:xfrm>
              <a:off x="375336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a:t>
              </a:r>
              <a:endParaRPr b="0" lang="en-US" sz="1000" strike="noStrike" u="none">
                <a:solidFill>
                  <a:srgbClr val="000000"/>
                </a:solidFill>
                <a:effectLst/>
                <a:uFillTx/>
                <a:latin typeface="Times New Roman"/>
              </a:endParaRPr>
            </a:p>
          </p:txBody>
        </p:sp>
        <p:sp>
          <p:nvSpPr>
            <p:cNvPr id="116" name=""/>
            <p:cNvSpPr/>
            <p:nvPr/>
          </p:nvSpPr>
          <p:spPr>
            <a:xfrm>
              <a:off x="336240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7" name=""/>
            <p:cNvSpPr/>
            <p:nvPr/>
          </p:nvSpPr>
          <p:spPr>
            <a:xfrm>
              <a:off x="372348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18" name=""/>
            <p:cNvSpPr/>
            <p:nvPr/>
          </p:nvSpPr>
          <p:spPr>
            <a:xfrm>
              <a:off x="454392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a:t>
              </a:r>
              <a:endParaRPr b="0" lang="en-US" sz="1000" strike="noStrike" u="none">
                <a:solidFill>
                  <a:srgbClr val="000000"/>
                </a:solidFill>
                <a:effectLst/>
                <a:uFillTx/>
                <a:latin typeface="Times New Roman"/>
              </a:endParaRPr>
            </a:p>
          </p:txBody>
        </p:sp>
        <p:sp>
          <p:nvSpPr>
            <p:cNvPr id="119" name=""/>
            <p:cNvSpPr/>
            <p:nvPr/>
          </p:nvSpPr>
          <p:spPr>
            <a:xfrm>
              <a:off x="415296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0" name=""/>
            <p:cNvSpPr/>
            <p:nvPr/>
          </p:nvSpPr>
          <p:spPr>
            <a:xfrm>
              <a:off x="451404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1" name=""/>
            <p:cNvSpPr/>
            <p:nvPr/>
          </p:nvSpPr>
          <p:spPr>
            <a:xfrm>
              <a:off x="533592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a:t>
              </a:r>
              <a:endParaRPr b="0" lang="en-US" sz="1000" strike="noStrike" u="none">
                <a:solidFill>
                  <a:srgbClr val="000000"/>
                </a:solidFill>
                <a:effectLst/>
                <a:uFillTx/>
                <a:latin typeface="Times New Roman"/>
              </a:endParaRPr>
            </a:p>
          </p:txBody>
        </p:sp>
        <p:sp>
          <p:nvSpPr>
            <p:cNvPr id="122" name=""/>
            <p:cNvSpPr/>
            <p:nvPr/>
          </p:nvSpPr>
          <p:spPr>
            <a:xfrm>
              <a:off x="494352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3" name=""/>
            <p:cNvSpPr/>
            <p:nvPr/>
          </p:nvSpPr>
          <p:spPr>
            <a:xfrm>
              <a:off x="530496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4" name=""/>
            <p:cNvSpPr/>
            <p:nvPr/>
          </p:nvSpPr>
          <p:spPr>
            <a:xfrm>
              <a:off x="612648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3.70</a:t>
              </a:r>
              <a:endParaRPr b="0" lang="en-US" sz="1000" strike="noStrike" u="none">
                <a:solidFill>
                  <a:srgbClr val="000000"/>
                </a:solidFill>
                <a:effectLst/>
                <a:uFillTx/>
                <a:latin typeface="Times New Roman"/>
              </a:endParaRPr>
            </a:p>
          </p:txBody>
        </p:sp>
        <p:sp>
          <p:nvSpPr>
            <p:cNvPr id="125" name=""/>
            <p:cNvSpPr/>
            <p:nvPr/>
          </p:nvSpPr>
          <p:spPr>
            <a:xfrm>
              <a:off x="573588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6" name=""/>
            <p:cNvSpPr/>
            <p:nvPr/>
          </p:nvSpPr>
          <p:spPr>
            <a:xfrm>
              <a:off x="609696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7" name=""/>
            <p:cNvSpPr/>
            <p:nvPr/>
          </p:nvSpPr>
          <p:spPr>
            <a:xfrm>
              <a:off x="691704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a:t>
              </a:r>
              <a:endParaRPr b="0" lang="en-US" sz="1000" strike="noStrike" u="none">
                <a:solidFill>
                  <a:srgbClr val="000000"/>
                </a:solidFill>
                <a:effectLst/>
                <a:uFillTx/>
                <a:latin typeface="Times New Roman"/>
              </a:endParaRPr>
            </a:p>
          </p:txBody>
        </p:sp>
        <p:sp>
          <p:nvSpPr>
            <p:cNvPr id="128" name=""/>
            <p:cNvSpPr/>
            <p:nvPr/>
          </p:nvSpPr>
          <p:spPr>
            <a:xfrm>
              <a:off x="652644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9" name=""/>
            <p:cNvSpPr/>
            <p:nvPr/>
          </p:nvSpPr>
          <p:spPr>
            <a:xfrm>
              <a:off x="688752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0" name=""/>
            <p:cNvSpPr/>
            <p:nvPr/>
          </p:nvSpPr>
          <p:spPr>
            <a:xfrm>
              <a:off x="7709400" y="33624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a:t>
              </a:r>
              <a:endParaRPr b="0" lang="en-US" sz="1000" strike="noStrike" u="none">
                <a:solidFill>
                  <a:srgbClr val="000000"/>
                </a:solidFill>
                <a:effectLst/>
                <a:uFillTx/>
                <a:latin typeface="Times New Roman"/>
              </a:endParaRPr>
            </a:p>
          </p:txBody>
        </p:sp>
        <p:sp>
          <p:nvSpPr>
            <p:cNvPr id="131" name=""/>
            <p:cNvSpPr/>
            <p:nvPr/>
          </p:nvSpPr>
          <p:spPr>
            <a:xfrm>
              <a:off x="7317000" y="33624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2" name=""/>
            <p:cNvSpPr/>
            <p:nvPr/>
          </p:nvSpPr>
          <p:spPr>
            <a:xfrm>
              <a:off x="7679520" y="33624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3" name=""/>
            <p:cNvSpPr/>
            <p:nvPr/>
          </p:nvSpPr>
          <p:spPr>
            <a:xfrm>
              <a:off x="113868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18.0</a:t>
              </a:r>
              <a:endParaRPr b="0" lang="en-US" sz="1000" strike="noStrike" u="none">
                <a:solidFill>
                  <a:srgbClr val="000000"/>
                </a:solidFill>
                <a:effectLst/>
                <a:uFillTx/>
                <a:latin typeface="Times New Roman"/>
              </a:endParaRPr>
            </a:p>
          </p:txBody>
        </p:sp>
        <p:sp>
          <p:nvSpPr>
            <p:cNvPr id="134" name=""/>
            <p:cNvSpPr/>
            <p:nvPr/>
          </p:nvSpPr>
          <p:spPr>
            <a:xfrm>
              <a:off x="217044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1.07</a:t>
              </a:r>
              <a:endParaRPr b="0" lang="en-US" sz="1000" strike="noStrike" u="none">
                <a:solidFill>
                  <a:srgbClr val="000000"/>
                </a:solidFill>
                <a:effectLst/>
                <a:uFillTx/>
                <a:latin typeface="Times New Roman"/>
              </a:endParaRPr>
            </a:p>
          </p:txBody>
        </p:sp>
        <p:sp>
          <p:nvSpPr>
            <p:cNvPr id="135" name=""/>
            <p:cNvSpPr/>
            <p:nvPr/>
          </p:nvSpPr>
          <p:spPr>
            <a:xfrm>
              <a:off x="177984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6" name=""/>
            <p:cNvSpPr/>
            <p:nvPr/>
          </p:nvSpPr>
          <p:spPr>
            <a:xfrm>
              <a:off x="214092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7" name=""/>
            <p:cNvSpPr/>
            <p:nvPr/>
          </p:nvSpPr>
          <p:spPr>
            <a:xfrm>
              <a:off x="296100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1.22</a:t>
              </a:r>
              <a:endParaRPr b="0" lang="en-US" sz="1000" strike="noStrike" u="none">
                <a:solidFill>
                  <a:srgbClr val="000000"/>
                </a:solidFill>
                <a:effectLst/>
                <a:uFillTx/>
                <a:latin typeface="Times New Roman"/>
              </a:endParaRPr>
            </a:p>
          </p:txBody>
        </p:sp>
        <p:sp>
          <p:nvSpPr>
            <p:cNvPr id="138" name=""/>
            <p:cNvSpPr/>
            <p:nvPr/>
          </p:nvSpPr>
          <p:spPr>
            <a:xfrm>
              <a:off x="257040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39" name=""/>
            <p:cNvSpPr/>
            <p:nvPr/>
          </p:nvSpPr>
          <p:spPr>
            <a:xfrm>
              <a:off x="293148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0" name=""/>
            <p:cNvSpPr/>
            <p:nvPr/>
          </p:nvSpPr>
          <p:spPr>
            <a:xfrm>
              <a:off x="375336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2.13</a:t>
              </a:r>
              <a:endParaRPr b="0" lang="en-US" sz="1000" strike="noStrike" u="none">
                <a:solidFill>
                  <a:srgbClr val="000000"/>
                </a:solidFill>
                <a:effectLst/>
                <a:uFillTx/>
                <a:latin typeface="Times New Roman"/>
              </a:endParaRPr>
            </a:p>
          </p:txBody>
        </p:sp>
        <p:sp>
          <p:nvSpPr>
            <p:cNvPr id="141" name=""/>
            <p:cNvSpPr/>
            <p:nvPr/>
          </p:nvSpPr>
          <p:spPr>
            <a:xfrm>
              <a:off x="336240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2" name=""/>
            <p:cNvSpPr/>
            <p:nvPr/>
          </p:nvSpPr>
          <p:spPr>
            <a:xfrm>
              <a:off x="372348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3" name=""/>
            <p:cNvSpPr/>
            <p:nvPr/>
          </p:nvSpPr>
          <p:spPr>
            <a:xfrm>
              <a:off x="454392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3.20</a:t>
              </a:r>
              <a:endParaRPr b="0" lang="en-US" sz="1000" strike="noStrike" u="none">
                <a:solidFill>
                  <a:srgbClr val="000000"/>
                </a:solidFill>
                <a:effectLst/>
                <a:uFillTx/>
                <a:latin typeface="Times New Roman"/>
              </a:endParaRPr>
            </a:p>
          </p:txBody>
        </p:sp>
        <p:sp>
          <p:nvSpPr>
            <p:cNvPr id="144" name=""/>
            <p:cNvSpPr/>
            <p:nvPr/>
          </p:nvSpPr>
          <p:spPr>
            <a:xfrm>
              <a:off x="415296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5" name=""/>
            <p:cNvSpPr/>
            <p:nvPr/>
          </p:nvSpPr>
          <p:spPr>
            <a:xfrm>
              <a:off x="451404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6" name=""/>
            <p:cNvSpPr/>
            <p:nvPr/>
          </p:nvSpPr>
          <p:spPr>
            <a:xfrm>
              <a:off x="533592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4.26</a:t>
              </a:r>
              <a:endParaRPr b="0" lang="en-US" sz="1000" strike="noStrike" u="none">
                <a:solidFill>
                  <a:srgbClr val="000000"/>
                </a:solidFill>
                <a:effectLst/>
                <a:uFillTx/>
                <a:latin typeface="Times New Roman"/>
              </a:endParaRPr>
            </a:p>
          </p:txBody>
        </p:sp>
        <p:sp>
          <p:nvSpPr>
            <p:cNvPr id="147" name=""/>
            <p:cNvSpPr/>
            <p:nvPr/>
          </p:nvSpPr>
          <p:spPr>
            <a:xfrm>
              <a:off x="494352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8" name=""/>
            <p:cNvSpPr/>
            <p:nvPr/>
          </p:nvSpPr>
          <p:spPr>
            <a:xfrm>
              <a:off x="530496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49" name=""/>
            <p:cNvSpPr/>
            <p:nvPr/>
          </p:nvSpPr>
          <p:spPr>
            <a:xfrm>
              <a:off x="612648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5.33</a:t>
              </a:r>
              <a:endParaRPr b="0" lang="en-US" sz="1000" strike="noStrike" u="none">
                <a:solidFill>
                  <a:srgbClr val="000000"/>
                </a:solidFill>
                <a:effectLst/>
                <a:uFillTx/>
                <a:latin typeface="Times New Roman"/>
              </a:endParaRPr>
            </a:p>
          </p:txBody>
        </p:sp>
        <p:sp>
          <p:nvSpPr>
            <p:cNvPr id="150" name=""/>
            <p:cNvSpPr/>
            <p:nvPr/>
          </p:nvSpPr>
          <p:spPr>
            <a:xfrm>
              <a:off x="573588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1" name=""/>
            <p:cNvSpPr/>
            <p:nvPr/>
          </p:nvSpPr>
          <p:spPr>
            <a:xfrm>
              <a:off x="609696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2" name=""/>
            <p:cNvSpPr/>
            <p:nvPr/>
          </p:nvSpPr>
          <p:spPr>
            <a:xfrm>
              <a:off x="691704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6.40</a:t>
              </a:r>
              <a:endParaRPr b="0" lang="en-US" sz="1000" strike="noStrike" u="none">
                <a:solidFill>
                  <a:srgbClr val="000000"/>
                </a:solidFill>
                <a:effectLst/>
                <a:uFillTx/>
                <a:latin typeface="Times New Roman"/>
              </a:endParaRPr>
            </a:p>
          </p:txBody>
        </p:sp>
        <p:sp>
          <p:nvSpPr>
            <p:cNvPr id="153" name=""/>
            <p:cNvSpPr/>
            <p:nvPr/>
          </p:nvSpPr>
          <p:spPr>
            <a:xfrm>
              <a:off x="652644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4" name=""/>
            <p:cNvSpPr/>
            <p:nvPr/>
          </p:nvSpPr>
          <p:spPr>
            <a:xfrm>
              <a:off x="688752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5" name=""/>
            <p:cNvSpPr/>
            <p:nvPr/>
          </p:nvSpPr>
          <p:spPr>
            <a:xfrm>
              <a:off x="7709400" y="35416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8.53</a:t>
              </a:r>
              <a:endParaRPr b="0" lang="en-US" sz="1000" strike="noStrike" u="none">
                <a:solidFill>
                  <a:srgbClr val="000000"/>
                </a:solidFill>
                <a:effectLst/>
                <a:uFillTx/>
                <a:latin typeface="Times New Roman"/>
              </a:endParaRPr>
            </a:p>
          </p:txBody>
        </p:sp>
        <p:sp>
          <p:nvSpPr>
            <p:cNvPr id="156" name=""/>
            <p:cNvSpPr/>
            <p:nvPr/>
          </p:nvSpPr>
          <p:spPr>
            <a:xfrm>
              <a:off x="7317000" y="35416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7" name=""/>
            <p:cNvSpPr/>
            <p:nvPr/>
          </p:nvSpPr>
          <p:spPr>
            <a:xfrm>
              <a:off x="7679520" y="35416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58" name=""/>
            <p:cNvSpPr/>
            <p:nvPr/>
          </p:nvSpPr>
          <p:spPr>
            <a:xfrm>
              <a:off x="113868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159" name=""/>
            <p:cNvSpPr/>
            <p:nvPr/>
          </p:nvSpPr>
          <p:spPr>
            <a:xfrm>
              <a:off x="217044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a:t>
              </a:r>
              <a:endParaRPr b="0" lang="en-US" sz="1000" strike="noStrike" u="none">
                <a:solidFill>
                  <a:srgbClr val="000000"/>
                </a:solidFill>
                <a:effectLst/>
                <a:uFillTx/>
                <a:latin typeface="Times New Roman"/>
              </a:endParaRPr>
            </a:p>
          </p:txBody>
        </p:sp>
        <p:sp>
          <p:nvSpPr>
            <p:cNvPr id="160" name=""/>
            <p:cNvSpPr/>
            <p:nvPr/>
          </p:nvSpPr>
          <p:spPr>
            <a:xfrm>
              <a:off x="177984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1" name=""/>
            <p:cNvSpPr/>
            <p:nvPr/>
          </p:nvSpPr>
          <p:spPr>
            <a:xfrm>
              <a:off x="214092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2" name=""/>
            <p:cNvSpPr/>
            <p:nvPr/>
          </p:nvSpPr>
          <p:spPr>
            <a:xfrm>
              <a:off x="296100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1.69</a:t>
              </a:r>
              <a:endParaRPr b="0" lang="en-US" sz="1000" strike="noStrike" u="none">
                <a:solidFill>
                  <a:srgbClr val="000000"/>
                </a:solidFill>
                <a:effectLst/>
                <a:uFillTx/>
                <a:latin typeface="Times New Roman"/>
              </a:endParaRPr>
            </a:p>
          </p:txBody>
        </p:sp>
        <p:sp>
          <p:nvSpPr>
            <p:cNvPr id="163" name=""/>
            <p:cNvSpPr/>
            <p:nvPr/>
          </p:nvSpPr>
          <p:spPr>
            <a:xfrm>
              <a:off x="257040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4" name=""/>
            <p:cNvSpPr/>
            <p:nvPr/>
          </p:nvSpPr>
          <p:spPr>
            <a:xfrm>
              <a:off x="293148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5" name=""/>
            <p:cNvSpPr/>
            <p:nvPr/>
          </p:nvSpPr>
          <p:spPr>
            <a:xfrm>
              <a:off x="375336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a:t>
              </a:r>
              <a:endParaRPr b="0" lang="en-US" sz="1000" strike="noStrike" u="none">
                <a:solidFill>
                  <a:srgbClr val="000000"/>
                </a:solidFill>
                <a:effectLst/>
                <a:uFillTx/>
                <a:latin typeface="Times New Roman"/>
              </a:endParaRPr>
            </a:p>
          </p:txBody>
        </p:sp>
        <p:sp>
          <p:nvSpPr>
            <p:cNvPr id="166" name=""/>
            <p:cNvSpPr/>
            <p:nvPr/>
          </p:nvSpPr>
          <p:spPr>
            <a:xfrm>
              <a:off x="336240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7" name=""/>
            <p:cNvSpPr/>
            <p:nvPr/>
          </p:nvSpPr>
          <p:spPr>
            <a:xfrm>
              <a:off x="372348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68" name=""/>
            <p:cNvSpPr/>
            <p:nvPr/>
          </p:nvSpPr>
          <p:spPr>
            <a:xfrm>
              <a:off x="454392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a:t>
              </a:r>
              <a:endParaRPr b="0" lang="en-US" sz="1000" strike="noStrike" u="none">
                <a:solidFill>
                  <a:srgbClr val="000000"/>
                </a:solidFill>
                <a:effectLst/>
                <a:uFillTx/>
                <a:latin typeface="Times New Roman"/>
              </a:endParaRPr>
            </a:p>
          </p:txBody>
        </p:sp>
        <p:sp>
          <p:nvSpPr>
            <p:cNvPr id="169" name=""/>
            <p:cNvSpPr/>
            <p:nvPr/>
          </p:nvSpPr>
          <p:spPr>
            <a:xfrm>
              <a:off x="415296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0" name=""/>
            <p:cNvSpPr/>
            <p:nvPr/>
          </p:nvSpPr>
          <p:spPr>
            <a:xfrm>
              <a:off x="451404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1" name=""/>
            <p:cNvSpPr/>
            <p:nvPr/>
          </p:nvSpPr>
          <p:spPr>
            <a:xfrm>
              <a:off x="533592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a:t>
              </a:r>
              <a:endParaRPr b="0" lang="en-US" sz="1000" strike="noStrike" u="none">
                <a:solidFill>
                  <a:srgbClr val="000000"/>
                </a:solidFill>
                <a:effectLst/>
                <a:uFillTx/>
                <a:latin typeface="Times New Roman"/>
              </a:endParaRPr>
            </a:p>
          </p:txBody>
        </p:sp>
        <p:sp>
          <p:nvSpPr>
            <p:cNvPr id="172" name=""/>
            <p:cNvSpPr/>
            <p:nvPr/>
          </p:nvSpPr>
          <p:spPr>
            <a:xfrm>
              <a:off x="494352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3" name=""/>
            <p:cNvSpPr/>
            <p:nvPr/>
          </p:nvSpPr>
          <p:spPr>
            <a:xfrm>
              <a:off x="530496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4" name=""/>
            <p:cNvSpPr/>
            <p:nvPr/>
          </p:nvSpPr>
          <p:spPr>
            <a:xfrm>
              <a:off x="612648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7.40</a:t>
              </a:r>
              <a:endParaRPr b="0" lang="en-US" sz="1000" strike="noStrike" u="none">
                <a:solidFill>
                  <a:srgbClr val="000000"/>
                </a:solidFill>
                <a:effectLst/>
                <a:uFillTx/>
                <a:latin typeface="Times New Roman"/>
              </a:endParaRPr>
            </a:p>
          </p:txBody>
        </p:sp>
        <p:sp>
          <p:nvSpPr>
            <p:cNvPr id="175" name=""/>
            <p:cNvSpPr/>
            <p:nvPr/>
          </p:nvSpPr>
          <p:spPr>
            <a:xfrm>
              <a:off x="573588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6" name=""/>
            <p:cNvSpPr/>
            <p:nvPr/>
          </p:nvSpPr>
          <p:spPr>
            <a:xfrm>
              <a:off x="609696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7" name=""/>
            <p:cNvSpPr/>
            <p:nvPr/>
          </p:nvSpPr>
          <p:spPr>
            <a:xfrm>
              <a:off x="6917040" y="372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a:t>
              </a:r>
              <a:endParaRPr b="0" lang="en-US" sz="1000" strike="noStrike" u="none">
                <a:solidFill>
                  <a:srgbClr val="000000"/>
                </a:solidFill>
                <a:effectLst/>
                <a:uFillTx/>
                <a:latin typeface="Times New Roman"/>
              </a:endParaRPr>
            </a:p>
          </p:txBody>
        </p:sp>
        <p:sp>
          <p:nvSpPr>
            <p:cNvPr id="178" name=""/>
            <p:cNvSpPr/>
            <p:nvPr/>
          </p:nvSpPr>
          <p:spPr>
            <a:xfrm>
              <a:off x="6526440" y="372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79" name=""/>
            <p:cNvSpPr/>
            <p:nvPr/>
          </p:nvSpPr>
          <p:spPr>
            <a:xfrm>
              <a:off x="688752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0" name=""/>
            <p:cNvSpPr/>
            <p:nvPr/>
          </p:nvSpPr>
          <p:spPr>
            <a:xfrm>
              <a:off x="7639920" y="372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11.84</a:t>
              </a:r>
              <a:endParaRPr b="0" lang="en-US" sz="1000" strike="noStrike" u="none">
                <a:solidFill>
                  <a:srgbClr val="000000"/>
                </a:solidFill>
                <a:effectLst/>
                <a:uFillTx/>
                <a:latin typeface="Times New Roman"/>
              </a:endParaRPr>
            </a:p>
          </p:txBody>
        </p:sp>
        <p:sp>
          <p:nvSpPr>
            <p:cNvPr id="181" name=""/>
            <p:cNvSpPr/>
            <p:nvPr/>
          </p:nvSpPr>
          <p:spPr>
            <a:xfrm>
              <a:off x="7313760" y="372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2" name=""/>
            <p:cNvSpPr/>
            <p:nvPr/>
          </p:nvSpPr>
          <p:spPr>
            <a:xfrm>
              <a:off x="7603560" y="372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3" name=""/>
            <p:cNvSpPr/>
            <p:nvPr/>
          </p:nvSpPr>
          <p:spPr>
            <a:xfrm>
              <a:off x="113868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37.5</a:t>
              </a:r>
              <a:endParaRPr b="0" lang="en-US" sz="1000" strike="noStrike" u="none">
                <a:solidFill>
                  <a:srgbClr val="000000"/>
                </a:solidFill>
                <a:effectLst/>
                <a:uFillTx/>
                <a:latin typeface="Times New Roman"/>
              </a:endParaRPr>
            </a:p>
          </p:txBody>
        </p:sp>
        <p:sp>
          <p:nvSpPr>
            <p:cNvPr id="184" name=""/>
            <p:cNvSpPr/>
            <p:nvPr/>
          </p:nvSpPr>
          <p:spPr>
            <a:xfrm>
              <a:off x="217044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a:t>
              </a:r>
              <a:endParaRPr b="0" lang="en-US" sz="1000" strike="noStrike" u="none">
                <a:solidFill>
                  <a:srgbClr val="000000"/>
                </a:solidFill>
                <a:effectLst/>
                <a:uFillTx/>
                <a:latin typeface="Times New Roman"/>
              </a:endParaRPr>
            </a:p>
          </p:txBody>
        </p:sp>
        <p:sp>
          <p:nvSpPr>
            <p:cNvPr id="185" name=""/>
            <p:cNvSpPr/>
            <p:nvPr/>
          </p:nvSpPr>
          <p:spPr>
            <a:xfrm>
              <a:off x="1779840" y="39006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6" name=""/>
            <p:cNvSpPr/>
            <p:nvPr/>
          </p:nvSpPr>
          <p:spPr>
            <a:xfrm>
              <a:off x="214092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7" name=""/>
            <p:cNvSpPr/>
            <p:nvPr/>
          </p:nvSpPr>
          <p:spPr>
            <a:xfrm>
              <a:off x="296100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2.53</a:t>
              </a:r>
              <a:endParaRPr b="0" lang="en-US" sz="1000" strike="noStrike" u="none">
                <a:solidFill>
                  <a:srgbClr val="000000"/>
                </a:solidFill>
                <a:effectLst/>
                <a:uFillTx/>
                <a:latin typeface="Times New Roman"/>
              </a:endParaRPr>
            </a:p>
          </p:txBody>
        </p:sp>
        <p:sp>
          <p:nvSpPr>
            <p:cNvPr id="188" name=""/>
            <p:cNvSpPr/>
            <p:nvPr/>
          </p:nvSpPr>
          <p:spPr>
            <a:xfrm>
              <a:off x="2570400" y="39006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9" name=""/>
            <p:cNvSpPr/>
            <p:nvPr/>
          </p:nvSpPr>
          <p:spPr>
            <a:xfrm>
              <a:off x="293148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0" name=""/>
            <p:cNvSpPr/>
            <p:nvPr/>
          </p:nvSpPr>
          <p:spPr>
            <a:xfrm>
              <a:off x="375336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a:t>
              </a:r>
              <a:endParaRPr b="0" lang="en-US" sz="1000" strike="noStrike" u="none">
                <a:solidFill>
                  <a:srgbClr val="000000"/>
                </a:solidFill>
                <a:effectLst/>
                <a:uFillTx/>
                <a:latin typeface="Times New Roman"/>
              </a:endParaRPr>
            </a:p>
          </p:txBody>
        </p:sp>
        <p:sp>
          <p:nvSpPr>
            <p:cNvPr id="191" name=""/>
            <p:cNvSpPr/>
            <p:nvPr/>
          </p:nvSpPr>
          <p:spPr>
            <a:xfrm>
              <a:off x="3362400" y="39006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2" name=""/>
            <p:cNvSpPr/>
            <p:nvPr/>
          </p:nvSpPr>
          <p:spPr>
            <a:xfrm>
              <a:off x="372348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3" name=""/>
            <p:cNvSpPr/>
            <p:nvPr/>
          </p:nvSpPr>
          <p:spPr>
            <a:xfrm>
              <a:off x="454392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6.66</a:t>
              </a:r>
              <a:endParaRPr b="0" lang="en-US" sz="1000" strike="noStrike" u="none">
                <a:solidFill>
                  <a:srgbClr val="000000"/>
                </a:solidFill>
                <a:effectLst/>
                <a:uFillTx/>
                <a:latin typeface="Times New Roman"/>
              </a:endParaRPr>
            </a:p>
          </p:txBody>
        </p:sp>
        <p:sp>
          <p:nvSpPr>
            <p:cNvPr id="194" name=""/>
            <p:cNvSpPr/>
            <p:nvPr/>
          </p:nvSpPr>
          <p:spPr>
            <a:xfrm>
              <a:off x="4152960" y="39006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5" name=""/>
            <p:cNvSpPr/>
            <p:nvPr/>
          </p:nvSpPr>
          <p:spPr>
            <a:xfrm>
              <a:off x="451404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6" name=""/>
            <p:cNvSpPr/>
            <p:nvPr/>
          </p:nvSpPr>
          <p:spPr>
            <a:xfrm>
              <a:off x="5335920" y="39006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a:t>
              </a:r>
              <a:endParaRPr b="0" lang="en-US" sz="1000" strike="noStrike" u="none">
                <a:solidFill>
                  <a:srgbClr val="000000"/>
                </a:solidFill>
                <a:effectLst/>
                <a:uFillTx/>
                <a:latin typeface="Times New Roman"/>
              </a:endParaRPr>
            </a:p>
          </p:txBody>
        </p:sp>
        <p:sp>
          <p:nvSpPr>
            <p:cNvPr id="197" name=""/>
            <p:cNvSpPr/>
            <p:nvPr/>
          </p:nvSpPr>
          <p:spPr>
            <a:xfrm>
              <a:off x="4943520" y="390060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8" name=""/>
            <p:cNvSpPr/>
            <p:nvPr/>
          </p:nvSpPr>
          <p:spPr>
            <a:xfrm>
              <a:off x="530496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99" name=""/>
            <p:cNvSpPr/>
            <p:nvPr/>
          </p:nvSpPr>
          <p:spPr>
            <a:xfrm>
              <a:off x="6057000" y="39006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11.10</a:t>
              </a:r>
              <a:endParaRPr b="0" lang="en-US" sz="1000" strike="noStrike" u="none">
                <a:solidFill>
                  <a:srgbClr val="000000"/>
                </a:solidFill>
                <a:effectLst/>
                <a:uFillTx/>
                <a:latin typeface="Times New Roman"/>
              </a:endParaRPr>
            </a:p>
          </p:txBody>
        </p:sp>
        <p:sp>
          <p:nvSpPr>
            <p:cNvPr id="200" name=""/>
            <p:cNvSpPr/>
            <p:nvPr/>
          </p:nvSpPr>
          <p:spPr>
            <a:xfrm>
              <a:off x="5732640" y="39006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1" name=""/>
            <p:cNvSpPr/>
            <p:nvPr/>
          </p:nvSpPr>
          <p:spPr>
            <a:xfrm>
              <a:off x="602244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2" name=""/>
            <p:cNvSpPr/>
            <p:nvPr/>
          </p:nvSpPr>
          <p:spPr>
            <a:xfrm>
              <a:off x="6847560" y="39006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13.32</a:t>
              </a:r>
              <a:endParaRPr b="0" lang="en-US" sz="1000" strike="noStrike" u="none">
                <a:solidFill>
                  <a:srgbClr val="000000"/>
                </a:solidFill>
                <a:effectLst/>
                <a:uFillTx/>
                <a:latin typeface="Times New Roman"/>
              </a:endParaRPr>
            </a:p>
          </p:txBody>
        </p:sp>
        <p:sp>
          <p:nvSpPr>
            <p:cNvPr id="203" name=""/>
            <p:cNvSpPr/>
            <p:nvPr/>
          </p:nvSpPr>
          <p:spPr>
            <a:xfrm>
              <a:off x="6523200" y="39006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4" name=""/>
            <p:cNvSpPr/>
            <p:nvPr/>
          </p:nvSpPr>
          <p:spPr>
            <a:xfrm>
              <a:off x="681300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5" name=""/>
            <p:cNvSpPr/>
            <p:nvPr/>
          </p:nvSpPr>
          <p:spPr>
            <a:xfrm>
              <a:off x="7639920" y="39006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17.77</a:t>
              </a:r>
              <a:endParaRPr b="0" lang="en-US" sz="1000" strike="noStrike" u="none">
                <a:solidFill>
                  <a:srgbClr val="000000"/>
                </a:solidFill>
                <a:effectLst/>
                <a:uFillTx/>
                <a:latin typeface="Times New Roman"/>
              </a:endParaRPr>
            </a:p>
          </p:txBody>
        </p:sp>
        <p:sp>
          <p:nvSpPr>
            <p:cNvPr id="206" name=""/>
            <p:cNvSpPr/>
            <p:nvPr/>
          </p:nvSpPr>
          <p:spPr>
            <a:xfrm>
              <a:off x="7313760" y="39006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7" name=""/>
            <p:cNvSpPr/>
            <p:nvPr/>
          </p:nvSpPr>
          <p:spPr>
            <a:xfrm>
              <a:off x="7603560" y="39006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08" name=""/>
            <p:cNvSpPr/>
            <p:nvPr/>
          </p:nvSpPr>
          <p:spPr>
            <a:xfrm>
              <a:off x="1138680" y="40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a:t>
              </a:r>
              <a:endParaRPr b="0" lang="en-US" sz="1000" strike="noStrike" u="none">
                <a:solidFill>
                  <a:srgbClr val="000000"/>
                </a:solidFill>
                <a:effectLst/>
                <a:uFillTx/>
                <a:latin typeface="Times New Roman"/>
              </a:endParaRPr>
            </a:p>
          </p:txBody>
        </p:sp>
        <p:sp>
          <p:nvSpPr>
            <p:cNvPr id="209" name=""/>
            <p:cNvSpPr/>
            <p:nvPr/>
          </p:nvSpPr>
          <p:spPr>
            <a:xfrm>
              <a:off x="2170440" y="40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a:t>
              </a:r>
              <a:endParaRPr b="0" lang="en-US" sz="1000" strike="noStrike" u="none">
                <a:solidFill>
                  <a:srgbClr val="000000"/>
                </a:solidFill>
                <a:effectLst/>
                <a:uFillTx/>
                <a:latin typeface="Times New Roman"/>
              </a:endParaRPr>
            </a:p>
          </p:txBody>
        </p:sp>
        <p:sp>
          <p:nvSpPr>
            <p:cNvPr id="210" name=""/>
            <p:cNvSpPr/>
            <p:nvPr/>
          </p:nvSpPr>
          <p:spPr>
            <a:xfrm>
              <a:off x="1779840" y="40798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1" name=""/>
            <p:cNvSpPr/>
            <p:nvPr/>
          </p:nvSpPr>
          <p:spPr>
            <a:xfrm>
              <a:off x="214092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2" name=""/>
            <p:cNvSpPr/>
            <p:nvPr/>
          </p:nvSpPr>
          <p:spPr>
            <a:xfrm>
              <a:off x="2961000" y="40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3.38</a:t>
              </a:r>
              <a:endParaRPr b="0" lang="en-US" sz="1000" strike="noStrike" u="none">
                <a:solidFill>
                  <a:srgbClr val="000000"/>
                </a:solidFill>
                <a:effectLst/>
                <a:uFillTx/>
                <a:latin typeface="Times New Roman"/>
              </a:endParaRPr>
            </a:p>
          </p:txBody>
        </p:sp>
        <p:sp>
          <p:nvSpPr>
            <p:cNvPr id="213" name=""/>
            <p:cNvSpPr/>
            <p:nvPr/>
          </p:nvSpPr>
          <p:spPr>
            <a:xfrm>
              <a:off x="2570400" y="40798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4" name=""/>
            <p:cNvSpPr/>
            <p:nvPr/>
          </p:nvSpPr>
          <p:spPr>
            <a:xfrm>
              <a:off x="293148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5" name=""/>
            <p:cNvSpPr/>
            <p:nvPr/>
          </p:nvSpPr>
          <p:spPr>
            <a:xfrm>
              <a:off x="3753360" y="40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a:t>
              </a:r>
              <a:endParaRPr b="0" lang="en-US" sz="1000" strike="noStrike" u="none">
                <a:solidFill>
                  <a:srgbClr val="000000"/>
                </a:solidFill>
                <a:effectLst/>
                <a:uFillTx/>
                <a:latin typeface="Times New Roman"/>
              </a:endParaRPr>
            </a:p>
          </p:txBody>
        </p:sp>
        <p:sp>
          <p:nvSpPr>
            <p:cNvPr id="216" name=""/>
            <p:cNvSpPr/>
            <p:nvPr/>
          </p:nvSpPr>
          <p:spPr>
            <a:xfrm>
              <a:off x="3362400" y="40798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7" name=""/>
            <p:cNvSpPr/>
            <p:nvPr/>
          </p:nvSpPr>
          <p:spPr>
            <a:xfrm>
              <a:off x="372348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18" name=""/>
            <p:cNvSpPr/>
            <p:nvPr/>
          </p:nvSpPr>
          <p:spPr>
            <a:xfrm>
              <a:off x="4543920" y="40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a:t>
              </a:r>
              <a:endParaRPr b="0" lang="en-US" sz="1000" strike="noStrike" u="none">
                <a:solidFill>
                  <a:srgbClr val="000000"/>
                </a:solidFill>
                <a:effectLst/>
                <a:uFillTx/>
                <a:latin typeface="Times New Roman"/>
              </a:endParaRPr>
            </a:p>
          </p:txBody>
        </p:sp>
        <p:sp>
          <p:nvSpPr>
            <p:cNvPr id="219" name=""/>
            <p:cNvSpPr/>
            <p:nvPr/>
          </p:nvSpPr>
          <p:spPr>
            <a:xfrm>
              <a:off x="4152960" y="407988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0" name=""/>
            <p:cNvSpPr/>
            <p:nvPr/>
          </p:nvSpPr>
          <p:spPr>
            <a:xfrm>
              <a:off x="451404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1" name=""/>
            <p:cNvSpPr/>
            <p:nvPr/>
          </p:nvSpPr>
          <p:spPr>
            <a:xfrm>
              <a:off x="5266440" y="40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11.84</a:t>
              </a:r>
              <a:endParaRPr b="0" lang="en-US" sz="1000" strike="noStrike" u="none">
                <a:solidFill>
                  <a:srgbClr val="000000"/>
                </a:solidFill>
                <a:effectLst/>
                <a:uFillTx/>
                <a:latin typeface="Times New Roman"/>
              </a:endParaRPr>
            </a:p>
          </p:txBody>
        </p:sp>
        <p:sp>
          <p:nvSpPr>
            <p:cNvPr id="222" name=""/>
            <p:cNvSpPr/>
            <p:nvPr/>
          </p:nvSpPr>
          <p:spPr>
            <a:xfrm>
              <a:off x="4940640" y="40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3" name=""/>
            <p:cNvSpPr/>
            <p:nvPr/>
          </p:nvSpPr>
          <p:spPr>
            <a:xfrm>
              <a:off x="523008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4" name=""/>
            <p:cNvSpPr/>
            <p:nvPr/>
          </p:nvSpPr>
          <p:spPr>
            <a:xfrm>
              <a:off x="6057000" y="40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14.81</a:t>
              </a:r>
              <a:endParaRPr b="0" lang="en-US" sz="1000" strike="noStrike" u="none">
                <a:solidFill>
                  <a:srgbClr val="000000"/>
                </a:solidFill>
                <a:effectLst/>
                <a:uFillTx/>
                <a:latin typeface="Times New Roman"/>
              </a:endParaRPr>
            </a:p>
          </p:txBody>
        </p:sp>
        <p:sp>
          <p:nvSpPr>
            <p:cNvPr id="225" name=""/>
            <p:cNvSpPr/>
            <p:nvPr/>
          </p:nvSpPr>
          <p:spPr>
            <a:xfrm>
              <a:off x="5732640" y="40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6" name=""/>
            <p:cNvSpPr/>
            <p:nvPr/>
          </p:nvSpPr>
          <p:spPr>
            <a:xfrm>
              <a:off x="602244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7" name=""/>
            <p:cNvSpPr/>
            <p:nvPr/>
          </p:nvSpPr>
          <p:spPr>
            <a:xfrm>
              <a:off x="6847560" y="40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17.77</a:t>
              </a:r>
              <a:endParaRPr b="0" lang="en-US" sz="1000" strike="noStrike" u="none">
                <a:solidFill>
                  <a:srgbClr val="000000"/>
                </a:solidFill>
                <a:effectLst/>
                <a:uFillTx/>
                <a:latin typeface="Times New Roman"/>
              </a:endParaRPr>
            </a:p>
          </p:txBody>
        </p:sp>
        <p:sp>
          <p:nvSpPr>
            <p:cNvPr id="228" name=""/>
            <p:cNvSpPr/>
            <p:nvPr/>
          </p:nvSpPr>
          <p:spPr>
            <a:xfrm>
              <a:off x="6523200" y="40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29" name=""/>
            <p:cNvSpPr/>
            <p:nvPr/>
          </p:nvSpPr>
          <p:spPr>
            <a:xfrm>
              <a:off x="681300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0" name=""/>
            <p:cNvSpPr/>
            <p:nvPr/>
          </p:nvSpPr>
          <p:spPr>
            <a:xfrm>
              <a:off x="7639920" y="40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23.69</a:t>
              </a:r>
              <a:endParaRPr b="0" lang="en-US" sz="1000" strike="noStrike" u="none">
                <a:solidFill>
                  <a:srgbClr val="000000"/>
                </a:solidFill>
                <a:effectLst/>
                <a:uFillTx/>
                <a:latin typeface="Times New Roman"/>
              </a:endParaRPr>
            </a:p>
          </p:txBody>
        </p:sp>
        <p:sp>
          <p:nvSpPr>
            <p:cNvPr id="231" name=""/>
            <p:cNvSpPr/>
            <p:nvPr/>
          </p:nvSpPr>
          <p:spPr>
            <a:xfrm>
              <a:off x="7313760" y="40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2" name=""/>
            <p:cNvSpPr/>
            <p:nvPr/>
          </p:nvSpPr>
          <p:spPr>
            <a:xfrm>
              <a:off x="7603560" y="40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3" name=""/>
            <p:cNvSpPr/>
            <p:nvPr/>
          </p:nvSpPr>
          <p:spPr>
            <a:xfrm>
              <a:off x="1138680" y="426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75.0</a:t>
              </a:r>
              <a:endParaRPr b="0" lang="en-US" sz="1000" strike="noStrike" u="none">
                <a:solidFill>
                  <a:srgbClr val="000000"/>
                </a:solidFill>
                <a:effectLst/>
                <a:uFillTx/>
                <a:latin typeface="Times New Roman"/>
              </a:endParaRPr>
            </a:p>
          </p:txBody>
        </p:sp>
        <p:sp>
          <p:nvSpPr>
            <p:cNvPr id="234" name=""/>
            <p:cNvSpPr/>
            <p:nvPr/>
          </p:nvSpPr>
          <p:spPr>
            <a:xfrm>
              <a:off x="2170440" y="426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3.70</a:t>
              </a:r>
              <a:endParaRPr b="0" lang="en-US" sz="1000" strike="noStrike" u="none">
                <a:solidFill>
                  <a:srgbClr val="000000"/>
                </a:solidFill>
                <a:effectLst/>
                <a:uFillTx/>
                <a:latin typeface="Times New Roman"/>
              </a:endParaRPr>
            </a:p>
          </p:txBody>
        </p:sp>
        <p:sp>
          <p:nvSpPr>
            <p:cNvPr id="235" name=""/>
            <p:cNvSpPr/>
            <p:nvPr/>
          </p:nvSpPr>
          <p:spPr>
            <a:xfrm>
              <a:off x="1779840" y="426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6" name=""/>
            <p:cNvSpPr/>
            <p:nvPr/>
          </p:nvSpPr>
          <p:spPr>
            <a:xfrm>
              <a:off x="214092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7" name=""/>
            <p:cNvSpPr/>
            <p:nvPr/>
          </p:nvSpPr>
          <p:spPr>
            <a:xfrm>
              <a:off x="2961000" y="426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4.22</a:t>
              </a:r>
              <a:endParaRPr b="0" lang="en-US" sz="1000" strike="noStrike" u="none">
                <a:solidFill>
                  <a:srgbClr val="000000"/>
                </a:solidFill>
                <a:effectLst/>
                <a:uFillTx/>
                <a:latin typeface="Times New Roman"/>
              </a:endParaRPr>
            </a:p>
          </p:txBody>
        </p:sp>
        <p:sp>
          <p:nvSpPr>
            <p:cNvPr id="238" name=""/>
            <p:cNvSpPr/>
            <p:nvPr/>
          </p:nvSpPr>
          <p:spPr>
            <a:xfrm>
              <a:off x="2570400" y="426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39" name=""/>
            <p:cNvSpPr/>
            <p:nvPr/>
          </p:nvSpPr>
          <p:spPr>
            <a:xfrm>
              <a:off x="293148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0" name=""/>
            <p:cNvSpPr/>
            <p:nvPr/>
          </p:nvSpPr>
          <p:spPr>
            <a:xfrm>
              <a:off x="3753360" y="42609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7.40</a:t>
              </a:r>
              <a:endParaRPr b="0" lang="en-US" sz="1000" strike="noStrike" u="none">
                <a:solidFill>
                  <a:srgbClr val="000000"/>
                </a:solidFill>
                <a:effectLst/>
                <a:uFillTx/>
                <a:latin typeface="Times New Roman"/>
              </a:endParaRPr>
            </a:p>
          </p:txBody>
        </p:sp>
        <p:sp>
          <p:nvSpPr>
            <p:cNvPr id="241" name=""/>
            <p:cNvSpPr/>
            <p:nvPr/>
          </p:nvSpPr>
          <p:spPr>
            <a:xfrm>
              <a:off x="3362400" y="42609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2" name=""/>
            <p:cNvSpPr/>
            <p:nvPr/>
          </p:nvSpPr>
          <p:spPr>
            <a:xfrm>
              <a:off x="372348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3" name=""/>
            <p:cNvSpPr/>
            <p:nvPr/>
          </p:nvSpPr>
          <p:spPr>
            <a:xfrm>
              <a:off x="4474440" y="426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11.10</a:t>
              </a:r>
              <a:endParaRPr b="0" lang="en-US" sz="1000" strike="noStrike" u="none">
                <a:solidFill>
                  <a:srgbClr val="000000"/>
                </a:solidFill>
                <a:effectLst/>
                <a:uFillTx/>
                <a:latin typeface="Times New Roman"/>
              </a:endParaRPr>
            </a:p>
          </p:txBody>
        </p:sp>
        <p:sp>
          <p:nvSpPr>
            <p:cNvPr id="244" name=""/>
            <p:cNvSpPr/>
            <p:nvPr/>
          </p:nvSpPr>
          <p:spPr>
            <a:xfrm>
              <a:off x="4150080" y="426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5" name=""/>
            <p:cNvSpPr/>
            <p:nvPr/>
          </p:nvSpPr>
          <p:spPr>
            <a:xfrm>
              <a:off x="443952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6" name=""/>
            <p:cNvSpPr/>
            <p:nvPr/>
          </p:nvSpPr>
          <p:spPr>
            <a:xfrm>
              <a:off x="5266440" y="426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14.81</a:t>
              </a:r>
              <a:endParaRPr b="0" lang="en-US" sz="1000" strike="noStrike" u="none">
                <a:solidFill>
                  <a:srgbClr val="000000"/>
                </a:solidFill>
                <a:effectLst/>
                <a:uFillTx/>
                <a:latin typeface="Times New Roman"/>
              </a:endParaRPr>
            </a:p>
          </p:txBody>
        </p:sp>
        <p:sp>
          <p:nvSpPr>
            <p:cNvPr id="247" name=""/>
            <p:cNvSpPr/>
            <p:nvPr/>
          </p:nvSpPr>
          <p:spPr>
            <a:xfrm>
              <a:off x="4940640" y="426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8" name=""/>
            <p:cNvSpPr/>
            <p:nvPr/>
          </p:nvSpPr>
          <p:spPr>
            <a:xfrm>
              <a:off x="523008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9" name=""/>
            <p:cNvSpPr/>
            <p:nvPr/>
          </p:nvSpPr>
          <p:spPr>
            <a:xfrm>
              <a:off x="6057000" y="426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18.51</a:t>
              </a:r>
              <a:endParaRPr b="0" lang="en-US" sz="1000" strike="noStrike" u="none">
                <a:solidFill>
                  <a:srgbClr val="000000"/>
                </a:solidFill>
                <a:effectLst/>
                <a:uFillTx/>
                <a:latin typeface="Times New Roman"/>
              </a:endParaRPr>
            </a:p>
          </p:txBody>
        </p:sp>
        <p:sp>
          <p:nvSpPr>
            <p:cNvPr id="250" name=""/>
            <p:cNvSpPr/>
            <p:nvPr/>
          </p:nvSpPr>
          <p:spPr>
            <a:xfrm>
              <a:off x="5732640" y="426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1" name=""/>
            <p:cNvSpPr/>
            <p:nvPr/>
          </p:nvSpPr>
          <p:spPr>
            <a:xfrm>
              <a:off x="602244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2" name=""/>
            <p:cNvSpPr/>
            <p:nvPr/>
          </p:nvSpPr>
          <p:spPr>
            <a:xfrm>
              <a:off x="6847560" y="426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22.21</a:t>
              </a:r>
              <a:endParaRPr b="0" lang="en-US" sz="1000" strike="noStrike" u="none">
                <a:solidFill>
                  <a:srgbClr val="000000"/>
                </a:solidFill>
                <a:effectLst/>
                <a:uFillTx/>
                <a:latin typeface="Times New Roman"/>
              </a:endParaRPr>
            </a:p>
          </p:txBody>
        </p:sp>
        <p:sp>
          <p:nvSpPr>
            <p:cNvPr id="253" name=""/>
            <p:cNvSpPr/>
            <p:nvPr/>
          </p:nvSpPr>
          <p:spPr>
            <a:xfrm>
              <a:off x="6523200" y="426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4" name=""/>
            <p:cNvSpPr/>
            <p:nvPr/>
          </p:nvSpPr>
          <p:spPr>
            <a:xfrm>
              <a:off x="681300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5" name=""/>
            <p:cNvSpPr/>
            <p:nvPr/>
          </p:nvSpPr>
          <p:spPr>
            <a:xfrm>
              <a:off x="7639920" y="42609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29.61</a:t>
              </a:r>
              <a:endParaRPr b="0" lang="en-US" sz="1000" strike="noStrike" u="none">
                <a:solidFill>
                  <a:srgbClr val="000000"/>
                </a:solidFill>
                <a:effectLst/>
                <a:uFillTx/>
                <a:latin typeface="Times New Roman"/>
              </a:endParaRPr>
            </a:p>
          </p:txBody>
        </p:sp>
        <p:sp>
          <p:nvSpPr>
            <p:cNvPr id="256" name=""/>
            <p:cNvSpPr/>
            <p:nvPr/>
          </p:nvSpPr>
          <p:spPr>
            <a:xfrm>
              <a:off x="7313760" y="42609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7" name=""/>
            <p:cNvSpPr/>
            <p:nvPr/>
          </p:nvSpPr>
          <p:spPr>
            <a:xfrm>
              <a:off x="7603560" y="42609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58" name=""/>
            <p:cNvSpPr/>
            <p:nvPr/>
          </p:nvSpPr>
          <p:spPr>
            <a:xfrm>
              <a:off x="1806480" y="4440240"/>
              <a:ext cx="1617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Combined London/New York</a:t>
              </a:r>
              <a:endParaRPr b="0" lang="en-US" sz="1000" strike="noStrike" u="none">
                <a:solidFill>
                  <a:srgbClr val="000000"/>
                </a:solidFill>
                <a:effectLst/>
                <a:uFillTx/>
                <a:latin typeface="Times New Roman"/>
              </a:endParaRPr>
            </a:p>
          </p:txBody>
        </p:sp>
        <p:sp>
          <p:nvSpPr>
            <p:cNvPr id="259" name=""/>
            <p:cNvSpPr/>
            <p:nvPr/>
          </p:nvSpPr>
          <p:spPr>
            <a:xfrm>
              <a:off x="1172160" y="46195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a:t>
              </a:r>
              <a:endParaRPr b="0" lang="en-US" sz="1000" strike="noStrike" u="none">
                <a:solidFill>
                  <a:srgbClr val="000000"/>
                </a:solidFill>
                <a:effectLst/>
                <a:uFillTx/>
                <a:latin typeface="Times New Roman"/>
              </a:endParaRPr>
            </a:p>
          </p:txBody>
        </p:sp>
        <p:sp>
          <p:nvSpPr>
            <p:cNvPr id="260" name=""/>
            <p:cNvSpPr/>
            <p:nvPr/>
          </p:nvSpPr>
          <p:spPr>
            <a:xfrm>
              <a:off x="2170440" y="46195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a:t>
              </a:r>
              <a:endParaRPr b="0" lang="en-US" sz="1000" strike="noStrike" u="none">
                <a:solidFill>
                  <a:srgbClr val="000000"/>
                </a:solidFill>
                <a:effectLst/>
                <a:uFillTx/>
                <a:latin typeface="Times New Roman"/>
              </a:endParaRPr>
            </a:p>
          </p:txBody>
        </p:sp>
        <p:sp>
          <p:nvSpPr>
            <p:cNvPr id="261" name=""/>
            <p:cNvSpPr/>
            <p:nvPr/>
          </p:nvSpPr>
          <p:spPr>
            <a:xfrm>
              <a:off x="1779840" y="46195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62" name=""/>
            <p:cNvSpPr/>
            <p:nvPr/>
          </p:nvSpPr>
          <p:spPr>
            <a:xfrm>
              <a:off x="214092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63" name=""/>
            <p:cNvSpPr/>
            <p:nvPr/>
          </p:nvSpPr>
          <p:spPr>
            <a:xfrm>
              <a:off x="2961000" y="46195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3.38</a:t>
              </a:r>
              <a:endParaRPr b="0" lang="en-US" sz="1000" strike="noStrike" u="none">
                <a:solidFill>
                  <a:srgbClr val="000000"/>
                </a:solidFill>
                <a:effectLst/>
                <a:uFillTx/>
                <a:latin typeface="Times New Roman"/>
              </a:endParaRPr>
            </a:p>
          </p:txBody>
        </p:sp>
        <p:sp>
          <p:nvSpPr>
            <p:cNvPr id="264" name=""/>
            <p:cNvSpPr/>
            <p:nvPr/>
          </p:nvSpPr>
          <p:spPr>
            <a:xfrm>
              <a:off x="2570400" y="46195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65" name=""/>
            <p:cNvSpPr/>
            <p:nvPr/>
          </p:nvSpPr>
          <p:spPr>
            <a:xfrm>
              <a:off x="293148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66" name=""/>
            <p:cNvSpPr/>
            <p:nvPr/>
          </p:nvSpPr>
          <p:spPr>
            <a:xfrm>
              <a:off x="3753360" y="46195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a:t>
              </a:r>
              <a:endParaRPr b="0" lang="en-US" sz="1000" strike="noStrike" u="none">
                <a:solidFill>
                  <a:srgbClr val="000000"/>
                </a:solidFill>
                <a:effectLst/>
                <a:uFillTx/>
                <a:latin typeface="Times New Roman"/>
              </a:endParaRPr>
            </a:p>
          </p:txBody>
        </p:sp>
        <p:sp>
          <p:nvSpPr>
            <p:cNvPr id="267" name=""/>
            <p:cNvSpPr/>
            <p:nvPr/>
          </p:nvSpPr>
          <p:spPr>
            <a:xfrm>
              <a:off x="3362400" y="46195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68" name=""/>
            <p:cNvSpPr/>
            <p:nvPr/>
          </p:nvSpPr>
          <p:spPr>
            <a:xfrm>
              <a:off x="372348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grpSp>
      <p:sp>
        <p:nvSpPr>
          <p:cNvPr id="269" name=""/>
          <p:cNvSpPr/>
          <p:nvPr/>
        </p:nvSpPr>
        <p:spPr>
          <a:xfrm>
            <a:off x="4543920" y="46195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a:t>
            </a:r>
            <a:endParaRPr b="0" lang="en-US" sz="1000" strike="noStrike" u="none">
              <a:solidFill>
                <a:srgbClr val="000000"/>
              </a:solidFill>
              <a:effectLst/>
              <a:uFillTx/>
              <a:latin typeface="Times New Roman"/>
            </a:endParaRPr>
          </a:p>
        </p:txBody>
      </p:sp>
      <p:sp>
        <p:nvSpPr>
          <p:cNvPr id="270" name=""/>
          <p:cNvSpPr/>
          <p:nvPr/>
        </p:nvSpPr>
        <p:spPr>
          <a:xfrm>
            <a:off x="4152960" y="461952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1" name=""/>
          <p:cNvSpPr/>
          <p:nvPr/>
        </p:nvSpPr>
        <p:spPr>
          <a:xfrm>
            <a:off x="451404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2" name=""/>
          <p:cNvSpPr/>
          <p:nvPr/>
        </p:nvSpPr>
        <p:spPr>
          <a:xfrm>
            <a:off x="5266440" y="461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11.84</a:t>
            </a:r>
            <a:endParaRPr b="0" lang="en-US" sz="1000" strike="noStrike" u="none">
              <a:solidFill>
                <a:srgbClr val="000000"/>
              </a:solidFill>
              <a:effectLst/>
              <a:uFillTx/>
              <a:latin typeface="Times New Roman"/>
            </a:endParaRPr>
          </a:p>
        </p:txBody>
      </p:sp>
      <p:sp>
        <p:nvSpPr>
          <p:cNvPr id="273" name=""/>
          <p:cNvSpPr/>
          <p:nvPr/>
        </p:nvSpPr>
        <p:spPr>
          <a:xfrm>
            <a:off x="4940640" y="461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4" name=""/>
          <p:cNvSpPr/>
          <p:nvPr/>
        </p:nvSpPr>
        <p:spPr>
          <a:xfrm>
            <a:off x="523008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5" name=""/>
          <p:cNvSpPr/>
          <p:nvPr/>
        </p:nvSpPr>
        <p:spPr>
          <a:xfrm>
            <a:off x="6057000" y="461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14.81</a:t>
            </a:r>
            <a:endParaRPr b="0" lang="en-US" sz="1000" strike="noStrike" u="none">
              <a:solidFill>
                <a:srgbClr val="000000"/>
              </a:solidFill>
              <a:effectLst/>
              <a:uFillTx/>
              <a:latin typeface="Times New Roman"/>
            </a:endParaRPr>
          </a:p>
        </p:txBody>
      </p:sp>
      <p:sp>
        <p:nvSpPr>
          <p:cNvPr id="276" name=""/>
          <p:cNvSpPr/>
          <p:nvPr/>
        </p:nvSpPr>
        <p:spPr>
          <a:xfrm>
            <a:off x="5732640" y="461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7" name=""/>
          <p:cNvSpPr/>
          <p:nvPr/>
        </p:nvSpPr>
        <p:spPr>
          <a:xfrm>
            <a:off x="602244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78" name=""/>
          <p:cNvSpPr/>
          <p:nvPr/>
        </p:nvSpPr>
        <p:spPr>
          <a:xfrm>
            <a:off x="6847560" y="461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17.77</a:t>
            </a:r>
            <a:endParaRPr b="0" lang="en-US" sz="1000" strike="noStrike" u="none">
              <a:solidFill>
                <a:srgbClr val="000000"/>
              </a:solidFill>
              <a:effectLst/>
              <a:uFillTx/>
              <a:latin typeface="Times New Roman"/>
            </a:endParaRPr>
          </a:p>
        </p:txBody>
      </p:sp>
      <p:sp>
        <p:nvSpPr>
          <p:cNvPr id="279" name=""/>
          <p:cNvSpPr/>
          <p:nvPr/>
        </p:nvSpPr>
        <p:spPr>
          <a:xfrm>
            <a:off x="6523200" y="461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0" name=""/>
          <p:cNvSpPr/>
          <p:nvPr/>
        </p:nvSpPr>
        <p:spPr>
          <a:xfrm>
            <a:off x="681300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1" name=""/>
          <p:cNvSpPr/>
          <p:nvPr/>
        </p:nvSpPr>
        <p:spPr>
          <a:xfrm>
            <a:off x="7639920" y="461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23.69</a:t>
            </a:r>
            <a:endParaRPr b="0" lang="en-US" sz="1000" strike="noStrike" u="none">
              <a:solidFill>
                <a:srgbClr val="000000"/>
              </a:solidFill>
              <a:effectLst/>
              <a:uFillTx/>
              <a:latin typeface="Times New Roman"/>
            </a:endParaRPr>
          </a:p>
        </p:txBody>
      </p:sp>
      <p:sp>
        <p:nvSpPr>
          <p:cNvPr id="282" name=""/>
          <p:cNvSpPr/>
          <p:nvPr/>
        </p:nvSpPr>
        <p:spPr>
          <a:xfrm>
            <a:off x="7313760" y="461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3" name=""/>
          <p:cNvSpPr/>
          <p:nvPr/>
        </p:nvSpPr>
        <p:spPr>
          <a:xfrm>
            <a:off x="7603560" y="461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4" name=""/>
          <p:cNvSpPr/>
          <p:nvPr/>
        </p:nvSpPr>
        <p:spPr>
          <a:xfrm>
            <a:off x="1138680" y="47991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12.5</a:t>
            </a:r>
            <a:endParaRPr b="0" lang="en-US" sz="1000" strike="noStrike" u="none">
              <a:solidFill>
                <a:srgbClr val="000000"/>
              </a:solidFill>
              <a:effectLst/>
              <a:uFillTx/>
              <a:latin typeface="Times New Roman"/>
            </a:endParaRPr>
          </a:p>
        </p:txBody>
      </p:sp>
      <p:sp>
        <p:nvSpPr>
          <p:cNvPr id="285" name=""/>
          <p:cNvSpPr/>
          <p:nvPr/>
        </p:nvSpPr>
        <p:spPr>
          <a:xfrm>
            <a:off x="2170440" y="47991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7.40</a:t>
            </a:r>
            <a:endParaRPr b="0" lang="en-US" sz="1000" strike="noStrike" u="none">
              <a:solidFill>
                <a:srgbClr val="000000"/>
              </a:solidFill>
              <a:effectLst/>
              <a:uFillTx/>
              <a:latin typeface="Times New Roman"/>
            </a:endParaRPr>
          </a:p>
        </p:txBody>
      </p:sp>
      <p:sp>
        <p:nvSpPr>
          <p:cNvPr id="286" name=""/>
          <p:cNvSpPr/>
          <p:nvPr/>
        </p:nvSpPr>
        <p:spPr>
          <a:xfrm>
            <a:off x="1779840" y="47991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7" name=""/>
          <p:cNvSpPr/>
          <p:nvPr/>
        </p:nvSpPr>
        <p:spPr>
          <a:xfrm>
            <a:off x="214092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88" name=""/>
          <p:cNvSpPr/>
          <p:nvPr/>
        </p:nvSpPr>
        <p:spPr>
          <a:xfrm>
            <a:off x="2961000" y="47991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8.44</a:t>
            </a:r>
            <a:endParaRPr b="0" lang="en-US" sz="1000" strike="noStrike" u="none">
              <a:solidFill>
                <a:srgbClr val="000000"/>
              </a:solidFill>
              <a:effectLst/>
              <a:uFillTx/>
              <a:latin typeface="Times New Roman"/>
            </a:endParaRPr>
          </a:p>
        </p:txBody>
      </p:sp>
      <p:sp>
        <p:nvSpPr>
          <p:cNvPr id="289" name=""/>
          <p:cNvSpPr/>
          <p:nvPr/>
        </p:nvSpPr>
        <p:spPr>
          <a:xfrm>
            <a:off x="2570400" y="4799160"/>
            <a:ext cx="352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0" name=""/>
          <p:cNvSpPr/>
          <p:nvPr/>
        </p:nvSpPr>
        <p:spPr>
          <a:xfrm>
            <a:off x="293148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1" name=""/>
          <p:cNvSpPr/>
          <p:nvPr/>
        </p:nvSpPr>
        <p:spPr>
          <a:xfrm>
            <a:off x="368388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14.81</a:t>
            </a:r>
            <a:endParaRPr b="0" lang="en-US" sz="1000" strike="noStrike" u="none">
              <a:solidFill>
                <a:srgbClr val="000000"/>
              </a:solidFill>
              <a:effectLst/>
              <a:uFillTx/>
              <a:latin typeface="Times New Roman"/>
            </a:endParaRPr>
          </a:p>
        </p:txBody>
      </p:sp>
      <p:sp>
        <p:nvSpPr>
          <p:cNvPr id="292" name=""/>
          <p:cNvSpPr/>
          <p:nvPr/>
        </p:nvSpPr>
        <p:spPr>
          <a:xfrm>
            <a:off x="335952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3" name=""/>
          <p:cNvSpPr/>
          <p:nvPr/>
        </p:nvSpPr>
        <p:spPr>
          <a:xfrm>
            <a:off x="364752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4" name=""/>
          <p:cNvSpPr/>
          <p:nvPr/>
        </p:nvSpPr>
        <p:spPr>
          <a:xfrm>
            <a:off x="447444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22.21</a:t>
            </a:r>
            <a:endParaRPr b="0" lang="en-US" sz="1000" strike="noStrike" u="none">
              <a:solidFill>
                <a:srgbClr val="000000"/>
              </a:solidFill>
              <a:effectLst/>
              <a:uFillTx/>
              <a:latin typeface="Times New Roman"/>
            </a:endParaRPr>
          </a:p>
        </p:txBody>
      </p:sp>
      <p:sp>
        <p:nvSpPr>
          <p:cNvPr id="295" name=""/>
          <p:cNvSpPr/>
          <p:nvPr/>
        </p:nvSpPr>
        <p:spPr>
          <a:xfrm>
            <a:off x="415008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6" name=""/>
          <p:cNvSpPr/>
          <p:nvPr/>
        </p:nvSpPr>
        <p:spPr>
          <a:xfrm>
            <a:off x="443952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7" name=""/>
          <p:cNvSpPr/>
          <p:nvPr/>
        </p:nvSpPr>
        <p:spPr>
          <a:xfrm>
            <a:off x="526644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29.61</a:t>
            </a:r>
            <a:endParaRPr b="0" lang="en-US" sz="1000" strike="noStrike" u="none">
              <a:solidFill>
                <a:srgbClr val="000000"/>
              </a:solidFill>
              <a:effectLst/>
              <a:uFillTx/>
              <a:latin typeface="Times New Roman"/>
            </a:endParaRPr>
          </a:p>
        </p:txBody>
      </p:sp>
      <p:sp>
        <p:nvSpPr>
          <p:cNvPr id="298" name=""/>
          <p:cNvSpPr/>
          <p:nvPr/>
        </p:nvSpPr>
        <p:spPr>
          <a:xfrm>
            <a:off x="494064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99" name=""/>
          <p:cNvSpPr/>
          <p:nvPr/>
        </p:nvSpPr>
        <p:spPr>
          <a:xfrm>
            <a:off x="523008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0" name=""/>
          <p:cNvSpPr/>
          <p:nvPr/>
        </p:nvSpPr>
        <p:spPr>
          <a:xfrm>
            <a:off x="605700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37.01</a:t>
            </a:r>
            <a:endParaRPr b="0" lang="en-US" sz="1000" strike="noStrike" u="none">
              <a:solidFill>
                <a:srgbClr val="000000"/>
              </a:solidFill>
              <a:effectLst/>
              <a:uFillTx/>
              <a:latin typeface="Times New Roman"/>
            </a:endParaRPr>
          </a:p>
        </p:txBody>
      </p:sp>
      <p:sp>
        <p:nvSpPr>
          <p:cNvPr id="301" name=""/>
          <p:cNvSpPr/>
          <p:nvPr/>
        </p:nvSpPr>
        <p:spPr>
          <a:xfrm>
            <a:off x="573264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2" name=""/>
          <p:cNvSpPr/>
          <p:nvPr/>
        </p:nvSpPr>
        <p:spPr>
          <a:xfrm>
            <a:off x="602244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3" name=""/>
          <p:cNvSpPr/>
          <p:nvPr/>
        </p:nvSpPr>
        <p:spPr>
          <a:xfrm>
            <a:off x="684756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44.42</a:t>
            </a:r>
            <a:endParaRPr b="0" lang="en-US" sz="1000" strike="noStrike" u="none">
              <a:solidFill>
                <a:srgbClr val="000000"/>
              </a:solidFill>
              <a:effectLst/>
              <a:uFillTx/>
              <a:latin typeface="Times New Roman"/>
            </a:endParaRPr>
          </a:p>
        </p:txBody>
      </p:sp>
      <p:sp>
        <p:nvSpPr>
          <p:cNvPr id="304" name=""/>
          <p:cNvSpPr/>
          <p:nvPr/>
        </p:nvSpPr>
        <p:spPr>
          <a:xfrm>
            <a:off x="652320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5" name=""/>
          <p:cNvSpPr/>
          <p:nvPr/>
        </p:nvSpPr>
        <p:spPr>
          <a:xfrm>
            <a:off x="681300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6" name=""/>
          <p:cNvSpPr/>
          <p:nvPr/>
        </p:nvSpPr>
        <p:spPr>
          <a:xfrm>
            <a:off x="7639920" y="47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59.22</a:t>
            </a:r>
            <a:endParaRPr b="0" lang="en-US" sz="1000" strike="noStrike" u="none">
              <a:solidFill>
                <a:srgbClr val="000000"/>
              </a:solidFill>
              <a:effectLst/>
              <a:uFillTx/>
              <a:latin typeface="Times New Roman"/>
            </a:endParaRPr>
          </a:p>
        </p:txBody>
      </p:sp>
      <p:sp>
        <p:nvSpPr>
          <p:cNvPr id="307" name=""/>
          <p:cNvSpPr/>
          <p:nvPr/>
        </p:nvSpPr>
        <p:spPr>
          <a:xfrm>
            <a:off x="7313760" y="47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8" name=""/>
          <p:cNvSpPr/>
          <p:nvPr/>
        </p:nvSpPr>
        <p:spPr>
          <a:xfrm>
            <a:off x="7603560" y="47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09" name=""/>
          <p:cNvSpPr/>
          <p:nvPr/>
        </p:nvSpPr>
        <p:spPr>
          <a:xfrm>
            <a:off x="1138680" y="49798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18.0</a:t>
            </a:r>
            <a:endParaRPr b="0" lang="en-US" sz="1000" strike="noStrike" u="none">
              <a:solidFill>
                <a:srgbClr val="000000"/>
              </a:solidFill>
              <a:effectLst/>
              <a:uFillTx/>
              <a:latin typeface="Times New Roman"/>
            </a:endParaRPr>
          </a:p>
        </p:txBody>
      </p:sp>
      <p:sp>
        <p:nvSpPr>
          <p:cNvPr id="310" name=""/>
          <p:cNvSpPr/>
          <p:nvPr/>
        </p:nvSpPr>
        <p:spPr>
          <a:xfrm>
            <a:off x="210096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10.66</a:t>
            </a:r>
            <a:endParaRPr b="0" lang="en-US" sz="1000" strike="noStrike" u="none">
              <a:solidFill>
                <a:srgbClr val="000000"/>
              </a:solidFill>
              <a:effectLst/>
              <a:uFillTx/>
              <a:latin typeface="Times New Roman"/>
            </a:endParaRPr>
          </a:p>
        </p:txBody>
      </p:sp>
      <p:sp>
        <p:nvSpPr>
          <p:cNvPr id="311" name=""/>
          <p:cNvSpPr/>
          <p:nvPr/>
        </p:nvSpPr>
        <p:spPr>
          <a:xfrm>
            <a:off x="177660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2" name=""/>
          <p:cNvSpPr/>
          <p:nvPr/>
        </p:nvSpPr>
        <p:spPr>
          <a:xfrm>
            <a:off x="206640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3" name=""/>
          <p:cNvSpPr/>
          <p:nvPr/>
        </p:nvSpPr>
        <p:spPr>
          <a:xfrm>
            <a:off x="289152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12.15</a:t>
            </a:r>
            <a:endParaRPr b="0" lang="en-US" sz="1000" strike="noStrike" u="none">
              <a:solidFill>
                <a:srgbClr val="000000"/>
              </a:solidFill>
              <a:effectLst/>
              <a:uFillTx/>
              <a:latin typeface="Times New Roman"/>
            </a:endParaRPr>
          </a:p>
        </p:txBody>
      </p:sp>
      <p:sp>
        <p:nvSpPr>
          <p:cNvPr id="314" name=""/>
          <p:cNvSpPr/>
          <p:nvPr/>
        </p:nvSpPr>
        <p:spPr>
          <a:xfrm>
            <a:off x="256716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5" name=""/>
          <p:cNvSpPr/>
          <p:nvPr/>
        </p:nvSpPr>
        <p:spPr>
          <a:xfrm>
            <a:off x="285696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6" name=""/>
          <p:cNvSpPr/>
          <p:nvPr/>
        </p:nvSpPr>
        <p:spPr>
          <a:xfrm>
            <a:off x="368388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21.32</a:t>
            </a:r>
            <a:endParaRPr b="0" lang="en-US" sz="1000" strike="noStrike" u="none">
              <a:solidFill>
                <a:srgbClr val="000000"/>
              </a:solidFill>
              <a:effectLst/>
              <a:uFillTx/>
              <a:latin typeface="Times New Roman"/>
            </a:endParaRPr>
          </a:p>
        </p:txBody>
      </p:sp>
      <p:sp>
        <p:nvSpPr>
          <p:cNvPr id="317" name=""/>
          <p:cNvSpPr/>
          <p:nvPr/>
        </p:nvSpPr>
        <p:spPr>
          <a:xfrm>
            <a:off x="335952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8" name=""/>
          <p:cNvSpPr/>
          <p:nvPr/>
        </p:nvSpPr>
        <p:spPr>
          <a:xfrm>
            <a:off x="364752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19" name=""/>
          <p:cNvSpPr/>
          <p:nvPr/>
        </p:nvSpPr>
        <p:spPr>
          <a:xfrm>
            <a:off x="447444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31.98</a:t>
            </a:r>
            <a:endParaRPr b="0" lang="en-US" sz="1000" strike="noStrike" u="none">
              <a:solidFill>
                <a:srgbClr val="000000"/>
              </a:solidFill>
              <a:effectLst/>
              <a:uFillTx/>
              <a:latin typeface="Times New Roman"/>
            </a:endParaRPr>
          </a:p>
        </p:txBody>
      </p:sp>
      <p:sp>
        <p:nvSpPr>
          <p:cNvPr id="320" name=""/>
          <p:cNvSpPr/>
          <p:nvPr/>
        </p:nvSpPr>
        <p:spPr>
          <a:xfrm>
            <a:off x="415008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1" name=""/>
          <p:cNvSpPr/>
          <p:nvPr/>
        </p:nvSpPr>
        <p:spPr>
          <a:xfrm>
            <a:off x="443952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2" name=""/>
          <p:cNvSpPr/>
          <p:nvPr/>
        </p:nvSpPr>
        <p:spPr>
          <a:xfrm>
            <a:off x="526644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42.64</a:t>
            </a:r>
            <a:endParaRPr b="0" lang="en-US" sz="1000" strike="noStrike" u="none">
              <a:solidFill>
                <a:srgbClr val="000000"/>
              </a:solidFill>
              <a:effectLst/>
              <a:uFillTx/>
              <a:latin typeface="Times New Roman"/>
            </a:endParaRPr>
          </a:p>
        </p:txBody>
      </p:sp>
      <p:sp>
        <p:nvSpPr>
          <p:cNvPr id="323" name=""/>
          <p:cNvSpPr/>
          <p:nvPr/>
        </p:nvSpPr>
        <p:spPr>
          <a:xfrm>
            <a:off x="494064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4" name=""/>
          <p:cNvSpPr/>
          <p:nvPr/>
        </p:nvSpPr>
        <p:spPr>
          <a:xfrm>
            <a:off x="523008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5" name=""/>
          <p:cNvSpPr/>
          <p:nvPr/>
        </p:nvSpPr>
        <p:spPr>
          <a:xfrm>
            <a:off x="605700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53.30</a:t>
            </a:r>
            <a:endParaRPr b="0" lang="en-US" sz="1000" strike="noStrike" u="none">
              <a:solidFill>
                <a:srgbClr val="000000"/>
              </a:solidFill>
              <a:effectLst/>
              <a:uFillTx/>
              <a:latin typeface="Times New Roman"/>
            </a:endParaRPr>
          </a:p>
        </p:txBody>
      </p:sp>
      <p:sp>
        <p:nvSpPr>
          <p:cNvPr id="326" name=""/>
          <p:cNvSpPr/>
          <p:nvPr/>
        </p:nvSpPr>
        <p:spPr>
          <a:xfrm>
            <a:off x="573264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7" name=""/>
          <p:cNvSpPr/>
          <p:nvPr/>
        </p:nvSpPr>
        <p:spPr>
          <a:xfrm>
            <a:off x="602244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28" name=""/>
          <p:cNvSpPr/>
          <p:nvPr/>
        </p:nvSpPr>
        <p:spPr>
          <a:xfrm>
            <a:off x="684756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63.96</a:t>
            </a:r>
            <a:endParaRPr b="0" lang="en-US" sz="1000" strike="noStrike" u="none">
              <a:solidFill>
                <a:srgbClr val="000000"/>
              </a:solidFill>
              <a:effectLst/>
              <a:uFillTx/>
              <a:latin typeface="Times New Roman"/>
            </a:endParaRPr>
          </a:p>
        </p:txBody>
      </p:sp>
      <p:sp>
        <p:nvSpPr>
          <p:cNvPr id="329" name=""/>
          <p:cNvSpPr/>
          <p:nvPr/>
        </p:nvSpPr>
        <p:spPr>
          <a:xfrm>
            <a:off x="652320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0" name=""/>
          <p:cNvSpPr/>
          <p:nvPr/>
        </p:nvSpPr>
        <p:spPr>
          <a:xfrm>
            <a:off x="681300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1" name=""/>
          <p:cNvSpPr/>
          <p:nvPr/>
        </p:nvSpPr>
        <p:spPr>
          <a:xfrm>
            <a:off x="7639920" y="49798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85.28</a:t>
            </a:r>
            <a:endParaRPr b="0" lang="en-US" sz="1000" strike="noStrike" u="none">
              <a:solidFill>
                <a:srgbClr val="000000"/>
              </a:solidFill>
              <a:effectLst/>
              <a:uFillTx/>
              <a:latin typeface="Times New Roman"/>
            </a:endParaRPr>
          </a:p>
        </p:txBody>
      </p:sp>
      <p:sp>
        <p:nvSpPr>
          <p:cNvPr id="332" name=""/>
          <p:cNvSpPr/>
          <p:nvPr/>
        </p:nvSpPr>
        <p:spPr>
          <a:xfrm>
            <a:off x="7313760" y="49798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3" name=""/>
          <p:cNvSpPr/>
          <p:nvPr/>
        </p:nvSpPr>
        <p:spPr>
          <a:xfrm>
            <a:off x="7603560" y="49798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4" name=""/>
          <p:cNvSpPr/>
          <p:nvPr/>
        </p:nvSpPr>
        <p:spPr>
          <a:xfrm>
            <a:off x="1138680" y="515952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335" name=""/>
          <p:cNvSpPr/>
          <p:nvPr/>
        </p:nvSpPr>
        <p:spPr>
          <a:xfrm>
            <a:off x="210096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14.81</a:t>
            </a:r>
            <a:endParaRPr b="0" lang="en-US" sz="1000" strike="noStrike" u="none">
              <a:solidFill>
                <a:srgbClr val="000000"/>
              </a:solidFill>
              <a:effectLst/>
              <a:uFillTx/>
              <a:latin typeface="Times New Roman"/>
            </a:endParaRPr>
          </a:p>
        </p:txBody>
      </p:sp>
      <p:sp>
        <p:nvSpPr>
          <p:cNvPr id="336" name=""/>
          <p:cNvSpPr/>
          <p:nvPr/>
        </p:nvSpPr>
        <p:spPr>
          <a:xfrm>
            <a:off x="177660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7" name=""/>
          <p:cNvSpPr/>
          <p:nvPr/>
        </p:nvSpPr>
        <p:spPr>
          <a:xfrm>
            <a:off x="206640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38" name=""/>
          <p:cNvSpPr/>
          <p:nvPr/>
        </p:nvSpPr>
        <p:spPr>
          <a:xfrm>
            <a:off x="289152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16.88</a:t>
            </a:r>
            <a:endParaRPr b="0" lang="en-US" sz="1000" strike="noStrike" u="none">
              <a:solidFill>
                <a:srgbClr val="000000"/>
              </a:solidFill>
              <a:effectLst/>
              <a:uFillTx/>
              <a:latin typeface="Times New Roman"/>
            </a:endParaRPr>
          </a:p>
        </p:txBody>
      </p:sp>
      <p:sp>
        <p:nvSpPr>
          <p:cNvPr id="339" name=""/>
          <p:cNvSpPr/>
          <p:nvPr/>
        </p:nvSpPr>
        <p:spPr>
          <a:xfrm>
            <a:off x="256716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0" name=""/>
          <p:cNvSpPr/>
          <p:nvPr/>
        </p:nvSpPr>
        <p:spPr>
          <a:xfrm>
            <a:off x="285696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1" name=""/>
          <p:cNvSpPr/>
          <p:nvPr/>
        </p:nvSpPr>
        <p:spPr>
          <a:xfrm>
            <a:off x="368388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29.61</a:t>
            </a:r>
            <a:endParaRPr b="0" lang="en-US" sz="1000" strike="noStrike" u="none">
              <a:solidFill>
                <a:srgbClr val="000000"/>
              </a:solidFill>
              <a:effectLst/>
              <a:uFillTx/>
              <a:latin typeface="Times New Roman"/>
            </a:endParaRPr>
          </a:p>
        </p:txBody>
      </p:sp>
      <p:sp>
        <p:nvSpPr>
          <p:cNvPr id="342" name=""/>
          <p:cNvSpPr/>
          <p:nvPr/>
        </p:nvSpPr>
        <p:spPr>
          <a:xfrm>
            <a:off x="335952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3" name=""/>
          <p:cNvSpPr/>
          <p:nvPr/>
        </p:nvSpPr>
        <p:spPr>
          <a:xfrm>
            <a:off x="364752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4" name=""/>
          <p:cNvSpPr/>
          <p:nvPr/>
        </p:nvSpPr>
        <p:spPr>
          <a:xfrm>
            <a:off x="447444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44.42</a:t>
            </a:r>
            <a:endParaRPr b="0" lang="en-US" sz="1000" strike="noStrike" u="none">
              <a:solidFill>
                <a:srgbClr val="000000"/>
              </a:solidFill>
              <a:effectLst/>
              <a:uFillTx/>
              <a:latin typeface="Times New Roman"/>
            </a:endParaRPr>
          </a:p>
        </p:txBody>
      </p:sp>
      <p:sp>
        <p:nvSpPr>
          <p:cNvPr id="345" name=""/>
          <p:cNvSpPr/>
          <p:nvPr/>
        </p:nvSpPr>
        <p:spPr>
          <a:xfrm>
            <a:off x="415008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6" name=""/>
          <p:cNvSpPr/>
          <p:nvPr/>
        </p:nvSpPr>
        <p:spPr>
          <a:xfrm>
            <a:off x="443952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7" name=""/>
          <p:cNvSpPr/>
          <p:nvPr/>
        </p:nvSpPr>
        <p:spPr>
          <a:xfrm>
            <a:off x="526644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59.22</a:t>
            </a:r>
            <a:endParaRPr b="0" lang="en-US" sz="1000" strike="noStrike" u="none">
              <a:solidFill>
                <a:srgbClr val="000000"/>
              </a:solidFill>
              <a:effectLst/>
              <a:uFillTx/>
              <a:latin typeface="Times New Roman"/>
            </a:endParaRPr>
          </a:p>
        </p:txBody>
      </p:sp>
      <p:sp>
        <p:nvSpPr>
          <p:cNvPr id="348" name=""/>
          <p:cNvSpPr/>
          <p:nvPr/>
        </p:nvSpPr>
        <p:spPr>
          <a:xfrm>
            <a:off x="494064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49" name=""/>
          <p:cNvSpPr/>
          <p:nvPr/>
        </p:nvSpPr>
        <p:spPr>
          <a:xfrm>
            <a:off x="523008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0" name=""/>
          <p:cNvSpPr/>
          <p:nvPr/>
        </p:nvSpPr>
        <p:spPr>
          <a:xfrm>
            <a:off x="605700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74.03</a:t>
            </a:r>
            <a:endParaRPr b="0" lang="en-US" sz="1000" strike="noStrike" u="none">
              <a:solidFill>
                <a:srgbClr val="000000"/>
              </a:solidFill>
              <a:effectLst/>
              <a:uFillTx/>
              <a:latin typeface="Times New Roman"/>
            </a:endParaRPr>
          </a:p>
        </p:txBody>
      </p:sp>
      <p:sp>
        <p:nvSpPr>
          <p:cNvPr id="351" name=""/>
          <p:cNvSpPr/>
          <p:nvPr/>
        </p:nvSpPr>
        <p:spPr>
          <a:xfrm>
            <a:off x="573264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2" name=""/>
          <p:cNvSpPr/>
          <p:nvPr/>
        </p:nvSpPr>
        <p:spPr>
          <a:xfrm>
            <a:off x="602244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3" name=""/>
          <p:cNvSpPr/>
          <p:nvPr/>
        </p:nvSpPr>
        <p:spPr>
          <a:xfrm>
            <a:off x="6847560" y="51595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88.83</a:t>
            </a:r>
            <a:endParaRPr b="0" lang="en-US" sz="1000" strike="noStrike" u="none">
              <a:solidFill>
                <a:srgbClr val="000000"/>
              </a:solidFill>
              <a:effectLst/>
              <a:uFillTx/>
              <a:latin typeface="Times New Roman"/>
            </a:endParaRPr>
          </a:p>
        </p:txBody>
      </p:sp>
      <p:sp>
        <p:nvSpPr>
          <p:cNvPr id="354" name=""/>
          <p:cNvSpPr/>
          <p:nvPr/>
        </p:nvSpPr>
        <p:spPr>
          <a:xfrm>
            <a:off x="6523200" y="515952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5" name=""/>
          <p:cNvSpPr/>
          <p:nvPr/>
        </p:nvSpPr>
        <p:spPr>
          <a:xfrm>
            <a:off x="681300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6" name=""/>
          <p:cNvSpPr/>
          <p:nvPr/>
        </p:nvSpPr>
        <p:spPr>
          <a:xfrm>
            <a:off x="7569720" y="5159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118.44</a:t>
            </a:r>
            <a:endParaRPr b="0" lang="en-US" sz="1000" strike="noStrike" u="none">
              <a:solidFill>
                <a:srgbClr val="000000"/>
              </a:solidFill>
              <a:effectLst/>
              <a:uFillTx/>
              <a:latin typeface="Times New Roman"/>
            </a:endParaRPr>
          </a:p>
        </p:txBody>
      </p:sp>
      <p:sp>
        <p:nvSpPr>
          <p:cNvPr id="357" name=""/>
          <p:cNvSpPr/>
          <p:nvPr/>
        </p:nvSpPr>
        <p:spPr>
          <a:xfrm>
            <a:off x="7311600" y="515952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8" name=""/>
          <p:cNvSpPr/>
          <p:nvPr/>
        </p:nvSpPr>
        <p:spPr>
          <a:xfrm>
            <a:off x="7529040" y="515952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59" name=""/>
          <p:cNvSpPr/>
          <p:nvPr/>
        </p:nvSpPr>
        <p:spPr>
          <a:xfrm>
            <a:off x="1138680" y="533880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37.5</a:t>
            </a:r>
            <a:endParaRPr b="0" lang="en-US" sz="1000" strike="noStrike" u="none">
              <a:solidFill>
                <a:srgbClr val="000000"/>
              </a:solidFill>
              <a:effectLst/>
              <a:uFillTx/>
              <a:latin typeface="Times New Roman"/>
            </a:endParaRPr>
          </a:p>
        </p:txBody>
      </p:sp>
      <p:sp>
        <p:nvSpPr>
          <p:cNvPr id="360" name=""/>
          <p:cNvSpPr/>
          <p:nvPr/>
        </p:nvSpPr>
        <p:spPr>
          <a:xfrm>
            <a:off x="2100960" y="533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22.21</a:t>
            </a:r>
            <a:endParaRPr b="0" lang="en-US" sz="1000" strike="noStrike" u="none">
              <a:solidFill>
                <a:srgbClr val="000000"/>
              </a:solidFill>
              <a:effectLst/>
              <a:uFillTx/>
              <a:latin typeface="Times New Roman"/>
            </a:endParaRPr>
          </a:p>
        </p:txBody>
      </p:sp>
      <p:sp>
        <p:nvSpPr>
          <p:cNvPr id="361" name=""/>
          <p:cNvSpPr/>
          <p:nvPr/>
        </p:nvSpPr>
        <p:spPr>
          <a:xfrm>
            <a:off x="1776600" y="53388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2" name=""/>
          <p:cNvSpPr/>
          <p:nvPr/>
        </p:nvSpPr>
        <p:spPr>
          <a:xfrm>
            <a:off x="206640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3" name=""/>
          <p:cNvSpPr/>
          <p:nvPr/>
        </p:nvSpPr>
        <p:spPr>
          <a:xfrm>
            <a:off x="2891520" y="533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25.32</a:t>
            </a:r>
            <a:endParaRPr b="0" lang="en-US" sz="1000" strike="noStrike" u="none">
              <a:solidFill>
                <a:srgbClr val="000000"/>
              </a:solidFill>
              <a:effectLst/>
              <a:uFillTx/>
              <a:latin typeface="Times New Roman"/>
            </a:endParaRPr>
          </a:p>
        </p:txBody>
      </p:sp>
      <p:sp>
        <p:nvSpPr>
          <p:cNvPr id="364" name=""/>
          <p:cNvSpPr/>
          <p:nvPr/>
        </p:nvSpPr>
        <p:spPr>
          <a:xfrm>
            <a:off x="2567160" y="53388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5" name=""/>
          <p:cNvSpPr/>
          <p:nvPr/>
        </p:nvSpPr>
        <p:spPr>
          <a:xfrm>
            <a:off x="285696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6" name=""/>
          <p:cNvSpPr/>
          <p:nvPr/>
        </p:nvSpPr>
        <p:spPr>
          <a:xfrm>
            <a:off x="3683880" y="533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44.42</a:t>
            </a:r>
            <a:endParaRPr b="0" lang="en-US" sz="1000" strike="noStrike" u="none">
              <a:solidFill>
                <a:srgbClr val="000000"/>
              </a:solidFill>
              <a:effectLst/>
              <a:uFillTx/>
              <a:latin typeface="Times New Roman"/>
            </a:endParaRPr>
          </a:p>
        </p:txBody>
      </p:sp>
      <p:sp>
        <p:nvSpPr>
          <p:cNvPr id="367" name=""/>
          <p:cNvSpPr/>
          <p:nvPr/>
        </p:nvSpPr>
        <p:spPr>
          <a:xfrm>
            <a:off x="3359520" y="53388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8" name=""/>
          <p:cNvSpPr/>
          <p:nvPr/>
        </p:nvSpPr>
        <p:spPr>
          <a:xfrm>
            <a:off x="364752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69" name=""/>
          <p:cNvSpPr/>
          <p:nvPr/>
        </p:nvSpPr>
        <p:spPr>
          <a:xfrm>
            <a:off x="4474440" y="533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66.62</a:t>
            </a:r>
            <a:endParaRPr b="0" lang="en-US" sz="1000" strike="noStrike" u="none">
              <a:solidFill>
                <a:srgbClr val="000000"/>
              </a:solidFill>
              <a:effectLst/>
              <a:uFillTx/>
              <a:latin typeface="Times New Roman"/>
            </a:endParaRPr>
          </a:p>
        </p:txBody>
      </p:sp>
      <p:sp>
        <p:nvSpPr>
          <p:cNvPr id="370" name=""/>
          <p:cNvSpPr/>
          <p:nvPr/>
        </p:nvSpPr>
        <p:spPr>
          <a:xfrm>
            <a:off x="4150080" y="53388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1" name=""/>
          <p:cNvSpPr/>
          <p:nvPr/>
        </p:nvSpPr>
        <p:spPr>
          <a:xfrm>
            <a:off x="443952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2" name=""/>
          <p:cNvSpPr/>
          <p:nvPr/>
        </p:nvSpPr>
        <p:spPr>
          <a:xfrm>
            <a:off x="5266440" y="533880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88.83</a:t>
            </a:r>
            <a:endParaRPr b="0" lang="en-US" sz="1000" strike="noStrike" u="none">
              <a:solidFill>
                <a:srgbClr val="000000"/>
              </a:solidFill>
              <a:effectLst/>
              <a:uFillTx/>
              <a:latin typeface="Times New Roman"/>
            </a:endParaRPr>
          </a:p>
        </p:txBody>
      </p:sp>
      <p:sp>
        <p:nvSpPr>
          <p:cNvPr id="373" name=""/>
          <p:cNvSpPr/>
          <p:nvPr/>
        </p:nvSpPr>
        <p:spPr>
          <a:xfrm>
            <a:off x="4940640" y="533880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4" name=""/>
          <p:cNvSpPr/>
          <p:nvPr/>
        </p:nvSpPr>
        <p:spPr>
          <a:xfrm>
            <a:off x="523008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5" name=""/>
          <p:cNvSpPr/>
          <p:nvPr/>
        </p:nvSpPr>
        <p:spPr>
          <a:xfrm>
            <a:off x="5986800" y="53388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111.04</a:t>
            </a:r>
            <a:endParaRPr b="0" lang="en-US" sz="1000" strike="noStrike" u="none">
              <a:solidFill>
                <a:srgbClr val="000000"/>
              </a:solidFill>
              <a:effectLst/>
              <a:uFillTx/>
              <a:latin typeface="Times New Roman"/>
            </a:endParaRPr>
          </a:p>
        </p:txBody>
      </p:sp>
      <p:sp>
        <p:nvSpPr>
          <p:cNvPr id="376" name=""/>
          <p:cNvSpPr/>
          <p:nvPr/>
        </p:nvSpPr>
        <p:spPr>
          <a:xfrm>
            <a:off x="5730480" y="53388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7" name=""/>
          <p:cNvSpPr/>
          <p:nvPr/>
        </p:nvSpPr>
        <p:spPr>
          <a:xfrm>
            <a:off x="594612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78" name=""/>
          <p:cNvSpPr/>
          <p:nvPr/>
        </p:nvSpPr>
        <p:spPr>
          <a:xfrm>
            <a:off x="6777360" y="53388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133.25</a:t>
            </a:r>
            <a:endParaRPr b="0" lang="en-US" sz="1000" strike="noStrike" u="none">
              <a:solidFill>
                <a:srgbClr val="000000"/>
              </a:solidFill>
              <a:effectLst/>
              <a:uFillTx/>
              <a:latin typeface="Times New Roman"/>
            </a:endParaRPr>
          </a:p>
        </p:txBody>
      </p:sp>
      <p:sp>
        <p:nvSpPr>
          <p:cNvPr id="379" name=""/>
          <p:cNvSpPr/>
          <p:nvPr/>
        </p:nvSpPr>
        <p:spPr>
          <a:xfrm>
            <a:off x="6521040" y="53388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0" name=""/>
          <p:cNvSpPr/>
          <p:nvPr/>
        </p:nvSpPr>
        <p:spPr>
          <a:xfrm>
            <a:off x="673812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1" name=""/>
          <p:cNvSpPr/>
          <p:nvPr/>
        </p:nvSpPr>
        <p:spPr>
          <a:xfrm>
            <a:off x="7569720" y="53388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177.66</a:t>
            </a:r>
            <a:endParaRPr b="0" lang="en-US" sz="1000" strike="noStrike" u="none">
              <a:solidFill>
                <a:srgbClr val="000000"/>
              </a:solidFill>
              <a:effectLst/>
              <a:uFillTx/>
              <a:latin typeface="Times New Roman"/>
            </a:endParaRPr>
          </a:p>
        </p:txBody>
      </p:sp>
      <p:sp>
        <p:nvSpPr>
          <p:cNvPr id="382" name=""/>
          <p:cNvSpPr/>
          <p:nvPr/>
        </p:nvSpPr>
        <p:spPr>
          <a:xfrm>
            <a:off x="7311600" y="53388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3" name=""/>
          <p:cNvSpPr/>
          <p:nvPr/>
        </p:nvSpPr>
        <p:spPr>
          <a:xfrm>
            <a:off x="7529040" y="533880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4" name=""/>
          <p:cNvSpPr/>
          <p:nvPr/>
        </p:nvSpPr>
        <p:spPr>
          <a:xfrm>
            <a:off x="1138680" y="55180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a:t>
            </a:r>
            <a:endParaRPr b="0" lang="en-US" sz="1000" strike="noStrike" u="none">
              <a:solidFill>
                <a:srgbClr val="000000"/>
              </a:solidFill>
              <a:effectLst/>
              <a:uFillTx/>
              <a:latin typeface="Times New Roman"/>
            </a:endParaRPr>
          </a:p>
        </p:txBody>
      </p:sp>
      <p:sp>
        <p:nvSpPr>
          <p:cNvPr id="385" name=""/>
          <p:cNvSpPr/>
          <p:nvPr/>
        </p:nvSpPr>
        <p:spPr>
          <a:xfrm>
            <a:off x="2100960" y="55180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29.61</a:t>
            </a:r>
            <a:endParaRPr b="0" lang="en-US" sz="1000" strike="noStrike" u="none">
              <a:solidFill>
                <a:srgbClr val="000000"/>
              </a:solidFill>
              <a:effectLst/>
              <a:uFillTx/>
              <a:latin typeface="Times New Roman"/>
            </a:endParaRPr>
          </a:p>
        </p:txBody>
      </p:sp>
      <p:sp>
        <p:nvSpPr>
          <p:cNvPr id="386" name=""/>
          <p:cNvSpPr/>
          <p:nvPr/>
        </p:nvSpPr>
        <p:spPr>
          <a:xfrm>
            <a:off x="1776600" y="55180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7" name=""/>
          <p:cNvSpPr/>
          <p:nvPr/>
        </p:nvSpPr>
        <p:spPr>
          <a:xfrm>
            <a:off x="206640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88" name=""/>
          <p:cNvSpPr/>
          <p:nvPr/>
        </p:nvSpPr>
        <p:spPr>
          <a:xfrm>
            <a:off x="2891520" y="55180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33.76</a:t>
            </a:r>
            <a:endParaRPr b="0" lang="en-US" sz="1000" strike="noStrike" u="none">
              <a:solidFill>
                <a:srgbClr val="000000"/>
              </a:solidFill>
              <a:effectLst/>
              <a:uFillTx/>
              <a:latin typeface="Times New Roman"/>
            </a:endParaRPr>
          </a:p>
        </p:txBody>
      </p:sp>
      <p:sp>
        <p:nvSpPr>
          <p:cNvPr id="389" name=""/>
          <p:cNvSpPr/>
          <p:nvPr/>
        </p:nvSpPr>
        <p:spPr>
          <a:xfrm>
            <a:off x="2567160" y="55180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0" name=""/>
          <p:cNvSpPr/>
          <p:nvPr/>
        </p:nvSpPr>
        <p:spPr>
          <a:xfrm>
            <a:off x="285696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1" name=""/>
          <p:cNvSpPr/>
          <p:nvPr/>
        </p:nvSpPr>
        <p:spPr>
          <a:xfrm>
            <a:off x="3683880" y="55180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59.22</a:t>
            </a:r>
            <a:endParaRPr b="0" lang="en-US" sz="1000" strike="noStrike" u="none">
              <a:solidFill>
                <a:srgbClr val="000000"/>
              </a:solidFill>
              <a:effectLst/>
              <a:uFillTx/>
              <a:latin typeface="Times New Roman"/>
            </a:endParaRPr>
          </a:p>
        </p:txBody>
      </p:sp>
      <p:sp>
        <p:nvSpPr>
          <p:cNvPr id="392" name=""/>
          <p:cNvSpPr/>
          <p:nvPr/>
        </p:nvSpPr>
        <p:spPr>
          <a:xfrm>
            <a:off x="3359520" y="55180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3" name=""/>
          <p:cNvSpPr/>
          <p:nvPr/>
        </p:nvSpPr>
        <p:spPr>
          <a:xfrm>
            <a:off x="364752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4" name=""/>
          <p:cNvSpPr/>
          <p:nvPr/>
        </p:nvSpPr>
        <p:spPr>
          <a:xfrm>
            <a:off x="4474440" y="551808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88.83</a:t>
            </a:r>
            <a:endParaRPr b="0" lang="en-US" sz="1000" strike="noStrike" u="none">
              <a:solidFill>
                <a:srgbClr val="000000"/>
              </a:solidFill>
              <a:effectLst/>
              <a:uFillTx/>
              <a:latin typeface="Times New Roman"/>
            </a:endParaRPr>
          </a:p>
        </p:txBody>
      </p:sp>
      <p:sp>
        <p:nvSpPr>
          <p:cNvPr id="395" name=""/>
          <p:cNvSpPr/>
          <p:nvPr/>
        </p:nvSpPr>
        <p:spPr>
          <a:xfrm>
            <a:off x="4150080" y="551808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6" name=""/>
          <p:cNvSpPr/>
          <p:nvPr/>
        </p:nvSpPr>
        <p:spPr>
          <a:xfrm>
            <a:off x="443952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7" name=""/>
          <p:cNvSpPr/>
          <p:nvPr/>
        </p:nvSpPr>
        <p:spPr>
          <a:xfrm>
            <a:off x="5196240" y="55180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118.44</a:t>
            </a:r>
            <a:endParaRPr b="0" lang="en-US" sz="1000" strike="noStrike" u="none">
              <a:solidFill>
                <a:srgbClr val="000000"/>
              </a:solidFill>
              <a:effectLst/>
              <a:uFillTx/>
              <a:latin typeface="Times New Roman"/>
            </a:endParaRPr>
          </a:p>
        </p:txBody>
      </p:sp>
      <p:sp>
        <p:nvSpPr>
          <p:cNvPr id="398" name=""/>
          <p:cNvSpPr/>
          <p:nvPr/>
        </p:nvSpPr>
        <p:spPr>
          <a:xfrm>
            <a:off x="4938120" y="55180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399" name=""/>
          <p:cNvSpPr/>
          <p:nvPr/>
        </p:nvSpPr>
        <p:spPr>
          <a:xfrm>
            <a:off x="515556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0" name=""/>
          <p:cNvSpPr/>
          <p:nvPr/>
        </p:nvSpPr>
        <p:spPr>
          <a:xfrm>
            <a:off x="5986800" y="55180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148.05</a:t>
            </a:r>
            <a:endParaRPr b="0" lang="en-US" sz="1000" strike="noStrike" u="none">
              <a:solidFill>
                <a:srgbClr val="000000"/>
              </a:solidFill>
              <a:effectLst/>
              <a:uFillTx/>
              <a:latin typeface="Times New Roman"/>
            </a:endParaRPr>
          </a:p>
        </p:txBody>
      </p:sp>
      <p:sp>
        <p:nvSpPr>
          <p:cNvPr id="401" name=""/>
          <p:cNvSpPr/>
          <p:nvPr/>
        </p:nvSpPr>
        <p:spPr>
          <a:xfrm>
            <a:off x="5730480" y="55180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2" name=""/>
          <p:cNvSpPr/>
          <p:nvPr/>
        </p:nvSpPr>
        <p:spPr>
          <a:xfrm>
            <a:off x="594612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3" name=""/>
          <p:cNvSpPr/>
          <p:nvPr/>
        </p:nvSpPr>
        <p:spPr>
          <a:xfrm>
            <a:off x="6777360" y="55180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177.66</a:t>
            </a:r>
            <a:endParaRPr b="0" lang="en-US" sz="1000" strike="noStrike" u="none">
              <a:solidFill>
                <a:srgbClr val="000000"/>
              </a:solidFill>
              <a:effectLst/>
              <a:uFillTx/>
              <a:latin typeface="Times New Roman"/>
            </a:endParaRPr>
          </a:p>
        </p:txBody>
      </p:sp>
      <p:sp>
        <p:nvSpPr>
          <p:cNvPr id="404" name=""/>
          <p:cNvSpPr/>
          <p:nvPr/>
        </p:nvSpPr>
        <p:spPr>
          <a:xfrm>
            <a:off x="6521040" y="55180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5" name=""/>
          <p:cNvSpPr/>
          <p:nvPr/>
        </p:nvSpPr>
        <p:spPr>
          <a:xfrm>
            <a:off x="673812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6" name=""/>
          <p:cNvSpPr/>
          <p:nvPr/>
        </p:nvSpPr>
        <p:spPr>
          <a:xfrm>
            <a:off x="7569720" y="55180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236.88</a:t>
            </a:r>
            <a:endParaRPr b="0" lang="en-US" sz="1000" strike="noStrike" u="none">
              <a:solidFill>
                <a:srgbClr val="000000"/>
              </a:solidFill>
              <a:effectLst/>
              <a:uFillTx/>
              <a:latin typeface="Times New Roman"/>
            </a:endParaRPr>
          </a:p>
        </p:txBody>
      </p:sp>
      <p:sp>
        <p:nvSpPr>
          <p:cNvPr id="407" name=""/>
          <p:cNvSpPr/>
          <p:nvPr/>
        </p:nvSpPr>
        <p:spPr>
          <a:xfrm>
            <a:off x="7311600" y="55180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8" name=""/>
          <p:cNvSpPr/>
          <p:nvPr/>
        </p:nvSpPr>
        <p:spPr>
          <a:xfrm>
            <a:off x="7529040" y="551808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09" name=""/>
          <p:cNvSpPr/>
          <p:nvPr/>
        </p:nvSpPr>
        <p:spPr>
          <a:xfrm>
            <a:off x="1138680" y="569916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75.0</a:t>
            </a:r>
            <a:endParaRPr b="0" lang="en-US" sz="1000" strike="noStrike" u="none">
              <a:solidFill>
                <a:srgbClr val="000000"/>
              </a:solidFill>
              <a:effectLst/>
              <a:uFillTx/>
              <a:latin typeface="Times New Roman"/>
            </a:endParaRPr>
          </a:p>
        </p:txBody>
      </p:sp>
      <p:sp>
        <p:nvSpPr>
          <p:cNvPr id="410" name=""/>
          <p:cNvSpPr/>
          <p:nvPr/>
        </p:nvSpPr>
        <p:spPr>
          <a:xfrm>
            <a:off x="2100960" y="56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44.42</a:t>
            </a:r>
            <a:endParaRPr b="0" lang="en-US" sz="1000" strike="noStrike" u="none">
              <a:solidFill>
                <a:srgbClr val="000000"/>
              </a:solidFill>
              <a:effectLst/>
              <a:uFillTx/>
              <a:latin typeface="Times New Roman"/>
            </a:endParaRPr>
          </a:p>
        </p:txBody>
      </p:sp>
      <p:sp>
        <p:nvSpPr>
          <p:cNvPr id="411" name=""/>
          <p:cNvSpPr/>
          <p:nvPr/>
        </p:nvSpPr>
        <p:spPr>
          <a:xfrm>
            <a:off x="1776600" y="56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2" name=""/>
          <p:cNvSpPr/>
          <p:nvPr/>
        </p:nvSpPr>
        <p:spPr>
          <a:xfrm>
            <a:off x="206640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3" name=""/>
          <p:cNvSpPr/>
          <p:nvPr/>
        </p:nvSpPr>
        <p:spPr>
          <a:xfrm>
            <a:off x="2891520" y="56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50.63</a:t>
            </a:r>
            <a:endParaRPr b="0" lang="en-US" sz="1000" strike="noStrike" u="none">
              <a:solidFill>
                <a:srgbClr val="000000"/>
              </a:solidFill>
              <a:effectLst/>
              <a:uFillTx/>
              <a:latin typeface="Times New Roman"/>
            </a:endParaRPr>
          </a:p>
        </p:txBody>
      </p:sp>
      <p:sp>
        <p:nvSpPr>
          <p:cNvPr id="414" name=""/>
          <p:cNvSpPr/>
          <p:nvPr/>
        </p:nvSpPr>
        <p:spPr>
          <a:xfrm>
            <a:off x="2567160" y="56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5" name=""/>
          <p:cNvSpPr/>
          <p:nvPr/>
        </p:nvSpPr>
        <p:spPr>
          <a:xfrm>
            <a:off x="285696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6" name=""/>
          <p:cNvSpPr/>
          <p:nvPr/>
        </p:nvSpPr>
        <p:spPr>
          <a:xfrm>
            <a:off x="3683880" y="56991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88.83</a:t>
            </a:r>
            <a:endParaRPr b="0" lang="en-US" sz="1000" strike="noStrike" u="none">
              <a:solidFill>
                <a:srgbClr val="000000"/>
              </a:solidFill>
              <a:effectLst/>
              <a:uFillTx/>
              <a:latin typeface="Times New Roman"/>
            </a:endParaRPr>
          </a:p>
        </p:txBody>
      </p:sp>
      <p:sp>
        <p:nvSpPr>
          <p:cNvPr id="417" name=""/>
          <p:cNvSpPr/>
          <p:nvPr/>
        </p:nvSpPr>
        <p:spPr>
          <a:xfrm>
            <a:off x="3359520" y="5699160"/>
            <a:ext cx="281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8" name=""/>
          <p:cNvSpPr/>
          <p:nvPr/>
        </p:nvSpPr>
        <p:spPr>
          <a:xfrm>
            <a:off x="364752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19" name=""/>
          <p:cNvSpPr/>
          <p:nvPr/>
        </p:nvSpPr>
        <p:spPr>
          <a:xfrm>
            <a:off x="4404240" y="5699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133.25</a:t>
            </a:r>
            <a:endParaRPr b="0" lang="en-US" sz="1000" strike="noStrike" u="none">
              <a:solidFill>
                <a:srgbClr val="000000"/>
              </a:solidFill>
              <a:effectLst/>
              <a:uFillTx/>
              <a:latin typeface="Times New Roman"/>
            </a:endParaRPr>
          </a:p>
        </p:txBody>
      </p:sp>
      <p:sp>
        <p:nvSpPr>
          <p:cNvPr id="420" name=""/>
          <p:cNvSpPr/>
          <p:nvPr/>
        </p:nvSpPr>
        <p:spPr>
          <a:xfrm>
            <a:off x="4147560" y="5699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1" name=""/>
          <p:cNvSpPr/>
          <p:nvPr/>
        </p:nvSpPr>
        <p:spPr>
          <a:xfrm>
            <a:off x="436500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2" name=""/>
          <p:cNvSpPr/>
          <p:nvPr/>
        </p:nvSpPr>
        <p:spPr>
          <a:xfrm>
            <a:off x="5196240" y="5699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177.66</a:t>
            </a:r>
            <a:endParaRPr b="0" lang="en-US" sz="1000" strike="noStrike" u="none">
              <a:solidFill>
                <a:srgbClr val="000000"/>
              </a:solidFill>
              <a:effectLst/>
              <a:uFillTx/>
              <a:latin typeface="Times New Roman"/>
            </a:endParaRPr>
          </a:p>
        </p:txBody>
      </p:sp>
      <p:sp>
        <p:nvSpPr>
          <p:cNvPr id="423" name=""/>
          <p:cNvSpPr/>
          <p:nvPr/>
        </p:nvSpPr>
        <p:spPr>
          <a:xfrm>
            <a:off x="4938120" y="5699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4" name=""/>
          <p:cNvSpPr/>
          <p:nvPr/>
        </p:nvSpPr>
        <p:spPr>
          <a:xfrm>
            <a:off x="515556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5" name=""/>
          <p:cNvSpPr/>
          <p:nvPr/>
        </p:nvSpPr>
        <p:spPr>
          <a:xfrm>
            <a:off x="5986800" y="5699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222.08</a:t>
            </a:r>
            <a:endParaRPr b="0" lang="en-US" sz="1000" strike="noStrike" u="none">
              <a:solidFill>
                <a:srgbClr val="000000"/>
              </a:solidFill>
              <a:effectLst/>
              <a:uFillTx/>
              <a:latin typeface="Times New Roman"/>
            </a:endParaRPr>
          </a:p>
        </p:txBody>
      </p:sp>
      <p:sp>
        <p:nvSpPr>
          <p:cNvPr id="426" name=""/>
          <p:cNvSpPr/>
          <p:nvPr/>
        </p:nvSpPr>
        <p:spPr>
          <a:xfrm>
            <a:off x="5730480" y="5699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7" name=""/>
          <p:cNvSpPr/>
          <p:nvPr/>
        </p:nvSpPr>
        <p:spPr>
          <a:xfrm>
            <a:off x="594612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28" name=""/>
          <p:cNvSpPr/>
          <p:nvPr/>
        </p:nvSpPr>
        <p:spPr>
          <a:xfrm>
            <a:off x="6777360" y="5699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266.49</a:t>
            </a:r>
            <a:endParaRPr b="0" lang="en-US" sz="1000" strike="noStrike" u="none">
              <a:solidFill>
                <a:srgbClr val="000000"/>
              </a:solidFill>
              <a:effectLst/>
              <a:uFillTx/>
              <a:latin typeface="Times New Roman"/>
            </a:endParaRPr>
          </a:p>
        </p:txBody>
      </p:sp>
      <p:sp>
        <p:nvSpPr>
          <p:cNvPr id="429" name=""/>
          <p:cNvSpPr/>
          <p:nvPr/>
        </p:nvSpPr>
        <p:spPr>
          <a:xfrm>
            <a:off x="6521040" y="5699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30" name=""/>
          <p:cNvSpPr/>
          <p:nvPr/>
        </p:nvSpPr>
        <p:spPr>
          <a:xfrm>
            <a:off x="673812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31" name=""/>
          <p:cNvSpPr/>
          <p:nvPr/>
        </p:nvSpPr>
        <p:spPr>
          <a:xfrm>
            <a:off x="7569720" y="5699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355.32</a:t>
            </a:r>
            <a:endParaRPr b="0" lang="en-US" sz="1000" strike="noStrike" u="none">
              <a:solidFill>
                <a:srgbClr val="000000"/>
              </a:solidFill>
              <a:effectLst/>
              <a:uFillTx/>
              <a:latin typeface="Times New Roman"/>
            </a:endParaRPr>
          </a:p>
        </p:txBody>
      </p:sp>
      <p:sp>
        <p:nvSpPr>
          <p:cNvPr id="432" name=""/>
          <p:cNvSpPr/>
          <p:nvPr/>
        </p:nvSpPr>
        <p:spPr>
          <a:xfrm>
            <a:off x="7311600" y="5699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33" name=""/>
          <p:cNvSpPr/>
          <p:nvPr/>
        </p:nvSpPr>
        <p:spPr>
          <a:xfrm>
            <a:off x="7529040" y="5699160"/>
            <a:ext cx="36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434" name=""/>
          <p:cNvSpPr/>
          <p:nvPr/>
        </p:nvSpPr>
        <p:spPr>
          <a:xfrm>
            <a:off x="3456360" y="2114640"/>
            <a:ext cx="2046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Marketshare, % of Exchange Market</a:t>
            </a:r>
            <a:endParaRPr b="0" lang="en-US" sz="1000" strike="noStrike" u="none">
              <a:solidFill>
                <a:srgbClr val="000000"/>
              </a:solidFill>
              <a:effectLst/>
              <a:uFillTx/>
              <a:latin typeface="Times New Roman"/>
            </a:endParaRPr>
          </a:p>
        </p:txBody>
      </p:sp>
      <p:sp>
        <p:nvSpPr>
          <p:cNvPr id="435" name=""/>
          <p:cNvSpPr/>
          <p:nvPr/>
        </p:nvSpPr>
        <p:spPr>
          <a:xfrm>
            <a:off x="1655640" y="2979720"/>
            <a:ext cx="1800" cy="2886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1655640" y="2979720"/>
            <a:ext cx="15840" cy="2886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7" name=""/>
          <p:cNvSpPr/>
          <p:nvPr/>
        </p:nvSpPr>
        <p:spPr>
          <a:xfrm>
            <a:off x="770040" y="2058840"/>
            <a:ext cx="72244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38" name=""/>
          <p:cNvSpPr/>
          <p:nvPr/>
        </p:nvSpPr>
        <p:spPr>
          <a:xfrm>
            <a:off x="770040" y="2058840"/>
            <a:ext cx="7224480" cy="16200"/>
          </a:xfrm>
          <a:prstGeom prst="rect">
            <a:avLst/>
          </a:prstGeom>
          <a:solidFill>
            <a:srgbClr val="000000"/>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439" name=""/>
          <p:cNvSpPr/>
          <p:nvPr/>
        </p:nvSpPr>
        <p:spPr>
          <a:xfrm>
            <a:off x="770040" y="2263680"/>
            <a:ext cx="72244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0" name=""/>
          <p:cNvSpPr/>
          <p:nvPr/>
        </p:nvSpPr>
        <p:spPr>
          <a:xfrm>
            <a:off x="770040" y="2263680"/>
            <a:ext cx="722448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441" name=""/>
          <p:cNvSpPr/>
          <p:nvPr/>
        </p:nvSpPr>
        <p:spPr>
          <a:xfrm>
            <a:off x="1671480" y="2979720"/>
            <a:ext cx="6323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2" name=""/>
          <p:cNvSpPr/>
          <p:nvPr/>
        </p:nvSpPr>
        <p:spPr>
          <a:xfrm>
            <a:off x="1671480" y="2979720"/>
            <a:ext cx="632304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443" name=""/>
          <p:cNvSpPr/>
          <p:nvPr/>
        </p:nvSpPr>
        <p:spPr>
          <a:xfrm>
            <a:off x="2819520" y="3505320"/>
            <a:ext cx="457200" cy="228600"/>
          </a:xfrm>
          <a:prstGeom prst="ellipse">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018C924-6E23-49DE-9FF1-4B6634FDDEEE}"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4"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Sugar Opportunity</a:t>
            </a:r>
            <a:endParaRPr b="0" lang="en-US" sz="2400" strike="noStrike" u="none">
              <a:solidFill>
                <a:srgbClr val="000000"/>
              </a:solidFill>
              <a:effectLst/>
              <a:uFillTx/>
              <a:latin typeface="Times New Roman"/>
            </a:endParaRPr>
          </a:p>
        </p:txBody>
      </p:sp>
      <p:sp>
        <p:nvSpPr>
          <p:cNvPr id="445"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1523880" y="1066680"/>
            <a:ext cx="6172200" cy="611280"/>
          </a:xfrm>
          <a:prstGeom prst="rect">
            <a:avLst/>
          </a:prstGeom>
          <a:noFill/>
          <a:ln w="0">
            <a:noFill/>
          </a:ln>
        </p:spPr>
        <p:style>
          <a:lnRef idx="0"/>
          <a:fillRef idx="0"/>
          <a:effectRef idx="0"/>
          <a:fontRef idx="minor"/>
        </p:style>
        <p:txBody>
          <a:bodyPr lIns="90000" rIns="90000" tIns="46800" bIns="46800" anchor="t">
            <a:spAutoFit/>
          </a:bodyPr>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1999 London Market Shares</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	</a:t>
            </a:r>
            <a:r>
              <a:rPr b="0" lang="en-US" sz="1600" strike="noStrike" u="sng">
                <a:solidFill>
                  <a:srgbClr val="000000"/>
                </a:solidFill>
                <a:effectLst/>
                <a:uFillTx/>
                <a:latin typeface="Arial"/>
              </a:rPr>
              <a:t>1999 Revenues</a:t>
            </a:r>
            <a:endParaRPr b="0" lang="en-US" sz="1600" strike="noStrike" u="none">
              <a:solidFill>
                <a:srgbClr val="000000"/>
              </a:solidFill>
              <a:effectLst/>
              <a:uFillTx/>
              <a:latin typeface="Times New Roman"/>
            </a:endParaRPr>
          </a:p>
          <a:p>
            <a:pPr>
              <a:lnSpc>
                <a:spcPct val="8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Sugar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2.7%</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US $  .4 mm</a:t>
            </a:r>
            <a:endParaRPr b="0" lang="en-US" sz="1600" strike="noStrike" u="none">
              <a:solidFill>
                <a:srgbClr val="000000"/>
              </a:solidFill>
              <a:effectLst/>
              <a:uFillTx/>
              <a:latin typeface="Times New Roman"/>
            </a:endParaRPr>
          </a:p>
        </p:txBody>
      </p:sp>
      <p:pic>
        <p:nvPicPr>
          <p:cNvPr id="448" name="" descr=""/>
          <p:cNvPicPr/>
          <p:nvPr/>
        </p:nvPicPr>
        <p:blipFill>
          <a:blip r:embed="rId1"/>
          <a:stretch/>
        </p:blipFill>
        <p:spPr>
          <a:xfrm>
            <a:off x="480960" y="1666800"/>
            <a:ext cx="7824960" cy="4148280"/>
          </a:xfrm>
          <a:prstGeom prst="rect">
            <a:avLst/>
          </a:prstGeom>
          <a:noFill/>
          <a:ln w="0">
            <a:noFill/>
          </a:ln>
        </p:spPr>
      </p:pic>
      <p:sp>
        <p:nvSpPr>
          <p:cNvPr id="449" name=""/>
          <p:cNvSpPr/>
          <p:nvPr/>
        </p:nvSpPr>
        <p:spPr>
          <a:xfrm>
            <a:off x="2743200" y="3276720"/>
            <a:ext cx="380880" cy="228600"/>
          </a:xfrm>
          <a:prstGeom prst="ellipse">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rot="2398800">
            <a:off x="2921040" y="3887280"/>
            <a:ext cx="2362320" cy="685800"/>
          </a:xfrm>
          <a:prstGeom prst="rightArrow">
            <a:avLst>
              <a:gd name="adj1" fmla="val 50000"/>
              <a:gd name="adj2" fmla="val 86115"/>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B2E8F54-8BC2-42BA-807E-B956BEA317E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1" name=""/>
          <p:cNvSpPr/>
          <p:nvPr/>
        </p:nvSpPr>
        <p:spPr>
          <a:xfrm>
            <a:off x="457200" y="457200"/>
            <a:ext cx="8153280" cy="4572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Expected Returns</a:t>
            </a:r>
            <a:endParaRPr b="0" lang="en-US" sz="2400" strike="noStrike" u="none">
              <a:solidFill>
                <a:srgbClr val="000000"/>
              </a:solidFill>
              <a:effectLst/>
              <a:uFillTx/>
              <a:latin typeface="Times New Roman"/>
            </a:endParaRPr>
          </a:p>
        </p:txBody>
      </p:sp>
      <p:sp>
        <p:nvSpPr>
          <p:cNvPr id="452"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4" name=""/>
          <p:cNvSpPr/>
          <p:nvPr/>
        </p:nvSpPr>
        <p:spPr>
          <a:xfrm>
            <a:off x="380880" y="1219320"/>
            <a:ext cx="8382240" cy="46479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5" name=""/>
          <p:cNvSpPr/>
          <p:nvPr/>
        </p:nvSpPr>
        <p:spPr>
          <a:xfrm>
            <a:off x="609480" y="1752480"/>
            <a:ext cx="784872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Yr 1</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Yr 2</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Yr 3</a:t>
            </a:r>
            <a:r>
              <a:rPr b="0" lang="en-US" sz="1800" strike="noStrike" u="sng">
                <a:solidFill>
                  <a:srgbClr val="000000"/>
                </a:solidFill>
                <a:effectLst/>
                <a:uFillTx/>
                <a:latin typeface="Arial"/>
              </a:rPr>
              <a:t>	</a:t>
            </a:r>
            <a:r>
              <a:rPr b="0" lang="en-US" sz="1800" strike="noStrike" u="sng">
                <a:solidFill>
                  <a:srgbClr val="000000"/>
                </a:solidFill>
                <a:effectLst/>
                <a:uFillTx/>
                <a:latin typeface="Arial"/>
              </a:rPr>
              <a:t>Term Value</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This slide is currently being assembled</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6" name=""/>
          <p:cNvSpPr/>
          <p:nvPr/>
        </p:nvSpPr>
        <p:spPr>
          <a:xfrm>
            <a:off x="457200" y="457200"/>
            <a:ext cx="8153280" cy="4572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Group Structure</a:t>
            </a:r>
            <a:endParaRPr b="0" lang="en-US" sz="2400" strike="noStrike" u="none">
              <a:solidFill>
                <a:srgbClr val="000000"/>
              </a:solidFill>
              <a:effectLst/>
              <a:uFillTx/>
              <a:latin typeface="Times New Roman"/>
            </a:endParaRPr>
          </a:p>
        </p:txBody>
      </p:sp>
      <p:sp>
        <p:nvSpPr>
          <p:cNvPr id="457"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8"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9" name=""/>
          <p:cNvSpPr/>
          <p:nvPr/>
        </p:nvSpPr>
        <p:spPr>
          <a:xfrm>
            <a:off x="380880" y="1219320"/>
            <a:ext cx="8382240" cy="46479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Trade House</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Principal EOL Trading - New York, London and Tokyo</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Brokerage - London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Regulatory Structure for EOL Trading Business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Houston entity contracts with all customers as principal.  Centralize risk book in one US location (New york), includes centralized risk management, consolidation of credit risk and P&amp;L earnings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Remote location(London and Tokyo) will have origination and marketing functions plus limited responsibility for watching home location positions “out of hours” or managing specified subset of overall risk within clearly defined parameters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Regulatory issues in Europe need to be looked at further for regulated products</a:t>
            </a:r>
            <a:endParaRPr b="0" lang="en-US" sz="1600" strike="noStrike" u="none">
              <a:solidFill>
                <a:srgbClr val="000000"/>
              </a:solidFill>
              <a:effectLst/>
              <a:uFillTx/>
              <a:latin typeface="Times New Roman"/>
            </a:endParaRPr>
          </a:p>
          <a:p>
            <a:pPr marL="343080" indent="-343080">
              <a:lnSpc>
                <a:spcPct val="10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0"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Systems</a:t>
            </a:r>
            <a:endParaRPr b="0" lang="en-US" sz="2400" strike="noStrike" u="none">
              <a:solidFill>
                <a:srgbClr val="000000"/>
              </a:solidFill>
              <a:effectLst/>
              <a:uFillTx/>
              <a:latin typeface="Times New Roman"/>
            </a:endParaRPr>
          </a:p>
        </p:txBody>
      </p:sp>
      <p:sp>
        <p:nvSpPr>
          <p:cNvPr id="461"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3" name="PlaceHolder 2"/>
          <p:cNvSpPr>
            <a:spLocks noGrp="1"/>
          </p:cNvSpPr>
          <p:nvPr>
            <p:ph/>
          </p:nvPr>
        </p:nvSpPr>
        <p:spPr>
          <a:xfrm>
            <a:off x="457200" y="1142640"/>
            <a:ext cx="8305920" cy="4724280"/>
          </a:xfrm>
          <a:prstGeom prst="rect">
            <a:avLst/>
          </a:prstGeom>
          <a:noFill/>
          <a:ln w="0">
            <a:noFill/>
          </a:ln>
        </p:spPr>
        <p:txBody>
          <a:bodyPr lIns="90000" rIns="90000" tIns="46800" bIns="46800" anchor="t">
            <a:normAutofit lnSpcReduction="9999"/>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Operational Systems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Brokerage business currently operating on an AS400 server platform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EnronOnline business will be conducted on existing Enron systems</a:t>
            </a:r>
            <a:endParaRPr b="0" lang="en-US" sz="1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Available technology resources provide a stable platform for the business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Sufficient systems and support exist and require minimal internal development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inventory has been conducted to identify the correct system and has additional capabilities to support options  </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Gas Desk integrates with all accounting and reporting systems</a:t>
            </a:r>
            <a:endParaRPr b="0" lang="en-US" sz="14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Trading Systems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FFastFill/LIFFE Connect system successfully launched 27 November</a:t>
            </a:r>
            <a:endParaRPr b="0" lang="en-US" sz="1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Changed front-end does not affect fulfillment mechanisms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Improved deal capture for real-time credit analysis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Two levels of client service will be available and will be rolled out on an as available basis</a:t>
            </a:r>
            <a:endParaRPr b="0" lang="en-US" sz="1400" strike="noStrike" u="none">
              <a:solidFill>
                <a:srgbClr val="000000"/>
              </a:solidFill>
              <a:effectLst/>
              <a:uFillTx/>
              <a:latin typeface="Times New Roman"/>
            </a:endParaRPr>
          </a:p>
          <a:p>
            <a:pPr marL="343080" indent="-34308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EnronOnline will be ready for launch in mid-February</a:t>
            </a:r>
            <a:endParaRPr b="0" lang="en-US" sz="18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Proven front-end interfaces with internal risk management systems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Stable, fully-functional system can be developed within 9 weeks from the start of development</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F54F562-FE48-4A85-9139-E37122A853B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4"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Other Issues</a:t>
            </a:r>
            <a:endParaRPr b="0" lang="en-US" sz="2400" strike="noStrike" u="none">
              <a:solidFill>
                <a:srgbClr val="000000"/>
              </a:solidFill>
              <a:effectLst/>
              <a:uFillTx/>
              <a:latin typeface="Times New Roman"/>
            </a:endParaRPr>
          </a:p>
        </p:txBody>
      </p:sp>
      <p:sp>
        <p:nvSpPr>
          <p:cNvPr id="465"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7" name="PlaceHolder 2"/>
          <p:cNvSpPr>
            <a:spLocks noGrp="1"/>
          </p:cNvSpPr>
          <p:nvPr>
            <p:ph/>
          </p:nvPr>
        </p:nvSpPr>
        <p:spPr>
          <a:xfrm>
            <a:off x="380880" y="1066680"/>
            <a:ext cx="8382240" cy="4648320"/>
          </a:xfrm>
          <a:prstGeom prst="rect">
            <a:avLst/>
          </a:prstGeom>
          <a:noFill/>
          <a:ln w="0">
            <a:noFill/>
          </a:ln>
        </p:spPr>
        <p:txBody>
          <a:bodyPr lIns="90000" rIns="90000" tIns="46800" bIns="4680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Staffing</a:t>
            </a:r>
            <a:endParaRPr b="0" lang="en-US" sz="1800" strike="noStrike" u="none">
              <a:solidFill>
                <a:srgbClr val="000000"/>
              </a:solidFill>
              <a:effectLst/>
              <a:uFillTx/>
              <a:latin typeface="Times New Roman"/>
            </a:endParaRPr>
          </a:p>
          <a:p>
            <a:pPr marL="343080" indent="-343080">
              <a:lnSpc>
                <a:spcPct val="9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New principal trading activities will require new EOL traders in New York and London with sufficient product understanding</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Risk Management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Multiple alternatives are available to layoff risks</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Stack Manager</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Physical Cocoa Position</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Current Exchanges, including basis-related trading alternatives and OTC Markets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Asian Markets:  Low liquidity market on Tokyo Grains Exchange(TGE) for sugar and coffee, however some hedging opportunity in Malaysia cocoa market</a:t>
            </a:r>
            <a:endParaRPr b="0" lang="en-US" sz="14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Product and Service Development</a:t>
            </a:r>
            <a:endParaRPr b="0" lang="en-US" sz="1800" strike="noStrike" u="none">
              <a:solidFill>
                <a:srgbClr val="000000"/>
              </a:solidFill>
              <a:effectLst/>
              <a:uFillTx/>
              <a:latin typeface="Times New Roman"/>
            </a:endParaRPr>
          </a:p>
          <a:p>
            <a:pPr marL="343080" indent="-343080">
              <a:lnSpc>
                <a:spcPct val="9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Curve development for Cocoa storage option</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Integrated services offering for coffee industry participants</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Credit profiling of these counterparties is underway and not yet complete.</a:t>
            </a:r>
            <a:endParaRPr b="0" lang="en-US" sz="1800" strike="noStrike" u="none">
              <a:solidFill>
                <a:srgbClr val="000000"/>
              </a:solidFill>
              <a:effectLst/>
              <a:uFillTx/>
              <a:latin typeface="Times New Roman"/>
            </a:endParaRPr>
          </a:p>
          <a:p>
            <a:pPr lvl="1" marL="743040" indent="-285840">
              <a:lnSpc>
                <a:spcPct val="90000"/>
              </a:lnSpc>
              <a:spcBef>
                <a:spcPts val="349"/>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Some counterparties may not be of a size that we will want to transact with on EOL</a:t>
            </a:r>
            <a:endParaRPr b="0" lang="en-US" sz="14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8FC75A0-203D-4B90-927E-5FE7852DCE19}"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8"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Risk Capital Requirements</a:t>
            </a:r>
            <a:endParaRPr b="0" lang="en-US" sz="2400" strike="noStrike" u="none">
              <a:solidFill>
                <a:srgbClr val="000000"/>
              </a:solidFill>
              <a:effectLst/>
              <a:uFillTx/>
              <a:latin typeface="Times New Roman"/>
            </a:endParaRPr>
          </a:p>
        </p:txBody>
      </p:sp>
      <p:sp>
        <p:nvSpPr>
          <p:cNvPr id="469"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1" name="PlaceHolder 2"/>
          <p:cNvSpPr>
            <a:spLocks noGrp="1"/>
          </p:cNvSpPr>
          <p:nvPr>
            <p:ph/>
          </p:nvPr>
        </p:nvSpPr>
        <p:spPr>
          <a:xfrm>
            <a:off x="380880" y="1066680"/>
            <a:ext cx="8382240" cy="4648320"/>
          </a:xfrm>
          <a:prstGeom prst="rect">
            <a:avLst/>
          </a:prstGeom>
          <a:noFill/>
          <a:ln w="0">
            <a:noFill/>
          </a:ln>
        </p:spPr>
        <p:txBody>
          <a:bodyPr lIns="90000" rIns="90000" tIns="46800" bIns="46800" anchor="t">
            <a:normAutofit/>
          </a:bodyPr>
          <a:p>
            <a:pPr marL="343080" indent="-343080">
              <a:lnSpc>
                <a:spcPct val="100000"/>
              </a:lnSpc>
              <a:spcBef>
                <a:spcPts val="400"/>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Risk capital requirements are being identified</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2475EA5-43F8-4B50-A4AB-00E9584FE45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2"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Transition</a:t>
            </a:r>
            <a:endParaRPr b="0" lang="en-US" sz="2400" strike="noStrike" u="none">
              <a:solidFill>
                <a:srgbClr val="000000"/>
              </a:solidFill>
              <a:effectLst/>
              <a:uFillTx/>
              <a:latin typeface="Times New Roman"/>
            </a:endParaRPr>
          </a:p>
        </p:txBody>
      </p:sp>
      <p:sp>
        <p:nvSpPr>
          <p:cNvPr id="473"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457200" y="1295280"/>
            <a:ext cx="8229600" cy="4540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Operate existing brokerage business as normal</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Develop EnronOnline</a:t>
            </a:r>
            <a:endParaRPr b="0" lang="en-US" sz="1800" strike="noStrike" u="none">
              <a:solidFill>
                <a:srgbClr val="000000"/>
              </a:solidFill>
              <a:effectLst/>
              <a:uFillTx/>
              <a:latin typeface="Times New Roman"/>
            </a:endParaRPr>
          </a:p>
          <a:p>
            <a:pPr lvl="1" marL="45720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Get legal approval on all product contracts</a:t>
            </a:r>
            <a:endParaRPr b="0" lang="en-US" sz="1800" strike="noStrike" u="none">
              <a:solidFill>
                <a:srgbClr val="000000"/>
              </a:solidFill>
              <a:effectLst/>
              <a:uFillTx/>
              <a:latin typeface="Times New Roman"/>
            </a:endParaRPr>
          </a:p>
          <a:p>
            <a:pPr lvl="1" marL="45720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Develop EOL front-end and integrate back office</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Hire experienced trading staff</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Utilize existing London team for product and platform marketing </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Launch EnronOnline</a:t>
            </a:r>
            <a:endParaRPr b="0" lang="en-US" sz="1800" strike="noStrike" u="none">
              <a:solidFill>
                <a:srgbClr val="000000"/>
              </a:solidFill>
              <a:effectLst/>
              <a:uFillTx/>
              <a:latin typeface="Times New Roman"/>
            </a:endParaRPr>
          </a:p>
          <a:p>
            <a:pPr lvl="1" marL="45720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Migrate customer relationships to EnronOnline</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Evaluate additional options based on market reception</a:t>
            </a:r>
            <a:endParaRPr b="0" lang="en-US" sz="1800" strike="noStrike" u="none">
              <a:solidFill>
                <a:srgbClr val="000000"/>
              </a:solidFill>
              <a:effectLst/>
              <a:uFillTx/>
              <a:latin typeface="Times New Roman"/>
            </a:endParaRPr>
          </a:p>
          <a:p>
            <a:pPr lvl="1" marL="45720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Continued product development</a:t>
            </a:r>
            <a:endParaRPr b="0" lang="en-US" sz="1800" strike="noStrike" u="none">
              <a:solidFill>
                <a:srgbClr val="000000"/>
              </a:solidFill>
              <a:effectLst/>
              <a:uFillTx/>
              <a:latin typeface="Times New Roman"/>
            </a:endParaRPr>
          </a:p>
          <a:p>
            <a:pPr lvl="1" marL="457200">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Electronic clearinghouse development</a:t>
            </a:r>
            <a:endParaRPr b="0" lang="en-US" sz="18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1E76103-0A59-4F06-8424-E5ECC6DB77BB}"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Exchanges</a:t>
            </a:r>
            <a:endParaRPr b="0" lang="en-US" sz="2400" strike="noStrike" u="none">
              <a:solidFill>
                <a:srgbClr val="000000"/>
              </a:solidFill>
              <a:effectLst/>
              <a:uFillTx/>
              <a:latin typeface="Times New Roman"/>
            </a:endParaRPr>
          </a:p>
        </p:txBody>
      </p:sp>
      <p:sp>
        <p:nvSpPr>
          <p:cNvPr id="13"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457200" y="1066680"/>
            <a:ext cx="8458200" cy="5125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LIFFE</a:t>
            </a: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NYBOT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Commodities Traded</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1400" strike="noStrike" u="none">
                <a:solidFill>
                  <a:srgbClr val="000000"/>
                </a:solidFill>
                <a:effectLst/>
                <a:uFillTx/>
                <a:latin typeface="Arial"/>
              </a:rPr>
              <a:t>Cocoa No. 8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Robusta Coffee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Arabica Coffee ‘C’</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World White Sugar No. 5</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Raw Sugar No. 11 (World)</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Notional Financial Volume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 $ 40 Billion (3.8mm)</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     $   40 Billion (  5.2mm)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(Futures &amp; Options 1-Side)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 $ 16 Billion (3.6mm)</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     $ 177 Billion (  5.6mm)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$ 25 Billion (2.4mm)</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$ 244 Billion (20.4mm)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Average Daily Volume</a:t>
            </a: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Cocoa 15,000 Equiv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20,000 Equiv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(1-Side)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 12,000 Equiv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22,000 Equiv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8,000 Equiv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#11  84,000 Equiv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Average Open Interest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170,000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Cocoa</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100,000 (1999)</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50,000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Coffee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45,000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#11    40,000 (1999)</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Sugar #11  140,000 (1999)</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E-commerce Activities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Electronic trading began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Strategic agreement with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11/27/00.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InterCommercial Markets to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develop financial exchange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alongside developing physical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exchange.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EFA8F7B-D63B-439C-AB88-52C1240214E8}"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6"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Timeline</a:t>
            </a:r>
            <a:endParaRPr b="0" lang="en-US" sz="2400" strike="noStrike" u="none">
              <a:solidFill>
                <a:srgbClr val="000000"/>
              </a:solidFill>
              <a:effectLst/>
              <a:uFillTx/>
              <a:latin typeface="Times New Roman"/>
            </a:endParaRPr>
          </a:p>
        </p:txBody>
      </p:sp>
      <p:sp>
        <p:nvSpPr>
          <p:cNvPr id="477"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8"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a:off x="457200" y="1143000"/>
            <a:ext cx="8077320" cy="4853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Nov 27, 2000</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LIFFE electronic trading commenced</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 1, 2000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Legal product development begins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EnronOnline vertical page and trading interface development begins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Content acquisition and related technology development begins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Mid/Back-office development begins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Staff recruitment to commence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 31, 2000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Initial launch product development completed</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Vertical page and trading interface development complete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Content acquisition concludes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Staff recruitment first stage to be completed</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 15, 2001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Mid/Back-office development complete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Thorough EOL testing to be initiated </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Feb 1, 2001</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EOL testing complete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Client pre-marketing begins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Feb 15, 2000</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EnronOnline Softs trading launch</a:t>
            </a:r>
            <a:endParaRPr b="0" lang="en-US" sz="1400" strike="noStrike" u="none">
              <a:solidFill>
                <a:srgbClr val="000000"/>
              </a:solidFill>
              <a:effectLst/>
              <a:uFillTx/>
              <a:latin typeface="Times New Roman"/>
            </a:endParaRPr>
          </a:p>
        </p:txBody>
      </p:sp>
      <p:sp>
        <p:nvSpPr>
          <p:cNvPr id="480" name=""/>
          <p:cNvSpPr/>
          <p:nvPr/>
        </p:nvSpPr>
        <p:spPr>
          <a:xfrm>
            <a:off x="7620120" y="1371600"/>
            <a:ext cx="1218960" cy="4343400"/>
          </a:xfrm>
          <a:prstGeom prst="downArrow">
            <a:avLst>
              <a:gd name="adj1" fmla="val 54426"/>
              <a:gd name="adj2" fmla="val 56005"/>
            </a:avLst>
          </a:prstGeom>
          <a:gradFill rotWithShape="0">
            <a:gsLst>
              <a:gs pos="0">
                <a:srgbClr val="ffffff"/>
              </a:gs>
              <a:gs pos="100000">
                <a:srgbClr val="00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160CB85-63D0-4A80-8C55-1836CBB31CD2}"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Enron Softs Group</a:t>
            </a:r>
            <a:endParaRPr b="0" lang="en-US" sz="2400" strike="noStrike" u="none">
              <a:solidFill>
                <a:srgbClr val="000000"/>
              </a:solidFill>
              <a:effectLst/>
              <a:uFillTx/>
              <a:latin typeface="Times New Roman"/>
            </a:endParaRPr>
          </a:p>
        </p:txBody>
      </p:sp>
      <p:sp>
        <p:nvSpPr>
          <p:cNvPr id="17"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PlaceHolder 2"/>
          <p:cNvSpPr>
            <a:spLocks noGrp="1"/>
          </p:cNvSpPr>
          <p:nvPr>
            <p:ph/>
          </p:nvPr>
        </p:nvSpPr>
        <p:spPr>
          <a:xfrm>
            <a:off x="228240" y="1143000"/>
            <a:ext cx="8915400" cy="4648320"/>
          </a:xfrm>
          <a:prstGeom prst="rect">
            <a:avLst/>
          </a:prstGeom>
          <a:noFill/>
          <a:ln w="0">
            <a:noFill/>
          </a:ln>
        </p:spPr>
        <p:txBody>
          <a:bodyPr lIns="90000" rIns="90000" tIns="46800" bIns="46800" anchor="t">
            <a:normAutofit/>
          </a:bodyPr>
          <a:p>
            <a:pPr marL="343080" indent="0">
              <a:lnSpc>
                <a:spcPct val="8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Brokerage Gross Revenues:</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£ 2.1mm (1999), 700,000 Contracts Traded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Financing Gross Revenues:</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 .6mm (1999), US$70mm Peak Originated</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Twelve (12) softs-dedicated professionals from Rudolf Wolff</a:t>
            </a:r>
            <a:endParaRPr b="0" lang="en-US" sz="2000" strike="noStrike" u="none">
              <a:solidFill>
                <a:srgbClr val="000000"/>
              </a:solidFill>
              <a:effectLst/>
              <a:uFillTx/>
              <a:latin typeface="Times New Roman"/>
            </a:endParaRPr>
          </a:p>
          <a:p>
            <a:pPr lvl="1" marL="743040" indent="-285840">
              <a:lnSpc>
                <a:spcPct val="11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 (6) brokers with approximately 100 years cumulative experience</a:t>
            </a:r>
            <a:endParaRPr b="0" lang="en-US" sz="1800" strike="noStrike" u="none">
              <a:solidFill>
                <a:srgbClr val="000000"/>
              </a:solidFill>
              <a:effectLst/>
              <a:uFillTx/>
              <a:latin typeface="Times New Roman"/>
            </a:endParaRPr>
          </a:p>
          <a:p>
            <a:pPr lvl="2" marL="1143000" indent="-228600">
              <a:lnSpc>
                <a:spcPct val="11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Senior trader for each product has 15+ years experience</a:t>
            </a:r>
            <a:endParaRPr b="0" lang="en-US" sz="1600" strike="noStrike" u="none">
              <a:solidFill>
                <a:srgbClr val="000000"/>
              </a:solidFill>
              <a:effectLst/>
              <a:uFillTx/>
              <a:latin typeface="Times New Roman"/>
            </a:endParaRPr>
          </a:p>
          <a:p>
            <a:pPr lvl="2" marL="1143000" indent="-228600">
              <a:lnSpc>
                <a:spcPct val="11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Long-standing client relationships</a:t>
            </a:r>
            <a:endParaRPr b="0" lang="en-US" sz="1600" strike="noStrike" u="none">
              <a:solidFill>
                <a:srgbClr val="000000"/>
              </a:solidFill>
              <a:effectLst/>
              <a:uFillTx/>
              <a:latin typeface="Times New Roman"/>
            </a:endParaRPr>
          </a:p>
          <a:p>
            <a:pPr lvl="2" marL="1143000" indent="-228600">
              <a:lnSpc>
                <a:spcPct val="11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Two principals have physical dealing and brokerage experience</a:t>
            </a:r>
            <a:endParaRPr b="0" lang="en-US" sz="1600" strike="noStrike" u="none">
              <a:solidFill>
                <a:srgbClr val="000000"/>
              </a:solidFill>
              <a:effectLst/>
              <a:uFillTx/>
              <a:latin typeface="Times New Roman"/>
            </a:endParaRPr>
          </a:p>
          <a:p>
            <a:pPr lvl="1" marL="743040" indent="-285840">
              <a:lnSpc>
                <a:spcPct val="11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Mid- and back-office personnel experienced with settlements and clearing </a:t>
            </a:r>
            <a:endParaRPr b="0" lang="en-US" sz="1800" strike="noStrike" u="none">
              <a:solidFill>
                <a:srgbClr val="000000"/>
              </a:solidFill>
              <a:effectLst/>
              <a:uFillTx/>
              <a:latin typeface="Times New Roman"/>
            </a:endParaRPr>
          </a:p>
          <a:p>
            <a:pPr lvl="2" marL="1143000" indent="-228600">
              <a:lnSpc>
                <a:spcPct val="11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Grading, tendering and warrant administration services have been regularly performed for lending and brokerage clients</a:t>
            </a:r>
            <a:endParaRPr b="0" lang="en-US" sz="1600" strike="noStrike" u="none">
              <a:solidFill>
                <a:srgbClr val="000000"/>
              </a:solidFill>
              <a:effectLst/>
              <a:uFillTx/>
              <a:latin typeface="Times New Roman"/>
            </a:endParaRPr>
          </a:p>
          <a:p>
            <a:pPr lvl="1" marL="743040" indent="-285840">
              <a:lnSpc>
                <a:spcPct val="11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Ex-CFO has significant credit, financial and regulatory experience</a:t>
            </a: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D3F6D3E-4D1A-495A-AE15-EC1A3EC52B9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Customers</a:t>
            </a:r>
            <a:endParaRPr b="0" lang="en-US" sz="2400" strike="noStrike" u="none">
              <a:solidFill>
                <a:srgbClr val="000000"/>
              </a:solidFill>
              <a:effectLst/>
              <a:uFillTx/>
              <a:latin typeface="Times New Roman"/>
            </a:endParaRPr>
          </a:p>
        </p:txBody>
      </p:sp>
      <p:sp>
        <p:nvSpPr>
          <p:cNvPr id="21"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PlaceHolder 2"/>
          <p:cNvSpPr>
            <a:spLocks noGrp="1"/>
          </p:cNvSpPr>
          <p:nvPr>
            <p:ph/>
          </p:nvPr>
        </p:nvSpPr>
        <p:spPr>
          <a:xfrm>
            <a:off x="380520" y="1066320"/>
            <a:ext cx="8458200" cy="4876920"/>
          </a:xfrm>
          <a:prstGeom prst="rect">
            <a:avLst/>
          </a:prstGeom>
          <a:noFill/>
          <a:ln w="0">
            <a:noFill/>
          </a:ln>
        </p:spPr>
        <p:txBody>
          <a:bodyPr lIns="90000" rIns="90000" tIns="46800" bIns="46800" anchor="t">
            <a:normAutofit fontScale="55000" lnSpcReduction="19999"/>
          </a:bodyPr>
          <a:p>
            <a:pPr marL="343080" indent="-343080">
              <a:lnSpc>
                <a:spcPct val="100000"/>
              </a:lnSpc>
              <a:spcBef>
                <a:spcPts val="349"/>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1" lang="en-US" sz="1400" strike="noStrike" u="none">
                <a:solidFill>
                  <a:srgbClr val="000000"/>
                </a:solidFill>
                <a:effectLst/>
                <a:uFillTx/>
                <a:latin typeface="Arial"/>
              </a:rPr>
              <a:t>Number of clients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63 existing clients representing 10% -15% of LIFFE market</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1" lang="en-US" sz="1400" strike="noStrike" u="none">
                <a:solidFill>
                  <a:srgbClr val="000000"/>
                </a:solidFill>
                <a:effectLst/>
                <a:uFillTx/>
                <a:latin typeface="Arial"/>
              </a:rPr>
              <a:t>Cocoa</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of product brokerage revenues</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Account Type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Based</a:t>
            </a:r>
            <a:endParaRPr b="0" lang="en-US" sz="14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Commco</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25%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Touton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France</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Armajaro</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Cadbury, Gerkens/Cargill, Andre &amp; Cie, Barry Callebut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 &amp; Switzerland</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AIG/FinAgra, Man Investment Products, Raimund Commodities   </a:t>
            </a:r>
            <a:r>
              <a:rPr b="1" lang="en-US" sz="1200" strike="noStrike" u="none">
                <a:solidFill>
                  <a:srgbClr val="000000"/>
                </a:solidFill>
                <a:effectLst/>
                <a:uFillTx/>
                <a:latin typeface="Arial"/>
              </a:rPr>
              <a:t>25%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Speculator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 &amp; US</a:t>
            </a:r>
            <a:endParaRPr b="0" lang="en-US" sz="1200" strike="noStrike" u="none">
              <a:solidFill>
                <a:srgbClr val="000000"/>
              </a:solidFill>
              <a:effectLst/>
              <a:uFillTx/>
              <a:latin typeface="Times New Roman"/>
            </a:endParaRPr>
          </a:p>
          <a:p>
            <a:pPr marL="343080" indent="-343080">
              <a:lnSpc>
                <a:spcPct val="100000"/>
              </a:lnSpc>
              <a:spcBef>
                <a:spcPts val="349"/>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1" lang="en-US" sz="1400" strike="noStrike" u="none">
                <a:solidFill>
                  <a:srgbClr val="000000"/>
                </a:solidFill>
                <a:effectLst/>
                <a:uFillTx/>
                <a:latin typeface="Arial"/>
              </a:rPr>
              <a:t>Coffee</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Andira</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Netherlands</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Continaf BV</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Netherlands</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Nestle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Switzerland</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Coffy Handels-Gesselschaft</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Germany</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Mitsubishi, Coffee Farmers of Columbia, Equatorial Traders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Global</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AIG/FinAgra, Man Investment Products, Raimund Commodities   </a:t>
            </a:r>
            <a:r>
              <a:rPr b="1"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Speculator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 &amp; US</a:t>
            </a:r>
            <a:endParaRPr b="0" lang="en-US" sz="1200" strike="noStrike" u="none">
              <a:solidFill>
                <a:srgbClr val="000000"/>
              </a:solidFill>
              <a:effectLst/>
              <a:uFillTx/>
              <a:latin typeface="Times New Roman"/>
            </a:endParaRPr>
          </a:p>
          <a:p>
            <a:pPr marL="343080" indent="-343080">
              <a:lnSpc>
                <a:spcPct val="100000"/>
              </a:lnSpc>
              <a:spcBef>
                <a:spcPts val="349"/>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1" lang="en-US" sz="1400" strike="noStrike" u="none">
                <a:solidFill>
                  <a:srgbClr val="000000"/>
                </a:solidFill>
                <a:effectLst/>
                <a:uFillTx/>
                <a:latin typeface="Arial"/>
              </a:rPr>
              <a:t>Sugar</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400" strike="noStrike" u="none">
                <a:solidFill>
                  <a:srgbClr val="000000"/>
                </a:solidFill>
                <a:effectLst/>
                <a:uFillTx/>
                <a:latin typeface="Arial"/>
              </a:rPr>
              <a:t>	</a:t>
            </a:r>
            <a:r>
              <a:rPr b="0" lang="en-US" sz="1200" strike="noStrike" u="none">
                <a:solidFill>
                  <a:srgbClr val="000000"/>
                </a:solidFill>
                <a:effectLst/>
                <a:uFillTx/>
                <a:latin typeface="Arial"/>
              </a:rPr>
              <a:t>Tate &amp; Lyle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40%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Balli Trading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10%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Top Glory/Cereal Foods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Out of Mkt Last Year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China</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Nestle, Dreyfus, Toshuku, Group Sopex/Sucre Export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Hedger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Switz,US,Japan,Belg</a:t>
            </a:r>
            <a:endParaRPr b="0" lang="en-US" sz="1200" strike="noStrike" u="none">
              <a:solidFill>
                <a:srgbClr val="000000"/>
              </a:solidFill>
              <a:effectLst/>
              <a:uFillTx/>
              <a:latin typeface="Times New Roman"/>
            </a:endParaRPr>
          </a:p>
          <a:p>
            <a:pPr marL="343080" indent="-343080">
              <a:lnSpc>
                <a:spcPct val="100000"/>
              </a:lnSpc>
              <a:spcBef>
                <a:spcPts val="300"/>
              </a:spcBef>
              <a:buNone/>
              <a:tabLst>
                <a:tab algn="l" pos="0"/>
                <a:tab algn="l" pos="849240"/>
                <a:tab algn="l" pos="1698480"/>
                <a:tab algn="l" pos="2548080"/>
                <a:tab algn="l" pos="3397320"/>
                <a:tab algn="l" pos="4246560"/>
                <a:tab algn="l" pos="5095800"/>
                <a:tab algn="l" pos="5945040"/>
                <a:tab algn="l" pos="6794640"/>
                <a:tab algn="l" pos="7643880"/>
                <a:tab algn="l" pos="8493120"/>
                <a:tab algn="l" pos="934236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Man Investment Products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Speculator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4F61FE5-CB5B-47A3-96A0-30F6110ABF9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London/New York Hours</a:t>
            </a:r>
            <a:endParaRPr b="0" lang="en-US" sz="2400" strike="noStrike" u="none">
              <a:solidFill>
                <a:srgbClr val="000000"/>
              </a:solidFill>
              <a:effectLst/>
              <a:uFillTx/>
              <a:latin typeface="Times New Roman"/>
            </a:endParaRPr>
          </a:p>
        </p:txBody>
      </p:sp>
      <p:sp>
        <p:nvSpPr>
          <p:cNvPr id="25"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80880" y="5348160"/>
            <a:ext cx="83059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Gaps in market trading hours</a:t>
            </a:r>
            <a:endParaRPr b="0" lang="en-US" sz="1800" strike="noStrike" u="none">
              <a:solidFill>
                <a:srgbClr val="000000"/>
              </a:solidFill>
              <a:effectLst/>
              <a:uFillTx/>
              <a:latin typeface="Times New Roman"/>
            </a:endParaRPr>
          </a:p>
        </p:txBody>
      </p:sp>
      <p:graphicFrame>
        <p:nvGraphicFramePr>
          <p:cNvPr id="28" name=""/>
          <p:cNvGraphicFramePr/>
          <p:nvPr/>
        </p:nvGraphicFramePr>
        <p:xfrm>
          <a:off x="533520" y="1236600"/>
          <a:ext cx="7726320" cy="4097520"/>
        </p:xfrm>
        <a:graphic>
          <a:graphicData uri="http://schemas.openxmlformats.org/presentationml/2006/ole">
            <p:oleObj progId="Excel.Sheet.12" r:id="rId1" spid="">
              <p:embed/>
              <p:pic>
                <p:nvPicPr>
                  <p:cNvPr id="29" name="" descr=""/>
                  <p:cNvPicPr/>
                  <p:nvPr/>
                </p:nvPicPr>
                <p:blipFill>
                  <a:blip r:embed="rId2"/>
                  <a:stretch/>
                </p:blipFill>
                <p:spPr>
                  <a:xfrm>
                    <a:off x="533520" y="1236600"/>
                    <a:ext cx="7726320" cy="4097520"/>
                  </a:xfrm>
                  <a:prstGeom prst="rect">
                    <a:avLst/>
                  </a:prstGeom>
                  <a:noFill/>
                  <a:ln w="0">
                    <a:noFill/>
                  </a:ln>
                </p:spPr>
              </p:pic>
            </p:oleObj>
          </a:graphicData>
        </a:graphic>
      </p:graphicFrame>
      <p:sp>
        <p:nvSpPr>
          <p:cNvPr id="3" name="PlaceHolder 2"/>
          <p:cNvSpPr>
            <a:spLocks noGrp="1"/>
          </p:cNvSpPr>
          <p:nvPr>
            <p:ph type="sldNum" idx="3"/>
          </p:nvPr>
        </p:nvSpPr>
        <p:spPr/>
        <p:txBody>
          <a:bodyPr/>
          <a:p>
            <a:fld id="{793C6620-484C-4AE4-B3F5-DDA2AE27FDF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Specific EOL Products</a:t>
            </a:r>
            <a:endParaRPr b="0" lang="en-US" sz="2400" strike="noStrike" u="none">
              <a:solidFill>
                <a:srgbClr val="000000"/>
              </a:solidFill>
              <a:effectLst/>
              <a:uFillTx/>
              <a:latin typeface="Times New Roman"/>
            </a:endParaRPr>
          </a:p>
        </p:txBody>
      </p:sp>
      <p:sp>
        <p:nvSpPr>
          <p:cNvPr id="31"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PlaceHolder 2"/>
          <p:cNvSpPr>
            <a:spLocks noGrp="1"/>
          </p:cNvSpPr>
          <p:nvPr>
            <p:ph/>
          </p:nvPr>
        </p:nvSpPr>
        <p:spPr>
          <a:xfrm>
            <a:off x="304920" y="1218960"/>
            <a:ext cx="8534160" cy="5181480"/>
          </a:xfrm>
          <a:prstGeom prst="rect">
            <a:avLst/>
          </a:prstGeom>
          <a:noFill/>
          <a:ln w="0">
            <a:noFill/>
          </a:ln>
        </p:spPr>
        <p:txBody>
          <a:bodyPr lIns="90000" rIns="90000" tIns="46800" bIns="46800" anchor="t">
            <a:normAutofit/>
          </a:bodyPr>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a:t>
            </a:r>
            <a:endParaRPr b="0" lang="en-US" sz="18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Non-deliverable look-alike contracts for London and New York in cocoa, coffee and sugar denominated in Euros, GBP, and USD</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Basis product for the London-New York differential in cocoa and sugar denominated in Euros, GBP and USD</a:t>
            </a:r>
            <a:endParaRPr b="0" lang="en-US" sz="1400" strike="noStrike" u="none">
              <a:solidFill>
                <a:srgbClr val="000000"/>
              </a:solidFill>
              <a:effectLst/>
              <a:uFillTx/>
              <a:latin typeface="Times New Roman"/>
            </a:endParaRPr>
          </a:p>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Products</a:t>
            </a:r>
            <a:endParaRPr b="0" lang="en-US" sz="18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Electronic warranting system possible, enabling creation of deliverable contract</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Deliverable continental cocoa contract</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Basis product for the London-New York differential in coffee denominated in Euros, GBP and USD</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Tokyo-London-New York differentials in all commodities in Euros, GBP and USD</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Calendar and spread trades</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Long-dated financial swap contracts for cocoa, coffee and sugar</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Spot, forward and long-dated supply contracts for cocoa</a:t>
            </a:r>
            <a:endParaRPr b="0" lang="en-US" sz="1400" strike="noStrike" u="none">
              <a:solidFill>
                <a:srgbClr val="000000"/>
              </a:solidFill>
              <a:effectLst/>
              <a:uFillTx/>
              <a:latin typeface="Times New Roman"/>
            </a:endParaRPr>
          </a:p>
          <a:p>
            <a:pPr marL="343080" indent="-343080">
              <a:lnSpc>
                <a:spcPct val="100000"/>
              </a:lnSpc>
              <a:spcBef>
                <a:spcPts val="451"/>
              </a:spcBef>
              <a:buClr>
                <a:srgbClr val="00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Ideas</a:t>
            </a:r>
            <a:endParaRPr b="0" lang="en-US" sz="18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Swaption products in cocoa, coffee and sugar</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Location Basis trades for cocoa, coffee and sugar</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70E00ED-A211-48F2-A63A-8360FA5F9AD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Product Differences</a:t>
            </a:r>
            <a:endParaRPr b="0" lang="en-US" sz="2400" strike="noStrike" u="none">
              <a:solidFill>
                <a:srgbClr val="000000"/>
              </a:solidFill>
              <a:effectLst/>
              <a:uFillTx/>
              <a:latin typeface="Times New Roman"/>
            </a:endParaRPr>
          </a:p>
        </p:txBody>
      </p:sp>
      <p:sp>
        <p:nvSpPr>
          <p:cNvPr id="35"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PlaceHolder 2"/>
          <p:cNvSpPr>
            <a:spLocks noGrp="1"/>
          </p:cNvSpPr>
          <p:nvPr>
            <p:ph/>
          </p:nvPr>
        </p:nvSpPr>
        <p:spPr>
          <a:xfrm>
            <a:off x="914040" y="1219320"/>
            <a:ext cx="7467480" cy="4495680"/>
          </a:xfrm>
          <a:prstGeom prst="rect">
            <a:avLst/>
          </a:prstGeom>
          <a:noFill/>
          <a:ln w="0">
            <a:noFill/>
          </a:ln>
        </p:spPr>
        <p:txBody>
          <a:bodyPr lIns="90000" rIns="90000" tIns="46800" bIns="46800" anchor="t">
            <a:normAutofit lnSpcReduction="9999"/>
          </a:bodyPr>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Existing Exchange Products</a:t>
            </a:r>
            <a:endParaRPr b="0" lang="en-US" sz="18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 market products are deliverable futures</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Clients pay brokerage fees for each contract traded</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Clients pay initial margin for each contract traded</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Clients pay daily margin for each contract traded</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Futures are cash-settled, daily margined products</a:t>
            </a:r>
            <a:endParaRPr b="0" lang="en-US" sz="1600" strike="noStrike" u="none">
              <a:solidFill>
                <a:srgbClr val="000000"/>
              </a:solidFill>
              <a:effectLst/>
              <a:uFillTx/>
              <a:latin typeface="Times New Roman"/>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New EOL Products</a:t>
            </a:r>
            <a:endParaRPr b="0" lang="en-US" sz="18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products will initially be non-deliverable swap products</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products do not have any associated transaction fee</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products do not have any initial margin</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products do not have any daily margin</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Softs swap products will (settle) invoice (weekly or) twice monthly</a:t>
            </a:r>
            <a:endParaRPr b="0" lang="en-US" sz="1600" strike="noStrike" u="none">
              <a:solidFill>
                <a:srgbClr val="000000"/>
              </a:solidFill>
              <a:effectLst/>
              <a:uFillTx/>
              <a:latin typeface="Times New Roman"/>
            </a:endParaRPr>
          </a:p>
          <a:p>
            <a:pPr marL="343080" indent="-34308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products will be completely new and not offered by the exchange</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712617C-330D-4C11-9D82-03B5411937D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Opportunity &amp; Market Acceptance</a:t>
            </a:r>
            <a:endParaRPr b="0" lang="en-US" sz="2400" strike="noStrike" u="none">
              <a:solidFill>
                <a:srgbClr val="000000"/>
              </a:solidFill>
              <a:effectLst/>
              <a:uFillTx/>
              <a:latin typeface="Times New Roman"/>
            </a:endParaRPr>
          </a:p>
        </p:txBody>
      </p:sp>
      <p:sp>
        <p:nvSpPr>
          <p:cNvPr id="39"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1112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PlaceHolder 2"/>
          <p:cNvSpPr>
            <a:spLocks noGrp="1"/>
          </p:cNvSpPr>
          <p:nvPr>
            <p:ph/>
          </p:nvPr>
        </p:nvSpPr>
        <p:spPr>
          <a:xfrm>
            <a:off x="228600" y="990360"/>
            <a:ext cx="8763120" cy="4800600"/>
          </a:xfrm>
          <a:prstGeom prst="rect">
            <a:avLst/>
          </a:prstGeom>
          <a:noFill/>
          <a:ln w="0">
            <a:noFill/>
          </a:ln>
        </p:spPr>
        <p:txBody>
          <a:bodyPr lIns="90000" rIns="90000" tIns="46800" bIns="46800" anchor="t">
            <a:normAutofit fontScale="92500" lnSpcReduction="9999"/>
          </a:bodyPr>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Insights</a:t>
            </a:r>
            <a:endParaRPr b="0" lang="en-US" sz="1400" strike="noStrike" u="none">
              <a:solidFill>
                <a:srgbClr val="000000"/>
              </a:solidFill>
              <a:effectLst/>
              <a:uFillTx/>
              <a:latin typeface="Times New Roman"/>
            </a:endParaRPr>
          </a:p>
          <a:p>
            <a:pPr marL="343080" indent="-343080">
              <a:lnSpc>
                <a:spcPct val="8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LIFFE and recent changes do not represent the interests of industry well</a:t>
            </a:r>
            <a:endParaRPr b="0" lang="en-US" sz="1400" strike="noStrike" u="none">
              <a:solidFill>
                <a:srgbClr val="000000"/>
              </a:solidFill>
              <a:effectLst/>
              <a:uFillTx/>
              <a:latin typeface="Times New Roman"/>
            </a:endParaRPr>
          </a:p>
          <a:p>
            <a:pPr marL="343080" indent="-343080">
              <a:lnSpc>
                <a:spcPct val="8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York does not have an electronic order entry or trade execution system</a:t>
            </a:r>
            <a:endParaRPr b="0" lang="en-US" sz="1400" strike="noStrike" u="none">
              <a:solidFill>
                <a:srgbClr val="000000"/>
              </a:solidFill>
              <a:effectLst/>
              <a:uFillTx/>
              <a:latin typeface="Times New Roman"/>
            </a:endParaRPr>
          </a:p>
          <a:p>
            <a:pPr marL="343080" indent="-343080">
              <a:lnSpc>
                <a:spcPct val="8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OTC market developing however transactions are heavily structured, not click-traded</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Customer Input/Quotes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Counterparty/Platform</a:t>
            </a:r>
            <a:r>
              <a:rPr b="0" lang="en-US" sz="1400" strike="noStrike" u="none">
                <a:solidFill>
                  <a:srgbClr val="000000"/>
                </a:solidFill>
                <a:effectLst/>
                <a:uFillTx/>
                <a:latin typeface="Arial"/>
              </a:rPr>
              <a:t>:  “Cumulative Enron offerings would encourage us to use EOL.”  “No concern with a corporate versus a regulated exchange.”  “Enron is not a credit concern.”  “BBB+ is far better than our average credit.”</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Non-Delivery:</a:t>
            </a:r>
            <a:r>
              <a:rPr b="0" lang="en-US" sz="1400" strike="noStrike" u="none">
                <a:solidFill>
                  <a:srgbClr val="000000"/>
                </a:solidFill>
                <a:effectLst/>
                <a:uFillTx/>
                <a:latin typeface="Arial"/>
              </a:rPr>
              <a:t>  “Large commercials buy a particular flavor profile (cocoa &amp; coffee) and contract a limited number of times a year for specific product. Cocoa is bought for delivery and just the hedging mechanism is needed, with no physical element.”“To London one can deliver such poor quality cocoa.”  “One struggles to buy decent quality cocoa.”  “Non-deliverable does not matter.  90% of coffee industry participants have no intention of taking or making delivery.”</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Liquidity</a:t>
            </a:r>
            <a:r>
              <a:rPr b="0" lang="en-US" sz="1400" strike="noStrike" u="none">
                <a:solidFill>
                  <a:srgbClr val="000000"/>
                </a:solidFill>
                <a:effectLst/>
                <a:uFillTx/>
                <a:latin typeface="Arial"/>
              </a:rPr>
              <a:t>:  “New York has some liquidity gaps.”  “Liquidity is spotty.”  “LIFFE has poor liquidity, especially in the morning.  Many wait for New York to open.”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Contract Specifications</a:t>
            </a:r>
            <a:r>
              <a:rPr b="0" lang="en-US" sz="1400" strike="noStrike" u="none">
                <a:solidFill>
                  <a:srgbClr val="000000"/>
                </a:solidFill>
                <a:effectLst/>
                <a:uFillTx/>
                <a:latin typeface="Arial"/>
              </a:rPr>
              <a:t>:  “Coffee contracts differ in size on each exchange, but neither represents the size handled by dealers.”  “Position limits are burdensome.”  “Complexity of LIFFE rules, especially crossing have limited the options activity in London.”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Basis Product</a:t>
            </a:r>
            <a:r>
              <a:rPr b="0" lang="en-US" sz="1400" strike="noStrike" u="none">
                <a:solidFill>
                  <a:srgbClr val="000000"/>
                </a:solidFill>
                <a:effectLst/>
                <a:uFillTx/>
                <a:latin typeface="Arial"/>
              </a:rPr>
              <a:t>:  “Everyone is doing this.”  “This is the #1 OTC product.”  “Three-legged trades make administering this position cumbersome.”  “We will make markets for you (two speculator accounts).”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Settlement</a:t>
            </a:r>
            <a:r>
              <a:rPr b="0" lang="en-US" sz="1400" strike="noStrike" u="none">
                <a:solidFill>
                  <a:srgbClr val="000000"/>
                </a:solidFill>
                <a:effectLst/>
                <a:uFillTx/>
                <a:latin typeface="Arial"/>
              </a:rPr>
              <a:t>:  Definite advantage to reducing expenses and administrative burden.</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F28346E-B190-4F8A-B729-8DC545F5F6E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457200"/>
            <a:ext cx="8153280" cy="457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Margin Profiles - Current versus New Business</a:t>
            </a:r>
            <a:endParaRPr b="0" lang="en-US" sz="2400" strike="noStrike" u="none">
              <a:solidFill>
                <a:srgbClr val="000000"/>
              </a:solidFill>
              <a:effectLst/>
              <a:uFillTx/>
              <a:latin typeface="Times New Roman"/>
            </a:endParaRPr>
          </a:p>
        </p:txBody>
      </p:sp>
      <p:sp>
        <p:nvSpPr>
          <p:cNvPr id="43" name=""/>
          <p:cNvSpPr/>
          <p:nvPr/>
        </p:nvSpPr>
        <p:spPr>
          <a:xfrm>
            <a:off x="411120" y="912960"/>
            <a:ext cx="8381880" cy="152280"/>
          </a:xfrm>
          <a:prstGeom prst="rect">
            <a:avLst/>
          </a:prstGeom>
          <a:gradFill rotWithShape="0">
            <a:gsLst>
              <a:gs pos="0">
                <a:srgbClr val="ffffff"/>
              </a:gs>
              <a:gs pos="100000">
                <a:srgbClr val="ff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0" y="5940360"/>
            <a:ext cx="8381880" cy="152640"/>
          </a:xfrm>
          <a:prstGeom prst="rect">
            <a:avLst/>
          </a:prstGeom>
          <a:gradFill rotWithShape="0">
            <a:gsLst>
              <a:gs pos="0">
                <a:srgbClr val="ff00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PlaceHolder 2"/>
          <p:cNvSpPr>
            <a:spLocks noGrp="1"/>
          </p:cNvSpPr>
          <p:nvPr>
            <p:ph/>
          </p:nvPr>
        </p:nvSpPr>
        <p:spPr>
          <a:xfrm>
            <a:off x="533520" y="990720"/>
            <a:ext cx="3581280" cy="1676160"/>
          </a:xfrm>
          <a:prstGeom prst="rect">
            <a:avLst/>
          </a:prstGeom>
          <a:noFill/>
          <a:ln w="0">
            <a:noFill/>
          </a:ln>
        </p:spPr>
        <p:txBody>
          <a:bodyPr lIns="90000" rIns="90000" tIns="46800" bIns="46800" anchor="t">
            <a:normAutofit/>
          </a:bodyPr>
          <a:p>
            <a:pPr indent="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Brokerage Services</a:t>
            </a:r>
            <a:endParaRPr b="0" lang="en-US" sz="1800" strike="noStrike" u="none">
              <a:solidFill>
                <a:srgbClr val="000000"/>
              </a:solidFill>
              <a:effectLst/>
              <a:uFillTx/>
              <a:latin typeface="Times New Roman"/>
            </a:endParaRPr>
          </a:p>
          <a:p>
            <a:pPr indent="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Monies come predominantly from   (1) per-contract transaction fees and secondarily from (2) interest income for credit extended to counterparties</a:t>
            </a:r>
            <a:endParaRPr b="0" lang="en-US" sz="1600" strike="noStrike" u="none">
              <a:solidFill>
                <a:srgbClr val="000000"/>
              </a:solidFill>
              <a:effectLst/>
              <a:uFillTx/>
              <a:latin typeface="Times New Roman"/>
            </a:endParaRPr>
          </a:p>
        </p:txBody>
      </p:sp>
      <p:sp>
        <p:nvSpPr>
          <p:cNvPr id="46" name=""/>
          <p:cNvSpPr/>
          <p:nvPr/>
        </p:nvSpPr>
        <p:spPr>
          <a:xfrm>
            <a:off x="4800600" y="1046160"/>
            <a:ext cx="3657600" cy="135072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New EOL Products</a:t>
            </a:r>
            <a:endParaRPr b="0" lang="en-US" sz="1800" strike="noStrike" u="none">
              <a:solidFill>
                <a:srgbClr val="000000"/>
              </a:solidFill>
              <a:effectLst/>
              <a:uFillTx/>
              <a:latin typeface="Times New Roman"/>
            </a:endParaRPr>
          </a:p>
          <a:p>
            <a:pPr>
              <a:lnSpc>
                <a:spcPct val="12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EOL products will generate revenues from spreads on customer-focused principal trading activities</a:t>
            </a:r>
            <a:endParaRPr b="0" lang="en-US" sz="1600" strike="noStrike" u="none">
              <a:solidFill>
                <a:srgbClr val="000000"/>
              </a:solidFill>
              <a:effectLst/>
              <a:uFillTx/>
              <a:latin typeface="Times New Roman"/>
            </a:endParaRPr>
          </a:p>
        </p:txBody>
      </p:sp>
      <p:sp>
        <p:nvSpPr>
          <p:cNvPr id="47" name=""/>
          <p:cNvSpPr/>
          <p:nvPr/>
        </p:nvSpPr>
        <p:spPr>
          <a:xfrm>
            <a:off x="274680" y="2664000"/>
            <a:ext cx="8564400" cy="284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Brokerage</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Spread</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Opportunity     Difference</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Contract</a:t>
            </a:r>
            <a:endParaRPr b="0" lang="en-US" sz="1600" strike="noStrike" u="none">
              <a:solidFill>
                <a:srgbClr val="000000"/>
              </a:solidFill>
              <a:effectLst/>
              <a:uFillTx/>
              <a:latin typeface="Times New Roman"/>
            </a:endParaRPr>
          </a:p>
          <a:p>
            <a:pPr>
              <a:lnSpc>
                <a:spcPct val="5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(Basis points on notional contract value)</a:t>
            </a:r>
            <a:endParaRPr b="0" lang="en-US" sz="1600" strike="noStrike" u="none">
              <a:solidFill>
                <a:srgbClr val="000000"/>
              </a:solidFill>
              <a:effectLst/>
              <a:uFillTx/>
              <a:latin typeface="Times New Roman"/>
            </a:endParaRPr>
          </a:p>
          <a:p>
            <a:pPr>
              <a:lnSpc>
                <a:spcPct val="2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8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Cocoa</a:t>
            </a: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  5 bps (£2.75)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18 bps (£1.00pt)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23 bps</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18 bps</a:t>
            </a:r>
            <a:r>
              <a:rPr b="1" lang="en-US" sz="1600" strike="noStrike" u="none">
                <a:solidFill>
                  <a:srgbClr val="000000"/>
                </a:solidFill>
                <a:effectLst/>
                <a:uFillTx/>
                <a:latin typeface="Arial"/>
              </a:rPr>
              <a:t>	</a:t>
            </a:r>
            <a:r>
              <a:rPr b="0" lang="en-US" sz="1000" strike="noStrike" u="none">
                <a:solidFill>
                  <a:srgbClr val="000000"/>
                </a:solidFill>
                <a:effectLst/>
                <a:uFillTx/>
                <a:latin typeface="Arial"/>
              </a:rPr>
              <a:t>1M, Near Contract</a:t>
            </a:r>
            <a:endParaRPr b="0" lang="en-US" sz="1000" strike="noStrike" u="none">
              <a:solidFill>
                <a:srgbClr val="000000"/>
              </a:solidFill>
              <a:effectLst/>
              <a:uFillTx/>
              <a:latin typeface="Times New Roman"/>
            </a:endParaRPr>
          </a:p>
          <a:p>
            <a:pPr>
              <a:lnSpc>
                <a:spcPct val="8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55 bps (£3.00pt)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60 bps</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55 bps     </a:t>
            </a:r>
            <a:r>
              <a:rPr b="0" lang="en-US" sz="1000" strike="noStrike" u="none">
                <a:solidFill>
                  <a:srgbClr val="000000"/>
                </a:solidFill>
                <a:effectLst/>
                <a:uFillTx/>
                <a:latin typeface="Arial"/>
              </a:rPr>
              <a:t>3 Month</a:t>
            </a:r>
            <a:endParaRPr b="0" lang="en-US" sz="1000" strike="noStrike" u="none">
              <a:solidFill>
                <a:srgbClr val="000000"/>
              </a:solidFill>
              <a:effectLst/>
              <a:uFillTx/>
              <a:latin typeface="Times New Roman"/>
            </a:endParaRPr>
          </a:p>
          <a:p>
            <a:pPr>
              <a:lnSpc>
                <a:spcPct val="8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Coffee</a:t>
            </a: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18 bps ($5.50)</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17 bps ($1.00pt)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35 bps</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17 bps     </a:t>
            </a:r>
            <a:r>
              <a:rPr b="0" lang="en-US" sz="1000" strike="noStrike" u="none">
                <a:solidFill>
                  <a:srgbClr val="000000"/>
                </a:solidFill>
                <a:effectLst/>
                <a:uFillTx/>
                <a:latin typeface="Arial"/>
              </a:rPr>
              <a:t>1M, Near Contract</a:t>
            </a:r>
            <a:endParaRPr b="0" lang="en-US" sz="1000" strike="noStrike" u="none">
              <a:solidFill>
                <a:srgbClr val="000000"/>
              </a:solidFill>
              <a:effectLst/>
              <a:uFillTx/>
              <a:latin typeface="Times New Roman"/>
            </a:endParaRPr>
          </a:p>
          <a:p>
            <a:pPr>
              <a:lnSpc>
                <a:spcPct val="8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50 bps ($3.00pt)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68 bps</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50 bps     </a:t>
            </a:r>
            <a:r>
              <a:rPr b="0" lang="en-US" sz="1000" strike="noStrike" u="none">
                <a:solidFill>
                  <a:srgbClr val="000000"/>
                </a:solidFill>
                <a:effectLst/>
                <a:uFillTx/>
                <a:latin typeface="Arial"/>
              </a:rPr>
              <a:t>3 Month</a:t>
            </a:r>
            <a:endParaRPr b="0" lang="en-US" sz="1000" strike="noStrike" u="none">
              <a:solidFill>
                <a:srgbClr val="000000"/>
              </a:solidFill>
              <a:effectLst/>
              <a:uFillTx/>
              <a:latin typeface="Times New Roman"/>
            </a:endParaRPr>
          </a:p>
          <a:p>
            <a:pPr>
              <a:lnSpc>
                <a:spcPct val="4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Sugar</a:t>
            </a:r>
            <a:r>
              <a:rPr b="1" lang="en-US" sz="1600" strike="noStrike" u="none">
                <a:solidFill>
                  <a:srgbClr val="000000"/>
                </a:solidFill>
                <a:effectLst/>
                <a:uFillTx/>
                <a:latin typeface="Arial"/>
              </a:rPr>
              <a:t>	</a:t>
            </a:r>
            <a:r>
              <a:rPr b="0" lang="en-US" sz="1600" strike="noStrike" u="none">
                <a:solidFill>
                  <a:srgbClr val="000000"/>
                </a:solidFill>
                <a:effectLst/>
                <a:uFillTx/>
                <a:latin typeface="Arial"/>
              </a:rPr>
              <a:t>  5 bps ($5.75)</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9 bps ($  .22pt)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14 bps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9 bps     </a:t>
            </a:r>
            <a:r>
              <a:rPr b="0" lang="en-US" sz="1000" strike="noStrike" u="none">
                <a:solidFill>
                  <a:srgbClr val="000000"/>
                </a:solidFill>
                <a:effectLst/>
                <a:uFillTx/>
                <a:latin typeface="Arial"/>
              </a:rPr>
              <a:t>1M, Near Contract</a:t>
            </a:r>
            <a:endParaRPr b="0" lang="en-US" sz="1000" strike="noStrike" u="none">
              <a:solidFill>
                <a:srgbClr val="000000"/>
              </a:solidFill>
              <a:effectLst/>
              <a:uFillTx/>
              <a:latin typeface="Times New Roman"/>
            </a:endParaRPr>
          </a:p>
          <a:p>
            <a:pPr>
              <a:lnSpc>
                <a:spcPct val="8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41 bps ($1.00pt)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46 bps</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41 bps     </a:t>
            </a:r>
            <a:r>
              <a:rPr b="0" lang="en-US" sz="1000" strike="noStrike" u="none">
                <a:solidFill>
                  <a:srgbClr val="000000"/>
                </a:solidFill>
                <a:effectLst/>
                <a:uFillTx/>
                <a:latin typeface="Arial"/>
              </a:rPr>
              <a:t>3 Month</a:t>
            </a:r>
            <a:endParaRPr b="0" lang="en-US" sz="1000" strike="noStrike" u="none">
              <a:solidFill>
                <a:srgbClr val="000000"/>
              </a:solidFill>
              <a:effectLst/>
              <a:uFillTx/>
              <a:latin typeface="Times New Roman"/>
            </a:endParaRPr>
          </a:p>
          <a:p>
            <a:pPr>
              <a:lnSpc>
                <a:spcPct val="7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8" name=""/>
          <p:cNvSpPr/>
          <p:nvPr/>
        </p:nvSpPr>
        <p:spPr>
          <a:xfrm>
            <a:off x="1265400" y="3352680"/>
            <a:ext cx="6354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477120" y="2590920"/>
            <a:ext cx="1143000" cy="3276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5B77D45-150C-4761-A397-ABEA5DE588B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2000-10-31T17:00:28Z</dcterms:created>
  <dc:creator>Erin E Willis</dc:creator>
  <dc:description/>
  <dc:language>en-US</dc:language>
  <cp:lastModifiedBy>dmalone</cp:lastModifiedBy>
  <cp:lastPrinted>2000-12-04T23:51:34Z</cp:lastPrinted>
  <dcterms:modified xsi:type="dcterms:W3CDTF">2000-12-05T12:47:52Z</dcterms:modified>
  <cp:revision>80</cp:revision>
  <dc:subject/>
  <dc:title>Enron Online Softs</dc:title>
</cp:coreProperties>
</file>