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embeddings/oleObject1.bin" ContentType="application/vnd.openxmlformats-officedocument.oleObject"/>
  <Override PartName="/ppt/media/image1.wmf" ContentType="image/x-wmf"/>
  <Override PartName="/ppt/media/image2.png" ContentType="image/png"/>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s/slide1.xml" ContentType="application/vnd.openxmlformats-officedocument.presentationml.slide+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Lst>
  <p:sldSz cx="9144000" cy="6858000"/>
  <p:notesSz cx="6994525" cy="928052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8"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264DA495-EA4B-4B22-9970-5321D1387404}"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596DEFA8-0099-40B2-BF0E-2CDE77AD7A00}"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spTree>
      <p:nvGrpSpPr>
        <p:cNvPr id="1" name=""/>
        <p:cNvGrpSpPr/>
        <p:nvPr/>
      </p:nvGrpSpPr>
      <p:grpSpPr>
        <a:xfrm>
          <a:off x="0" y="0"/>
          <a:ext cx="0" cy="0"/>
          <a:chOff x="0" y="0"/>
          <a:chExt cx="0" cy="0"/>
        </a:xfrm>
      </p:grpSpPr>
      <p:sp>
        <p:nvSpPr>
          <p:cNvPr id="1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11" name="PlaceHolder 2"/>
          <p:cNvSpPr>
            <a:spLocks noGrp="1"/>
          </p:cNvSpPr>
          <p:nvPr>
            <p:ph/>
          </p:nvPr>
        </p:nvSpPr>
        <p:spPr>
          <a:xfrm>
            <a:off x="685800" y="198108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12" name="PlaceHolder 3"/>
          <p:cNvSpPr>
            <a:spLocks noGrp="1"/>
          </p:cNvSpPr>
          <p:nvPr>
            <p:ph/>
          </p:nvPr>
        </p:nvSpPr>
        <p:spPr>
          <a:xfrm>
            <a:off x="4668480" y="198108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1073BE3E-6A67-4870-B789-A43B8774F777}" type="slidenum">
              <a:t>&lt;#&gt;</a:t>
            </a:fld>
          </a:p>
        </p:txBody>
      </p:sp>
      <p:sp>
        <p:nvSpPr>
          <p:cNvPr id="7" name="PlaceHolder 6"/>
          <p:cNvSpPr>
            <a:spLocks noGrp="1"/>
          </p:cNvSpPr>
          <p:nvPr>
            <p:ph type="dt" idx="1"/>
          </p:nvPr>
        </p:nvSpPr>
        <p:spPr/>
        <p:txBody>
          <a:bodyPr/>
          <a:p>
            <a:r>
              <a:rPr lang="en-US"/>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1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14" name="PlaceHolder 2"/>
          <p:cNvSpPr>
            <a:spLocks noGrp="1"/>
          </p:cNvSpPr>
          <p:nvPr>
            <p:ph type="subTitle"/>
          </p:nvPr>
        </p:nvSpPr>
        <p:spPr>
          <a:xfrm>
            <a:off x="685800" y="1981080"/>
            <a:ext cx="7772400" cy="4114800"/>
          </a:xfrm>
          <a:prstGeom prst="rect">
            <a:avLst/>
          </a:prstGeom>
          <a:noFill/>
          <a:ln w="0">
            <a:noFill/>
          </a:ln>
        </p:spPr>
        <p:txBody>
          <a:bodyPr lIns="0" rIns="0" tIns="0" bIns="0" anchor="ctr">
            <a:sp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D1C7D9F2-5D62-421E-BD1E-128479FAB504}"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oleObject" Target="../embeddings/oleObject1.bin"/><Relationship Id="rId3" Type="http://schemas.openxmlformats.org/officeDocument/2006/relationships/image" Target="../media/image1.wmf"/><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Relationship Id="rId7" Type="http://schemas.openxmlformats.org/officeDocument/2006/relationships/slideLayout" Target="../slideLayouts/slideLayout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28954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7F8A80E4-F43A-48F0-A7BB-E4FC27F696A1}"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graphicFrame>
        <p:nvGraphicFramePr>
          <p:cNvPr id="5" name=""/>
          <p:cNvGraphicFramePr/>
          <p:nvPr/>
        </p:nvGraphicFramePr>
        <p:xfrm>
          <a:off x="8077320" y="5877000"/>
          <a:ext cx="825480" cy="825480"/>
        </p:xfrm>
        <a:graphic>
          <a:graphicData uri="http://schemas.openxmlformats.org/presentationml/2006/ole">
            <p:oleObj r:id="rId2" spid="">
              <p:embed/>
              <p:pic>
                <p:nvPicPr>
                  <p:cNvPr id="6" name="" descr=""/>
                  <p:cNvPicPr/>
                  <p:nvPr/>
                </p:nvPicPr>
                <p:blipFill>
                  <a:blip r:embed="rId3"/>
                  <a:stretch/>
                </p:blipFill>
                <p:spPr>
                  <a:xfrm>
                    <a:off x="8077320" y="5877000"/>
                    <a:ext cx="825480" cy="825480"/>
                  </a:xfrm>
                  <a:prstGeom prst="rect">
                    <a:avLst/>
                  </a:prstGeom>
                  <a:noFill/>
                  <a:ln w="0">
                    <a:noFill/>
                  </a:ln>
                </p:spPr>
              </p:pic>
            </p:oleObj>
          </a:graphicData>
        </a:graphic>
      </p:graphicFrame>
    </p:spTree>
  </p:cSld>
  <p:clrMap bg1="lt1" tx1="dk1" bg2="lt2" tx2="dk2" accent1="accent1" accent2="accent2" accent3="accent3" accent4="accent4" accent5="accent5" accent6="accent6" hlink="hlink" folHlink="folHlink"/>
  <p:sldLayoutIdLst>
    <p:sldLayoutId id="2147483649" r:id="rId4"/>
    <p:sldLayoutId id="2147483650" r:id="rId5"/>
    <p:sldLayoutId id="2147483651" r:id="rId6"/>
    <p:sldLayoutId id="2147483652" r:id="rId7"/>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4.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5" name="PlaceHolder 1"/>
          <p:cNvSpPr>
            <a:spLocks noGrp="1"/>
          </p:cNvSpPr>
          <p:nvPr>
            <p:ph type="title"/>
          </p:nvPr>
        </p:nvSpPr>
        <p:spPr>
          <a:xfrm>
            <a:off x="685800" y="342864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Arial Black"/>
              </a:rPr>
              <a:t>SkyGen Energy Revolving </a:t>
            </a:r>
            <a:br>
              <a:rPr sz="3600"/>
            </a:br>
            <a:r>
              <a:rPr b="0" lang="en-US" sz="3600" strike="noStrike" u="none">
                <a:solidFill>
                  <a:srgbClr val="000000"/>
                </a:solidFill>
                <a:effectLst/>
                <a:uFillTx/>
                <a:latin typeface="Arial Black"/>
              </a:rPr>
              <a:t>Credit Facility </a:t>
            </a:r>
            <a:br>
              <a:rPr sz="3600"/>
            </a:br>
            <a:r>
              <a:rPr b="0" lang="en-US" sz="3600" strike="noStrike" u="none">
                <a:solidFill>
                  <a:srgbClr val="000000"/>
                </a:solidFill>
                <a:effectLst/>
                <a:uFillTx/>
                <a:latin typeface="Arial Black"/>
              </a:rPr>
              <a:t>Indicative Proposal</a:t>
            </a:r>
            <a:endParaRPr b="0" lang="en-US" sz="3600" strike="noStrike" u="none">
              <a:solidFill>
                <a:srgbClr val="000000"/>
              </a:solidFill>
              <a:effectLst/>
              <a:uFillTx/>
              <a:latin typeface="Times New Roman"/>
            </a:endParaRPr>
          </a:p>
        </p:txBody>
      </p:sp>
      <p:sp>
        <p:nvSpPr>
          <p:cNvPr id="16" name="PlaceHolder 2"/>
          <p:cNvSpPr>
            <a:spLocks noGrp="1"/>
          </p:cNvSpPr>
          <p:nvPr>
            <p:ph type="subTitle"/>
          </p:nvPr>
        </p:nvSpPr>
        <p:spPr>
          <a:xfrm>
            <a:off x="1371600" y="5257440"/>
            <a:ext cx="6400800" cy="609480"/>
          </a:xfrm>
          <a:prstGeom prst="rect">
            <a:avLst/>
          </a:prstGeom>
          <a:noFill/>
          <a:ln w="0">
            <a:noFill/>
          </a:ln>
        </p:spPr>
        <p:txBody>
          <a:bodyPr lIns="90000" rIns="90000" tIns="46800" bIns="46800" anchor="t">
            <a:noAutofit/>
          </a:bodyPr>
          <a:p>
            <a:pPr indent="0" algn="ctr">
              <a:lnSpc>
                <a:spcPct val="100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Black"/>
              </a:rPr>
              <a:t>April 13, 2000</a:t>
            </a:r>
            <a:endParaRPr b="0" lang="en-US" sz="2800" strike="noStrike" u="none">
              <a:solidFill>
                <a:srgbClr val="000000"/>
              </a:solidFill>
              <a:effectLst/>
              <a:uFillTx/>
              <a:latin typeface="Times New Roman"/>
            </a:endParaRPr>
          </a:p>
        </p:txBody>
      </p:sp>
      <p:pic>
        <p:nvPicPr>
          <p:cNvPr id="17" name="ENE_C_WHI" descr=""/>
          <p:cNvPicPr/>
          <p:nvPr/>
        </p:nvPicPr>
        <p:blipFill>
          <a:blip r:embed="rId1"/>
          <a:stretch/>
        </p:blipFill>
        <p:spPr>
          <a:xfrm>
            <a:off x="3149640" y="380880"/>
            <a:ext cx="2852640" cy="2863800"/>
          </a:xfrm>
          <a:prstGeom prst="rect">
            <a:avLst/>
          </a:prstGeom>
          <a:noFill/>
          <a:ln w="0">
            <a:noFill/>
          </a:ln>
        </p:spPr>
      </p:pic>
      <p:sp>
        <p:nvSpPr>
          <p:cNvPr id="4" name="PlaceHolder 3"/>
          <p:cNvSpPr>
            <a:spLocks noGrp="1"/>
          </p:cNvSpPr>
          <p:nvPr>
            <p:ph type="sldNum" idx="3"/>
          </p:nvPr>
        </p:nvSpPr>
        <p:spPr/>
        <p:txBody>
          <a:bodyPr/>
          <a:p>
            <a:fld id="{3D6B81D2-EA81-4C37-BF98-8C7188CF57D5}" type="slidenum">
              <a:t>1</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 name="PlaceHolder 1"/>
          <p:cNvSpPr>
            <a:spLocks noGrp="1"/>
          </p:cNvSpPr>
          <p:nvPr>
            <p:ph type="title"/>
          </p:nvPr>
        </p:nvSpPr>
        <p:spPr>
          <a:xfrm>
            <a:off x="609480" y="304920"/>
            <a:ext cx="7772400" cy="83808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Black"/>
              </a:rPr>
              <a:t>Terms and Conditions</a:t>
            </a:r>
            <a:endParaRPr b="0" lang="en-US" sz="2800" strike="noStrike" u="none">
              <a:solidFill>
                <a:srgbClr val="000000"/>
              </a:solidFill>
              <a:effectLst/>
              <a:uFillTx/>
              <a:latin typeface="Times New Roman"/>
            </a:endParaRPr>
          </a:p>
        </p:txBody>
      </p:sp>
      <p:sp>
        <p:nvSpPr>
          <p:cNvPr id="19" name="PlaceHolder 2"/>
          <p:cNvSpPr>
            <a:spLocks noGrp="1"/>
          </p:cNvSpPr>
          <p:nvPr>
            <p:ph/>
          </p:nvPr>
        </p:nvSpPr>
        <p:spPr>
          <a:xfrm>
            <a:off x="456840" y="914400"/>
            <a:ext cx="8458200" cy="5029200"/>
          </a:xfrm>
          <a:prstGeom prst="rect">
            <a:avLst/>
          </a:prstGeom>
          <a:noFill/>
          <a:ln w="0">
            <a:noFill/>
          </a:ln>
        </p:spPr>
        <p:txBody>
          <a:bodyPr lIns="90000" rIns="90000" tIns="46800" bIns="46800" anchor="t">
            <a:normAutofit fontScale="92500" lnSpcReduction="9999"/>
          </a:bodyPr>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Black"/>
              </a:rPr>
              <a:t>Maximum Facility Commitment: </a:t>
            </a:r>
            <a:r>
              <a:rPr b="0" lang="en-US" sz="1800" strike="noStrike" u="none">
                <a:solidFill>
                  <a:srgbClr val="000000"/>
                </a:solidFill>
                <a:effectLst/>
                <a:uFillTx/>
                <a:latin typeface="Arial Black"/>
              </a:rPr>
              <a:t>	</a:t>
            </a:r>
            <a:r>
              <a:rPr b="0" lang="en-US" sz="1600" strike="noStrike" u="none">
                <a:solidFill>
                  <a:srgbClr val="000000"/>
                </a:solidFill>
                <a:effectLst/>
                <a:uFillTx/>
                <a:latin typeface="Arial Black"/>
              </a:rPr>
              <a:t>$250-$300 Million</a:t>
            </a:r>
            <a:endParaRPr b="0" lang="en-US" sz="1600" strike="noStrike" u="none">
              <a:solidFill>
                <a:srgbClr val="000000"/>
              </a:solidFill>
              <a:effectLst/>
              <a:uFillTx/>
              <a:latin typeface="Times New Roman"/>
            </a:endParaRPr>
          </a:p>
          <a:p>
            <a:pPr marL="343080" indent="-34308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Black"/>
              </a:rPr>
              <a:t>Facility Term:</a:t>
            </a:r>
            <a:r>
              <a:rPr b="0" lang="en-US" sz="1800" strike="noStrike" u="none">
                <a:solidFill>
                  <a:srgbClr val="000000"/>
                </a:solidFill>
                <a:effectLst/>
                <a:uFillTx/>
                <a:latin typeface="Arial Black"/>
              </a:rPr>
              <a:t>	</a:t>
            </a:r>
            <a:r>
              <a:rPr b="0" lang="en-US" sz="1800" strike="noStrike" u="none">
                <a:solidFill>
                  <a:srgbClr val="000000"/>
                </a:solidFill>
                <a:effectLst/>
                <a:uFillTx/>
                <a:latin typeface="Arial Black"/>
              </a:rPr>
              <a:t> </a:t>
            </a:r>
            <a:r>
              <a:rPr b="0" lang="en-US" sz="1800" strike="noStrike" u="none">
                <a:solidFill>
                  <a:srgbClr val="000000"/>
                </a:solidFill>
                <a:effectLst/>
                <a:uFillTx/>
                <a:latin typeface="Arial Black"/>
              </a:rPr>
              <a:t>	</a:t>
            </a:r>
            <a:r>
              <a:rPr b="0" lang="en-US" sz="1800" strike="noStrike" u="none">
                <a:solidFill>
                  <a:srgbClr val="000000"/>
                </a:solidFill>
                <a:effectLst/>
                <a:uFillTx/>
                <a:latin typeface="Arial Black"/>
              </a:rPr>
              <a:t>	</a:t>
            </a:r>
            <a:r>
              <a:rPr b="0" lang="en-US" sz="1800" strike="noStrike" u="none">
                <a:solidFill>
                  <a:srgbClr val="000000"/>
                </a:solidFill>
                <a:effectLst/>
                <a:uFillTx/>
                <a:latin typeface="Arial Black"/>
              </a:rPr>
              <a:t>	</a:t>
            </a:r>
            <a:r>
              <a:rPr b="0" lang="en-US" sz="1600" strike="noStrike" u="none">
                <a:solidFill>
                  <a:srgbClr val="000000"/>
                </a:solidFill>
                <a:effectLst/>
                <a:uFillTx/>
                <a:latin typeface="Arial Black"/>
              </a:rPr>
              <a:t>Three (3) Years</a:t>
            </a:r>
            <a:endParaRPr b="0" lang="en-US" sz="16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10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Black"/>
              </a:rPr>
              <a:t>Collateral:</a:t>
            </a:r>
            <a:r>
              <a:rPr b="0" lang="en-US" sz="1800" strike="noStrike" u="none">
                <a:solidFill>
                  <a:srgbClr val="000000"/>
                </a:solidFill>
                <a:effectLst/>
                <a:uFillTx/>
                <a:latin typeface="Arial Black"/>
              </a:rPr>
              <a:t>	</a:t>
            </a:r>
            <a:r>
              <a:rPr b="0" lang="en-US" sz="1800" strike="noStrike" u="none">
                <a:solidFill>
                  <a:srgbClr val="000000"/>
                </a:solidFill>
                <a:effectLst/>
                <a:uFillTx/>
                <a:latin typeface="Arial Black"/>
              </a:rPr>
              <a:t>	</a:t>
            </a:r>
            <a:r>
              <a:rPr b="0" lang="en-US" sz="1800" strike="noStrike" u="none">
                <a:solidFill>
                  <a:srgbClr val="000000"/>
                </a:solidFill>
                <a:effectLst/>
                <a:uFillTx/>
                <a:latin typeface="Arial Black"/>
              </a:rPr>
              <a:t>	</a:t>
            </a:r>
            <a:r>
              <a:rPr b="0" lang="en-US" sz="1800" strike="noStrike" u="none">
                <a:solidFill>
                  <a:srgbClr val="000000"/>
                </a:solidFill>
                <a:effectLst/>
                <a:uFillTx/>
                <a:latin typeface="Arial Black"/>
              </a:rPr>
              <a:t>	</a:t>
            </a:r>
            <a:r>
              <a:rPr b="0" lang="en-US" sz="1600" strike="noStrike" u="none">
                <a:solidFill>
                  <a:srgbClr val="000000"/>
                </a:solidFill>
                <a:effectLst/>
                <a:uFillTx/>
                <a:latin typeface="Arial Black"/>
              </a:rPr>
              <a:t>SkyGen’s contractual rights to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purchase twenty (20) GE 7FA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gas turbines with delivery dates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from March 2001 to May 2003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a:t>
            </a:r>
            <a:r>
              <a:rPr b="0" lang="en-US" sz="1400" strike="noStrike" u="none">
                <a:solidFill>
                  <a:srgbClr val="000000"/>
                </a:solidFill>
                <a:effectLst/>
                <a:uFillTx/>
                <a:latin typeface="Arial Black"/>
              </a:rPr>
              <a:t>SkyGen Turbines”)</a:t>
            </a:r>
            <a:endParaRPr b="0" lang="en-US" sz="1400" strike="noStrike" u="none">
              <a:solidFill>
                <a:srgbClr val="000000"/>
              </a:solidFill>
              <a:effectLst/>
              <a:uFillTx/>
              <a:latin typeface="Times New Roman"/>
            </a:endParaRPr>
          </a:p>
          <a:p>
            <a:pPr marL="343080" indent="-34308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Black"/>
              </a:rPr>
              <a:t>Eligible Borrowings:</a:t>
            </a:r>
            <a:r>
              <a:rPr b="0" lang="en-US" sz="1800" strike="noStrike" u="none">
                <a:solidFill>
                  <a:srgbClr val="000000"/>
                </a:solidFill>
                <a:effectLst/>
                <a:uFillTx/>
                <a:latin typeface="Arial Black"/>
              </a:rPr>
              <a:t>	</a:t>
            </a:r>
            <a:r>
              <a:rPr b="0" lang="en-US" sz="1800" strike="noStrike" u="none">
                <a:solidFill>
                  <a:srgbClr val="000000"/>
                </a:solidFill>
                <a:effectLst/>
                <a:uFillTx/>
                <a:latin typeface="Arial Black"/>
              </a:rPr>
              <a:t>	</a:t>
            </a:r>
            <a:r>
              <a:rPr b="0" lang="en-US" sz="1800" strike="noStrike" u="none">
                <a:solidFill>
                  <a:srgbClr val="000000"/>
                </a:solidFill>
                <a:effectLst/>
                <a:uFillTx/>
                <a:latin typeface="Arial Black"/>
              </a:rPr>
              <a:t>	</a:t>
            </a:r>
            <a:r>
              <a:rPr b="0" lang="en-US" sz="1600" strike="noStrike" u="none">
                <a:solidFill>
                  <a:srgbClr val="000000"/>
                </a:solidFill>
                <a:effectLst/>
                <a:uFillTx/>
                <a:latin typeface="Arial Black"/>
              </a:rPr>
              <a:t>100% of the contractual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progress due on the SkyGen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Turbines</a:t>
            </a:r>
            <a:endParaRPr b="0" lang="en-US" sz="1600" strike="noStrike" u="none">
              <a:solidFill>
                <a:srgbClr val="000000"/>
              </a:solidFill>
              <a:effectLst/>
              <a:uFillTx/>
              <a:latin typeface="Times New Roman"/>
            </a:endParaRPr>
          </a:p>
          <a:p>
            <a:pPr marL="343080" indent="-34308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Black"/>
              </a:rPr>
              <a:t>Recourse to SkyGen:</a:t>
            </a:r>
            <a:r>
              <a:rPr b="0" lang="en-US" sz="1800" strike="noStrike" u="none">
                <a:solidFill>
                  <a:srgbClr val="000000"/>
                </a:solidFill>
                <a:effectLst/>
                <a:uFillTx/>
                <a:latin typeface="Arial Black"/>
              </a:rPr>
              <a:t>	</a:t>
            </a:r>
            <a:r>
              <a:rPr b="0" lang="en-US" sz="1800" strike="noStrike" u="none">
                <a:solidFill>
                  <a:srgbClr val="000000"/>
                </a:solidFill>
                <a:effectLst/>
                <a:uFillTx/>
                <a:latin typeface="Arial Black"/>
              </a:rPr>
              <a:t>	</a:t>
            </a:r>
            <a:r>
              <a:rPr b="0" lang="en-US" sz="1800" strike="noStrike" u="none">
                <a:solidFill>
                  <a:srgbClr val="000000"/>
                </a:solidFill>
                <a:effectLst/>
                <a:uFillTx/>
                <a:latin typeface="Arial Black"/>
              </a:rPr>
              <a:t>	</a:t>
            </a:r>
            <a:r>
              <a:rPr b="0" lang="en-US" sz="1600" strike="noStrike" u="none">
                <a:solidFill>
                  <a:srgbClr val="000000"/>
                </a:solidFill>
                <a:effectLst/>
                <a:uFillTx/>
                <a:latin typeface="Arial Black"/>
              </a:rPr>
              <a:t>Solely the upfront facility fee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and the annual commitment fees</a:t>
            </a:r>
            <a:endParaRPr b="0" lang="en-US" sz="16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20" name="PlaceHolder 3"/>
          <p:cNvSpPr>
            <a:spLocks noGrp="1"/>
          </p:cNvSpPr>
          <p:nvPr>
            <p:ph/>
          </p:nvPr>
        </p:nvSpPr>
        <p:spPr>
          <a:xfrm>
            <a:off x="5105160" y="990720"/>
            <a:ext cx="3276360" cy="4952880"/>
          </a:xfrm>
          <a:prstGeom prst="rect">
            <a:avLst/>
          </a:prstGeom>
          <a:noFill/>
          <a:ln w="0">
            <a:noFill/>
          </a:ln>
        </p:spPr>
        <p:txBody>
          <a:bodyPr lIns="90000" rIns="90000" tIns="46800" bIns="46800" anchor="t">
            <a:normAutofit/>
          </a:bodyPr>
          <a:p>
            <a:pPr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21" name=""/>
          <p:cNvSpPr/>
          <p:nvPr/>
        </p:nvSpPr>
        <p:spPr>
          <a:xfrm rot="18900000">
            <a:off x="304560" y="1371240"/>
            <a:ext cx="99720" cy="88920"/>
          </a:xfrm>
          <a:prstGeom prst="rect">
            <a:avLst/>
          </a:prstGeom>
          <a:solidFill>
            <a:srgbClr val="ffe80f"/>
          </a:solidFill>
          <a:ln w="6480">
            <a:solidFill>
              <a:srgbClr val="000000"/>
            </a:solidFill>
            <a:miter/>
          </a:ln>
        </p:spPr>
        <p:style>
          <a:lnRef idx="0"/>
          <a:fillRef idx="0"/>
          <a:effectRef idx="0"/>
          <a:fontRef idx="minor"/>
        </p:style>
        <p:txBody>
          <a:bodyPr wrap="none" lIns="90000" rIns="90000" tIns="42120" bIns="42120" anchor="ctr">
            <a:noAutofit/>
          </a:bodyPr>
          <a:p>
            <a:endParaRPr b="0" lang="en-US" sz="2400" strike="noStrike" u="none">
              <a:solidFill>
                <a:srgbClr val="000000"/>
              </a:solidFill>
              <a:effectLst/>
              <a:uFillTx/>
              <a:latin typeface="Times New Roman"/>
            </a:endParaRPr>
          </a:p>
        </p:txBody>
      </p:sp>
      <p:sp>
        <p:nvSpPr>
          <p:cNvPr id="22" name=""/>
          <p:cNvSpPr/>
          <p:nvPr/>
        </p:nvSpPr>
        <p:spPr>
          <a:xfrm rot="18900000">
            <a:off x="304560" y="2057040"/>
            <a:ext cx="99720" cy="88920"/>
          </a:xfrm>
          <a:prstGeom prst="rect">
            <a:avLst/>
          </a:prstGeom>
          <a:solidFill>
            <a:srgbClr val="ffe80f"/>
          </a:solidFill>
          <a:ln w="6480">
            <a:solidFill>
              <a:srgbClr val="000000"/>
            </a:solidFill>
            <a:miter/>
          </a:ln>
        </p:spPr>
        <p:style>
          <a:lnRef idx="0"/>
          <a:fillRef idx="0"/>
          <a:effectRef idx="0"/>
          <a:fontRef idx="minor"/>
        </p:style>
        <p:txBody>
          <a:bodyPr wrap="none" lIns="90000" rIns="90000" tIns="42120" bIns="42120" anchor="ctr">
            <a:noAutofit/>
          </a:bodyPr>
          <a:p>
            <a:endParaRPr b="0" lang="en-US" sz="2400" strike="noStrike" u="none">
              <a:solidFill>
                <a:srgbClr val="000000"/>
              </a:solidFill>
              <a:effectLst/>
              <a:uFillTx/>
              <a:latin typeface="Times New Roman"/>
            </a:endParaRPr>
          </a:p>
        </p:txBody>
      </p:sp>
      <p:sp>
        <p:nvSpPr>
          <p:cNvPr id="23" name=""/>
          <p:cNvSpPr/>
          <p:nvPr/>
        </p:nvSpPr>
        <p:spPr>
          <a:xfrm rot="18900000">
            <a:off x="304560" y="2666520"/>
            <a:ext cx="99720" cy="88920"/>
          </a:xfrm>
          <a:prstGeom prst="rect">
            <a:avLst/>
          </a:prstGeom>
          <a:solidFill>
            <a:srgbClr val="ffe80f"/>
          </a:solidFill>
          <a:ln w="6480">
            <a:solidFill>
              <a:srgbClr val="000000"/>
            </a:solidFill>
            <a:miter/>
          </a:ln>
        </p:spPr>
        <p:style>
          <a:lnRef idx="0"/>
          <a:fillRef idx="0"/>
          <a:effectRef idx="0"/>
          <a:fontRef idx="minor"/>
        </p:style>
        <p:txBody>
          <a:bodyPr wrap="none" lIns="90000" rIns="90000" tIns="42120" bIns="42120" anchor="ctr">
            <a:noAutofit/>
          </a:bodyPr>
          <a:p>
            <a:endParaRPr b="0" lang="en-US" sz="2400" strike="noStrike" u="none">
              <a:solidFill>
                <a:srgbClr val="000000"/>
              </a:solidFill>
              <a:effectLst/>
              <a:uFillTx/>
              <a:latin typeface="Times New Roman"/>
            </a:endParaRPr>
          </a:p>
        </p:txBody>
      </p:sp>
      <p:sp>
        <p:nvSpPr>
          <p:cNvPr id="24" name=""/>
          <p:cNvSpPr/>
          <p:nvPr/>
        </p:nvSpPr>
        <p:spPr>
          <a:xfrm rot="18900000">
            <a:off x="304560" y="4343040"/>
            <a:ext cx="99720" cy="88920"/>
          </a:xfrm>
          <a:prstGeom prst="rect">
            <a:avLst/>
          </a:prstGeom>
          <a:solidFill>
            <a:srgbClr val="ffe80f"/>
          </a:solidFill>
          <a:ln w="6480">
            <a:solidFill>
              <a:srgbClr val="000000"/>
            </a:solidFill>
            <a:miter/>
          </a:ln>
        </p:spPr>
        <p:style>
          <a:lnRef idx="0"/>
          <a:fillRef idx="0"/>
          <a:effectRef idx="0"/>
          <a:fontRef idx="minor"/>
        </p:style>
        <p:txBody>
          <a:bodyPr wrap="none" lIns="90000" rIns="90000" tIns="42120" bIns="42120" anchor="ctr">
            <a:noAutofit/>
          </a:bodyPr>
          <a:p>
            <a:endParaRPr b="0" lang="en-US" sz="2400" strike="noStrike" u="none">
              <a:solidFill>
                <a:srgbClr val="000000"/>
              </a:solidFill>
              <a:effectLst/>
              <a:uFillTx/>
              <a:latin typeface="Times New Roman"/>
            </a:endParaRPr>
          </a:p>
        </p:txBody>
      </p:sp>
      <p:sp>
        <p:nvSpPr>
          <p:cNvPr id="25" name=""/>
          <p:cNvSpPr/>
          <p:nvPr/>
        </p:nvSpPr>
        <p:spPr>
          <a:xfrm rot="18900000">
            <a:off x="304560" y="5486040"/>
            <a:ext cx="99720" cy="88920"/>
          </a:xfrm>
          <a:prstGeom prst="rect">
            <a:avLst/>
          </a:prstGeom>
          <a:solidFill>
            <a:srgbClr val="ffe80f"/>
          </a:solidFill>
          <a:ln w="6480">
            <a:solidFill>
              <a:srgbClr val="000000"/>
            </a:solidFill>
            <a:miter/>
          </a:ln>
        </p:spPr>
        <p:style>
          <a:lnRef idx="0"/>
          <a:fillRef idx="0"/>
          <a:effectRef idx="0"/>
          <a:fontRef idx="minor"/>
        </p:style>
        <p:txBody>
          <a:bodyPr wrap="none" lIns="90000" rIns="90000" tIns="42120" bIns="42120" anchor="ctr">
            <a:noAutofit/>
          </a:bodyPr>
          <a:p>
            <a:endParaRPr b="0" lang="en-US" sz="2400" strike="noStrike" u="none">
              <a:solidFill>
                <a:srgbClr val="000000"/>
              </a:solidFill>
              <a:effectLst/>
              <a:uFillTx/>
              <a:latin typeface="Times New Roman"/>
            </a:endParaRPr>
          </a:p>
        </p:txBody>
      </p:sp>
      <p:sp>
        <p:nvSpPr>
          <p:cNvPr id="5" name="PlaceHolder 4"/>
          <p:cNvSpPr>
            <a:spLocks noGrp="1"/>
          </p:cNvSpPr>
          <p:nvPr>
            <p:ph type="sldNum" idx="3"/>
          </p:nvPr>
        </p:nvSpPr>
        <p:spPr/>
        <p:txBody>
          <a:bodyPr/>
          <a:p>
            <a:fld id="{B3026A85-B543-4AB9-9519-D3F1E2A74B50}" type="slidenum">
              <a:t>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 name="PlaceHolder 1"/>
          <p:cNvSpPr>
            <a:spLocks noGrp="1"/>
          </p:cNvSpPr>
          <p:nvPr>
            <p:ph type="title"/>
          </p:nvPr>
        </p:nvSpPr>
        <p:spPr>
          <a:xfrm>
            <a:off x="685800" y="45684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Black"/>
              </a:rPr>
              <a:t>Summary of SkyGen Revolving</a:t>
            </a:r>
            <a:br>
              <a:rPr sz="2800"/>
            </a:br>
            <a:r>
              <a:rPr b="0" lang="en-US" sz="2800" strike="noStrike" u="none">
                <a:solidFill>
                  <a:srgbClr val="000000"/>
                </a:solidFill>
                <a:effectLst/>
                <a:uFillTx/>
                <a:latin typeface="Arial Black"/>
              </a:rPr>
              <a:t>Credit Facility</a:t>
            </a:r>
            <a:endParaRPr b="0" lang="en-US" sz="2800" strike="noStrike" u="none">
              <a:solidFill>
                <a:srgbClr val="000000"/>
              </a:solidFill>
              <a:effectLst/>
              <a:uFillTx/>
              <a:latin typeface="Times New Roman"/>
            </a:endParaRPr>
          </a:p>
        </p:txBody>
      </p:sp>
      <p:sp>
        <p:nvSpPr>
          <p:cNvPr id="27" name=""/>
          <p:cNvSpPr/>
          <p:nvPr/>
        </p:nvSpPr>
        <p:spPr>
          <a:xfrm>
            <a:off x="3505320" y="1752480"/>
            <a:ext cx="1828800" cy="914400"/>
          </a:xfrm>
          <a:prstGeom prst="rect">
            <a:avLst/>
          </a:prstGeom>
          <a:noFill/>
          <a:ln w="2844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Black"/>
              </a:rPr>
              <a:t>Sky Gen </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Black"/>
              </a:rPr>
              <a:t>Energy LLC</a:t>
            </a:r>
            <a:endParaRPr b="0" lang="en-US" sz="1600" strike="noStrike" u="none">
              <a:solidFill>
                <a:srgbClr val="000000"/>
              </a:solidFill>
              <a:effectLst/>
              <a:uFillTx/>
              <a:latin typeface="Times New Roman"/>
            </a:endParaRPr>
          </a:p>
        </p:txBody>
      </p:sp>
      <p:sp>
        <p:nvSpPr>
          <p:cNvPr id="28" name=""/>
          <p:cNvSpPr/>
          <p:nvPr/>
        </p:nvSpPr>
        <p:spPr>
          <a:xfrm>
            <a:off x="6172200" y="3352680"/>
            <a:ext cx="1828800" cy="990720"/>
          </a:xfrm>
          <a:prstGeom prst="rect">
            <a:avLst/>
          </a:prstGeom>
          <a:noFill/>
          <a:ln w="2844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Black"/>
              </a:rPr>
              <a:t>Bank (s)</a:t>
            </a:r>
            <a:endParaRPr b="0" lang="en-US" sz="1600" strike="noStrike" u="none">
              <a:solidFill>
                <a:srgbClr val="000000"/>
              </a:solidFill>
              <a:effectLst/>
              <a:uFillTx/>
              <a:latin typeface="Times New Roman"/>
            </a:endParaRPr>
          </a:p>
        </p:txBody>
      </p:sp>
      <p:sp>
        <p:nvSpPr>
          <p:cNvPr id="29" name=""/>
          <p:cNvSpPr/>
          <p:nvPr/>
        </p:nvSpPr>
        <p:spPr>
          <a:xfrm>
            <a:off x="3581280" y="4876920"/>
            <a:ext cx="1828800" cy="990360"/>
          </a:xfrm>
          <a:prstGeom prst="rect">
            <a:avLst/>
          </a:prstGeom>
          <a:noFill/>
          <a:ln w="2844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Black"/>
              </a:rPr>
              <a:t>General </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Black"/>
              </a:rPr>
              <a:t>Electric</a:t>
            </a:r>
            <a:endParaRPr b="0" lang="en-US" sz="1600" strike="noStrike" u="none">
              <a:solidFill>
                <a:srgbClr val="000000"/>
              </a:solidFill>
              <a:effectLst/>
              <a:uFillTx/>
              <a:latin typeface="Times New Roman"/>
            </a:endParaRPr>
          </a:p>
        </p:txBody>
      </p:sp>
      <p:sp>
        <p:nvSpPr>
          <p:cNvPr id="30" name=""/>
          <p:cNvSpPr/>
          <p:nvPr/>
        </p:nvSpPr>
        <p:spPr>
          <a:xfrm>
            <a:off x="990720" y="3352680"/>
            <a:ext cx="1828800" cy="990720"/>
          </a:xfrm>
          <a:prstGeom prst="rect">
            <a:avLst/>
          </a:prstGeom>
          <a:noFill/>
          <a:ln w="2844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Black"/>
              </a:rPr>
              <a:t>Enron North</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Black"/>
              </a:rPr>
              <a:t>America Corp.</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Black"/>
              </a:rPr>
              <a:t>(“ENA”)</a:t>
            </a:r>
            <a:endParaRPr b="0" lang="en-US" sz="1600" strike="noStrike" u="none">
              <a:solidFill>
                <a:srgbClr val="000000"/>
              </a:solidFill>
              <a:effectLst/>
              <a:uFillTx/>
              <a:latin typeface="Times New Roman"/>
            </a:endParaRPr>
          </a:p>
        </p:txBody>
      </p:sp>
      <p:sp>
        <p:nvSpPr>
          <p:cNvPr id="31" name=""/>
          <p:cNvSpPr/>
          <p:nvPr/>
        </p:nvSpPr>
        <p:spPr>
          <a:xfrm>
            <a:off x="1905120" y="5410080"/>
            <a:ext cx="16761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2" name=""/>
          <p:cNvSpPr/>
          <p:nvPr/>
        </p:nvSpPr>
        <p:spPr>
          <a:xfrm flipV="1">
            <a:off x="1905120" y="4343040"/>
            <a:ext cx="0" cy="10666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3" name=""/>
          <p:cNvSpPr/>
          <p:nvPr/>
        </p:nvSpPr>
        <p:spPr>
          <a:xfrm flipH="1">
            <a:off x="1828440" y="2209680"/>
            <a:ext cx="1676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4" name=""/>
          <p:cNvSpPr/>
          <p:nvPr/>
        </p:nvSpPr>
        <p:spPr>
          <a:xfrm>
            <a:off x="1828800" y="2209680"/>
            <a:ext cx="0" cy="11430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5" name=""/>
          <p:cNvSpPr/>
          <p:nvPr/>
        </p:nvSpPr>
        <p:spPr>
          <a:xfrm flipV="1">
            <a:off x="7315200" y="2057400"/>
            <a:ext cx="0" cy="1295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6" name=""/>
          <p:cNvSpPr/>
          <p:nvPr/>
        </p:nvSpPr>
        <p:spPr>
          <a:xfrm flipH="1">
            <a:off x="5333760" y="2057400"/>
            <a:ext cx="19810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7" name=""/>
          <p:cNvSpPr/>
          <p:nvPr/>
        </p:nvSpPr>
        <p:spPr>
          <a:xfrm>
            <a:off x="5334120" y="2362320"/>
            <a:ext cx="12189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8" name=""/>
          <p:cNvSpPr/>
          <p:nvPr/>
        </p:nvSpPr>
        <p:spPr>
          <a:xfrm>
            <a:off x="6553080" y="2362320"/>
            <a:ext cx="0" cy="99036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9" name=""/>
          <p:cNvSpPr/>
          <p:nvPr/>
        </p:nvSpPr>
        <p:spPr>
          <a:xfrm>
            <a:off x="2819520" y="3886200"/>
            <a:ext cx="3352680" cy="0"/>
          </a:xfrm>
          <a:prstGeom prst="line">
            <a:avLst/>
          </a:prstGeom>
          <a:ln w="9360">
            <a:solidFill>
              <a:srgbClr val="00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0" name=""/>
          <p:cNvSpPr/>
          <p:nvPr/>
        </p:nvSpPr>
        <p:spPr>
          <a:xfrm>
            <a:off x="6553080" y="4343400"/>
            <a:ext cx="0" cy="7621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 name=""/>
          <p:cNvSpPr/>
          <p:nvPr/>
        </p:nvSpPr>
        <p:spPr>
          <a:xfrm flipH="1">
            <a:off x="5409720" y="5105520"/>
            <a:ext cx="11430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2" name=""/>
          <p:cNvSpPr/>
          <p:nvPr/>
        </p:nvSpPr>
        <p:spPr>
          <a:xfrm>
            <a:off x="5410080" y="5562720"/>
            <a:ext cx="19814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3" name=""/>
          <p:cNvSpPr/>
          <p:nvPr/>
        </p:nvSpPr>
        <p:spPr>
          <a:xfrm flipV="1">
            <a:off x="7391520" y="4343040"/>
            <a:ext cx="0" cy="12193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4" name=""/>
          <p:cNvSpPr/>
          <p:nvPr/>
        </p:nvSpPr>
        <p:spPr>
          <a:xfrm>
            <a:off x="7696080" y="4724280"/>
            <a:ext cx="1219320" cy="6858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Turbine</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Purchase</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Agreements</a:t>
            </a:r>
            <a:endParaRPr b="0" lang="en-US" sz="1200" strike="noStrike" u="none">
              <a:solidFill>
                <a:srgbClr val="000000"/>
              </a:solidFill>
              <a:effectLst/>
              <a:uFillTx/>
              <a:latin typeface="Times New Roman"/>
            </a:endParaRPr>
          </a:p>
        </p:txBody>
      </p:sp>
      <p:sp>
        <p:nvSpPr>
          <p:cNvPr id="45" name=""/>
          <p:cNvSpPr/>
          <p:nvPr/>
        </p:nvSpPr>
        <p:spPr>
          <a:xfrm>
            <a:off x="380880" y="4724280"/>
            <a:ext cx="1219320" cy="6858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Bank Agent on</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Turbine Purchase</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Agreements</a:t>
            </a:r>
            <a:endParaRPr b="0" lang="en-US" sz="1200" strike="noStrike" u="none">
              <a:solidFill>
                <a:srgbClr val="000000"/>
              </a:solidFill>
              <a:effectLst/>
              <a:uFillTx/>
              <a:latin typeface="Times New Roman"/>
            </a:endParaRPr>
          </a:p>
        </p:txBody>
      </p:sp>
      <p:sp>
        <p:nvSpPr>
          <p:cNvPr id="46" name=""/>
          <p:cNvSpPr/>
          <p:nvPr/>
        </p:nvSpPr>
        <p:spPr>
          <a:xfrm>
            <a:off x="7543800" y="2209680"/>
            <a:ext cx="1219320" cy="6858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 Repayment of</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Initial Advances</a:t>
            </a:r>
            <a:endParaRPr b="0" lang="en-US" sz="1200" strike="noStrike" u="none">
              <a:solidFill>
                <a:srgbClr val="000000"/>
              </a:solidFill>
              <a:effectLst/>
              <a:uFillTx/>
              <a:latin typeface="Times New Roman"/>
            </a:endParaRPr>
          </a:p>
        </p:txBody>
      </p:sp>
      <p:sp>
        <p:nvSpPr>
          <p:cNvPr id="47" name=""/>
          <p:cNvSpPr/>
          <p:nvPr/>
        </p:nvSpPr>
        <p:spPr>
          <a:xfrm>
            <a:off x="5334120" y="2438280"/>
            <a:ext cx="1218960" cy="6858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Turbine</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Rights</a:t>
            </a:r>
            <a:endParaRPr b="0" lang="en-US" sz="1200" strike="noStrike" u="none">
              <a:solidFill>
                <a:srgbClr val="000000"/>
              </a:solidFill>
              <a:effectLst/>
              <a:uFillTx/>
              <a:latin typeface="Times New Roman"/>
            </a:endParaRPr>
          </a:p>
        </p:txBody>
      </p:sp>
      <p:sp>
        <p:nvSpPr>
          <p:cNvPr id="48" name=""/>
          <p:cNvSpPr/>
          <p:nvPr/>
        </p:nvSpPr>
        <p:spPr>
          <a:xfrm>
            <a:off x="3886200" y="3276720"/>
            <a:ext cx="1219320" cy="6858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Agent, Acquisition</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&amp; Guarantee Agreement</a:t>
            </a:r>
            <a:endParaRPr b="0" lang="en-US" sz="1200" strike="noStrike" u="none">
              <a:solidFill>
                <a:srgbClr val="000000"/>
              </a:solidFill>
              <a:effectLst/>
              <a:uFillTx/>
              <a:latin typeface="Times New Roman"/>
            </a:endParaRPr>
          </a:p>
        </p:txBody>
      </p:sp>
      <p:sp>
        <p:nvSpPr>
          <p:cNvPr id="49" name=""/>
          <p:cNvSpPr/>
          <p:nvPr/>
        </p:nvSpPr>
        <p:spPr>
          <a:xfrm>
            <a:off x="5410080" y="4495680"/>
            <a:ext cx="1219320" cy="6858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 Progress</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Payments</a:t>
            </a:r>
            <a:endParaRPr b="0" lang="en-US" sz="1200" strike="noStrike" u="none">
              <a:solidFill>
                <a:srgbClr val="000000"/>
              </a:solidFill>
              <a:effectLst/>
              <a:uFillTx/>
              <a:latin typeface="Times New Roman"/>
            </a:endParaRPr>
          </a:p>
        </p:txBody>
      </p:sp>
      <p:sp>
        <p:nvSpPr>
          <p:cNvPr id="50" name=""/>
          <p:cNvSpPr/>
          <p:nvPr/>
        </p:nvSpPr>
        <p:spPr>
          <a:xfrm flipV="1">
            <a:off x="4419720" y="2666520"/>
            <a:ext cx="0" cy="6858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1" name=""/>
          <p:cNvSpPr/>
          <p:nvPr/>
        </p:nvSpPr>
        <p:spPr>
          <a:xfrm>
            <a:off x="4343400" y="2666880"/>
            <a:ext cx="1219320" cy="6858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SkyGen Call</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Right</a:t>
            </a:r>
            <a:endParaRPr b="0" lang="en-US" sz="1200" strike="noStrike" u="none">
              <a:solidFill>
                <a:srgbClr val="000000"/>
              </a:solidFill>
              <a:effectLst/>
              <a:uFillTx/>
              <a:latin typeface="Times New Roman"/>
            </a:endParaRPr>
          </a:p>
        </p:txBody>
      </p:sp>
      <p:sp>
        <p:nvSpPr>
          <p:cNvPr id="52" name=""/>
          <p:cNvSpPr/>
          <p:nvPr/>
        </p:nvSpPr>
        <p:spPr>
          <a:xfrm>
            <a:off x="0" y="1752480"/>
            <a:ext cx="1371600" cy="1447920"/>
          </a:xfrm>
          <a:prstGeom prst="rect">
            <a:avLst/>
          </a:prstGeom>
          <a:noFill/>
          <a:ln w="0">
            <a:noFill/>
          </a:ln>
        </p:spPr>
        <p:style>
          <a:lnRef idx="0"/>
          <a:fillRef idx="0"/>
          <a:effectRef idx="0"/>
          <a:fontRef idx="minor"/>
        </p:style>
        <p:txBody>
          <a:bodyPr wrap="none" lIns="90000" rIns="90000" tIns="46800" bIns="46800" anchor="ctr">
            <a:noAutofit/>
          </a:bodyPr>
          <a:p>
            <a:pPr>
              <a:lnSpc>
                <a:spcPct val="100000"/>
              </a:lnSpc>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 Facility Fees</a:t>
            </a:r>
            <a:endParaRPr b="0" lang="en-US" sz="1200" strike="noStrike" u="none">
              <a:solidFill>
                <a:srgbClr val="000000"/>
              </a:solidFill>
              <a:effectLst/>
              <a:uFillTx/>
              <a:latin typeface="Times New Roman"/>
            </a:endParaRPr>
          </a:p>
          <a:p>
            <a:pPr>
              <a:lnSpc>
                <a:spcPct val="100000"/>
              </a:lnSpc>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 ENA Call Options</a:t>
            </a:r>
            <a:endParaRPr b="0" lang="en-US" sz="1200" strike="noStrike" u="none">
              <a:solidFill>
                <a:srgbClr val="000000"/>
              </a:solidFill>
              <a:effectLst/>
              <a:uFillTx/>
              <a:latin typeface="Times New Roman"/>
            </a:endParaRPr>
          </a:p>
          <a:p>
            <a:pPr>
              <a:lnSpc>
                <a:spcPct val="100000"/>
              </a:lnSpc>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 Other ENA Rights</a:t>
            </a:r>
            <a:endParaRPr b="0" lang="en-US" sz="12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6ACA1B3A-5F43-4183-945A-61259D735B27}"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3" name="PlaceHolder 1"/>
          <p:cNvSpPr>
            <a:spLocks noGrp="1"/>
          </p:cNvSpPr>
          <p:nvPr>
            <p:ph type="title"/>
          </p:nvPr>
        </p:nvSpPr>
        <p:spPr>
          <a:xfrm>
            <a:off x="685800" y="457200"/>
            <a:ext cx="7772400" cy="9144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Black"/>
              </a:rPr>
              <a:t>SkyGen Call Right</a:t>
            </a:r>
            <a:endParaRPr b="0" lang="en-US" sz="2800" strike="noStrike" u="none">
              <a:solidFill>
                <a:srgbClr val="000000"/>
              </a:solidFill>
              <a:effectLst/>
              <a:uFillTx/>
              <a:latin typeface="Times New Roman"/>
            </a:endParaRPr>
          </a:p>
        </p:txBody>
      </p:sp>
      <p:sp>
        <p:nvSpPr>
          <p:cNvPr id="54" name="PlaceHolder 2"/>
          <p:cNvSpPr>
            <a:spLocks noGrp="1"/>
          </p:cNvSpPr>
          <p:nvPr>
            <p:ph/>
          </p:nvPr>
        </p:nvSpPr>
        <p:spPr>
          <a:xfrm>
            <a:off x="685800" y="1294920"/>
            <a:ext cx="7772400" cy="4800600"/>
          </a:xfrm>
          <a:prstGeom prst="rect">
            <a:avLst/>
          </a:prstGeom>
          <a:noFill/>
          <a:ln w="0">
            <a:noFill/>
          </a:ln>
        </p:spPr>
        <p:txBody>
          <a:bodyPr lIns="90000" rIns="90000" tIns="46800" bIns="46800" anchor="t">
            <a:normAutofit lnSpcReduction="9999"/>
          </a:bodyPr>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Black"/>
              </a:rPr>
              <a:t>Subject to the ENA Call Option, up to eight (8) months prior to the contractual ex-works delivery date, SkyGen shall have a call option to purchase individual turbines</a:t>
            </a:r>
            <a:endParaRPr b="0" lang="en-US" sz="18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Black"/>
              </a:rPr>
              <a:t>SkyGen’s call shall be at the GE cost plus ratable applicable interest at the time of purchase from the facility</a:t>
            </a:r>
            <a:endParaRPr b="0" lang="en-US" sz="18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Black"/>
              </a:rPr>
              <a:t>If SkyGen exercises a turbine call, it must identify a project for the turbine and provide documentary evidence that the project has received its necessary permits</a:t>
            </a:r>
            <a:endParaRPr b="0" lang="en-US" sz="18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Black"/>
              </a:rPr>
              <a:t>At least three (3) months prior to the contractual ex-works delivery date for turbines that SkyGen has exercised its call right, SkyGen must repay all the outstanding loans applicable to that turbine (or alternatively arrange for the posting of collateral otherwise satisfactory to the banks)</a:t>
            </a:r>
            <a:endParaRPr b="0" lang="en-US" sz="1800" strike="noStrike" u="none">
              <a:solidFill>
                <a:srgbClr val="000000"/>
              </a:solidFill>
              <a:effectLst/>
              <a:uFillTx/>
              <a:latin typeface="Times New Roman"/>
            </a:endParaRPr>
          </a:p>
        </p:txBody>
      </p:sp>
      <p:sp>
        <p:nvSpPr>
          <p:cNvPr id="55" name=""/>
          <p:cNvSpPr/>
          <p:nvPr/>
        </p:nvSpPr>
        <p:spPr>
          <a:xfrm rot="18900000">
            <a:off x="533160" y="1447560"/>
            <a:ext cx="99720" cy="88920"/>
          </a:xfrm>
          <a:prstGeom prst="rect">
            <a:avLst/>
          </a:prstGeom>
          <a:solidFill>
            <a:srgbClr val="ffe80f"/>
          </a:solidFill>
          <a:ln w="6480">
            <a:solidFill>
              <a:srgbClr val="000000"/>
            </a:solidFill>
            <a:miter/>
          </a:ln>
        </p:spPr>
        <p:style>
          <a:lnRef idx="0"/>
          <a:fillRef idx="0"/>
          <a:effectRef idx="0"/>
          <a:fontRef idx="minor"/>
        </p:style>
        <p:txBody>
          <a:bodyPr wrap="none" lIns="90000" rIns="90000" tIns="42120" bIns="42120" anchor="ctr">
            <a:noAutofit/>
          </a:bodyPr>
          <a:p>
            <a:endParaRPr b="0" lang="en-US" sz="2400" strike="noStrike" u="none">
              <a:solidFill>
                <a:srgbClr val="000000"/>
              </a:solidFill>
              <a:effectLst/>
              <a:uFillTx/>
              <a:latin typeface="Times New Roman"/>
            </a:endParaRPr>
          </a:p>
        </p:txBody>
      </p:sp>
      <p:sp>
        <p:nvSpPr>
          <p:cNvPr id="56" name=""/>
          <p:cNvSpPr/>
          <p:nvPr/>
        </p:nvSpPr>
        <p:spPr>
          <a:xfrm rot="18900000">
            <a:off x="533160" y="2590560"/>
            <a:ext cx="99720" cy="88920"/>
          </a:xfrm>
          <a:prstGeom prst="rect">
            <a:avLst/>
          </a:prstGeom>
          <a:solidFill>
            <a:srgbClr val="ffe80f"/>
          </a:solidFill>
          <a:ln w="6480">
            <a:solidFill>
              <a:srgbClr val="000000"/>
            </a:solidFill>
            <a:miter/>
          </a:ln>
        </p:spPr>
        <p:style>
          <a:lnRef idx="0"/>
          <a:fillRef idx="0"/>
          <a:effectRef idx="0"/>
          <a:fontRef idx="minor"/>
        </p:style>
        <p:txBody>
          <a:bodyPr wrap="none" lIns="90000" rIns="90000" tIns="42120" bIns="42120" anchor="ctr">
            <a:noAutofit/>
          </a:bodyPr>
          <a:p>
            <a:endParaRPr b="0" lang="en-US" sz="2400" strike="noStrike" u="none">
              <a:solidFill>
                <a:srgbClr val="000000"/>
              </a:solidFill>
              <a:effectLst/>
              <a:uFillTx/>
              <a:latin typeface="Times New Roman"/>
            </a:endParaRPr>
          </a:p>
        </p:txBody>
      </p:sp>
      <p:sp>
        <p:nvSpPr>
          <p:cNvPr id="57" name=""/>
          <p:cNvSpPr/>
          <p:nvPr/>
        </p:nvSpPr>
        <p:spPr>
          <a:xfrm rot="18900000">
            <a:off x="533160" y="3580920"/>
            <a:ext cx="99720" cy="88920"/>
          </a:xfrm>
          <a:prstGeom prst="rect">
            <a:avLst/>
          </a:prstGeom>
          <a:solidFill>
            <a:srgbClr val="ffe80f"/>
          </a:solidFill>
          <a:ln w="6480">
            <a:solidFill>
              <a:srgbClr val="000000"/>
            </a:solidFill>
            <a:miter/>
          </a:ln>
        </p:spPr>
        <p:style>
          <a:lnRef idx="0"/>
          <a:fillRef idx="0"/>
          <a:effectRef idx="0"/>
          <a:fontRef idx="minor"/>
        </p:style>
        <p:txBody>
          <a:bodyPr wrap="none" lIns="90000" rIns="90000" tIns="42120" bIns="42120" anchor="ctr">
            <a:noAutofit/>
          </a:bodyPr>
          <a:p>
            <a:endParaRPr b="0" lang="en-US" sz="2400" strike="noStrike" u="none">
              <a:solidFill>
                <a:srgbClr val="000000"/>
              </a:solidFill>
              <a:effectLst/>
              <a:uFillTx/>
              <a:latin typeface="Times New Roman"/>
            </a:endParaRPr>
          </a:p>
        </p:txBody>
      </p:sp>
      <p:sp>
        <p:nvSpPr>
          <p:cNvPr id="58" name=""/>
          <p:cNvSpPr/>
          <p:nvPr/>
        </p:nvSpPr>
        <p:spPr>
          <a:xfrm rot="18900000">
            <a:off x="533160" y="4800240"/>
            <a:ext cx="99720" cy="88920"/>
          </a:xfrm>
          <a:prstGeom prst="rect">
            <a:avLst/>
          </a:prstGeom>
          <a:solidFill>
            <a:srgbClr val="ffe80f"/>
          </a:solidFill>
          <a:ln w="6480">
            <a:solidFill>
              <a:srgbClr val="000000"/>
            </a:solidFill>
            <a:miter/>
          </a:ln>
        </p:spPr>
        <p:style>
          <a:lnRef idx="0"/>
          <a:fillRef idx="0"/>
          <a:effectRef idx="0"/>
          <a:fontRef idx="minor"/>
        </p:style>
        <p:txBody>
          <a:bodyPr wrap="none" lIns="90000" rIns="90000" tIns="42120" bIns="42120" anchor="ctr">
            <a:noAutofit/>
          </a:bodyPr>
          <a:p>
            <a:endParaRPr b="0" lang="en-US" sz="24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13C8DE9A-90D2-434F-9464-459D9E9EA932}"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Black"/>
              </a:rPr>
              <a:t>Indicative Facility Pricing</a:t>
            </a:r>
            <a:endParaRPr b="0" lang="en-US" sz="2800" strike="noStrike" u="none">
              <a:solidFill>
                <a:srgbClr val="000000"/>
              </a:solidFill>
              <a:effectLst/>
              <a:uFillTx/>
              <a:latin typeface="Times New Roman"/>
            </a:endParaRPr>
          </a:p>
        </p:txBody>
      </p:sp>
      <p:sp>
        <p:nvSpPr>
          <p:cNvPr id="60" name="PlaceHolder 2"/>
          <p:cNvSpPr>
            <a:spLocks noGrp="1"/>
          </p:cNvSpPr>
          <p:nvPr>
            <p:ph/>
          </p:nvPr>
        </p:nvSpPr>
        <p:spPr>
          <a:xfrm>
            <a:off x="685440" y="1904760"/>
            <a:ext cx="7620120" cy="4190760"/>
          </a:xfrm>
          <a:prstGeom prst="rect">
            <a:avLst/>
          </a:prstGeom>
          <a:noFill/>
          <a:ln w="0">
            <a:noFill/>
          </a:ln>
        </p:spPr>
        <p:txBody>
          <a:bodyPr lIns="90000" rIns="90000" tIns="46800" bIns="46800" anchor="t">
            <a:normAutofit/>
          </a:bodyPr>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Black"/>
              </a:rPr>
              <a:t>Upfront Facility - Fee:</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Four and a half percent (4.5%)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of the maximum facility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commitment, payable at closing</a:t>
            </a:r>
            <a:endParaRPr b="0" lang="en-US" sz="1600" strike="noStrike" u="none">
              <a:solidFill>
                <a:srgbClr val="000000"/>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Black"/>
              </a:rPr>
              <a:t>Annual Commitment Fees:</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0.8125% of the Maximum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Facility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Commitment, payable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on the annual anniversary of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the facility </a:t>
            </a:r>
            <a:r>
              <a:rPr b="0" lang="en-US" sz="1600" strike="noStrike" u="none">
                <a:solidFill>
                  <a:srgbClr val="000000"/>
                </a:solidFill>
                <a:effectLst/>
                <a:uFillTx/>
                <a:latin typeface="Arial Black"/>
              </a:rPr>
              <a:t>	</a:t>
            </a: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Black"/>
              </a:rPr>
              <a:t>Interest Rate:</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Two (2) year LIBOR plus 2.95%</a:t>
            </a:r>
            <a:endParaRPr b="0" lang="en-US" sz="1600" strike="noStrike" u="none">
              <a:solidFill>
                <a:srgbClr val="000000"/>
              </a:solidFill>
              <a:effectLst/>
              <a:uFillTx/>
              <a:latin typeface="Times New Roman"/>
            </a:endParaRPr>
          </a:p>
        </p:txBody>
      </p:sp>
      <p:sp>
        <p:nvSpPr>
          <p:cNvPr id="61" name="PlaceHolder 3"/>
          <p:cNvSpPr>
            <a:spLocks noGrp="1"/>
          </p:cNvSpPr>
          <p:nvPr>
            <p:ph/>
          </p:nvPr>
        </p:nvSpPr>
        <p:spPr>
          <a:xfrm>
            <a:off x="4647960" y="1904760"/>
            <a:ext cx="3809880" cy="4190760"/>
          </a:xfrm>
          <a:prstGeom prst="rect">
            <a:avLst/>
          </a:prstGeom>
          <a:noFill/>
          <a:ln w="0">
            <a:noFill/>
          </a:ln>
        </p:spPr>
        <p:txBody>
          <a:bodyPr lIns="90000" rIns="90000" tIns="46800" bIns="46800" anchor="t">
            <a:normAutofit/>
          </a:bodyPr>
          <a:p>
            <a:pPr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62" name=""/>
          <p:cNvSpPr/>
          <p:nvPr/>
        </p:nvSpPr>
        <p:spPr>
          <a:xfrm rot="18900000">
            <a:off x="533160" y="1980720"/>
            <a:ext cx="99720" cy="88920"/>
          </a:xfrm>
          <a:prstGeom prst="rect">
            <a:avLst/>
          </a:prstGeom>
          <a:solidFill>
            <a:srgbClr val="ffe80f"/>
          </a:solidFill>
          <a:ln w="6480">
            <a:solidFill>
              <a:srgbClr val="000000"/>
            </a:solidFill>
            <a:miter/>
          </a:ln>
        </p:spPr>
        <p:style>
          <a:lnRef idx="0"/>
          <a:fillRef idx="0"/>
          <a:effectRef idx="0"/>
          <a:fontRef idx="minor"/>
        </p:style>
        <p:txBody>
          <a:bodyPr wrap="none" lIns="90000" rIns="90000" tIns="42120" bIns="42120" anchor="ctr">
            <a:noAutofit/>
          </a:bodyPr>
          <a:p>
            <a:endParaRPr b="0" lang="en-US" sz="2400" strike="noStrike" u="none">
              <a:solidFill>
                <a:srgbClr val="000000"/>
              </a:solidFill>
              <a:effectLst/>
              <a:uFillTx/>
              <a:latin typeface="Times New Roman"/>
            </a:endParaRPr>
          </a:p>
        </p:txBody>
      </p:sp>
      <p:sp>
        <p:nvSpPr>
          <p:cNvPr id="63" name=""/>
          <p:cNvSpPr/>
          <p:nvPr/>
        </p:nvSpPr>
        <p:spPr>
          <a:xfrm rot="18900000">
            <a:off x="533160" y="3352320"/>
            <a:ext cx="99720" cy="88920"/>
          </a:xfrm>
          <a:prstGeom prst="rect">
            <a:avLst/>
          </a:prstGeom>
          <a:solidFill>
            <a:srgbClr val="ffe80f"/>
          </a:solidFill>
          <a:ln w="6480">
            <a:solidFill>
              <a:srgbClr val="000000"/>
            </a:solidFill>
            <a:miter/>
          </a:ln>
        </p:spPr>
        <p:style>
          <a:lnRef idx="0"/>
          <a:fillRef idx="0"/>
          <a:effectRef idx="0"/>
          <a:fontRef idx="minor"/>
        </p:style>
        <p:txBody>
          <a:bodyPr wrap="none" lIns="90000" rIns="90000" tIns="42120" bIns="42120" anchor="ctr">
            <a:noAutofit/>
          </a:bodyPr>
          <a:p>
            <a:endParaRPr b="0" lang="en-US" sz="2400" strike="noStrike" u="none">
              <a:solidFill>
                <a:srgbClr val="000000"/>
              </a:solidFill>
              <a:effectLst/>
              <a:uFillTx/>
              <a:latin typeface="Times New Roman"/>
            </a:endParaRPr>
          </a:p>
        </p:txBody>
      </p:sp>
      <p:sp>
        <p:nvSpPr>
          <p:cNvPr id="64" name=""/>
          <p:cNvSpPr/>
          <p:nvPr/>
        </p:nvSpPr>
        <p:spPr>
          <a:xfrm rot="18900000">
            <a:off x="533160" y="4723920"/>
            <a:ext cx="99720" cy="88920"/>
          </a:xfrm>
          <a:prstGeom prst="rect">
            <a:avLst/>
          </a:prstGeom>
          <a:solidFill>
            <a:srgbClr val="ffe80f"/>
          </a:solidFill>
          <a:ln w="6480">
            <a:solidFill>
              <a:srgbClr val="000000"/>
            </a:solidFill>
            <a:miter/>
          </a:ln>
        </p:spPr>
        <p:style>
          <a:lnRef idx="0"/>
          <a:fillRef idx="0"/>
          <a:effectRef idx="0"/>
          <a:fontRef idx="minor"/>
        </p:style>
        <p:txBody>
          <a:bodyPr wrap="none" lIns="90000" rIns="90000" tIns="42120" bIns="42120" anchor="ctr">
            <a:noAutofit/>
          </a:bodyPr>
          <a:p>
            <a:endParaRPr b="0" lang="en-US" sz="2400" strike="noStrike" u="none">
              <a:solidFill>
                <a:srgbClr val="000000"/>
              </a:solidFill>
              <a:effectLst/>
              <a:uFillTx/>
              <a:latin typeface="Times New Roman"/>
            </a:endParaRPr>
          </a:p>
        </p:txBody>
      </p:sp>
      <p:sp>
        <p:nvSpPr>
          <p:cNvPr id="5" name="PlaceHolder 4"/>
          <p:cNvSpPr>
            <a:spLocks noGrp="1"/>
          </p:cNvSpPr>
          <p:nvPr>
            <p:ph type="sldNum" idx="3"/>
          </p:nvPr>
        </p:nvSpPr>
        <p:spPr/>
        <p:txBody>
          <a:bodyPr/>
          <a:p>
            <a:fld id="{6D3940D8-6423-4CC1-BBC6-365A58B1A2E5}"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Black"/>
              </a:rPr>
              <a:t>ENA Call Option</a:t>
            </a:r>
            <a:endParaRPr b="0" lang="en-US" sz="2800" strike="noStrike" u="none">
              <a:solidFill>
                <a:srgbClr val="000000"/>
              </a:solidFill>
              <a:effectLst/>
              <a:uFillTx/>
              <a:latin typeface="Times New Roman"/>
            </a:endParaRPr>
          </a:p>
        </p:txBody>
      </p:sp>
      <p:sp>
        <p:nvSpPr>
          <p:cNvPr id="6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Black"/>
              </a:rPr>
              <a:t>ENA shall have call rights (not subject to early redemption by SkyGen) at GE cost plus outstanding applicable interest on the following turbine slots</a:t>
            </a:r>
            <a:endParaRPr b="0" lang="en-US" sz="18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Black"/>
              </a:rPr>
              <a:t>Up to ten (10) months prior to the contractual ex-works delivery for an ENA call turbine, ENA shall have the right to exercise this call</a:t>
            </a:r>
            <a:endParaRPr b="0" lang="en-US" sz="18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Black"/>
              </a:rPr>
              <a:t>If ENA exercises its call rights on a given turbine, it must arrange to have the turbine removed from the SkyGen Energy Revolving Credit Facility in ten (10) business days</a:t>
            </a:r>
            <a:endParaRPr b="0" lang="en-US" sz="1800" strike="noStrike" u="none">
              <a:solidFill>
                <a:srgbClr val="000000"/>
              </a:solidFill>
              <a:effectLst/>
              <a:uFillTx/>
              <a:latin typeface="Times New Roman"/>
            </a:endParaRPr>
          </a:p>
        </p:txBody>
      </p:sp>
      <p:sp>
        <p:nvSpPr>
          <p:cNvPr id="67" name=""/>
          <p:cNvSpPr/>
          <p:nvPr/>
        </p:nvSpPr>
        <p:spPr>
          <a:xfrm>
            <a:off x="2666880" y="2971800"/>
            <a:ext cx="1828800" cy="8380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sng">
                <a:solidFill>
                  <a:srgbClr val="000000"/>
                </a:solidFill>
                <a:effectLst/>
                <a:uFillTx/>
                <a:latin typeface="Arial Black"/>
              </a:rPr>
              <a:t># of Turbines</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1</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1</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2</a:t>
            </a:r>
            <a:endParaRPr b="0" lang="en-US" sz="1400" strike="noStrike" u="none">
              <a:solidFill>
                <a:srgbClr val="000000"/>
              </a:solidFill>
              <a:effectLst/>
              <a:uFillTx/>
              <a:latin typeface="Times New Roman"/>
            </a:endParaRPr>
          </a:p>
        </p:txBody>
      </p:sp>
      <p:sp>
        <p:nvSpPr>
          <p:cNvPr id="68" name=""/>
          <p:cNvSpPr/>
          <p:nvPr/>
        </p:nvSpPr>
        <p:spPr>
          <a:xfrm>
            <a:off x="4800600" y="2895480"/>
            <a:ext cx="1828800" cy="9907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sng">
                <a:solidFill>
                  <a:srgbClr val="000000"/>
                </a:solidFill>
                <a:effectLst/>
                <a:uFillTx/>
                <a:latin typeface="Arial Black"/>
              </a:rPr>
              <a:t>Delivery Date</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Oct ‘01</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Jan ‘02</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Nov ‘02</a:t>
            </a:r>
            <a:endParaRPr b="0" lang="en-US" sz="1400" strike="noStrike" u="none">
              <a:solidFill>
                <a:srgbClr val="000000"/>
              </a:solidFill>
              <a:effectLst/>
              <a:uFillTx/>
              <a:latin typeface="Times New Roman"/>
            </a:endParaRPr>
          </a:p>
        </p:txBody>
      </p:sp>
      <p:sp>
        <p:nvSpPr>
          <p:cNvPr id="69" name=""/>
          <p:cNvSpPr/>
          <p:nvPr/>
        </p:nvSpPr>
        <p:spPr>
          <a:xfrm rot="18900000">
            <a:off x="533160" y="2057040"/>
            <a:ext cx="99720" cy="88920"/>
          </a:xfrm>
          <a:prstGeom prst="rect">
            <a:avLst/>
          </a:prstGeom>
          <a:solidFill>
            <a:srgbClr val="ffe80f"/>
          </a:solidFill>
          <a:ln w="6480">
            <a:solidFill>
              <a:srgbClr val="000000"/>
            </a:solidFill>
            <a:miter/>
          </a:ln>
        </p:spPr>
        <p:style>
          <a:lnRef idx="0"/>
          <a:fillRef idx="0"/>
          <a:effectRef idx="0"/>
          <a:fontRef idx="minor"/>
        </p:style>
        <p:txBody>
          <a:bodyPr wrap="none" lIns="90000" rIns="90000" tIns="42120" bIns="42120" anchor="ctr">
            <a:noAutofit/>
          </a:bodyPr>
          <a:p>
            <a:endParaRPr b="0" lang="en-US" sz="2400" strike="noStrike" u="none">
              <a:solidFill>
                <a:srgbClr val="000000"/>
              </a:solidFill>
              <a:effectLst/>
              <a:uFillTx/>
              <a:latin typeface="Times New Roman"/>
            </a:endParaRPr>
          </a:p>
        </p:txBody>
      </p:sp>
      <p:sp>
        <p:nvSpPr>
          <p:cNvPr id="70" name=""/>
          <p:cNvSpPr/>
          <p:nvPr/>
        </p:nvSpPr>
        <p:spPr>
          <a:xfrm rot="18900000">
            <a:off x="533160" y="3962160"/>
            <a:ext cx="99720" cy="88920"/>
          </a:xfrm>
          <a:prstGeom prst="rect">
            <a:avLst/>
          </a:prstGeom>
          <a:solidFill>
            <a:srgbClr val="ffe80f"/>
          </a:solidFill>
          <a:ln w="6480">
            <a:solidFill>
              <a:srgbClr val="000000"/>
            </a:solidFill>
            <a:miter/>
          </a:ln>
        </p:spPr>
        <p:style>
          <a:lnRef idx="0"/>
          <a:fillRef idx="0"/>
          <a:effectRef idx="0"/>
          <a:fontRef idx="minor"/>
        </p:style>
        <p:txBody>
          <a:bodyPr wrap="none" lIns="90000" rIns="90000" tIns="42120" bIns="42120" anchor="ctr">
            <a:noAutofit/>
          </a:bodyPr>
          <a:p>
            <a:endParaRPr b="0" lang="en-US" sz="2400" strike="noStrike" u="none">
              <a:solidFill>
                <a:srgbClr val="000000"/>
              </a:solidFill>
              <a:effectLst/>
              <a:uFillTx/>
              <a:latin typeface="Times New Roman"/>
            </a:endParaRPr>
          </a:p>
        </p:txBody>
      </p:sp>
      <p:sp>
        <p:nvSpPr>
          <p:cNvPr id="71" name=""/>
          <p:cNvSpPr/>
          <p:nvPr/>
        </p:nvSpPr>
        <p:spPr>
          <a:xfrm rot="18900000">
            <a:off x="533160" y="5181120"/>
            <a:ext cx="99720" cy="88920"/>
          </a:xfrm>
          <a:prstGeom prst="rect">
            <a:avLst/>
          </a:prstGeom>
          <a:solidFill>
            <a:srgbClr val="ffe80f"/>
          </a:solidFill>
          <a:ln w="6480">
            <a:solidFill>
              <a:srgbClr val="000000"/>
            </a:solidFill>
            <a:miter/>
          </a:ln>
        </p:spPr>
        <p:style>
          <a:lnRef idx="0"/>
          <a:fillRef idx="0"/>
          <a:effectRef idx="0"/>
          <a:fontRef idx="minor"/>
        </p:style>
        <p:txBody>
          <a:bodyPr wrap="none" lIns="90000" rIns="90000" tIns="42120" bIns="42120" anchor="ctr">
            <a:noAutofit/>
          </a:bodyPr>
          <a:p>
            <a:endParaRPr b="0" lang="en-US" sz="24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FC210985-E9CB-46F6-AB8F-0103585BD644}"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2" name="PlaceHolder 1"/>
          <p:cNvSpPr>
            <a:spLocks noGrp="1"/>
          </p:cNvSpPr>
          <p:nvPr>
            <p:ph type="title"/>
          </p:nvPr>
        </p:nvSpPr>
        <p:spPr>
          <a:xfrm>
            <a:off x="685800" y="304560"/>
            <a:ext cx="7772400" cy="99036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Black"/>
              </a:rPr>
              <a:t>Facility Benefits to SkyGen</a:t>
            </a:r>
            <a:endParaRPr b="0" lang="en-US" sz="2800" strike="noStrike" u="none">
              <a:solidFill>
                <a:srgbClr val="000000"/>
              </a:solidFill>
              <a:effectLst/>
              <a:uFillTx/>
              <a:latin typeface="Times New Roman"/>
            </a:endParaRPr>
          </a:p>
        </p:txBody>
      </p:sp>
      <p:sp>
        <p:nvSpPr>
          <p:cNvPr id="73" name="PlaceHolder 2"/>
          <p:cNvSpPr>
            <a:spLocks noGrp="1"/>
          </p:cNvSpPr>
          <p:nvPr>
            <p:ph/>
          </p:nvPr>
        </p:nvSpPr>
        <p:spPr>
          <a:xfrm>
            <a:off x="685800" y="1143000"/>
            <a:ext cx="7772400" cy="4952880"/>
          </a:xfrm>
          <a:prstGeom prst="rect">
            <a:avLst/>
          </a:prstGeom>
          <a:noFill/>
          <a:ln w="0">
            <a:noFill/>
          </a:ln>
        </p:spPr>
        <p:txBody>
          <a:bodyPr lIns="90000" rIns="90000" tIns="46800" bIns="46800" anchor="t">
            <a:normAutofit fontScale="92500" lnSpcReduction="9999"/>
          </a:bodyPr>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Black"/>
              </a:rPr>
              <a:t>Immediately frees up $45 million in equity</a:t>
            </a:r>
            <a:endParaRPr b="0" lang="en-US" sz="18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Black"/>
              </a:rPr>
              <a:t>Bridging facility until permanent financing can be arranged</a:t>
            </a:r>
            <a:endParaRPr b="0" lang="en-US" sz="18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Black"/>
              </a:rPr>
              <a:t>Allows SkyGen to borrow on a non-recourse basis</a:t>
            </a:r>
            <a:endParaRPr b="0" lang="en-US" sz="18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Black"/>
              </a:rPr>
              <a:t>Maximizes leverage (100%) on SkyGen’s turbine purchases and allows SkyGen to use internal equity for development</a:t>
            </a:r>
            <a:endParaRPr b="0" lang="en-US" sz="18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Black"/>
              </a:rPr>
              <a:t>SkyGen call right provides SkyGen with turbine optionality</a:t>
            </a:r>
            <a:endParaRPr b="0" lang="en-US" sz="18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Black"/>
              </a:rPr>
              <a:t>Allows SkyGen to borrow at an attractive blended cost of capital</a:t>
            </a:r>
            <a:endParaRPr b="0" lang="en-US" sz="18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Black"/>
              </a:rPr>
              <a:t>Avoids other costly forms of borrowing which would limit SkyGen’s long term value in an IPO</a:t>
            </a:r>
            <a:endParaRPr b="0" lang="en-US" sz="1800" strike="noStrike" u="none">
              <a:solidFill>
                <a:srgbClr val="000000"/>
              </a:solidFill>
              <a:effectLst/>
              <a:uFillTx/>
              <a:latin typeface="Times New Roman"/>
            </a:endParaRPr>
          </a:p>
        </p:txBody>
      </p:sp>
      <p:sp>
        <p:nvSpPr>
          <p:cNvPr id="74" name=""/>
          <p:cNvSpPr/>
          <p:nvPr/>
        </p:nvSpPr>
        <p:spPr>
          <a:xfrm rot="18900000">
            <a:off x="533160" y="1218960"/>
            <a:ext cx="99720" cy="88920"/>
          </a:xfrm>
          <a:prstGeom prst="rect">
            <a:avLst/>
          </a:prstGeom>
          <a:solidFill>
            <a:srgbClr val="ffe80f"/>
          </a:solidFill>
          <a:ln w="6480">
            <a:solidFill>
              <a:srgbClr val="000000"/>
            </a:solidFill>
            <a:miter/>
          </a:ln>
        </p:spPr>
        <p:style>
          <a:lnRef idx="0"/>
          <a:fillRef idx="0"/>
          <a:effectRef idx="0"/>
          <a:fontRef idx="minor"/>
        </p:style>
        <p:txBody>
          <a:bodyPr wrap="none" lIns="90000" rIns="90000" tIns="42120" bIns="42120" anchor="ctr">
            <a:noAutofit/>
          </a:bodyPr>
          <a:p>
            <a:endParaRPr b="0" lang="en-US" sz="2400" strike="noStrike" u="none">
              <a:solidFill>
                <a:srgbClr val="000000"/>
              </a:solidFill>
              <a:effectLst/>
              <a:uFillTx/>
              <a:latin typeface="Times New Roman"/>
            </a:endParaRPr>
          </a:p>
        </p:txBody>
      </p:sp>
      <p:sp>
        <p:nvSpPr>
          <p:cNvPr id="75" name=""/>
          <p:cNvSpPr/>
          <p:nvPr/>
        </p:nvSpPr>
        <p:spPr>
          <a:xfrm rot="18900000">
            <a:off x="533160" y="1904760"/>
            <a:ext cx="99720" cy="88920"/>
          </a:xfrm>
          <a:prstGeom prst="rect">
            <a:avLst/>
          </a:prstGeom>
          <a:solidFill>
            <a:srgbClr val="ffe80f"/>
          </a:solidFill>
          <a:ln w="6480">
            <a:solidFill>
              <a:srgbClr val="000000"/>
            </a:solidFill>
            <a:miter/>
          </a:ln>
        </p:spPr>
        <p:style>
          <a:lnRef idx="0"/>
          <a:fillRef idx="0"/>
          <a:effectRef idx="0"/>
          <a:fontRef idx="minor"/>
        </p:style>
        <p:txBody>
          <a:bodyPr wrap="none" lIns="90000" rIns="90000" tIns="42120" bIns="42120" anchor="ctr">
            <a:noAutofit/>
          </a:bodyPr>
          <a:p>
            <a:endParaRPr b="0" lang="en-US" sz="2400" strike="noStrike" u="none">
              <a:solidFill>
                <a:srgbClr val="000000"/>
              </a:solidFill>
              <a:effectLst/>
              <a:uFillTx/>
              <a:latin typeface="Times New Roman"/>
            </a:endParaRPr>
          </a:p>
        </p:txBody>
      </p:sp>
      <p:sp>
        <p:nvSpPr>
          <p:cNvPr id="76" name=""/>
          <p:cNvSpPr/>
          <p:nvPr/>
        </p:nvSpPr>
        <p:spPr>
          <a:xfrm rot="18900000">
            <a:off x="533160" y="2590560"/>
            <a:ext cx="99720" cy="88920"/>
          </a:xfrm>
          <a:prstGeom prst="rect">
            <a:avLst/>
          </a:prstGeom>
          <a:solidFill>
            <a:srgbClr val="ffe80f"/>
          </a:solidFill>
          <a:ln w="6480">
            <a:solidFill>
              <a:srgbClr val="000000"/>
            </a:solidFill>
            <a:miter/>
          </a:ln>
        </p:spPr>
        <p:style>
          <a:lnRef idx="0"/>
          <a:fillRef idx="0"/>
          <a:effectRef idx="0"/>
          <a:fontRef idx="minor"/>
        </p:style>
        <p:txBody>
          <a:bodyPr wrap="none" lIns="90000" rIns="90000" tIns="42120" bIns="42120" anchor="ctr">
            <a:noAutofit/>
          </a:bodyPr>
          <a:p>
            <a:endParaRPr b="0" lang="en-US" sz="2400" strike="noStrike" u="none">
              <a:solidFill>
                <a:srgbClr val="000000"/>
              </a:solidFill>
              <a:effectLst/>
              <a:uFillTx/>
              <a:latin typeface="Times New Roman"/>
            </a:endParaRPr>
          </a:p>
        </p:txBody>
      </p:sp>
      <p:sp>
        <p:nvSpPr>
          <p:cNvPr id="77" name=""/>
          <p:cNvSpPr/>
          <p:nvPr/>
        </p:nvSpPr>
        <p:spPr>
          <a:xfrm rot="18900000">
            <a:off x="533160" y="3276360"/>
            <a:ext cx="99720" cy="88920"/>
          </a:xfrm>
          <a:prstGeom prst="rect">
            <a:avLst/>
          </a:prstGeom>
          <a:solidFill>
            <a:srgbClr val="ffe80f"/>
          </a:solidFill>
          <a:ln w="6480">
            <a:solidFill>
              <a:srgbClr val="000000"/>
            </a:solidFill>
            <a:miter/>
          </a:ln>
        </p:spPr>
        <p:style>
          <a:lnRef idx="0"/>
          <a:fillRef idx="0"/>
          <a:effectRef idx="0"/>
          <a:fontRef idx="minor"/>
        </p:style>
        <p:txBody>
          <a:bodyPr wrap="none" lIns="90000" rIns="90000" tIns="42120" bIns="42120" anchor="ctr">
            <a:noAutofit/>
          </a:bodyPr>
          <a:p>
            <a:endParaRPr b="0" lang="en-US" sz="2400" strike="noStrike" u="none">
              <a:solidFill>
                <a:srgbClr val="000000"/>
              </a:solidFill>
              <a:effectLst/>
              <a:uFillTx/>
              <a:latin typeface="Times New Roman"/>
            </a:endParaRPr>
          </a:p>
        </p:txBody>
      </p:sp>
      <p:sp>
        <p:nvSpPr>
          <p:cNvPr id="78" name=""/>
          <p:cNvSpPr/>
          <p:nvPr/>
        </p:nvSpPr>
        <p:spPr>
          <a:xfrm rot="18900000">
            <a:off x="533160" y="4114440"/>
            <a:ext cx="99720" cy="88920"/>
          </a:xfrm>
          <a:prstGeom prst="rect">
            <a:avLst/>
          </a:prstGeom>
          <a:solidFill>
            <a:srgbClr val="ffe80f"/>
          </a:solidFill>
          <a:ln w="6480">
            <a:solidFill>
              <a:srgbClr val="000000"/>
            </a:solidFill>
            <a:miter/>
          </a:ln>
        </p:spPr>
        <p:style>
          <a:lnRef idx="0"/>
          <a:fillRef idx="0"/>
          <a:effectRef idx="0"/>
          <a:fontRef idx="minor"/>
        </p:style>
        <p:txBody>
          <a:bodyPr wrap="none" lIns="90000" rIns="90000" tIns="42120" bIns="42120" anchor="ctr">
            <a:noAutofit/>
          </a:bodyPr>
          <a:p>
            <a:endParaRPr b="0" lang="en-US" sz="2400" strike="noStrike" u="none">
              <a:solidFill>
                <a:srgbClr val="000000"/>
              </a:solidFill>
              <a:effectLst/>
              <a:uFillTx/>
              <a:latin typeface="Times New Roman"/>
            </a:endParaRPr>
          </a:p>
        </p:txBody>
      </p:sp>
      <p:sp>
        <p:nvSpPr>
          <p:cNvPr id="79" name=""/>
          <p:cNvSpPr/>
          <p:nvPr/>
        </p:nvSpPr>
        <p:spPr>
          <a:xfrm rot="18900000">
            <a:off x="533160" y="4876560"/>
            <a:ext cx="99720" cy="88920"/>
          </a:xfrm>
          <a:prstGeom prst="rect">
            <a:avLst/>
          </a:prstGeom>
          <a:solidFill>
            <a:srgbClr val="ffe80f"/>
          </a:solidFill>
          <a:ln w="6480">
            <a:solidFill>
              <a:srgbClr val="000000"/>
            </a:solidFill>
            <a:miter/>
          </a:ln>
        </p:spPr>
        <p:style>
          <a:lnRef idx="0"/>
          <a:fillRef idx="0"/>
          <a:effectRef idx="0"/>
          <a:fontRef idx="minor"/>
        </p:style>
        <p:txBody>
          <a:bodyPr wrap="none" lIns="90000" rIns="90000" tIns="42120" bIns="42120" anchor="ctr">
            <a:noAutofit/>
          </a:bodyPr>
          <a:p>
            <a:endParaRPr b="0" lang="en-US" sz="2400" strike="noStrike" u="none">
              <a:solidFill>
                <a:srgbClr val="000000"/>
              </a:solidFill>
              <a:effectLst/>
              <a:uFillTx/>
              <a:latin typeface="Times New Roman"/>
            </a:endParaRPr>
          </a:p>
        </p:txBody>
      </p:sp>
      <p:sp>
        <p:nvSpPr>
          <p:cNvPr id="80" name=""/>
          <p:cNvSpPr/>
          <p:nvPr/>
        </p:nvSpPr>
        <p:spPr>
          <a:xfrm rot="18900000">
            <a:off x="533160" y="5790960"/>
            <a:ext cx="99720" cy="88920"/>
          </a:xfrm>
          <a:prstGeom prst="rect">
            <a:avLst/>
          </a:prstGeom>
          <a:solidFill>
            <a:srgbClr val="ffe80f"/>
          </a:solidFill>
          <a:ln w="6480">
            <a:solidFill>
              <a:srgbClr val="000000"/>
            </a:solidFill>
            <a:miter/>
          </a:ln>
        </p:spPr>
        <p:style>
          <a:lnRef idx="0"/>
          <a:fillRef idx="0"/>
          <a:effectRef idx="0"/>
          <a:fontRef idx="minor"/>
        </p:style>
        <p:txBody>
          <a:bodyPr wrap="none" lIns="90000" rIns="90000" tIns="42120" bIns="42120" anchor="ctr">
            <a:noAutofit/>
          </a:bodyPr>
          <a:p>
            <a:endParaRPr b="0" lang="en-US" sz="24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8F61B495-1056-4871-A4EE-0FB3B0AB33E6}"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Black"/>
              </a:rPr>
              <a:t>Other Enron Rights</a:t>
            </a:r>
            <a:endParaRPr b="0" lang="en-US" sz="2800" strike="noStrike" u="none">
              <a:solidFill>
                <a:srgbClr val="000000"/>
              </a:solidFill>
              <a:effectLst/>
              <a:uFillTx/>
              <a:latin typeface="Times New Roman"/>
            </a:endParaRPr>
          </a:p>
        </p:txBody>
      </p:sp>
      <p:sp>
        <p:nvSpPr>
          <p:cNvPr id="82"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Black"/>
              </a:rPr>
              <a:t>Exclusive right to negotiate natural gas supply arrangements on three (3) projects of at least 300 MW each</a:t>
            </a:r>
            <a:endParaRPr b="0" lang="en-US" sz="2000" strike="noStrike" u="none">
              <a:solidFill>
                <a:srgbClr val="000000"/>
              </a:solidFill>
              <a:effectLst/>
              <a:uFillTx/>
              <a:latin typeface="Times New Roman"/>
            </a:endParaRPr>
          </a:p>
          <a:p>
            <a:pPr indent="0">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indent="0">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Black"/>
              </a:rPr>
              <a:t>Exclusive right to negotiate an asset management arrangement for any uncommitted merchant capacity (as of five (5) months prior to contractual delivery date for the turbines) SkyGen has in any projects involving the SkyGen Turbines</a:t>
            </a:r>
            <a:endParaRPr b="0" lang="en-US" sz="2000" strike="noStrike" u="none">
              <a:solidFill>
                <a:srgbClr val="000000"/>
              </a:solidFill>
              <a:effectLst/>
              <a:uFillTx/>
              <a:latin typeface="Times New Roman"/>
            </a:endParaRPr>
          </a:p>
        </p:txBody>
      </p:sp>
      <p:sp>
        <p:nvSpPr>
          <p:cNvPr id="83" name=""/>
          <p:cNvSpPr/>
          <p:nvPr/>
        </p:nvSpPr>
        <p:spPr>
          <a:xfrm rot="18900000">
            <a:off x="533160" y="2133360"/>
            <a:ext cx="99720" cy="88920"/>
          </a:xfrm>
          <a:prstGeom prst="rect">
            <a:avLst/>
          </a:prstGeom>
          <a:solidFill>
            <a:srgbClr val="ffe80f"/>
          </a:solidFill>
          <a:ln w="6480">
            <a:solidFill>
              <a:srgbClr val="000000"/>
            </a:solidFill>
            <a:miter/>
          </a:ln>
        </p:spPr>
        <p:style>
          <a:lnRef idx="0"/>
          <a:fillRef idx="0"/>
          <a:effectRef idx="0"/>
          <a:fontRef idx="minor"/>
        </p:style>
        <p:txBody>
          <a:bodyPr wrap="none" lIns="90000" rIns="90000" tIns="42120" bIns="42120" anchor="ctr">
            <a:noAutofit/>
          </a:bodyPr>
          <a:p>
            <a:endParaRPr b="0" lang="en-US" sz="2400" strike="noStrike" u="none">
              <a:solidFill>
                <a:srgbClr val="000000"/>
              </a:solidFill>
              <a:effectLst/>
              <a:uFillTx/>
              <a:latin typeface="Times New Roman"/>
            </a:endParaRPr>
          </a:p>
        </p:txBody>
      </p:sp>
      <p:sp>
        <p:nvSpPr>
          <p:cNvPr id="84" name=""/>
          <p:cNvSpPr/>
          <p:nvPr/>
        </p:nvSpPr>
        <p:spPr>
          <a:xfrm rot="18900000">
            <a:off x="533160" y="3428640"/>
            <a:ext cx="99720" cy="88920"/>
          </a:xfrm>
          <a:prstGeom prst="rect">
            <a:avLst/>
          </a:prstGeom>
          <a:solidFill>
            <a:srgbClr val="ffe80f"/>
          </a:solidFill>
          <a:ln w="6480">
            <a:solidFill>
              <a:srgbClr val="000000"/>
            </a:solidFill>
            <a:miter/>
          </a:ln>
        </p:spPr>
        <p:style>
          <a:lnRef idx="0"/>
          <a:fillRef idx="0"/>
          <a:effectRef idx="0"/>
          <a:fontRef idx="minor"/>
        </p:style>
        <p:txBody>
          <a:bodyPr wrap="none" lIns="90000" rIns="90000" tIns="42120" bIns="42120" anchor="ctr">
            <a:noAutofit/>
          </a:bodyPr>
          <a:p>
            <a:endParaRPr b="0" lang="en-US" sz="24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799F30A3-4DD6-4D10-9859-0347F86153D8}" type="slidenum">
              <a:t>8</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581</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2000-04-11T13:51:20Z</dcterms:created>
  <dc:creator>Ben Rogers</dc:creator>
  <dc:description/>
  <dc:language>en-US</dc:language>
  <cp:lastModifiedBy>Ben Rogers</cp:lastModifiedBy>
  <cp:lastPrinted>2000-04-12T14:25:03Z</cp:lastPrinted>
  <dcterms:modified xsi:type="dcterms:W3CDTF">2000-04-12T15:23:51Z</dcterms:modified>
  <cp:revision>21</cp:revision>
  <dc:subject/>
  <dc:title>Skygen Revolving Credit Facility Proposal</dc:title>
</cp:coreProperties>
</file>