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.png" ContentType="image/png"/>
  <Override PartName="/ppt/media/image2.png" ContentType="image/png"/>
  <Override PartName="/ppt/media/image4.wmf" ContentType="image/x-wmf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7.png" ContentType="image/png"/>
  <Override PartName="/ppt/media/image10.wmf" ContentType="image/x-wmf"/>
  <Override PartName="/ppt/media/image8.png" ContentType="image/png"/>
  <Override PartName="/ppt/media/image11.wmf" ContentType="image/x-wmf"/>
  <Override PartName="/ppt/media/image9.wmf" ContentType="image/x-wmf"/>
  <Override PartName="/ppt/media/image12.wmf" ContentType="image/x-wmf"/>
  <Override PartName="/ppt/media/image3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dots" descr=""/>
          <p:cNvPicPr/>
          <p:nvPr/>
        </p:nvPicPr>
        <p:blipFill>
          <a:blip r:embed="rId2">
            <a:lum contrast="30000"/>
          </a:blip>
          <a:srcRect l="9817" t="6931" r="10737" b="0"/>
          <a:stretch/>
        </p:blipFill>
        <p:spPr>
          <a:xfrm>
            <a:off x="3151080" y="6210360"/>
            <a:ext cx="5569200" cy="60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8721720" y="6481800"/>
            <a:ext cx="217440" cy="244440"/>
          </a:xfrm>
          <a:prstGeom prst="ellipse">
            <a:avLst/>
          </a:prstGeom>
          <a:solidFill>
            <a:srgbClr val="00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831E4C-42E0-4683-8B8A-5E10BC79F30C}" type="slidenum"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nd%20slam3" descr=""/>
          <p:cNvPicPr/>
          <p:nvPr/>
        </p:nvPicPr>
        <p:blipFill>
          <a:blip r:embed="rId1"/>
          <a:srcRect l="14986" t="827" r="0" b="0"/>
          <a:stretch/>
        </p:blipFill>
        <p:spPr>
          <a:xfrm>
            <a:off x="1216080" y="1154160"/>
            <a:ext cx="4683240" cy="459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1703520" y="398304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Jeff Skilling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President &amp; CEO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650440" y="6386400"/>
            <a:ext cx="493560" cy="471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"/>
          <p:cNvGrpSpPr/>
          <p:nvPr/>
        </p:nvGrpSpPr>
        <p:grpSpPr>
          <a:xfrm>
            <a:off x="420480" y="852480"/>
            <a:ext cx="6347160" cy="5365080"/>
            <a:chOff x="420480" y="852480"/>
            <a:chExt cx="6347160" cy="5365080"/>
          </a:xfrm>
        </p:grpSpPr>
        <p:grpSp>
          <p:nvGrpSpPr>
            <p:cNvPr id="133" name=""/>
            <p:cNvGrpSpPr/>
            <p:nvPr/>
          </p:nvGrpSpPr>
          <p:grpSpPr>
            <a:xfrm>
              <a:off x="420480" y="852480"/>
              <a:ext cx="6347160" cy="5365080"/>
              <a:chOff x="420480" y="852480"/>
              <a:chExt cx="6347160" cy="5365080"/>
            </a:xfrm>
          </p:grpSpPr>
          <p:sp>
            <p:nvSpPr>
              <p:cNvPr id="134" name=""/>
              <p:cNvSpPr/>
              <p:nvPr/>
            </p:nvSpPr>
            <p:spPr>
              <a:xfrm>
                <a:off x="755640" y="852480"/>
                <a:ext cx="0" cy="5041800"/>
              </a:xfrm>
              <a:prstGeom prst="line">
                <a:avLst/>
              </a:prstGeom>
              <a:ln w="2844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746280" y="5904000"/>
                <a:ext cx="6021360" cy="0"/>
              </a:xfrm>
              <a:prstGeom prst="line">
                <a:avLst/>
              </a:prstGeom>
              <a:ln w="2844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763560" y="1116000"/>
                <a:ext cx="5850000" cy="3914640"/>
              </a:xfrm>
              <a:custGeom>
                <a:avLst/>
                <a:gdLst/>
                <a:ahLst/>
                <a:rect l="l" t="t" r="r" b="b"/>
                <a:pathLst>
                  <a:path w="4090" h="2642">
                    <a:moveTo>
                      <a:pt x="0" y="0"/>
                    </a:moveTo>
                    <a:cubicBezTo>
                      <a:pt x="680" y="608"/>
                      <a:pt x="1360" y="1216"/>
                      <a:pt x="2042" y="1656"/>
                    </a:cubicBezTo>
                    <a:cubicBezTo>
                      <a:pt x="2724" y="2096"/>
                      <a:pt x="3407" y="2369"/>
                      <a:pt x="4090" y="2642"/>
                    </a:cubicBezTo>
                  </a:path>
                </a:pathLst>
              </a:custGeom>
              <a:noFill/>
              <a:ln w="38160">
                <a:solidFill>
                  <a:srgbClr val="fe000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420480" y="2895480"/>
                <a:ext cx="27972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$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3673800" y="5910120"/>
                <a:ext cx="82476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Volume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9" name=""/>
            <p:cNvGrpSpPr/>
            <p:nvPr/>
          </p:nvGrpSpPr>
          <p:grpSpPr>
            <a:xfrm>
              <a:off x="763560" y="1071720"/>
              <a:ext cx="3245040" cy="4632120"/>
              <a:chOff x="763560" y="1071720"/>
              <a:chExt cx="3245040" cy="4632120"/>
            </a:xfrm>
          </p:grpSpPr>
          <p:sp>
            <p:nvSpPr>
              <p:cNvPr id="140" name=""/>
              <p:cNvSpPr/>
              <p:nvPr/>
            </p:nvSpPr>
            <p:spPr>
              <a:xfrm>
                <a:off x="763560" y="1071720"/>
                <a:ext cx="3245040" cy="4632120"/>
              </a:xfrm>
              <a:custGeom>
                <a:avLst/>
                <a:gdLst/>
                <a:ahLst/>
                <a:rect l="l" t="t" r="r" b="b"/>
                <a:pathLst>
                  <a:path w="3611" h="2934">
                    <a:moveTo>
                      <a:pt x="0" y="2934"/>
                    </a:moveTo>
                    <a:cubicBezTo>
                      <a:pt x="813" y="2504"/>
                      <a:pt x="1627" y="2074"/>
                      <a:pt x="2229" y="1585"/>
                    </a:cubicBezTo>
                    <a:cubicBezTo>
                      <a:pt x="2831" y="1096"/>
                      <a:pt x="3221" y="548"/>
                      <a:pt x="3611" y="0"/>
                    </a:cubicBezTo>
                  </a:path>
                </a:pathLst>
              </a:custGeom>
              <a:noFill/>
              <a:ln w="38160">
                <a:solidFill>
                  <a:srgbClr val="095ba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2978280" y="3011400"/>
                <a:ext cx="150840" cy="168480"/>
              </a:xfrm>
              <a:prstGeom prst="ellipse">
                <a:avLst/>
              </a:prstGeom>
              <a:solidFill>
                <a:srgbClr val="00824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883080" y="4040280"/>
                <a:ext cx="1092960" cy="581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Barter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Economy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3" name=""/>
          <p:cNvSpPr/>
          <p:nvPr/>
        </p:nvSpPr>
        <p:spPr>
          <a:xfrm>
            <a:off x="1310040" y="258840"/>
            <a:ext cx="6912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Evolution of Economic Trade-Off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1735200" y="1228680"/>
            <a:ext cx="3611520" cy="4657680"/>
            <a:chOff x="1735200" y="1228680"/>
            <a:chExt cx="3611520" cy="4657680"/>
          </a:xfrm>
        </p:grpSpPr>
        <p:sp>
          <p:nvSpPr>
            <p:cNvPr id="145" name=""/>
            <p:cNvSpPr/>
            <p:nvPr/>
          </p:nvSpPr>
          <p:spPr>
            <a:xfrm>
              <a:off x="1735200" y="1228680"/>
              <a:ext cx="3611520" cy="4657680"/>
            </a:xfrm>
            <a:custGeom>
              <a:avLst/>
              <a:gdLst/>
              <a:ahLst/>
              <a:rect l="l" t="t" r="r" b="b"/>
              <a:pathLst>
                <a:path w="3611" h="2934">
                  <a:moveTo>
                    <a:pt x="0" y="2934"/>
                  </a:moveTo>
                  <a:cubicBezTo>
                    <a:pt x="813" y="2504"/>
                    <a:pt x="1627" y="2074"/>
                    <a:pt x="2229" y="1585"/>
                  </a:cubicBezTo>
                  <a:cubicBezTo>
                    <a:pt x="2831" y="1096"/>
                    <a:pt x="3221" y="548"/>
                    <a:pt x="3611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876840" y="3656160"/>
              <a:ext cx="149040" cy="168120"/>
            </a:xfrm>
            <a:prstGeom prst="ellipse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3216960" y="2187720"/>
              <a:ext cx="165600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Creation of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Money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4032360" y="1706400"/>
              <a:ext cx="774720" cy="357480"/>
            </a:xfrm>
            <a:prstGeom prst="rightArrow">
              <a:avLst>
                <a:gd name="adj1" fmla="val 50000"/>
                <a:gd name="adj2" fmla="val 54179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3805920" y="1446120"/>
              <a:ext cx="11498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1300’s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0" name=""/>
          <p:cNvGrpSpPr/>
          <p:nvPr/>
        </p:nvGrpSpPr>
        <p:grpSpPr>
          <a:xfrm>
            <a:off x="3537000" y="1222200"/>
            <a:ext cx="3611520" cy="4658040"/>
            <a:chOff x="3537000" y="1222200"/>
            <a:chExt cx="3611520" cy="4658040"/>
          </a:xfrm>
        </p:grpSpPr>
        <p:sp>
          <p:nvSpPr>
            <p:cNvPr id="151" name=""/>
            <p:cNvSpPr/>
            <p:nvPr/>
          </p:nvSpPr>
          <p:spPr>
            <a:xfrm>
              <a:off x="3537000" y="1222200"/>
              <a:ext cx="3611520" cy="4658040"/>
            </a:xfrm>
            <a:custGeom>
              <a:avLst/>
              <a:gdLst/>
              <a:ahLst/>
              <a:rect l="l" t="t" r="r" b="b"/>
              <a:pathLst>
                <a:path w="3611" h="2934">
                  <a:moveTo>
                    <a:pt x="0" y="2934"/>
                  </a:moveTo>
                  <a:cubicBezTo>
                    <a:pt x="813" y="2504"/>
                    <a:pt x="1627" y="2074"/>
                    <a:pt x="2229" y="1585"/>
                  </a:cubicBezTo>
                  <a:cubicBezTo>
                    <a:pt x="2831" y="1096"/>
                    <a:pt x="3221" y="548"/>
                    <a:pt x="3611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097600" y="4332240"/>
              <a:ext cx="149040" cy="168480"/>
            </a:xfrm>
            <a:prstGeom prst="ellipse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4099320" y="3060720"/>
              <a:ext cx="216288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 &amp;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Communication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5297400" y="2354400"/>
              <a:ext cx="776520" cy="357120"/>
            </a:xfrm>
            <a:prstGeom prst="rightArrow">
              <a:avLst>
                <a:gd name="adj1" fmla="val 50000"/>
                <a:gd name="adj2" fmla="val 54360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5067720" y="2066760"/>
              <a:ext cx="11498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1800’s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6" name=""/>
          <p:cNvGrpSpPr/>
          <p:nvPr/>
        </p:nvGrpSpPr>
        <p:grpSpPr>
          <a:xfrm>
            <a:off x="4959360" y="1228680"/>
            <a:ext cx="3611520" cy="4657680"/>
            <a:chOff x="4959360" y="1228680"/>
            <a:chExt cx="3611520" cy="4657680"/>
          </a:xfrm>
        </p:grpSpPr>
        <p:grpSp>
          <p:nvGrpSpPr>
            <p:cNvPr id="157" name=""/>
            <p:cNvGrpSpPr/>
            <p:nvPr/>
          </p:nvGrpSpPr>
          <p:grpSpPr>
            <a:xfrm>
              <a:off x="4959360" y="1228680"/>
              <a:ext cx="3611520" cy="4657680"/>
              <a:chOff x="4959360" y="1228680"/>
              <a:chExt cx="3611520" cy="4657680"/>
            </a:xfrm>
          </p:grpSpPr>
          <p:sp>
            <p:nvSpPr>
              <p:cNvPr id="158" name=""/>
              <p:cNvSpPr/>
              <p:nvPr/>
            </p:nvSpPr>
            <p:spPr>
              <a:xfrm>
                <a:off x="4959360" y="1228680"/>
                <a:ext cx="3611520" cy="4657680"/>
              </a:xfrm>
              <a:custGeom>
                <a:avLst/>
                <a:gdLst/>
                <a:ahLst/>
                <a:rect l="l" t="t" r="r" b="b"/>
                <a:pathLst>
                  <a:path w="3611" h="2934">
                    <a:moveTo>
                      <a:pt x="0" y="2934"/>
                    </a:moveTo>
                    <a:cubicBezTo>
                      <a:pt x="813" y="2504"/>
                      <a:pt x="1627" y="2074"/>
                      <a:pt x="2229" y="1585"/>
                    </a:cubicBezTo>
                    <a:cubicBezTo>
                      <a:pt x="2831" y="1096"/>
                      <a:pt x="3221" y="548"/>
                      <a:pt x="3611" y="0"/>
                    </a:cubicBezTo>
                  </a:path>
                </a:pathLst>
              </a:custGeom>
              <a:noFill/>
              <a:ln w="38160">
                <a:solidFill>
                  <a:srgbClr val="095ba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5529600" y="3736800"/>
                <a:ext cx="1476000" cy="581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marL="174600" indent="-17460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Internet &amp;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marL="174600" indent="-174600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InfoTech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6632640" y="2930400"/>
                <a:ext cx="776160" cy="357480"/>
              </a:xfrm>
              <a:prstGeom prst="rightArrow">
                <a:avLst>
                  <a:gd name="adj1" fmla="val 50000"/>
                  <a:gd name="adj2" fmla="val 54280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6434640" y="2651040"/>
                <a:ext cx="114984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marL="174600" indent="-174600"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2000’s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62" name=""/>
            <p:cNvSpPr/>
            <p:nvPr/>
          </p:nvSpPr>
          <p:spPr>
            <a:xfrm>
              <a:off x="6105600" y="4743360"/>
              <a:ext cx="149040" cy="168480"/>
            </a:xfrm>
            <a:prstGeom prst="ellipse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"/>
          <p:cNvGrpSpPr/>
          <p:nvPr/>
        </p:nvGrpSpPr>
        <p:grpSpPr>
          <a:xfrm>
            <a:off x="1022400" y="984240"/>
            <a:ext cx="7140600" cy="5141880"/>
            <a:chOff x="1022400" y="984240"/>
            <a:chExt cx="7140600" cy="5141880"/>
          </a:xfrm>
        </p:grpSpPr>
        <p:sp>
          <p:nvSpPr>
            <p:cNvPr id="164" name=""/>
            <p:cNvSpPr/>
            <p:nvPr/>
          </p:nvSpPr>
          <p:spPr>
            <a:xfrm>
              <a:off x="3819600" y="516888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50000"/>
              </a:srgbClr>
            </a:solidFill>
            <a:ln w="38160">
              <a:solidFill>
                <a:srgbClr val="00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3819600" y="98424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00cc00">
                <a:alpha val="50000"/>
              </a:srgbClr>
            </a:solidFill>
            <a:ln w="38160">
              <a:solidFill>
                <a:srgbClr val="00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023840" y="187812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ffb310">
                <a:alpha val="50000"/>
              </a:srgbClr>
            </a:solidFill>
            <a:ln w="38160">
              <a:solidFill>
                <a:srgbClr val="ffb31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022400" y="435780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000"/>
              </a:srgbClr>
            </a:solidFill>
            <a:ln w="381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6597720" y="435780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3816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6597720" y="1878120"/>
              <a:ext cx="1565280" cy="957240"/>
            </a:xfrm>
            <a:prstGeom prst="roundRect">
              <a:avLst>
                <a:gd name="adj" fmla="val 16667"/>
              </a:avLst>
            </a:prstGeom>
            <a:solidFill>
              <a:srgbClr val="0000cc">
                <a:alpha val="50000"/>
              </a:srgbClr>
            </a:solidFill>
            <a:ln w="38160">
              <a:solidFill>
                <a:srgbClr val="0000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030680" y="1897200"/>
              <a:ext cx="1510200" cy="7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Legal &amp;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Regulatory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1034280" y="4343400"/>
              <a:ext cx="1504800" cy="96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Information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Seeking &amp;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Gathering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3813480" y="5191200"/>
              <a:ext cx="13262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Inventory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6602760" y="4365720"/>
              <a:ext cx="138312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Payments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6588360" y="1889280"/>
              <a:ext cx="12978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Logistics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3802680" y="993600"/>
              <a:ext cx="9162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Credit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6" name=""/>
          <p:cNvSpPr/>
          <p:nvPr/>
        </p:nvSpPr>
        <p:spPr>
          <a:xfrm>
            <a:off x="1693800" y="272880"/>
            <a:ext cx="5705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Types of Interaction Costs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975040" y="2298600"/>
            <a:ext cx="3224160" cy="2444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3816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3396240" y="2583000"/>
            <a:ext cx="239076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of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Successful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Economic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2729880" y="109440"/>
            <a:ext cx="4096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Cost of Interaction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0" name=""/>
          <p:cNvGrpSpPr/>
          <p:nvPr/>
        </p:nvGrpSpPr>
        <p:grpSpPr>
          <a:xfrm>
            <a:off x="1870200" y="663480"/>
            <a:ext cx="2876400" cy="3036960"/>
            <a:chOff x="1870200" y="663480"/>
            <a:chExt cx="2876400" cy="3036960"/>
          </a:xfrm>
        </p:grpSpPr>
        <p:graphicFrame>
          <p:nvGraphicFramePr>
            <p:cNvPr id="181" name=""/>
            <p:cNvGraphicFramePr/>
            <p:nvPr/>
          </p:nvGraphicFramePr>
          <p:xfrm>
            <a:off x="1870200" y="880920"/>
            <a:ext cx="2876400" cy="2819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870200" y="880920"/>
                      <a:ext cx="2876400" cy="2819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3" name=""/>
            <p:cNvSpPr/>
            <p:nvPr/>
          </p:nvSpPr>
          <p:spPr>
            <a:xfrm>
              <a:off x="2233080" y="771480"/>
              <a:ext cx="83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Mining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1989000" y="663480"/>
              <a:ext cx="2545920" cy="2778120"/>
            </a:xfrm>
            <a:custGeom>
              <a:avLst/>
              <a:gdLst>
                <a:gd name="textAreaLeft" fmla="*/ 124200 w 2545920"/>
                <a:gd name="textAreaRight" fmla="*/ 2421720 w 2545920"/>
                <a:gd name="textAreaTop" fmla="*/ 124200 h 2778120"/>
                <a:gd name="textAreaBottom" fmla="*/ 2653920 h 2778120"/>
              </a:gdLst>
              <a:ahLst/>
              <a:cxnLst/>
              <a:rect l="textAreaLeft" t="textAreaTop" r="textAreaRight" b="textAreaBottom"/>
              <a:pathLst>
                <a:path w="21600" h="23570">
                  <a:moveTo>
                    <a:pt x="3600" y="0"/>
                  </a:moveTo>
                  <a:arcTo wR="3600" hR="3600" stAng="16200000" swAng="-5400000"/>
                  <a:lnTo>
                    <a:pt x="0" y="19970"/>
                  </a:lnTo>
                  <a:arcTo wR="3600" hR="3600" stAng="10800000" swAng="-5400000"/>
                  <a:lnTo>
                    <a:pt x="18000" y="2357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2740680" y="1971360"/>
              <a:ext cx="1231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30-40%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6" name=""/>
          <p:cNvGrpSpPr/>
          <p:nvPr/>
        </p:nvGrpSpPr>
        <p:grpSpPr>
          <a:xfrm>
            <a:off x="4716360" y="663480"/>
            <a:ext cx="2838240" cy="3029040"/>
            <a:chOff x="4716360" y="663480"/>
            <a:chExt cx="2838240" cy="3029040"/>
          </a:xfrm>
        </p:grpSpPr>
        <p:graphicFrame>
          <p:nvGraphicFramePr>
            <p:cNvPr id="187" name=""/>
            <p:cNvGraphicFramePr/>
            <p:nvPr/>
          </p:nvGraphicFramePr>
          <p:xfrm>
            <a:off x="4716360" y="911160"/>
            <a:ext cx="2838240" cy="278136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88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4716360" y="911160"/>
                      <a:ext cx="2838240" cy="2781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pSp>
          <p:nvGrpSpPr>
            <p:cNvPr id="189" name=""/>
            <p:cNvGrpSpPr/>
            <p:nvPr/>
          </p:nvGrpSpPr>
          <p:grpSpPr>
            <a:xfrm>
              <a:off x="4798800" y="663480"/>
              <a:ext cx="2548080" cy="2778120"/>
              <a:chOff x="4798800" y="663480"/>
              <a:chExt cx="2548080" cy="2778120"/>
            </a:xfrm>
          </p:grpSpPr>
          <p:sp>
            <p:nvSpPr>
              <p:cNvPr id="190" name=""/>
              <p:cNvSpPr/>
              <p:nvPr/>
            </p:nvSpPr>
            <p:spPr>
              <a:xfrm>
                <a:off x="5080680" y="712800"/>
                <a:ext cx="1272960" cy="581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Financial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Institutions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4798800" y="663480"/>
                <a:ext cx="2548080" cy="2778120"/>
              </a:xfrm>
              <a:custGeom>
                <a:avLst/>
                <a:gdLst>
                  <a:gd name="textAreaLeft" fmla="*/ 124200 w 2548080"/>
                  <a:gd name="textAreaRight" fmla="*/ 2423880 w 2548080"/>
                  <a:gd name="textAreaTop" fmla="*/ 124200 h 2778120"/>
                  <a:gd name="textAreaBottom" fmla="*/ 2653920 h 2778120"/>
                </a:gdLst>
                <a:ahLst/>
                <a:cxnLst/>
                <a:rect l="textAreaLeft" t="textAreaTop" r="textAreaRight" b="textAreaBottom"/>
                <a:pathLst>
                  <a:path w="21600" h="23550">
                    <a:moveTo>
                      <a:pt x="3600" y="0"/>
                    </a:moveTo>
                    <a:arcTo wR="3600" hR="3600" stAng="16200000" swAng="-5400000"/>
                    <a:lnTo>
                      <a:pt x="0" y="19950"/>
                    </a:lnTo>
                    <a:arcTo wR="3600" hR="3600" stAng="10800000" swAng="-5400000"/>
                    <a:lnTo>
                      <a:pt x="18000" y="2355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noFill/>
              <a:ln w="2844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5564880" y="1971360"/>
                <a:ext cx="123120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60-70%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93" name=""/>
          <p:cNvGrpSpPr/>
          <p:nvPr/>
        </p:nvGrpSpPr>
        <p:grpSpPr>
          <a:xfrm>
            <a:off x="1895400" y="3560760"/>
            <a:ext cx="2852280" cy="3001680"/>
            <a:chOff x="1895400" y="3560760"/>
            <a:chExt cx="2852280" cy="3001680"/>
          </a:xfrm>
        </p:grpSpPr>
        <p:graphicFrame>
          <p:nvGraphicFramePr>
            <p:cNvPr id="194" name=""/>
            <p:cNvGraphicFramePr/>
            <p:nvPr/>
          </p:nvGraphicFramePr>
          <p:xfrm>
            <a:off x="1895400" y="3781440"/>
            <a:ext cx="2852280" cy="278100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195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895400" y="3781440"/>
                      <a:ext cx="2852280" cy="2781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96" name=""/>
            <p:cNvSpPr/>
            <p:nvPr/>
          </p:nvSpPr>
          <p:spPr>
            <a:xfrm>
              <a:off x="2260800" y="3732120"/>
              <a:ext cx="5749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U.S.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1972080" y="3560760"/>
              <a:ext cx="2558520" cy="2778120"/>
            </a:xfrm>
            <a:custGeom>
              <a:avLst/>
              <a:gdLst>
                <a:gd name="textAreaLeft" fmla="*/ 124560 w 2558520"/>
                <a:gd name="textAreaRight" fmla="*/ 2433960 w 2558520"/>
                <a:gd name="textAreaTop" fmla="*/ 124560 h 2778120"/>
                <a:gd name="textAreaBottom" fmla="*/ 2653560 h 2778120"/>
              </a:gdLst>
              <a:ahLst/>
              <a:cxnLst/>
              <a:rect l="textAreaLeft" t="textAreaTop" r="textAreaRight" b="textAreaBottom"/>
              <a:pathLst>
                <a:path w="21600" h="23454">
                  <a:moveTo>
                    <a:pt x="3600" y="0"/>
                  </a:moveTo>
                  <a:arcTo wR="3600" hR="3600" stAng="16200000" swAng="-5400000"/>
                  <a:lnTo>
                    <a:pt x="0" y="19854"/>
                  </a:lnTo>
                  <a:arcTo wR="3600" hR="3600" stAng="10800000" swAng="-5400000"/>
                  <a:lnTo>
                    <a:pt x="18000" y="2345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2941920" y="4900320"/>
              <a:ext cx="7909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55%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9" name=""/>
          <p:cNvGrpSpPr/>
          <p:nvPr/>
        </p:nvGrpSpPr>
        <p:grpSpPr>
          <a:xfrm>
            <a:off x="4788000" y="3544920"/>
            <a:ext cx="2546280" cy="2676600"/>
            <a:chOff x="4788000" y="3544920"/>
            <a:chExt cx="2546280" cy="2676600"/>
          </a:xfrm>
        </p:grpSpPr>
        <p:sp>
          <p:nvSpPr>
            <p:cNvPr id="200" name=""/>
            <p:cNvSpPr/>
            <p:nvPr/>
          </p:nvSpPr>
          <p:spPr>
            <a:xfrm>
              <a:off x="6500880" y="4943520"/>
              <a:ext cx="771120" cy="1105200"/>
            </a:xfrm>
            <a:custGeom>
              <a:avLst/>
              <a:gdLst/>
              <a:ahLst/>
              <a:rect l="l" t="t" r="r" b="b"/>
              <a:pathLst>
                <a:path w="486" h="696">
                  <a:moveTo>
                    <a:pt x="486" y="0"/>
                  </a:moveTo>
                  <a:lnTo>
                    <a:pt x="486" y="12"/>
                  </a:lnTo>
                  <a:lnTo>
                    <a:pt x="486" y="30"/>
                  </a:lnTo>
                  <a:lnTo>
                    <a:pt x="480" y="42"/>
                  </a:lnTo>
                  <a:lnTo>
                    <a:pt x="480" y="54"/>
                  </a:lnTo>
                  <a:lnTo>
                    <a:pt x="480" y="78"/>
                  </a:lnTo>
                  <a:lnTo>
                    <a:pt x="480" y="90"/>
                  </a:lnTo>
                  <a:lnTo>
                    <a:pt x="474" y="96"/>
                  </a:lnTo>
                  <a:lnTo>
                    <a:pt x="474" y="120"/>
                  </a:lnTo>
                  <a:lnTo>
                    <a:pt x="468" y="132"/>
                  </a:lnTo>
                  <a:lnTo>
                    <a:pt x="468" y="144"/>
                  </a:lnTo>
                  <a:lnTo>
                    <a:pt x="462" y="162"/>
                  </a:lnTo>
                  <a:lnTo>
                    <a:pt x="456" y="174"/>
                  </a:lnTo>
                  <a:lnTo>
                    <a:pt x="456" y="186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38" y="228"/>
                  </a:lnTo>
                  <a:lnTo>
                    <a:pt x="426" y="252"/>
                  </a:lnTo>
                  <a:lnTo>
                    <a:pt x="426" y="258"/>
                  </a:lnTo>
                  <a:lnTo>
                    <a:pt x="420" y="270"/>
                  </a:lnTo>
                  <a:lnTo>
                    <a:pt x="408" y="288"/>
                  </a:lnTo>
                  <a:lnTo>
                    <a:pt x="402" y="300"/>
                  </a:lnTo>
                  <a:lnTo>
                    <a:pt x="396" y="312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2" y="348"/>
                  </a:lnTo>
                  <a:lnTo>
                    <a:pt x="354" y="366"/>
                  </a:lnTo>
                  <a:lnTo>
                    <a:pt x="348" y="378"/>
                  </a:lnTo>
                  <a:lnTo>
                    <a:pt x="342" y="384"/>
                  </a:lnTo>
                  <a:lnTo>
                    <a:pt x="330" y="402"/>
                  </a:lnTo>
                  <a:lnTo>
                    <a:pt x="318" y="414"/>
                  </a:lnTo>
                  <a:lnTo>
                    <a:pt x="312" y="420"/>
                  </a:lnTo>
                  <a:lnTo>
                    <a:pt x="294" y="438"/>
                  </a:lnTo>
                  <a:lnTo>
                    <a:pt x="288" y="444"/>
                  </a:lnTo>
                  <a:lnTo>
                    <a:pt x="276" y="450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40" y="486"/>
                  </a:lnTo>
                  <a:lnTo>
                    <a:pt x="222" y="498"/>
                  </a:lnTo>
                  <a:lnTo>
                    <a:pt x="216" y="504"/>
                  </a:lnTo>
                  <a:lnTo>
                    <a:pt x="204" y="510"/>
                  </a:lnTo>
                  <a:lnTo>
                    <a:pt x="186" y="522"/>
                  </a:lnTo>
                  <a:lnTo>
                    <a:pt x="174" y="528"/>
                  </a:lnTo>
                  <a:lnTo>
                    <a:pt x="162" y="534"/>
                  </a:lnTo>
                  <a:lnTo>
                    <a:pt x="144" y="546"/>
                  </a:lnTo>
                  <a:lnTo>
                    <a:pt x="132" y="552"/>
                  </a:lnTo>
                  <a:lnTo>
                    <a:pt x="120" y="558"/>
                  </a:lnTo>
                  <a:lnTo>
                    <a:pt x="102" y="570"/>
                  </a:lnTo>
                  <a:lnTo>
                    <a:pt x="90" y="576"/>
                  </a:lnTo>
                  <a:lnTo>
                    <a:pt x="78" y="582"/>
                  </a:lnTo>
                  <a:lnTo>
                    <a:pt x="54" y="588"/>
                  </a:lnTo>
                  <a:lnTo>
                    <a:pt x="42" y="594"/>
                  </a:lnTo>
                  <a:lnTo>
                    <a:pt x="30" y="600"/>
                  </a:lnTo>
                  <a:lnTo>
                    <a:pt x="12" y="606"/>
                  </a:lnTo>
                  <a:lnTo>
                    <a:pt x="0" y="612"/>
                  </a:lnTo>
                  <a:lnTo>
                    <a:pt x="0" y="696"/>
                  </a:lnTo>
                  <a:lnTo>
                    <a:pt x="12" y="690"/>
                  </a:lnTo>
                  <a:lnTo>
                    <a:pt x="30" y="684"/>
                  </a:lnTo>
                  <a:lnTo>
                    <a:pt x="42" y="678"/>
                  </a:lnTo>
                  <a:lnTo>
                    <a:pt x="54" y="672"/>
                  </a:lnTo>
                  <a:lnTo>
                    <a:pt x="78" y="666"/>
                  </a:lnTo>
                  <a:lnTo>
                    <a:pt x="90" y="660"/>
                  </a:lnTo>
                  <a:lnTo>
                    <a:pt x="102" y="654"/>
                  </a:lnTo>
                  <a:lnTo>
                    <a:pt x="120" y="642"/>
                  </a:lnTo>
                  <a:lnTo>
                    <a:pt x="132" y="636"/>
                  </a:lnTo>
                  <a:lnTo>
                    <a:pt x="144" y="630"/>
                  </a:lnTo>
                  <a:lnTo>
                    <a:pt x="162" y="618"/>
                  </a:lnTo>
                  <a:lnTo>
                    <a:pt x="174" y="612"/>
                  </a:lnTo>
                  <a:lnTo>
                    <a:pt x="186" y="606"/>
                  </a:lnTo>
                  <a:lnTo>
                    <a:pt x="204" y="594"/>
                  </a:lnTo>
                  <a:lnTo>
                    <a:pt x="216" y="588"/>
                  </a:lnTo>
                  <a:lnTo>
                    <a:pt x="222" y="582"/>
                  </a:lnTo>
                  <a:lnTo>
                    <a:pt x="240" y="570"/>
                  </a:lnTo>
                  <a:lnTo>
                    <a:pt x="252" y="558"/>
                  </a:lnTo>
                  <a:lnTo>
                    <a:pt x="258" y="552"/>
                  </a:lnTo>
                  <a:lnTo>
                    <a:pt x="276" y="534"/>
                  </a:lnTo>
                  <a:lnTo>
                    <a:pt x="288" y="528"/>
                  </a:lnTo>
                  <a:lnTo>
                    <a:pt x="294" y="522"/>
                  </a:lnTo>
                  <a:lnTo>
                    <a:pt x="312" y="504"/>
                  </a:lnTo>
                  <a:lnTo>
                    <a:pt x="318" y="498"/>
                  </a:lnTo>
                  <a:lnTo>
                    <a:pt x="330" y="486"/>
                  </a:lnTo>
                  <a:lnTo>
                    <a:pt x="342" y="468"/>
                  </a:lnTo>
                  <a:lnTo>
                    <a:pt x="348" y="462"/>
                  </a:lnTo>
                  <a:lnTo>
                    <a:pt x="354" y="450"/>
                  </a:lnTo>
                  <a:lnTo>
                    <a:pt x="372" y="432"/>
                  </a:lnTo>
                  <a:lnTo>
                    <a:pt x="378" y="420"/>
                  </a:lnTo>
                  <a:lnTo>
                    <a:pt x="384" y="414"/>
                  </a:lnTo>
                  <a:lnTo>
                    <a:pt x="396" y="396"/>
                  </a:lnTo>
                  <a:lnTo>
                    <a:pt x="402" y="384"/>
                  </a:lnTo>
                  <a:lnTo>
                    <a:pt x="408" y="372"/>
                  </a:lnTo>
                  <a:lnTo>
                    <a:pt x="420" y="354"/>
                  </a:lnTo>
                  <a:lnTo>
                    <a:pt x="426" y="342"/>
                  </a:lnTo>
                  <a:lnTo>
                    <a:pt x="426" y="336"/>
                  </a:lnTo>
                  <a:lnTo>
                    <a:pt x="438" y="312"/>
                  </a:lnTo>
                  <a:lnTo>
                    <a:pt x="444" y="300"/>
                  </a:lnTo>
                  <a:lnTo>
                    <a:pt x="444" y="294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62" y="246"/>
                  </a:lnTo>
                  <a:lnTo>
                    <a:pt x="468" y="228"/>
                  </a:lnTo>
                  <a:lnTo>
                    <a:pt x="468" y="216"/>
                  </a:lnTo>
                  <a:lnTo>
                    <a:pt x="474" y="204"/>
                  </a:lnTo>
                  <a:lnTo>
                    <a:pt x="474" y="180"/>
                  </a:lnTo>
                  <a:lnTo>
                    <a:pt x="480" y="174"/>
                  </a:lnTo>
                  <a:lnTo>
                    <a:pt x="480" y="162"/>
                  </a:lnTo>
                  <a:lnTo>
                    <a:pt x="480" y="138"/>
                  </a:lnTo>
                  <a:lnTo>
                    <a:pt x="480" y="126"/>
                  </a:lnTo>
                  <a:lnTo>
                    <a:pt x="486" y="114"/>
                  </a:lnTo>
                  <a:lnTo>
                    <a:pt x="486" y="96"/>
                  </a:lnTo>
                  <a:lnTo>
                    <a:pt x="486" y="8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800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6148440" y="4943520"/>
              <a:ext cx="342360" cy="1105200"/>
            </a:xfrm>
            <a:custGeom>
              <a:avLst/>
              <a:gdLst/>
              <a:ahLst/>
              <a:rect l="l" t="t" r="r" b="b"/>
              <a:pathLst>
                <a:path w="216" h="696">
                  <a:moveTo>
                    <a:pt x="0" y="0"/>
                  </a:moveTo>
                  <a:lnTo>
                    <a:pt x="216" y="612"/>
                  </a:lnTo>
                  <a:lnTo>
                    <a:pt x="216" y="69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6148440" y="3924360"/>
              <a:ext cx="1123560" cy="1990800"/>
            </a:xfrm>
            <a:custGeom>
              <a:avLst/>
              <a:gdLst/>
              <a:ahLst/>
              <a:rect l="l" t="t" r="r" b="b"/>
              <a:pathLst>
                <a:path w="708" h="1254">
                  <a:moveTo>
                    <a:pt x="0" y="0"/>
                  </a:moveTo>
                  <a:lnTo>
                    <a:pt x="12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90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38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74" y="18"/>
                  </a:lnTo>
                  <a:lnTo>
                    <a:pt x="198" y="24"/>
                  </a:lnTo>
                  <a:lnTo>
                    <a:pt x="210" y="24"/>
                  </a:lnTo>
                  <a:lnTo>
                    <a:pt x="222" y="30"/>
                  </a:lnTo>
                  <a:lnTo>
                    <a:pt x="240" y="36"/>
                  </a:lnTo>
                  <a:lnTo>
                    <a:pt x="252" y="42"/>
                  </a:lnTo>
                  <a:lnTo>
                    <a:pt x="264" y="48"/>
                  </a:lnTo>
                  <a:lnTo>
                    <a:pt x="288" y="54"/>
                  </a:lnTo>
                  <a:lnTo>
                    <a:pt x="300" y="60"/>
                  </a:lnTo>
                  <a:lnTo>
                    <a:pt x="312" y="66"/>
                  </a:lnTo>
                  <a:lnTo>
                    <a:pt x="330" y="72"/>
                  </a:lnTo>
                  <a:lnTo>
                    <a:pt x="342" y="78"/>
                  </a:lnTo>
                  <a:lnTo>
                    <a:pt x="354" y="84"/>
                  </a:lnTo>
                  <a:lnTo>
                    <a:pt x="378" y="96"/>
                  </a:lnTo>
                  <a:lnTo>
                    <a:pt x="384" y="102"/>
                  </a:lnTo>
                  <a:lnTo>
                    <a:pt x="396" y="108"/>
                  </a:lnTo>
                  <a:lnTo>
                    <a:pt x="414" y="120"/>
                  </a:lnTo>
                  <a:lnTo>
                    <a:pt x="426" y="126"/>
                  </a:lnTo>
                  <a:lnTo>
                    <a:pt x="438" y="132"/>
                  </a:lnTo>
                  <a:lnTo>
                    <a:pt x="456" y="150"/>
                  </a:lnTo>
                  <a:lnTo>
                    <a:pt x="462" y="156"/>
                  </a:lnTo>
                  <a:lnTo>
                    <a:pt x="474" y="162"/>
                  </a:lnTo>
                  <a:lnTo>
                    <a:pt x="480" y="168"/>
                  </a:lnTo>
                  <a:lnTo>
                    <a:pt x="498" y="186"/>
                  </a:lnTo>
                  <a:lnTo>
                    <a:pt x="510" y="192"/>
                  </a:lnTo>
                  <a:lnTo>
                    <a:pt x="516" y="204"/>
                  </a:lnTo>
                  <a:lnTo>
                    <a:pt x="534" y="222"/>
                  </a:lnTo>
                  <a:lnTo>
                    <a:pt x="540" y="228"/>
                  </a:lnTo>
                  <a:lnTo>
                    <a:pt x="552" y="234"/>
                  </a:lnTo>
                  <a:lnTo>
                    <a:pt x="564" y="252"/>
                  </a:lnTo>
                  <a:lnTo>
                    <a:pt x="570" y="264"/>
                  </a:lnTo>
                  <a:lnTo>
                    <a:pt x="576" y="270"/>
                  </a:lnTo>
                  <a:lnTo>
                    <a:pt x="594" y="288"/>
                  </a:lnTo>
                  <a:lnTo>
                    <a:pt x="600" y="300"/>
                  </a:lnTo>
                  <a:lnTo>
                    <a:pt x="606" y="312"/>
                  </a:lnTo>
                  <a:lnTo>
                    <a:pt x="618" y="330"/>
                  </a:lnTo>
                  <a:lnTo>
                    <a:pt x="624" y="342"/>
                  </a:lnTo>
                  <a:lnTo>
                    <a:pt x="630" y="348"/>
                  </a:lnTo>
                  <a:lnTo>
                    <a:pt x="642" y="372"/>
                  </a:lnTo>
                  <a:lnTo>
                    <a:pt x="648" y="378"/>
                  </a:lnTo>
                  <a:lnTo>
                    <a:pt x="648" y="390"/>
                  </a:lnTo>
                  <a:lnTo>
                    <a:pt x="654" y="402"/>
                  </a:lnTo>
                  <a:lnTo>
                    <a:pt x="666" y="420"/>
                  </a:lnTo>
                  <a:lnTo>
                    <a:pt x="666" y="432"/>
                  </a:lnTo>
                  <a:lnTo>
                    <a:pt x="672" y="444"/>
                  </a:lnTo>
                  <a:lnTo>
                    <a:pt x="678" y="462"/>
                  </a:lnTo>
                  <a:lnTo>
                    <a:pt x="684" y="474"/>
                  </a:lnTo>
                  <a:lnTo>
                    <a:pt x="684" y="486"/>
                  </a:lnTo>
                  <a:lnTo>
                    <a:pt x="690" y="510"/>
                  </a:lnTo>
                  <a:lnTo>
                    <a:pt x="696" y="516"/>
                  </a:lnTo>
                  <a:lnTo>
                    <a:pt x="696" y="528"/>
                  </a:lnTo>
                  <a:lnTo>
                    <a:pt x="702" y="552"/>
                  </a:lnTo>
                  <a:lnTo>
                    <a:pt x="702" y="564"/>
                  </a:lnTo>
                  <a:lnTo>
                    <a:pt x="702" y="576"/>
                  </a:lnTo>
                  <a:lnTo>
                    <a:pt x="702" y="594"/>
                  </a:lnTo>
                  <a:lnTo>
                    <a:pt x="708" y="606"/>
                  </a:lnTo>
                  <a:lnTo>
                    <a:pt x="708" y="618"/>
                  </a:lnTo>
                  <a:lnTo>
                    <a:pt x="708" y="642"/>
                  </a:lnTo>
                  <a:lnTo>
                    <a:pt x="708" y="654"/>
                  </a:lnTo>
                  <a:lnTo>
                    <a:pt x="708" y="660"/>
                  </a:lnTo>
                  <a:lnTo>
                    <a:pt x="702" y="684"/>
                  </a:lnTo>
                  <a:lnTo>
                    <a:pt x="702" y="696"/>
                  </a:lnTo>
                  <a:lnTo>
                    <a:pt x="702" y="708"/>
                  </a:lnTo>
                  <a:lnTo>
                    <a:pt x="702" y="720"/>
                  </a:lnTo>
                  <a:lnTo>
                    <a:pt x="696" y="738"/>
                  </a:lnTo>
                  <a:lnTo>
                    <a:pt x="696" y="750"/>
                  </a:lnTo>
                  <a:lnTo>
                    <a:pt x="696" y="762"/>
                  </a:lnTo>
                  <a:lnTo>
                    <a:pt x="690" y="786"/>
                  </a:lnTo>
                  <a:lnTo>
                    <a:pt x="684" y="798"/>
                  </a:lnTo>
                  <a:lnTo>
                    <a:pt x="684" y="804"/>
                  </a:lnTo>
                  <a:lnTo>
                    <a:pt x="678" y="828"/>
                  </a:lnTo>
                  <a:lnTo>
                    <a:pt x="672" y="840"/>
                  </a:lnTo>
                  <a:lnTo>
                    <a:pt x="666" y="852"/>
                  </a:lnTo>
                  <a:lnTo>
                    <a:pt x="660" y="870"/>
                  </a:lnTo>
                  <a:lnTo>
                    <a:pt x="654" y="882"/>
                  </a:lnTo>
                  <a:lnTo>
                    <a:pt x="648" y="894"/>
                  </a:lnTo>
                  <a:lnTo>
                    <a:pt x="642" y="912"/>
                  </a:lnTo>
                  <a:lnTo>
                    <a:pt x="636" y="924"/>
                  </a:lnTo>
                  <a:lnTo>
                    <a:pt x="630" y="930"/>
                  </a:lnTo>
                  <a:lnTo>
                    <a:pt x="618" y="954"/>
                  </a:lnTo>
                  <a:lnTo>
                    <a:pt x="612" y="960"/>
                  </a:lnTo>
                  <a:lnTo>
                    <a:pt x="606" y="972"/>
                  </a:lnTo>
                  <a:lnTo>
                    <a:pt x="600" y="978"/>
                  </a:lnTo>
                  <a:lnTo>
                    <a:pt x="588" y="1002"/>
                  </a:lnTo>
                  <a:lnTo>
                    <a:pt x="576" y="1008"/>
                  </a:lnTo>
                  <a:lnTo>
                    <a:pt x="570" y="1020"/>
                  </a:lnTo>
                  <a:lnTo>
                    <a:pt x="558" y="1038"/>
                  </a:lnTo>
                  <a:lnTo>
                    <a:pt x="552" y="1044"/>
                  </a:lnTo>
                  <a:lnTo>
                    <a:pt x="540" y="1056"/>
                  </a:lnTo>
                  <a:lnTo>
                    <a:pt x="528" y="1068"/>
                  </a:lnTo>
                  <a:lnTo>
                    <a:pt x="516" y="1080"/>
                  </a:lnTo>
                  <a:lnTo>
                    <a:pt x="510" y="1086"/>
                  </a:lnTo>
                  <a:lnTo>
                    <a:pt x="492" y="1104"/>
                  </a:lnTo>
                  <a:lnTo>
                    <a:pt x="480" y="1110"/>
                  </a:lnTo>
                  <a:lnTo>
                    <a:pt x="474" y="1116"/>
                  </a:lnTo>
                  <a:lnTo>
                    <a:pt x="456" y="1134"/>
                  </a:lnTo>
                  <a:lnTo>
                    <a:pt x="444" y="1140"/>
                  </a:lnTo>
                  <a:lnTo>
                    <a:pt x="438" y="1146"/>
                  </a:lnTo>
                  <a:lnTo>
                    <a:pt x="414" y="1158"/>
                  </a:lnTo>
                  <a:lnTo>
                    <a:pt x="408" y="1164"/>
                  </a:lnTo>
                  <a:lnTo>
                    <a:pt x="396" y="1170"/>
                  </a:lnTo>
                  <a:lnTo>
                    <a:pt x="378" y="1182"/>
                  </a:lnTo>
                  <a:lnTo>
                    <a:pt x="366" y="1188"/>
                  </a:lnTo>
                  <a:lnTo>
                    <a:pt x="354" y="1194"/>
                  </a:lnTo>
                  <a:lnTo>
                    <a:pt x="342" y="1200"/>
                  </a:lnTo>
                  <a:lnTo>
                    <a:pt x="324" y="1212"/>
                  </a:lnTo>
                  <a:lnTo>
                    <a:pt x="312" y="1218"/>
                  </a:lnTo>
                  <a:lnTo>
                    <a:pt x="300" y="1224"/>
                  </a:lnTo>
                  <a:lnTo>
                    <a:pt x="276" y="1230"/>
                  </a:lnTo>
                  <a:lnTo>
                    <a:pt x="264" y="1236"/>
                  </a:lnTo>
                  <a:lnTo>
                    <a:pt x="252" y="1242"/>
                  </a:lnTo>
                  <a:lnTo>
                    <a:pt x="234" y="1248"/>
                  </a:lnTo>
                  <a:lnTo>
                    <a:pt x="222" y="1254"/>
                  </a:lnTo>
                  <a:lnTo>
                    <a:pt x="0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033880" y="4943520"/>
              <a:ext cx="1466640" cy="1152720"/>
            </a:xfrm>
            <a:custGeom>
              <a:avLst/>
              <a:gdLst/>
              <a:ahLst/>
              <a:rect l="l" t="t" r="r" b="b"/>
              <a:pathLst>
                <a:path w="924" h="726">
                  <a:moveTo>
                    <a:pt x="924" y="612"/>
                  </a:moveTo>
                  <a:lnTo>
                    <a:pt x="912" y="612"/>
                  </a:lnTo>
                  <a:lnTo>
                    <a:pt x="888" y="618"/>
                  </a:lnTo>
                  <a:lnTo>
                    <a:pt x="876" y="624"/>
                  </a:lnTo>
                  <a:lnTo>
                    <a:pt x="864" y="624"/>
                  </a:lnTo>
                  <a:lnTo>
                    <a:pt x="840" y="630"/>
                  </a:lnTo>
                  <a:lnTo>
                    <a:pt x="828" y="630"/>
                  </a:lnTo>
                  <a:lnTo>
                    <a:pt x="816" y="630"/>
                  </a:lnTo>
                  <a:lnTo>
                    <a:pt x="792" y="636"/>
                  </a:lnTo>
                  <a:lnTo>
                    <a:pt x="780" y="636"/>
                  </a:lnTo>
                  <a:lnTo>
                    <a:pt x="762" y="636"/>
                  </a:lnTo>
                  <a:lnTo>
                    <a:pt x="738" y="642"/>
                  </a:lnTo>
                  <a:lnTo>
                    <a:pt x="726" y="642"/>
                  </a:lnTo>
                  <a:lnTo>
                    <a:pt x="714" y="642"/>
                  </a:lnTo>
                  <a:lnTo>
                    <a:pt x="690" y="642"/>
                  </a:lnTo>
                  <a:lnTo>
                    <a:pt x="678" y="642"/>
                  </a:lnTo>
                  <a:lnTo>
                    <a:pt x="666" y="642"/>
                  </a:lnTo>
                  <a:lnTo>
                    <a:pt x="642" y="636"/>
                  </a:lnTo>
                  <a:lnTo>
                    <a:pt x="630" y="636"/>
                  </a:lnTo>
                  <a:lnTo>
                    <a:pt x="618" y="636"/>
                  </a:lnTo>
                  <a:lnTo>
                    <a:pt x="594" y="630"/>
                  </a:lnTo>
                  <a:lnTo>
                    <a:pt x="582" y="630"/>
                  </a:lnTo>
                  <a:lnTo>
                    <a:pt x="570" y="630"/>
                  </a:lnTo>
                  <a:lnTo>
                    <a:pt x="546" y="624"/>
                  </a:lnTo>
                  <a:lnTo>
                    <a:pt x="534" y="624"/>
                  </a:lnTo>
                  <a:lnTo>
                    <a:pt x="522" y="618"/>
                  </a:lnTo>
                  <a:lnTo>
                    <a:pt x="498" y="612"/>
                  </a:lnTo>
                  <a:lnTo>
                    <a:pt x="486" y="612"/>
                  </a:lnTo>
                  <a:lnTo>
                    <a:pt x="474" y="606"/>
                  </a:lnTo>
                  <a:lnTo>
                    <a:pt x="450" y="600"/>
                  </a:lnTo>
                  <a:lnTo>
                    <a:pt x="438" y="594"/>
                  </a:lnTo>
                  <a:lnTo>
                    <a:pt x="426" y="588"/>
                  </a:lnTo>
                  <a:lnTo>
                    <a:pt x="408" y="582"/>
                  </a:lnTo>
                  <a:lnTo>
                    <a:pt x="396" y="576"/>
                  </a:lnTo>
                  <a:lnTo>
                    <a:pt x="384" y="570"/>
                  </a:lnTo>
                  <a:lnTo>
                    <a:pt x="360" y="558"/>
                  </a:lnTo>
                  <a:lnTo>
                    <a:pt x="348" y="552"/>
                  </a:lnTo>
                  <a:lnTo>
                    <a:pt x="342" y="546"/>
                  </a:lnTo>
                  <a:lnTo>
                    <a:pt x="318" y="534"/>
                  </a:lnTo>
                  <a:lnTo>
                    <a:pt x="312" y="528"/>
                  </a:lnTo>
                  <a:lnTo>
                    <a:pt x="300" y="522"/>
                  </a:lnTo>
                  <a:lnTo>
                    <a:pt x="282" y="510"/>
                  </a:lnTo>
                  <a:lnTo>
                    <a:pt x="270" y="504"/>
                  </a:lnTo>
                  <a:lnTo>
                    <a:pt x="258" y="498"/>
                  </a:lnTo>
                  <a:lnTo>
                    <a:pt x="240" y="486"/>
                  </a:lnTo>
                  <a:lnTo>
                    <a:pt x="234" y="474"/>
                  </a:lnTo>
                  <a:lnTo>
                    <a:pt x="222" y="468"/>
                  </a:lnTo>
                  <a:lnTo>
                    <a:pt x="204" y="450"/>
                  </a:lnTo>
                  <a:lnTo>
                    <a:pt x="198" y="444"/>
                  </a:lnTo>
                  <a:lnTo>
                    <a:pt x="186" y="438"/>
                  </a:lnTo>
                  <a:lnTo>
                    <a:pt x="174" y="420"/>
                  </a:lnTo>
                  <a:lnTo>
                    <a:pt x="162" y="414"/>
                  </a:lnTo>
                  <a:lnTo>
                    <a:pt x="156" y="402"/>
                  </a:lnTo>
                  <a:lnTo>
                    <a:pt x="138" y="384"/>
                  </a:lnTo>
                  <a:lnTo>
                    <a:pt x="132" y="378"/>
                  </a:lnTo>
                  <a:lnTo>
                    <a:pt x="126" y="366"/>
                  </a:lnTo>
                  <a:lnTo>
                    <a:pt x="114" y="348"/>
                  </a:lnTo>
                  <a:lnTo>
                    <a:pt x="108" y="336"/>
                  </a:lnTo>
                  <a:lnTo>
                    <a:pt x="102" y="330"/>
                  </a:lnTo>
                  <a:lnTo>
                    <a:pt x="84" y="312"/>
                  </a:lnTo>
                  <a:lnTo>
                    <a:pt x="84" y="300"/>
                  </a:lnTo>
                  <a:lnTo>
                    <a:pt x="78" y="288"/>
                  </a:lnTo>
                  <a:lnTo>
                    <a:pt x="66" y="270"/>
                  </a:lnTo>
                  <a:lnTo>
                    <a:pt x="60" y="258"/>
                  </a:lnTo>
                  <a:lnTo>
                    <a:pt x="54" y="252"/>
                  </a:lnTo>
                  <a:lnTo>
                    <a:pt x="48" y="228"/>
                  </a:lnTo>
                  <a:lnTo>
                    <a:pt x="42" y="216"/>
                  </a:lnTo>
                  <a:lnTo>
                    <a:pt x="36" y="210"/>
                  </a:lnTo>
                  <a:lnTo>
                    <a:pt x="30" y="186"/>
                  </a:lnTo>
                  <a:lnTo>
                    <a:pt x="24" y="174"/>
                  </a:lnTo>
                  <a:lnTo>
                    <a:pt x="24" y="162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12" y="120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6" y="162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12" y="204"/>
                  </a:lnTo>
                  <a:lnTo>
                    <a:pt x="12" y="216"/>
                  </a:lnTo>
                  <a:lnTo>
                    <a:pt x="18" y="228"/>
                  </a:lnTo>
                  <a:lnTo>
                    <a:pt x="24" y="246"/>
                  </a:lnTo>
                  <a:lnTo>
                    <a:pt x="24" y="258"/>
                  </a:lnTo>
                  <a:lnTo>
                    <a:pt x="30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8" y="312"/>
                  </a:lnTo>
                  <a:lnTo>
                    <a:pt x="54" y="336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78" y="372"/>
                  </a:lnTo>
                  <a:lnTo>
                    <a:pt x="84" y="384"/>
                  </a:lnTo>
                  <a:lnTo>
                    <a:pt x="84" y="396"/>
                  </a:lnTo>
                  <a:lnTo>
                    <a:pt x="102" y="414"/>
                  </a:lnTo>
                  <a:lnTo>
                    <a:pt x="108" y="420"/>
                  </a:lnTo>
                  <a:lnTo>
                    <a:pt x="114" y="432"/>
                  </a:lnTo>
                  <a:lnTo>
                    <a:pt x="126" y="450"/>
                  </a:lnTo>
                  <a:lnTo>
                    <a:pt x="132" y="462"/>
                  </a:lnTo>
                  <a:lnTo>
                    <a:pt x="138" y="468"/>
                  </a:lnTo>
                  <a:lnTo>
                    <a:pt x="156" y="486"/>
                  </a:lnTo>
                  <a:lnTo>
                    <a:pt x="162" y="498"/>
                  </a:lnTo>
                  <a:lnTo>
                    <a:pt x="174" y="504"/>
                  </a:lnTo>
                  <a:lnTo>
                    <a:pt x="186" y="522"/>
                  </a:lnTo>
                  <a:lnTo>
                    <a:pt x="198" y="528"/>
                  </a:lnTo>
                  <a:lnTo>
                    <a:pt x="204" y="534"/>
                  </a:lnTo>
                  <a:lnTo>
                    <a:pt x="222" y="552"/>
                  </a:lnTo>
                  <a:lnTo>
                    <a:pt x="234" y="558"/>
                  </a:lnTo>
                  <a:lnTo>
                    <a:pt x="240" y="570"/>
                  </a:lnTo>
                  <a:lnTo>
                    <a:pt x="258" y="582"/>
                  </a:lnTo>
                  <a:lnTo>
                    <a:pt x="270" y="588"/>
                  </a:lnTo>
                  <a:lnTo>
                    <a:pt x="282" y="594"/>
                  </a:lnTo>
                  <a:lnTo>
                    <a:pt x="300" y="606"/>
                  </a:lnTo>
                  <a:lnTo>
                    <a:pt x="312" y="612"/>
                  </a:lnTo>
                  <a:lnTo>
                    <a:pt x="318" y="618"/>
                  </a:lnTo>
                  <a:lnTo>
                    <a:pt x="342" y="630"/>
                  </a:lnTo>
                  <a:lnTo>
                    <a:pt x="348" y="636"/>
                  </a:lnTo>
                  <a:lnTo>
                    <a:pt x="360" y="642"/>
                  </a:lnTo>
                  <a:lnTo>
                    <a:pt x="384" y="654"/>
                  </a:lnTo>
                  <a:lnTo>
                    <a:pt x="396" y="660"/>
                  </a:lnTo>
                  <a:lnTo>
                    <a:pt x="408" y="666"/>
                  </a:lnTo>
                  <a:lnTo>
                    <a:pt x="426" y="672"/>
                  </a:lnTo>
                  <a:lnTo>
                    <a:pt x="438" y="678"/>
                  </a:lnTo>
                  <a:lnTo>
                    <a:pt x="450" y="684"/>
                  </a:lnTo>
                  <a:lnTo>
                    <a:pt x="474" y="690"/>
                  </a:lnTo>
                  <a:lnTo>
                    <a:pt x="486" y="696"/>
                  </a:lnTo>
                  <a:lnTo>
                    <a:pt x="498" y="696"/>
                  </a:lnTo>
                  <a:lnTo>
                    <a:pt x="522" y="702"/>
                  </a:lnTo>
                  <a:lnTo>
                    <a:pt x="534" y="708"/>
                  </a:lnTo>
                  <a:lnTo>
                    <a:pt x="546" y="708"/>
                  </a:lnTo>
                  <a:lnTo>
                    <a:pt x="570" y="714"/>
                  </a:lnTo>
                  <a:lnTo>
                    <a:pt x="582" y="714"/>
                  </a:lnTo>
                  <a:lnTo>
                    <a:pt x="594" y="714"/>
                  </a:lnTo>
                  <a:lnTo>
                    <a:pt x="618" y="720"/>
                  </a:lnTo>
                  <a:lnTo>
                    <a:pt x="630" y="720"/>
                  </a:lnTo>
                  <a:lnTo>
                    <a:pt x="642" y="720"/>
                  </a:lnTo>
                  <a:lnTo>
                    <a:pt x="666" y="726"/>
                  </a:lnTo>
                  <a:lnTo>
                    <a:pt x="678" y="726"/>
                  </a:lnTo>
                  <a:lnTo>
                    <a:pt x="690" y="726"/>
                  </a:lnTo>
                  <a:lnTo>
                    <a:pt x="714" y="726"/>
                  </a:lnTo>
                  <a:lnTo>
                    <a:pt x="726" y="726"/>
                  </a:lnTo>
                  <a:lnTo>
                    <a:pt x="738" y="726"/>
                  </a:lnTo>
                  <a:lnTo>
                    <a:pt x="762" y="720"/>
                  </a:lnTo>
                  <a:lnTo>
                    <a:pt x="780" y="720"/>
                  </a:lnTo>
                  <a:lnTo>
                    <a:pt x="792" y="720"/>
                  </a:lnTo>
                  <a:lnTo>
                    <a:pt x="816" y="714"/>
                  </a:lnTo>
                  <a:lnTo>
                    <a:pt x="828" y="714"/>
                  </a:lnTo>
                  <a:lnTo>
                    <a:pt x="840" y="714"/>
                  </a:lnTo>
                  <a:lnTo>
                    <a:pt x="864" y="708"/>
                  </a:lnTo>
                  <a:lnTo>
                    <a:pt x="876" y="708"/>
                  </a:lnTo>
                  <a:lnTo>
                    <a:pt x="888" y="702"/>
                  </a:lnTo>
                  <a:lnTo>
                    <a:pt x="912" y="696"/>
                  </a:lnTo>
                  <a:lnTo>
                    <a:pt x="924" y="696"/>
                  </a:lnTo>
                  <a:lnTo>
                    <a:pt x="924" y="612"/>
                  </a:lnTo>
                  <a:close/>
                </a:path>
              </a:pathLst>
            </a:custGeom>
            <a:solidFill>
              <a:srgbClr val="052e5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033880" y="3924360"/>
              <a:ext cx="1466640" cy="2038320"/>
            </a:xfrm>
            <a:custGeom>
              <a:avLst/>
              <a:gdLst/>
              <a:ahLst/>
              <a:rect l="l" t="t" r="r" b="b"/>
              <a:pathLst>
                <a:path w="924" h="1284">
                  <a:moveTo>
                    <a:pt x="924" y="1254"/>
                  </a:moveTo>
                  <a:lnTo>
                    <a:pt x="912" y="1254"/>
                  </a:lnTo>
                  <a:lnTo>
                    <a:pt x="888" y="1260"/>
                  </a:lnTo>
                  <a:lnTo>
                    <a:pt x="876" y="1266"/>
                  </a:lnTo>
                  <a:lnTo>
                    <a:pt x="864" y="1266"/>
                  </a:lnTo>
                  <a:lnTo>
                    <a:pt x="840" y="1272"/>
                  </a:lnTo>
                  <a:lnTo>
                    <a:pt x="828" y="1272"/>
                  </a:lnTo>
                  <a:lnTo>
                    <a:pt x="816" y="1272"/>
                  </a:lnTo>
                  <a:lnTo>
                    <a:pt x="792" y="1278"/>
                  </a:lnTo>
                  <a:lnTo>
                    <a:pt x="780" y="1278"/>
                  </a:lnTo>
                  <a:lnTo>
                    <a:pt x="762" y="1278"/>
                  </a:lnTo>
                  <a:lnTo>
                    <a:pt x="738" y="1284"/>
                  </a:lnTo>
                  <a:lnTo>
                    <a:pt x="726" y="1284"/>
                  </a:lnTo>
                  <a:lnTo>
                    <a:pt x="714" y="1284"/>
                  </a:lnTo>
                  <a:lnTo>
                    <a:pt x="702" y="1284"/>
                  </a:lnTo>
                  <a:lnTo>
                    <a:pt x="678" y="1284"/>
                  </a:lnTo>
                  <a:lnTo>
                    <a:pt x="666" y="1284"/>
                  </a:lnTo>
                  <a:lnTo>
                    <a:pt x="654" y="1278"/>
                  </a:lnTo>
                  <a:lnTo>
                    <a:pt x="630" y="1278"/>
                  </a:lnTo>
                  <a:lnTo>
                    <a:pt x="618" y="1278"/>
                  </a:lnTo>
                  <a:lnTo>
                    <a:pt x="606" y="1278"/>
                  </a:lnTo>
                  <a:lnTo>
                    <a:pt x="582" y="1272"/>
                  </a:lnTo>
                  <a:lnTo>
                    <a:pt x="570" y="1272"/>
                  </a:lnTo>
                  <a:lnTo>
                    <a:pt x="558" y="1266"/>
                  </a:lnTo>
                  <a:lnTo>
                    <a:pt x="534" y="1266"/>
                  </a:lnTo>
                  <a:lnTo>
                    <a:pt x="522" y="1260"/>
                  </a:lnTo>
                  <a:lnTo>
                    <a:pt x="510" y="1260"/>
                  </a:lnTo>
                  <a:lnTo>
                    <a:pt x="486" y="1254"/>
                  </a:lnTo>
                  <a:lnTo>
                    <a:pt x="474" y="1248"/>
                  </a:lnTo>
                  <a:lnTo>
                    <a:pt x="462" y="1242"/>
                  </a:lnTo>
                  <a:lnTo>
                    <a:pt x="438" y="1236"/>
                  </a:lnTo>
                  <a:lnTo>
                    <a:pt x="426" y="1230"/>
                  </a:lnTo>
                  <a:lnTo>
                    <a:pt x="414" y="1224"/>
                  </a:lnTo>
                  <a:lnTo>
                    <a:pt x="396" y="1218"/>
                  </a:lnTo>
                  <a:lnTo>
                    <a:pt x="384" y="1212"/>
                  </a:lnTo>
                  <a:lnTo>
                    <a:pt x="372" y="1206"/>
                  </a:lnTo>
                  <a:lnTo>
                    <a:pt x="348" y="1194"/>
                  </a:lnTo>
                  <a:lnTo>
                    <a:pt x="342" y="1188"/>
                  </a:lnTo>
                  <a:lnTo>
                    <a:pt x="330" y="1182"/>
                  </a:lnTo>
                  <a:lnTo>
                    <a:pt x="318" y="1176"/>
                  </a:lnTo>
                  <a:lnTo>
                    <a:pt x="300" y="1164"/>
                  </a:lnTo>
                  <a:lnTo>
                    <a:pt x="288" y="1158"/>
                  </a:lnTo>
                  <a:lnTo>
                    <a:pt x="282" y="1152"/>
                  </a:lnTo>
                  <a:lnTo>
                    <a:pt x="258" y="1140"/>
                  </a:lnTo>
                  <a:lnTo>
                    <a:pt x="252" y="1134"/>
                  </a:lnTo>
                  <a:lnTo>
                    <a:pt x="240" y="1128"/>
                  </a:lnTo>
                  <a:lnTo>
                    <a:pt x="222" y="1110"/>
                  </a:lnTo>
                  <a:lnTo>
                    <a:pt x="216" y="1104"/>
                  </a:lnTo>
                  <a:lnTo>
                    <a:pt x="204" y="1092"/>
                  </a:lnTo>
                  <a:lnTo>
                    <a:pt x="186" y="1080"/>
                  </a:lnTo>
                  <a:lnTo>
                    <a:pt x="180" y="1068"/>
                  </a:lnTo>
                  <a:lnTo>
                    <a:pt x="174" y="1062"/>
                  </a:lnTo>
                  <a:lnTo>
                    <a:pt x="156" y="1044"/>
                  </a:lnTo>
                  <a:lnTo>
                    <a:pt x="150" y="1038"/>
                  </a:lnTo>
                  <a:lnTo>
                    <a:pt x="138" y="1026"/>
                  </a:lnTo>
                  <a:lnTo>
                    <a:pt x="126" y="1008"/>
                  </a:lnTo>
                  <a:lnTo>
                    <a:pt x="120" y="1002"/>
                  </a:lnTo>
                  <a:lnTo>
                    <a:pt x="114" y="990"/>
                  </a:lnTo>
                  <a:lnTo>
                    <a:pt x="102" y="972"/>
                  </a:lnTo>
                  <a:lnTo>
                    <a:pt x="90" y="960"/>
                  </a:lnTo>
                  <a:lnTo>
                    <a:pt x="84" y="954"/>
                  </a:lnTo>
                  <a:lnTo>
                    <a:pt x="78" y="930"/>
                  </a:lnTo>
                  <a:lnTo>
                    <a:pt x="72" y="924"/>
                  </a:lnTo>
                  <a:lnTo>
                    <a:pt x="66" y="912"/>
                  </a:lnTo>
                  <a:lnTo>
                    <a:pt x="60" y="900"/>
                  </a:lnTo>
                  <a:lnTo>
                    <a:pt x="48" y="882"/>
                  </a:lnTo>
                  <a:lnTo>
                    <a:pt x="48" y="870"/>
                  </a:lnTo>
                  <a:lnTo>
                    <a:pt x="42" y="858"/>
                  </a:lnTo>
                  <a:lnTo>
                    <a:pt x="36" y="840"/>
                  </a:lnTo>
                  <a:lnTo>
                    <a:pt x="30" y="828"/>
                  </a:lnTo>
                  <a:lnTo>
                    <a:pt x="24" y="816"/>
                  </a:lnTo>
                  <a:lnTo>
                    <a:pt x="18" y="798"/>
                  </a:lnTo>
                  <a:lnTo>
                    <a:pt x="18" y="786"/>
                  </a:lnTo>
                  <a:lnTo>
                    <a:pt x="12" y="774"/>
                  </a:lnTo>
                  <a:lnTo>
                    <a:pt x="12" y="750"/>
                  </a:lnTo>
                  <a:lnTo>
                    <a:pt x="6" y="738"/>
                  </a:lnTo>
                  <a:lnTo>
                    <a:pt x="6" y="732"/>
                  </a:lnTo>
                  <a:lnTo>
                    <a:pt x="0" y="708"/>
                  </a:lnTo>
                  <a:lnTo>
                    <a:pt x="0" y="696"/>
                  </a:lnTo>
                  <a:lnTo>
                    <a:pt x="0" y="684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42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0" y="594"/>
                  </a:lnTo>
                  <a:lnTo>
                    <a:pt x="0" y="576"/>
                  </a:lnTo>
                  <a:lnTo>
                    <a:pt x="6" y="564"/>
                  </a:lnTo>
                  <a:lnTo>
                    <a:pt x="6" y="552"/>
                  </a:lnTo>
                  <a:lnTo>
                    <a:pt x="6" y="540"/>
                  </a:lnTo>
                  <a:lnTo>
                    <a:pt x="12" y="516"/>
                  </a:lnTo>
                  <a:lnTo>
                    <a:pt x="12" y="510"/>
                  </a:lnTo>
                  <a:lnTo>
                    <a:pt x="18" y="498"/>
                  </a:lnTo>
                  <a:lnTo>
                    <a:pt x="24" y="474"/>
                  </a:lnTo>
                  <a:lnTo>
                    <a:pt x="24" y="462"/>
                  </a:lnTo>
                  <a:lnTo>
                    <a:pt x="30" y="450"/>
                  </a:lnTo>
                  <a:lnTo>
                    <a:pt x="36" y="432"/>
                  </a:lnTo>
                  <a:lnTo>
                    <a:pt x="42" y="420"/>
                  </a:lnTo>
                  <a:lnTo>
                    <a:pt x="48" y="408"/>
                  </a:lnTo>
                  <a:lnTo>
                    <a:pt x="54" y="390"/>
                  </a:lnTo>
                  <a:lnTo>
                    <a:pt x="60" y="378"/>
                  </a:lnTo>
                  <a:lnTo>
                    <a:pt x="66" y="372"/>
                  </a:lnTo>
                  <a:lnTo>
                    <a:pt x="78" y="348"/>
                  </a:lnTo>
                  <a:lnTo>
                    <a:pt x="84" y="342"/>
                  </a:lnTo>
                  <a:lnTo>
                    <a:pt x="84" y="330"/>
                  </a:lnTo>
                  <a:lnTo>
                    <a:pt x="102" y="312"/>
                  </a:lnTo>
                  <a:lnTo>
                    <a:pt x="108" y="300"/>
                  </a:lnTo>
                  <a:lnTo>
                    <a:pt x="114" y="288"/>
                  </a:lnTo>
                  <a:lnTo>
                    <a:pt x="126" y="270"/>
                  </a:lnTo>
                  <a:lnTo>
                    <a:pt x="132" y="264"/>
                  </a:lnTo>
                  <a:lnTo>
                    <a:pt x="138" y="252"/>
                  </a:lnTo>
                  <a:lnTo>
                    <a:pt x="156" y="234"/>
                  </a:lnTo>
                  <a:lnTo>
                    <a:pt x="162" y="228"/>
                  </a:lnTo>
                  <a:lnTo>
                    <a:pt x="174" y="222"/>
                  </a:lnTo>
                  <a:lnTo>
                    <a:pt x="180" y="210"/>
                  </a:lnTo>
                  <a:lnTo>
                    <a:pt x="198" y="192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34" y="162"/>
                  </a:lnTo>
                  <a:lnTo>
                    <a:pt x="240" y="156"/>
                  </a:lnTo>
                  <a:lnTo>
                    <a:pt x="252" y="150"/>
                  </a:lnTo>
                  <a:lnTo>
                    <a:pt x="270" y="132"/>
                  </a:lnTo>
                  <a:lnTo>
                    <a:pt x="282" y="126"/>
                  </a:lnTo>
                  <a:lnTo>
                    <a:pt x="288" y="120"/>
                  </a:lnTo>
                  <a:lnTo>
                    <a:pt x="312" y="108"/>
                  </a:lnTo>
                  <a:lnTo>
                    <a:pt x="318" y="102"/>
                  </a:lnTo>
                  <a:lnTo>
                    <a:pt x="330" y="96"/>
                  </a:lnTo>
                  <a:lnTo>
                    <a:pt x="348" y="84"/>
                  </a:lnTo>
                  <a:lnTo>
                    <a:pt x="360" y="78"/>
                  </a:lnTo>
                  <a:lnTo>
                    <a:pt x="372" y="72"/>
                  </a:lnTo>
                  <a:lnTo>
                    <a:pt x="396" y="66"/>
                  </a:lnTo>
                  <a:lnTo>
                    <a:pt x="408" y="60"/>
                  </a:lnTo>
                  <a:lnTo>
                    <a:pt x="414" y="54"/>
                  </a:lnTo>
                  <a:lnTo>
                    <a:pt x="438" y="48"/>
                  </a:lnTo>
                  <a:lnTo>
                    <a:pt x="450" y="42"/>
                  </a:lnTo>
                  <a:lnTo>
                    <a:pt x="462" y="36"/>
                  </a:lnTo>
                  <a:lnTo>
                    <a:pt x="486" y="30"/>
                  </a:lnTo>
                  <a:lnTo>
                    <a:pt x="498" y="24"/>
                  </a:lnTo>
                  <a:lnTo>
                    <a:pt x="510" y="24"/>
                  </a:lnTo>
                  <a:lnTo>
                    <a:pt x="522" y="18"/>
                  </a:lnTo>
                  <a:lnTo>
                    <a:pt x="546" y="12"/>
                  </a:lnTo>
                  <a:lnTo>
                    <a:pt x="558" y="12"/>
                  </a:lnTo>
                  <a:lnTo>
                    <a:pt x="570" y="12"/>
                  </a:lnTo>
                  <a:lnTo>
                    <a:pt x="594" y="6"/>
                  </a:lnTo>
                  <a:lnTo>
                    <a:pt x="606" y="6"/>
                  </a:lnTo>
                  <a:lnTo>
                    <a:pt x="618" y="6"/>
                  </a:lnTo>
                  <a:lnTo>
                    <a:pt x="642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90" y="0"/>
                  </a:lnTo>
                  <a:lnTo>
                    <a:pt x="702" y="0"/>
                  </a:lnTo>
                  <a:lnTo>
                    <a:pt x="702" y="642"/>
                  </a:lnTo>
                  <a:lnTo>
                    <a:pt x="924" y="1254"/>
                  </a:lnTo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110560" y="369108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India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4788000" y="3544920"/>
              <a:ext cx="2546280" cy="2676600"/>
            </a:xfrm>
            <a:custGeom>
              <a:avLst/>
              <a:gdLst>
                <a:gd name="textAreaLeft" fmla="*/ 124200 w 2546280"/>
                <a:gd name="textAreaRight" fmla="*/ 2422080 w 2546280"/>
                <a:gd name="textAreaTop" fmla="*/ 124200 h 2676600"/>
                <a:gd name="textAreaBottom" fmla="*/ 2552400 h 2676600"/>
              </a:gdLst>
              <a:ahLst/>
              <a:cxnLst/>
              <a:rect l="textAreaLeft" t="textAreaTop" r="textAreaRight" b="textAreaBottom"/>
              <a:pathLst>
                <a:path w="21600" h="22705">
                  <a:moveTo>
                    <a:pt x="3600" y="0"/>
                  </a:moveTo>
                  <a:arcTo wR="3600" hR="3600" stAng="16200000" swAng="-5400000"/>
                  <a:lnTo>
                    <a:pt x="0" y="19105"/>
                  </a:lnTo>
                  <a:arcTo wR="3600" hR="3600" stAng="10800000" swAng="-5400000"/>
                  <a:lnTo>
                    <a:pt x="18000" y="2270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583960" y="4745160"/>
              <a:ext cx="1231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40-50%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8" name=""/>
          <p:cNvSpPr/>
          <p:nvPr/>
        </p:nvSpPr>
        <p:spPr>
          <a:xfrm>
            <a:off x="218160" y="6419880"/>
            <a:ext cx="150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McKinsey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"/>
          <p:cNvSpPr/>
          <p:nvPr/>
        </p:nvSpPr>
        <p:spPr>
          <a:xfrm>
            <a:off x="2439000" y="79200"/>
            <a:ext cx="4159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0" name=""/>
          <p:cNvGrpSpPr/>
          <p:nvPr/>
        </p:nvGrpSpPr>
        <p:grpSpPr>
          <a:xfrm>
            <a:off x="295200" y="5418000"/>
            <a:ext cx="1733760" cy="690840"/>
            <a:chOff x="295200" y="5418000"/>
            <a:chExt cx="1733760" cy="690840"/>
          </a:xfrm>
        </p:grpSpPr>
        <p:sp>
          <p:nvSpPr>
            <p:cNvPr id="211" name=""/>
            <p:cNvSpPr/>
            <p:nvPr/>
          </p:nvSpPr>
          <p:spPr>
            <a:xfrm>
              <a:off x="412920" y="5816520"/>
              <a:ext cx="255240" cy="292320"/>
            </a:xfrm>
            <a:custGeom>
              <a:avLst/>
              <a:gdLst>
                <a:gd name="textAreaLeft" fmla="*/ 12240 w 255240"/>
                <a:gd name="textAreaRight" fmla="*/ 243000 w 2552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734">
                  <a:moveTo>
                    <a:pt x="3600" y="0"/>
                  </a:moveTo>
                  <a:arcTo wR="3600" hR="3600" stAng="16200000" swAng="-5400000"/>
                  <a:lnTo>
                    <a:pt x="0" y="21134"/>
                  </a:lnTo>
                  <a:arcTo wR="3600" hR="3600" stAng="10800000" swAng="-5400000"/>
                  <a:lnTo>
                    <a:pt x="18000" y="247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682560" y="5962680"/>
              <a:ext cx="1346400" cy="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295200" y="541800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10160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5" name=""/>
          <p:cNvGrpSpPr/>
          <p:nvPr/>
        </p:nvGrpSpPr>
        <p:grpSpPr>
          <a:xfrm>
            <a:off x="1877760" y="5418000"/>
            <a:ext cx="1794240" cy="690840"/>
            <a:chOff x="1877760" y="5418000"/>
            <a:chExt cx="1794240" cy="690840"/>
          </a:xfrm>
        </p:grpSpPr>
        <p:sp>
          <p:nvSpPr>
            <p:cNvPr id="216" name=""/>
            <p:cNvSpPr/>
            <p:nvPr/>
          </p:nvSpPr>
          <p:spPr>
            <a:xfrm>
              <a:off x="187776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019240" y="5816520"/>
              <a:ext cx="257400" cy="29232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26">
                  <a:moveTo>
                    <a:pt x="3600" y="0"/>
                  </a:moveTo>
                  <a:arcTo wR="3600" hR="3600" stAng="16200000" swAng="-5400000"/>
                  <a:lnTo>
                    <a:pt x="0" y="20926"/>
                  </a:lnTo>
                  <a:arcTo wR="3600" hR="3600" stAng="10800000" swAng="-5400000"/>
                  <a:lnTo>
                    <a:pt x="18000" y="245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279520" y="5962680"/>
              <a:ext cx="1392480" cy="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272412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0" name=""/>
          <p:cNvGrpSpPr/>
          <p:nvPr/>
        </p:nvGrpSpPr>
        <p:grpSpPr>
          <a:xfrm>
            <a:off x="3492360" y="5418000"/>
            <a:ext cx="2235240" cy="690840"/>
            <a:chOff x="3492360" y="5418000"/>
            <a:chExt cx="2235240" cy="690840"/>
          </a:xfrm>
        </p:grpSpPr>
        <p:sp>
          <p:nvSpPr>
            <p:cNvPr id="221" name=""/>
            <p:cNvSpPr/>
            <p:nvPr/>
          </p:nvSpPr>
          <p:spPr>
            <a:xfrm>
              <a:off x="349236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366552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510192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3925800" y="5962680"/>
              <a:ext cx="1360440" cy="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438120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5281560" y="5816520"/>
              <a:ext cx="257400" cy="29232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26">
                  <a:moveTo>
                    <a:pt x="3600" y="0"/>
                  </a:moveTo>
                  <a:arcTo wR="3600" hR="3600" stAng="16200000" swAng="-5400000"/>
                  <a:lnTo>
                    <a:pt x="0" y="20926"/>
                  </a:lnTo>
                  <a:arcTo wR="3600" hR="3600" stAng="10800000" swAng="-5400000"/>
                  <a:lnTo>
                    <a:pt x="18000" y="245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7" name=""/>
          <p:cNvSpPr/>
          <p:nvPr/>
        </p:nvSpPr>
        <p:spPr>
          <a:xfrm>
            <a:off x="5415120" y="13478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6357960" y="13478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5458680" y="194796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348600" y="1947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" name=""/>
          <p:cNvGrpSpPr/>
          <p:nvPr/>
        </p:nvGrpSpPr>
        <p:grpSpPr>
          <a:xfrm>
            <a:off x="7350120" y="658800"/>
            <a:ext cx="1623960" cy="708120"/>
            <a:chOff x="7350120" y="658800"/>
            <a:chExt cx="1623960" cy="708120"/>
          </a:xfrm>
        </p:grpSpPr>
        <p:sp>
          <p:nvSpPr>
            <p:cNvPr id="232" name=""/>
            <p:cNvSpPr/>
            <p:nvPr/>
          </p:nvSpPr>
          <p:spPr>
            <a:xfrm>
              <a:off x="7350120" y="658800"/>
              <a:ext cx="1623960" cy="708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  <a:effectLst>
              <a:outerShdw dist="107932" dir="8100000" blurRad="0" rotWithShape="0">
                <a:srgbClr val="ffb31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7504200" y="798480"/>
              <a:ext cx="163440" cy="187200"/>
            </a:xfrm>
            <a:custGeom>
              <a:avLst/>
              <a:gdLst>
                <a:gd name="textAreaLeft" fmla="*/ 7920 w 163440"/>
                <a:gd name="textAreaRight" fmla="*/ 155520 w 163440"/>
                <a:gd name="textAreaTop" fmla="*/ 7920 h 187200"/>
                <a:gd name="textAreaBottom" fmla="*/ 179280 h 187200"/>
              </a:gdLst>
              <a:ahLst/>
              <a:cxnLst/>
              <a:rect l="textAreaLeft" t="textAreaTop" r="textAreaRight" b="textAreaBottom"/>
              <a:pathLst>
                <a:path w="21600" h="24733">
                  <a:moveTo>
                    <a:pt x="3600" y="0"/>
                  </a:moveTo>
                  <a:arcTo wR="3600" hR="3600" stAng="16200000" swAng="-5400000"/>
                  <a:lnTo>
                    <a:pt x="0" y="21133"/>
                  </a:lnTo>
                  <a:arcTo wR="3600" hR="3600" stAng="10800000" swAng="-5400000"/>
                  <a:lnTo>
                    <a:pt x="18000" y="24733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7443720" y="1141560"/>
              <a:ext cx="263520" cy="1404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7673760" y="689040"/>
              <a:ext cx="12985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Transformation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Interaction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6" name=""/>
          <p:cNvGrpSpPr/>
          <p:nvPr/>
        </p:nvGrpSpPr>
        <p:grpSpPr>
          <a:xfrm>
            <a:off x="5978520" y="2335320"/>
            <a:ext cx="3165480" cy="1190520"/>
            <a:chOff x="5978520" y="2335320"/>
            <a:chExt cx="3165480" cy="1190520"/>
          </a:xfrm>
        </p:grpSpPr>
        <p:sp>
          <p:nvSpPr>
            <p:cNvPr id="237" name=""/>
            <p:cNvSpPr/>
            <p:nvPr/>
          </p:nvSpPr>
          <p:spPr>
            <a:xfrm>
              <a:off x="6016680" y="2335320"/>
              <a:ext cx="2941560" cy="11905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  <a:effectLst>
              <a:outerShdw dist="107932" dir="8100000" blurRad="0" rotWithShape="0">
                <a:srgbClr val="095ba6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641700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755532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839340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002280" y="2468520"/>
              <a:ext cx="3141720" cy="30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Costs for Finished Product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5978520" y="2763720"/>
              <a:ext cx="3024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Transformation  Interaction  Total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3" name=""/>
          <p:cNvGrpSpPr/>
          <p:nvPr/>
        </p:nvGrpSpPr>
        <p:grpSpPr>
          <a:xfrm>
            <a:off x="1896840" y="685800"/>
            <a:ext cx="1838520" cy="4071960"/>
            <a:chOff x="1896840" y="685800"/>
            <a:chExt cx="1838520" cy="4071960"/>
          </a:xfrm>
        </p:grpSpPr>
        <p:sp>
          <p:nvSpPr>
            <p:cNvPr id="244" name=""/>
            <p:cNvSpPr/>
            <p:nvPr/>
          </p:nvSpPr>
          <p:spPr>
            <a:xfrm>
              <a:off x="1896840" y="184140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5" name=""/>
            <p:cNvGrpSpPr/>
            <p:nvPr/>
          </p:nvGrpSpPr>
          <p:grpSpPr>
            <a:xfrm>
              <a:off x="2023920" y="685800"/>
              <a:ext cx="1711440" cy="4071960"/>
              <a:chOff x="2023920" y="685800"/>
              <a:chExt cx="1711440" cy="4071960"/>
            </a:xfrm>
          </p:grpSpPr>
          <p:sp>
            <p:nvSpPr>
              <p:cNvPr id="246" name=""/>
              <p:cNvSpPr/>
              <p:nvPr/>
            </p:nvSpPr>
            <p:spPr>
              <a:xfrm>
                <a:off x="2023920" y="100332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2023920" y="157320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2023920" y="272736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2023920" y="331308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" name=""/>
              <p:cNvSpPr/>
              <p:nvPr/>
            </p:nvSpPr>
            <p:spPr>
              <a:xfrm>
                <a:off x="2023920" y="388944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2023920" y="446580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" name=""/>
              <p:cNvSpPr/>
              <p:nvPr/>
            </p:nvSpPr>
            <p:spPr>
              <a:xfrm>
                <a:off x="2770200" y="685800"/>
                <a:ext cx="4986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1.0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" name=""/>
              <p:cNvSpPr/>
              <p:nvPr/>
            </p:nvSpPr>
            <p:spPr>
              <a:xfrm flipV="1">
                <a:off x="2243160" y="1146240"/>
                <a:ext cx="1468440" cy="111744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 flipV="1">
                <a:off x="2243160" y="1770120"/>
                <a:ext cx="1484280" cy="50328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" name=""/>
              <p:cNvSpPr/>
              <p:nvPr/>
            </p:nvSpPr>
            <p:spPr>
              <a:xfrm>
                <a:off x="2266920" y="2290680"/>
                <a:ext cx="1444680" cy="3492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" name=""/>
              <p:cNvSpPr/>
              <p:nvPr/>
            </p:nvSpPr>
            <p:spPr>
              <a:xfrm>
                <a:off x="2274840" y="2273400"/>
                <a:ext cx="1460520" cy="60300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" name=""/>
              <p:cNvSpPr/>
              <p:nvPr/>
            </p:nvSpPr>
            <p:spPr>
              <a:xfrm>
                <a:off x="2251080" y="2246400"/>
                <a:ext cx="1468440" cy="122400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" name=""/>
              <p:cNvSpPr/>
              <p:nvPr/>
            </p:nvSpPr>
            <p:spPr>
              <a:xfrm>
                <a:off x="2251080" y="2255760"/>
                <a:ext cx="1411200" cy="173520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" name=""/>
              <p:cNvSpPr/>
              <p:nvPr/>
            </p:nvSpPr>
            <p:spPr>
              <a:xfrm>
                <a:off x="2274840" y="2290680"/>
                <a:ext cx="1436760" cy="234180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2023920" y="2149560"/>
                <a:ext cx="255600" cy="291960"/>
              </a:xfrm>
              <a:custGeom>
                <a:avLst/>
                <a:gdLst>
                  <a:gd name="textAreaLeft" fmla="*/ 12240 w 255600"/>
                  <a:gd name="textAreaRight" fmla="*/ 243360 w 2556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668">
                    <a:moveTo>
                      <a:pt x="3600" y="0"/>
                    </a:moveTo>
                    <a:arcTo wR="3600" hR="3600" stAng="16200000" swAng="-5400000"/>
                    <a:lnTo>
                      <a:pt x="0" y="21068"/>
                    </a:lnTo>
                    <a:arcTo wR="3600" hR="3600" stAng="10800000" swAng="-5400000"/>
                    <a:lnTo>
                      <a:pt x="18000" y="24668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61" name=""/>
          <p:cNvGrpSpPr/>
          <p:nvPr/>
        </p:nvGrpSpPr>
        <p:grpSpPr>
          <a:xfrm>
            <a:off x="3551040" y="684360"/>
            <a:ext cx="2090880" cy="4073400"/>
            <a:chOff x="3551040" y="684360"/>
            <a:chExt cx="2090880" cy="4073400"/>
          </a:xfrm>
        </p:grpSpPr>
        <p:sp>
          <p:nvSpPr>
            <p:cNvPr id="262" name=""/>
            <p:cNvSpPr/>
            <p:nvPr/>
          </p:nvSpPr>
          <p:spPr>
            <a:xfrm>
              <a:off x="3551040" y="356400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63" name=""/>
            <p:cNvGrpSpPr/>
            <p:nvPr/>
          </p:nvGrpSpPr>
          <p:grpSpPr>
            <a:xfrm>
              <a:off x="3670200" y="684360"/>
              <a:ext cx="1971720" cy="4073400"/>
              <a:chOff x="3670200" y="684360"/>
              <a:chExt cx="1971720" cy="4073400"/>
            </a:xfrm>
          </p:grpSpPr>
          <p:sp>
            <p:nvSpPr>
              <p:cNvPr id="264" name=""/>
              <p:cNvSpPr/>
              <p:nvPr/>
            </p:nvSpPr>
            <p:spPr>
              <a:xfrm>
                <a:off x="4088880" y="1347840"/>
                <a:ext cx="148860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Transformation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sng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Costs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4126320" y="1947960"/>
                <a:ext cx="52776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4.35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4021920" y="831960"/>
                <a:ext cx="1014120" cy="48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8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Finished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8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Product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3670200" y="100332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3670200" y="157320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3670200" y="214956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3670200" y="272736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3670200" y="331308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" name=""/>
              <p:cNvSpPr/>
              <p:nvPr/>
            </p:nvSpPr>
            <p:spPr>
              <a:xfrm>
                <a:off x="3670200" y="446580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4392360" y="685800"/>
                <a:ext cx="4986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1.0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" name=""/>
              <p:cNvSpPr/>
              <p:nvPr/>
            </p:nvSpPr>
            <p:spPr>
              <a:xfrm flipV="1">
                <a:off x="3857760" y="1295280"/>
                <a:ext cx="1427040" cy="273528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" name=""/>
              <p:cNvSpPr/>
              <p:nvPr/>
            </p:nvSpPr>
            <p:spPr>
              <a:xfrm flipV="1">
                <a:off x="3857760" y="1769760"/>
                <a:ext cx="1500120" cy="226044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" name=""/>
              <p:cNvSpPr/>
              <p:nvPr/>
            </p:nvSpPr>
            <p:spPr>
              <a:xfrm flipV="1">
                <a:off x="3857760" y="2280960"/>
                <a:ext cx="1515960" cy="176508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" name=""/>
              <p:cNvSpPr/>
              <p:nvPr/>
            </p:nvSpPr>
            <p:spPr>
              <a:xfrm flipV="1">
                <a:off x="3857760" y="2901960"/>
                <a:ext cx="1508040" cy="116208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" name=""/>
              <p:cNvSpPr/>
              <p:nvPr/>
            </p:nvSpPr>
            <p:spPr>
              <a:xfrm flipV="1">
                <a:off x="3857760" y="3479760"/>
                <a:ext cx="1469880" cy="54936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" name=""/>
              <p:cNvSpPr/>
              <p:nvPr/>
            </p:nvSpPr>
            <p:spPr>
              <a:xfrm flipV="1">
                <a:off x="3857760" y="4021200"/>
                <a:ext cx="1493640" cy="792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" name=""/>
              <p:cNvSpPr/>
              <p:nvPr/>
            </p:nvSpPr>
            <p:spPr>
              <a:xfrm>
                <a:off x="3857760" y="4021200"/>
                <a:ext cx="1539720" cy="611280"/>
              </a:xfrm>
              <a:prstGeom prst="line">
                <a:avLst/>
              </a:prstGeom>
              <a:ln cap="rnd" w="3816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" name=""/>
              <p:cNvSpPr/>
              <p:nvPr/>
            </p:nvSpPr>
            <p:spPr>
              <a:xfrm>
                <a:off x="5278320" y="100332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" name=""/>
              <p:cNvSpPr/>
              <p:nvPr/>
            </p:nvSpPr>
            <p:spPr>
              <a:xfrm>
                <a:off x="5278320" y="157320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>
                <a:off x="5278320" y="214956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" name=""/>
              <p:cNvSpPr/>
              <p:nvPr/>
            </p:nvSpPr>
            <p:spPr>
              <a:xfrm>
                <a:off x="5278320" y="272736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" name=""/>
              <p:cNvSpPr/>
              <p:nvPr/>
            </p:nvSpPr>
            <p:spPr>
              <a:xfrm>
                <a:off x="5278320" y="331308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>
                <a:off x="5278320" y="388944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5278320" y="446580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5143320" y="684360"/>
                <a:ext cx="4986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.90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3670200" y="3889440"/>
                <a:ext cx="257400" cy="291960"/>
              </a:xfrm>
              <a:custGeom>
                <a:avLst/>
                <a:gdLst>
                  <a:gd name="textAreaLeft" fmla="*/ 12240 w 257400"/>
                  <a:gd name="textAreaRight" fmla="*/ 245160 w 25740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496">
                    <a:moveTo>
                      <a:pt x="3600" y="0"/>
                    </a:moveTo>
                    <a:arcTo wR="3600" hR="3600" stAng="16200000" swAng="-5400000"/>
                    <a:lnTo>
                      <a:pt x="0" y="20896"/>
                    </a:lnTo>
                    <a:arcTo wR="3600" hR="3600" stAng="10800000" swAng="-5400000"/>
                    <a:lnTo>
                      <a:pt x="18000" y="24496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90" name=""/>
          <p:cNvGrpSpPr/>
          <p:nvPr/>
        </p:nvGrpSpPr>
        <p:grpSpPr>
          <a:xfrm>
            <a:off x="282600" y="685800"/>
            <a:ext cx="1868400" cy="4071960"/>
            <a:chOff x="282600" y="685800"/>
            <a:chExt cx="1868400" cy="4071960"/>
          </a:xfrm>
        </p:grpSpPr>
        <p:sp>
          <p:nvSpPr>
            <p:cNvPr id="291" name=""/>
            <p:cNvSpPr/>
            <p:nvPr/>
          </p:nvSpPr>
          <p:spPr>
            <a:xfrm>
              <a:off x="282600" y="24130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415800" y="100332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415800" y="157320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415800" y="214956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415800" y="331308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415800" y="388944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415800" y="446580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1114200" y="68580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 flipV="1">
              <a:off x="642960" y="1163520"/>
              <a:ext cx="1446120" cy="171288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 flipV="1">
              <a:off x="635040" y="1769760"/>
              <a:ext cx="1444680" cy="109692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 flipV="1">
              <a:off x="663480" y="2322360"/>
              <a:ext cx="1336680" cy="54000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 flipV="1">
              <a:off x="642960" y="2876400"/>
              <a:ext cx="1430280" cy="792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35040" y="2884320"/>
              <a:ext cx="1454040" cy="56844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58720" y="2819520"/>
              <a:ext cx="1536840" cy="124452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666720" y="2867040"/>
              <a:ext cx="1484280" cy="174780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415800" y="2727360"/>
              <a:ext cx="257400" cy="29196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496">
                  <a:moveTo>
                    <a:pt x="3600" y="0"/>
                  </a:moveTo>
                  <a:arcTo wR="3600" hR="3600" stAng="16200000" swAng="-5400000"/>
                  <a:lnTo>
                    <a:pt x="0" y="20896"/>
                  </a:lnTo>
                  <a:arcTo wR="3600" hR="3600" stAng="10800000" swAng="-5400000"/>
                  <a:lnTo>
                    <a:pt x="18000" y="2449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7" name=""/>
          <p:cNvGrpSpPr/>
          <p:nvPr/>
        </p:nvGrpSpPr>
        <p:grpSpPr>
          <a:xfrm>
            <a:off x="5978520" y="4925880"/>
            <a:ext cx="3165480" cy="1190880"/>
            <a:chOff x="5978520" y="4925880"/>
            <a:chExt cx="3165480" cy="1190880"/>
          </a:xfrm>
        </p:grpSpPr>
        <p:sp>
          <p:nvSpPr>
            <p:cNvPr id="308" name=""/>
            <p:cNvSpPr/>
            <p:nvPr/>
          </p:nvSpPr>
          <p:spPr>
            <a:xfrm>
              <a:off x="6016680" y="4925880"/>
              <a:ext cx="2941560" cy="11908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  <a:effectLst>
              <a:outerShdw dist="107932" dir="8100000" blurRad="0" rotWithShape="0">
                <a:srgbClr val="095ba6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6002280" y="5064120"/>
              <a:ext cx="3141720" cy="30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Costs for Finished Product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5978520" y="5359320"/>
              <a:ext cx="3024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Transformation  Interaction  Total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6431400" y="572292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4.35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7542720" y="5722920"/>
              <a:ext cx="4626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.60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425440" y="572292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4.95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"/>
          <p:cNvSpPr/>
          <p:nvPr/>
        </p:nvSpPr>
        <p:spPr>
          <a:xfrm>
            <a:off x="1760040" y="266760"/>
            <a:ext cx="5620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Cost of Teller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930240" y="5073480"/>
            <a:ext cx="5783400" cy="648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930240" y="5079960"/>
            <a:ext cx="5783400" cy="6480"/>
          </a:xfrm>
          <a:prstGeom prst="rect">
            <a:avLst/>
          </a:prstGeom>
          <a:solidFill>
            <a:srgbClr val="83838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930240" y="5086440"/>
            <a:ext cx="5783400" cy="6120"/>
          </a:xfrm>
          <a:prstGeom prst="rect">
            <a:avLst/>
          </a:prstGeom>
          <a:solidFill>
            <a:srgbClr val="8686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930240" y="5092560"/>
            <a:ext cx="5783400" cy="6480"/>
          </a:xfrm>
          <a:prstGeom prst="rect">
            <a:avLst/>
          </a:prstGeom>
          <a:solidFill>
            <a:srgbClr val="8a8a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930240" y="5099040"/>
            <a:ext cx="5783400" cy="6480"/>
          </a:xfrm>
          <a:prstGeom prst="rect">
            <a:avLst/>
          </a:prstGeom>
          <a:solidFill>
            <a:srgbClr val="909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930240" y="5105520"/>
            <a:ext cx="5783400" cy="6120"/>
          </a:xfrm>
          <a:prstGeom prst="rect">
            <a:avLst/>
          </a:prstGeom>
          <a:solidFill>
            <a:srgbClr val="9696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930240" y="5111640"/>
            <a:ext cx="5783400" cy="6480"/>
          </a:xfrm>
          <a:prstGeom prst="rect">
            <a:avLst/>
          </a:prstGeom>
          <a:solidFill>
            <a:srgbClr val="9e9e9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930240" y="5118120"/>
            <a:ext cx="5783400" cy="6480"/>
          </a:xfrm>
          <a:prstGeom prst="rect">
            <a:avLst/>
          </a:prstGeom>
          <a:solidFill>
            <a:srgbClr val="a6a6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930240" y="5124600"/>
            <a:ext cx="5783400" cy="6120"/>
          </a:xfrm>
          <a:prstGeom prst="rect">
            <a:avLst/>
          </a:prstGeom>
          <a:solidFill>
            <a:srgbClr val="aeae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930240" y="5130720"/>
            <a:ext cx="5783400" cy="6480"/>
          </a:xfrm>
          <a:prstGeom prst="rect">
            <a:avLst/>
          </a:prstGeom>
          <a:solidFill>
            <a:srgbClr val="b7b7b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930240" y="5137200"/>
            <a:ext cx="5783400" cy="648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930240" y="5143680"/>
            <a:ext cx="5783400" cy="6120"/>
          </a:xfrm>
          <a:prstGeom prst="rect">
            <a:avLst/>
          </a:prstGeom>
          <a:solidFill>
            <a:srgbClr val="cacac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930240" y="5149800"/>
            <a:ext cx="5783400" cy="6480"/>
          </a:xfrm>
          <a:prstGeom prst="rect">
            <a:avLst/>
          </a:prstGeom>
          <a:solidFill>
            <a:srgbClr val="d2d2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930240" y="5156280"/>
            <a:ext cx="5783400" cy="6120"/>
          </a:xfrm>
          <a:prstGeom prst="rect">
            <a:avLst/>
          </a:prstGeom>
          <a:solidFill>
            <a:srgbClr val="dada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930240" y="5162400"/>
            <a:ext cx="5783400" cy="6480"/>
          </a:xfrm>
          <a:prstGeom prst="rect">
            <a:avLst/>
          </a:prstGeom>
          <a:solidFill>
            <a:srgbClr val="e1e1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930240" y="5168880"/>
            <a:ext cx="5783400" cy="6480"/>
          </a:xfrm>
          <a:prstGeom prst="rect">
            <a:avLst/>
          </a:prstGeom>
          <a:solidFill>
            <a:srgbClr val="e7e7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930240" y="5175360"/>
            <a:ext cx="5783400" cy="612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930240" y="5181480"/>
            <a:ext cx="5783400" cy="64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930240" y="5187960"/>
            <a:ext cx="5783400" cy="648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930240" y="5194440"/>
            <a:ext cx="5783400" cy="6120"/>
          </a:xfrm>
          <a:prstGeom prst="rect">
            <a:avLst/>
          </a:prstGeom>
          <a:solidFill>
            <a:srgbClr val="f9f9f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930240" y="5200560"/>
            <a:ext cx="5783400" cy="7920"/>
          </a:xfrm>
          <a:prstGeom prst="rect">
            <a:avLst/>
          </a:prstGeom>
          <a:solidFill>
            <a:srgbClr val="fbfb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930240" y="5208480"/>
            <a:ext cx="5783400" cy="6480"/>
          </a:xfrm>
          <a:prstGeom prst="rect">
            <a:avLst/>
          </a:prstGeom>
          <a:solidFill>
            <a:srgbClr val="fdfdf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930240" y="5214960"/>
            <a:ext cx="5783400" cy="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930240" y="1550880"/>
            <a:ext cx="185760" cy="3664080"/>
          </a:xfrm>
          <a:custGeom>
            <a:avLst/>
            <a:gdLst/>
            <a:ahLst/>
            <a:rect l="l" t="t" r="r" b="b"/>
            <a:pathLst>
              <a:path w="117" h="2308">
                <a:moveTo>
                  <a:pt x="0" y="2308"/>
                </a:moveTo>
                <a:lnTo>
                  <a:pt x="0" y="88"/>
                </a:lnTo>
                <a:lnTo>
                  <a:pt x="117" y="0"/>
                </a:lnTo>
                <a:lnTo>
                  <a:pt x="117" y="2219"/>
                </a:lnTo>
                <a:lnTo>
                  <a:pt x="0" y="2308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1116000" y="1550880"/>
            <a:ext cx="5591160" cy="35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0" name=""/>
          <p:cNvGrpSpPr/>
          <p:nvPr/>
        </p:nvGrpSpPr>
        <p:grpSpPr>
          <a:xfrm>
            <a:off x="930240" y="1108080"/>
            <a:ext cx="7419600" cy="4790880"/>
            <a:chOff x="930240" y="1108080"/>
            <a:chExt cx="7419600" cy="4790880"/>
          </a:xfrm>
        </p:grpSpPr>
        <p:sp>
          <p:nvSpPr>
            <p:cNvPr id="341" name=""/>
            <p:cNvSpPr/>
            <p:nvPr/>
          </p:nvSpPr>
          <p:spPr>
            <a:xfrm>
              <a:off x="2603520" y="1566720"/>
              <a:ext cx="521172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42" name=""/>
            <p:cNvGrpSpPr/>
            <p:nvPr/>
          </p:nvGrpSpPr>
          <p:grpSpPr>
            <a:xfrm>
              <a:off x="930240" y="1108080"/>
              <a:ext cx="7419600" cy="4790880"/>
              <a:chOff x="930240" y="1108080"/>
              <a:chExt cx="7419600" cy="4790880"/>
            </a:xfrm>
          </p:grpSpPr>
          <p:sp>
            <p:nvSpPr>
              <p:cNvPr id="343" name=""/>
              <p:cNvSpPr/>
              <p:nvPr/>
            </p:nvSpPr>
            <p:spPr>
              <a:xfrm>
                <a:off x="2409840" y="1550880"/>
                <a:ext cx="185760" cy="3664080"/>
              </a:xfrm>
              <a:custGeom>
                <a:avLst/>
                <a:gdLst/>
                <a:ahLst/>
                <a:rect l="l" t="t" r="r" b="b"/>
                <a:pathLst>
                  <a:path w="117" h="2308">
                    <a:moveTo>
                      <a:pt x="0" y="2308"/>
                    </a:moveTo>
                    <a:lnTo>
                      <a:pt x="0" y="88"/>
                    </a:lnTo>
                    <a:lnTo>
                      <a:pt x="117" y="0"/>
                    </a:lnTo>
                    <a:lnTo>
                      <a:pt x="117" y="2219"/>
                    </a:lnTo>
                    <a:lnTo>
                      <a:pt x="0" y="2308"/>
                    </a:lnTo>
                    <a:close/>
                  </a:path>
                </a:pathLst>
              </a:custGeom>
              <a:solidFill>
                <a:srgbClr val="00411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44" name=""/>
              <p:cNvGrpSpPr/>
              <p:nvPr/>
            </p:nvGrpSpPr>
            <p:grpSpPr>
              <a:xfrm>
                <a:off x="930240" y="1108080"/>
                <a:ext cx="7419600" cy="4790880"/>
                <a:chOff x="930240" y="1108080"/>
                <a:chExt cx="7419600" cy="4790880"/>
              </a:xfrm>
            </p:grpSpPr>
            <p:sp>
              <p:nvSpPr>
                <p:cNvPr id="345" name=""/>
                <p:cNvSpPr/>
                <p:nvPr/>
              </p:nvSpPr>
              <p:spPr>
                <a:xfrm>
                  <a:off x="1425600" y="5256360"/>
                  <a:ext cx="892080" cy="642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i="1" lang="en-US" sz="1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1985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i="1" lang="en-US" sz="1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(Bank)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" name=""/>
                <p:cNvSpPr/>
                <p:nvPr/>
              </p:nvSpPr>
              <p:spPr>
                <a:xfrm>
                  <a:off x="7406280" y="1108080"/>
                  <a:ext cx="94356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$1.50</a:t>
                  </a: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" name=""/>
                <p:cNvSpPr/>
                <p:nvPr/>
              </p:nvSpPr>
              <p:spPr>
                <a:xfrm>
                  <a:off x="930240" y="5073480"/>
                  <a:ext cx="5776920" cy="141480"/>
                </a:xfrm>
                <a:custGeom>
                  <a:avLst/>
                  <a:gdLst/>
                  <a:ahLst/>
                  <a:rect l="l" t="t" r="r" b="b"/>
                  <a:pathLst>
                    <a:path w="3639" h="89">
                      <a:moveTo>
                        <a:pt x="0" y="89"/>
                      </a:moveTo>
                      <a:lnTo>
                        <a:pt x="117" y="0"/>
                      </a:lnTo>
                      <a:lnTo>
                        <a:pt x="3639" y="0"/>
                      </a:lnTo>
                      <a:lnTo>
                        <a:pt x="3523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" name=""/>
                <p:cNvSpPr/>
                <p:nvPr/>
              </p:nvSpPr>
              <p:spPr>
                <a:xfrm>
                  <a:off x="1116000" y="1550880"/>
                  <a:ext cx="5591160" cy="3522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" name=""/>
                <p:cNvSpPr/>
                <p:nvPr/>
              </p:nvSpPr>
              <p:spPr>
                <a:xfrm>
                  <a:off x="1312920" y="1690560"/>
                  <a:ext cx="1096920" cy="3524400"/>
                </a:xfrm>
                <a:prstGeom prst="rect">
                  <a:avLst/>
                </a:prstGeom>
                <a:solidFill>
                  <a:srgbClr val="00823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50" name=""/>
              <p:cNvSpPr/>
              <p:nvPr/>
            </p:nvSpPr>
            <p:spPr>
              <a:xfrm>
                <a:off x="1312920" y="1550880"/>
                <a:ext cx="1282680" cy="139680"/>
              </a:xfrm>
              <a:custGeom>
                <a:avLst/>
                <a:gdLst/>
                <a:ahLst/>
                <a:rect l="l" t="t" r="r" b="b"/>
                <a:pathLst>
                  <a:path w="808" h="88">
                    <a:moveTo>
                      <a:pt x="691" y="88"/>
                    </a:moveTo>
                    <a:lnTo>
                      <a:pt x="808" y="0"/>
                    </a:lnTo>
                    <a:lnTo>
                      <a:pt x="121" y="0"/>
                    </a:lnTo>
                    <a:lnTo>
                      <a:pt x="0" y="88"/>
                    </a:lnTo>
                    <a:lnTo>
                      <a:pt x="691" y="88"/>
                    </a:lnTo>
                    <a:close/>
                  </a:path>
                </a:pathLst>
              </a:custGeom>
              <a:solidFill>
                <a:srgbClr val="00622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51" name=""/>
          <p:cNvGrpSpPr/>
          <p:nvPr/>
        </p:nvGrpSpPr>
        <p:grpSpPr>
          <a:xfrm>
            <a:off x="3174840" y="3565440"/>
            <a:ext cx="5175000" cy="2333520"/>
            <a:chOff x="3174840" y="3565440"/>
            <a:chExt cx="5175000" cy="2333520"/>
          </a:xfrm>
        </p:grpSpPr>
        <p:sp>
          <p:nvSpPr>
            <p:cNvPr id="352" name=""/>
            <p:cNvSpPr/>
            <p:nvPr/>
          </p:nvSpPr>
          <p:spPr>
            <a:xfrm>
              <a:off x="3319560" y="5256360"/>
              <a:ext cx="8280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1995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(ATM)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3375000" y="4043520"/>
              <a:ext cx="4441680" cy="144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7406280" y="3565440"/>
              <a:ext cx="943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$0.30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4272120" y="4014720"/>
              <a:ext cx="191880" cy="1200240"/>
            </a:xfrm>
            <a:custGeom>
              <a:avLst/>
              <a:gdLst/>
              <a:ahLst/>
              <a:rect l="l" t="t" r="r" b="b"/>
              <a:pathLst>
                <a:path w="121" h="756">
                  <a:moveTo>
                    <a:pt x="0" y="756"/>
                  </a:moveTo>
                  <a:lnTo>
                    <a:pt x="0" y="92"/>
                  </a:lnTo>
                  <a:lnTo>
                    <a:pt x="121" y="0"/>
                  </a:lnTo>
                  <a:lnTo>
                    <a:pt x="121" y="667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00411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3174840" y="4160880"/>
              <a:ext cx="1097280" cy="1054080"/>
            </a:xfrm>
            <a:prstGeom prst="rect">
              <a:avLst/>
            </a:prstGeom>
            <a:solidFill>
              <a:srgbClr val="0082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3174840" y="4014720"/>
              <a:ext cx="1289160" cy="146160"/>
            </a:xfrm>
            <a:custGeom>
              <a:avLst/>
              <a:gdLst/>
              <a:ahLst/>
              <a:rect l="l" t="t" r="r" b="b"/>
              <a:pathLst>
                <a:path w="812" h="92">
                  <a:moveTo>
                    <a:pt x="691" y="92"/>
                  </a:moveTo>
                  <a:lnTo>
                    <a:pt x="812" y="0"/>
                  </a:lnTo>
                  <a:lnTo>
                    <a:pt x="121" y="0"/>
                  </a:lnTo>
                  <a:lnTo>
                    <a:pt x="0" y="92"/>
                  </a:lnTo>
                  <a:lnTo>
                    <a:pt x="691" y="92"/>
                  </a:lnTo>
                  <a:close/>
                </a:path>
              </a:pathLst>
            </a:custGeom>
            <a:solidFill>
              <a:srgbClr val="006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" name=""/>
          <p:cNvGrpSpPr/>
          <p:nvPr/>
        </p:nvGrpSpPr>
        <p:grpSpPr>
          <a:xfrm>
            <a:off x="5043600" y="4456080"/>
            <a:ext cx="3306240" cy="1442880"/>
            <a:chOff x="5043600" y="4456080"/>
            <a:chExt cx="3306240" cy="1442880"/>
          </a:xfrm>
        </p:grpSpPr>
        <p:sp>
          <p:nvSpPr>
            <p:cNvPr id="359" name=""/>
            <p:cNvSpPr/>
            <p:nvPr/>
          </p:nvSpPr>
          <p:spPr>
            <a:xfrm>
              <a:off x="5080320" y="5256360"/>
              <a:ext cx="11710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(Internet)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5280120" y="4923000"/>
              <a:ext cx="253656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7406280" y="4456080"/>
              <a:ext cx="943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$0.01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6134040" y="4894200"/>
              <a:ext cx="190440" cy="320760"/>
            </a:xfrm>
            <a:custGeom>
              <a:avLst/>
              <a:gdLst/>
              <a:ahLst/>
              <a:rect l="l" t="t" r="r" b="b"/>
              <a:pathLst>
                <a:path w="120" h="202">
                  <a:moveTo>
                    <a:pt x="0" y="202"/>
                  </a:moveTo>
                  <a:lnTo>
                    <a:pt x="0" y="93"/>
                  </a:lnTo>
                  <a:lnTo>
                    <a:pt x="120" y="0"/>
                  </a:lnTo>
                  <a:lnTo>
                    <a:pt x="120" y="11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411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5043600" y="5041800"/>
              <a:ext cx="1090440" cy="173160"/>
            </a:xfrm>
            <a:prstGeom prst="rect">
              <a:avLst/>
            </a:prstGeom>
            <a:solidFill>
              <a:srgbClr val="0082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5043600" y="4894200"/>
              <a:ext cx="1280880" cy="147600"/>
            </a:xfrm>
            <a:custGeom>
              <a:avLst/>
              <a:gdLst/>
              <a:ahLst/>
              <a:rect l="l" t="t" r="r" b="b"/>
              <a:pathLst>
                <a:path w="807" h="93">
                  <a:moveTo>
                    <a:pt x="687" y="93"/>
                  </a:moveTo>
                  <a:lnTo>
                    <a:pt x="807" y="0"/>
                  </a:lnTo>
                  <a:lnTo>
                    <a:pt x="117" y="0"/>
                  </a:lnTo>
                  <a:lnTo>
                    <a:pt x="0" y="93"/>
                  </a:lnTo>
                  <a:lnTo>
                    <a:pt x="687" y="93"/>
                  </a:lnTo>
                  <a:close/>
                </a:path>
              </a:pathLst>
            </a:custGeom>
            <a:solidFill>
              <a:srgbClr val="006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"/>
          <p:cNvSpPr/>
          <p:nvPr/>
        </p:nvSpPr>
        <p:spPr>
          <a:xfrm>
            <a:off x="569160" y="271440"/>
            <a:ext cx="8267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Length of Time to Provision Bandwidth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6" name=""/>
          <p:cNvGrpSpPr/>
          <p:nvPr/>
        </p:nvGrpSpPr>
        <p:grpSpPr>
          <a:xfrm>
            <a:off x="932040" y="5065560"/>
            <a:ext cx="5778360" cy="147960"/>
            <a:chOff x="932040" y="5065560"/>
            <a:chExt cx="5778360" cy="147960"/>
          </a:xfrm>
        </p:grpSpPr>
        <p:sp>
          <p:nvSpPr>
            <p:cNvPr id="367" name=""/>
            <p:cNvSpPr/>
            <p:nvPr/>
          </p:nvSpPr>
          <p:spPr>
            <a:xfrm>
              <a:off x="932040" y="5065560"/>
              <a:ext cx="5778360" cy="648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932040" y="5072040"/>
              <a:ext cx="5778360" cy="6480"/>
            </a:xfrm>
            <a:prstGeom prst="rect">
              <a:avLst/>
            </a:prstGeom>
            <a:solidFill>
              <a:srgbClr val="83838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932040" y="5078520"/>
              <a:ext cx="5778360" cy="6120"/>
            </a:xfrm>
            <a:prstGeom prst="rect">
              <a:avLst/>
            </a:prstGeom>
            <a:solidFill>
              <a:srgbClr val="8686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932040" y="5084640"/>
              <a:ext cx="5778360" cy="6480"/>
            </a:xfrm>
            <a:prstGeom prst="rect">
              <a:avLst/>
            </a:prstGeom>
            <a:solidFill>
              <a:srgbClr val="8a8a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932040" y="5091120"/>
              <a:ext cx="5778360" cy="6480"/>
            </a:xfrm>
            <a:prstGeom prst="rect">
              <a:avLst/>
            </a:prstGeom>
            <a:solidFill>
              <a:srgbClr val="909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932040" y="5097600"/>
              <a:ext cx="5778360" cy="6120"/>
            </a:xfrm>
            <a:prstGeom prst="rect">
              <a:avLst/>
            </a:prstGeom>
            <a:solidFill>
              <a:srgbClr val="9696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932040" y="5103720"/>
              <a:ext cx="5778360" cy="6480"/>
            </a:xfrm>
            <a:prstGeom prst="rect">
              <a:avLst/>
            </a:pr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932040" y="5110200"/>
              <a:ext cx="5778360" cy="6480"/>
            </a:xfrm>
            <a:prstGeom prst="rect">
              <a:avLst/>
            </a:prstGeom>
            <a:solidFill>
              <a:srgbClr val="a6a6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932040" y="5116680"/>
              <a:ext cx="5778360" cy="6120"/>
            </a:xfrm>
            <a:prstGeom prst="rect">
              <a:avLst/>
            </a:prstGeom>
            <a:solidFill>
              <a:srgbClr val="aeae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932040" y="5122800"/>
              <a:ext cx="5778360" cy="6480"/>
            </a:xfrm>
            <a:prstGeom prst="rect">
              <a:avLst/>
            </a:prstGeom>
            <a:solidFill>
              <a:srgbClr val="b7b7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932040" y="5129280"/>
              <a:ext cx="5778360" cy="6120"/>
            </a:xfrm>
            <a:prstGeom prst="rect">
              <a:avLst/>
            </a:prstGeom>
            <a:solidFill>
              <a:srgbClr val="c0c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932040" y="5135400"/>
              <a:ext cx="5778360" cy="6480"/>
            </a:xfrm>
            <a:prstGeom prst="rect">
              <a:avLst/>
            </a:pr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932040" y="5141880"/>
              <a:ext cx="5778360" cy="6480"/>
            </a:xfrm>
            <a:prstGeom prst="rect">
              <a:avLst/>
            </a:prstGeom>
            <a:solidFill>
              <a:srgbClr val="d2d2d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932040" y="5148360"/>
              <a:ext cx="5778360" cy="6120"/>
            </a:xfrm>
            <a:prstGeom prst="rect">
              <a:avLst/>
            </a:prstGeom>
            <a:solidFill>
              <a:srgbClr val="dada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932040" y="5154480"/>
              <a:ext cx="5778360" cy="6480"/>
            </a:xfrm>
            <a:prstGeom prst="rect">
              <a:avLst/>
            </a:prstGeom>
            <a:solidFill>
              <a:srgbClr val="e1e1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932040" y="5160960"/>
              <a:ext cx="5778360" cy="6480"/>
            </a:xfrm>
            <a:prstGeom prst="rect">
              <a:avLst/>
            </a:prstGeom>
            <a:solidFill>
              <a:srgbClr val="e7e7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932040" y="5167440"/>
              <a:ext cx="5778360" cy="6120"/>
            </a:xfrm>
            <a:prstGeom prst="rect">
              <a:avLst/>
            </a:prstGeom>
            <a:solidFill>
              <a:srgbClr val="edede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932040" y="5173560"/>
              <a:ext cx="5778360" cy="6480"/>
            </a:xfrm>
            <a:prstGeom prst="rect">
              <a:avLst/>
            </a:prstGeom>
            <a:solidFill>
              <a:srgbClr val="f2f2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932040" y="5180040"/>
              <a:ext cx="5778360" cy="6480"/>
            </a:xfrm>
            <a:prstGeom prst="rect">
              <a:avLst/>
            </a:pr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932040" y="5186520"/>
              <a:ext cx="5778360" cy="6120"/>
            </a:xfrm>
            <a:prstGeom prst="rect">
              <a:avLst/>
            </a:prstGeom>
            <a:solidFill>
              <a:srgbClr val="f9f9f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932040" y="5192640"/>
              <a:ext cx="5778360" cy="6480"/>
            </a:xfrm>
            <a:prstGeom prst="rect">
              <a:avLst/>
            </a:prstGeom>
            <a:solidFill>
              <a:srgbClr val="fbfb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932040" y="5199120"/>
              <a:ext cx="5778360" cy="7920"/>
            </a:xfrm>
            <a:prstGeom prst="rect">
              <a:avLst/>
            </a:prstGeom>
            <a:solidFill>
              <a:srgbClr val="fdfd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932040" y="5207040"/>
              <a:ext cx="5778360" cy="64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0" name=""/>
          <p:cNvSpPr/>
          <p:nvPr/>
        </p:nvSpPr>
        <p:spPr>
          <a:xfrm>
            <a:off x="932040" y="1536840"/>
            <a:ext cx="185400" cy="3670200"/>
          </a:xfrm>
          <a:custGeom>
            <a:avLst/>
            <a:gdLst/>
            <a:ahLst/>
            <a:rect l="l" t="t" r="r" b="b"/>
            <a:pathLst>
              <a:path w="117" h="2312">
                <a:moveTo>
                  <a:pt x="0" y="2312"/>
                </a:moveTo>
                <a:lnTo>
                  <a:pt x="0" y="88"/>
                </a:lnTo>
                <a:lnTo>
                  <a:pt x="117" y="0"/>
                </a:lnTo>
                <a:lnTo>
                  <a:pt x="117" y="2223"/>
                </a:lnTo>
                <a:lnTo>
                  <a:pt x="0" y="2312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1117440" y="1536840"/>
            <a:ext cx="5586480" cy="35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2" name=""/>
          <p:cNvGrpSpPr/>
          <p:nvPr/>
        </p:nvGrpSpPr>
        <p:grpSpPr>
          <a:xfrm>
            <a:off x="932040" y="1108080"/>
            <a:ext cx="7413120" cy="4516560"/>
            <a:chOff x="932040" y="1108080"/>
            <a:chExt cx="7413120" cy="4516560"/>
          </a:xfrm>
        </p:grpSpPr>
        <p:sp>
          <p:nvSpPr>
            <p:cNvPr id="393" name=""/>
            <p:cNvSpPr/>
            <p:nvPr/>
          </p:nvSpPr>
          <p:spPr>
            <a:xfrm>
              <a:off x="1538280" y="1552680"/>
              <a:ext cx="627228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94" name=""/>
            <p:cNvGrpSpPr/>
            <p:nvPr/>
          </p:nvGrpSpPr>
          <p:grpSpPr>
            <a:xfrm>
              <a:off x="932040" y="1108080"/>
              <a:ext cx="7413120" cy="4516560"/>
              <a:chOff x="932040" y="1108080"/>
              <a:chExt cx="7413120" cy="4516560"/>
            </a:xfrm>
          </p:grpSpPr>
          <p:sp>
            <p:nvSpPr>
              <p:cNvPr id="395" name=""/>
              <p:cNvSpPr/>
              <p:nvPr/>
            </p:nvSpPr>
            <p:spPr>
              <a:xfrm>
                <a:off x="6538680" y="1108080"/>
                <a:ext cx="180648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6-8 months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1522080" y="5256360"/>
                <a:ext cx="6894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1995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932040" y="5065560"/>
                <a:ext cx="5771880" cy="141480"/>
              </a:xfrm>
              <a:custGeom>
                <a:avLst/>
                <a:gdLst/>
                <a:ahLst/>
                <a:rect l="l" t="t" r="r" b="b"/>
                <a:pathLst>
                  <a:path w="3636" h="89">
                    <a:moveTo>
                      <a:pt x="0" y="89"/>
                    </a:moveTo>
                    <a:lnTo>
                      <a:pt x="117" y="0"/>
                    </a:lnTo>
                    <a:lnTo>
                      <a:pt x="3636" y="0"/>
                    </a:lnTo>
                    <a:lnTo>
                      <a:pt x="3519" y="89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1117440" y="1536840"/>
                <a:ext cx="5586480" cy="3528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2409840" y="1536840"/>
                <a:ext cx="185760" cy="3670200"/>
              </a:xfrm>
              <a:custGeom>
                <a:avLst/>
                <a:gdLst/>
                <a:ahLst/>
                <a:rect l="l" t="t" r="r" b="b"/>
                <a:pathLst>
                  <a:path w="117" h="2312">
                    <a:moveTo>
                      <a:pt x="0" y="2312"/>
                    </a:moveTo>
                    <a:lnTo>
                      <a:pt x="0" y="88"/>
                    </a:lnTo>
                    <a:lnTo>
                      <a:pt x="117" y="0"/>
                    </a:lnTo>
                    <a:lnTo>
                      <a:pt x="117" y="2223"/>
                    </a:lnTo>
                    <a:lnTo>
                      <a:pt x="0" y="2312"/>
                    </a:lnTo>
                    <a:close/>
                  </a:path>
                </a:pathLst>
              </a:custGeom>
              <a:solidFill>
                <a:srgbClr val="052e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1314360" y="1676520"/>
                <a:ext cx="1095480" cy="35305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1314360" y="1536840"/>
                <a:ext cx="1281240" cy="139680"/>
              </a:xfrm>
              <a:custGeom>
                <a:avLst/>
                <a:gdLst/>
                <a:ahLst/>
                <a:rect l="l" t="t" r="r" b="b"/>
                <a:pathLst>
                  <a:path w="807" h="88">
                    <a:moveTo>
                      <a:pt x="690" y="88"/>
                    </a:moveTo>
                    <a:lnTo>
                      <a:pt x="807" y="0"/>
                    </a:lnTo>
                    <a:lnTo>
                      <a:pt x="120" y="0"/>
                    </a:lnTo>
                    <a:lnTo>
                      <a:pt x="0" y="88"/>
                    </a:lnTo>
                    <a:lnTo>
                      <a:pt x="690" y="88"/>
                    </a:lnTo>
                    <a:close/>
                  </a:path>
                </a:pathLst>
              </a:custGeom>
              <a:solidFill>
                <a:srgbClr val="07447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402" name=""/>
          <p:cNvGrpSpPr/>
          <p:nvPr/>
        </p:nvGrpSpPr>
        <p:grpSpPr>
          <a:xfrm>
            <a:off x="3174840" y="2508120"/>
            <a:ext cx="5170320" cy="3116520"/>
            <a:chOff x="3174840" y="2508120"/>
            <a:chExt cx="5170320" cy="3116520"/>
          </a:xfrm>
        </p:grpSpPr>
        <p:sp>
          <p:nvSpPr>
            <p:cNvPr id="403" name=""/>
            <p:cNvSpPr/>
            <p:nvPr/>
          </p:nvSpPr>
          <p:spPr>
            <a:xfrm>
              <a:off x="3370320" y="2986200"/>
              <a:ext cx="4441680" cy="144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6538680" y="2508120"/>
              <a:ext cx="1806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2-3 months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3301920" y="5256360"/>
              <a:ext cx="8539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Today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4270320" y="2949480"/>
              <a:ext cx="190440" cy="2257560"/>
            </a:xfrm>
            <a:custGeom>
              <a:avLst/>
              <a:gdLst/>
              <a:ahLst/>
              <a:rect l="l" t="t" r="r" b="b"/>
              <a:pathLst>
                <a:path w="120" h="1422">
                  <a:moveTo>
                    <a:pt x="0" y="1422"/>
                  </a:moveTo>
                  <a:lnTo>
                    <a:pt x="0" y="88"/>
                  </a:lnTo>
                  <a:lnTo>
                    <a:pt x="120" y="0"/>
                  </a:lnTo>
                  <a:lnTo>
                    <a:pt x="120" y="1333"/>
                  </a:lnTo>
                  <a:lnTo>
                    <a:pt x="0" y="1422"/>
                  </a:lnTo>
                  <a:close/>
                </a:path>
              </a:pathLst>
            </a:custGeom>
            <a:solidFill>
              <a:srgbClr val="052e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3174840" y="3089160"/>
              <a:ext cx="1095480" cy="211788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3174840" y="2949480"/>
              <a:ext cx="1285920" cy="139680"/>
            </a:xfrm>
            <a:custGeom>
              <a:avLst/>
              <a:gdLst/>
              <a:ahLst/>
              <a:rect l="l" t="t" r="r" b="b"/>
              <a:pathLst>
                <a:path w="810" h="88">
                  <a:moveTo>
                    <a:pt x="690" y="88"/>
                  </a:moveTo>
                  <a:lnTo>
                    <a:pt x="810" y="0"/>
                  </a:lnTo>
                  <a:lnTo>
                    <a:pt x="120" y="0"/>
                  </a:lnTo>
                  <a:lnTo>
                    <a:pt x="0" y="88"/>
                  </a:lnTo>
                  <a:lnTo>
                    <a:pt x="690" y="88"/>
                  </a:lnTo>
                  <a:close/>
                </a:path>
              </a:pathLst>
            </a:custGeom>
            <a:solidFill>
              <a:srgbClr val="0744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9" name=""/>
          <p:cNvGrpSpPr/>
          <p:nvPr/>
        </p:nvGrpSpPr>
        <p:grpSpPr>
          <a:xfrm>
            <a:off x="5040360" y="4527720"/>
            <a:ext cx="3305520" cy="1371240"/>
            <a:chOff x="5040360" y="4527720"/>
            <a:chExt cx="3305520" cy="1371240"/>
          </a:xfrm>
        </p:grpSpPr>
        <p:sp>
          <p:nvSpPr>
            <p:cNvPr id="410" name=""/>
            <p:cNvSpPr/>
            <p:nvPr/>
          </p:nvSpPr>
          <p:spPr>
            <a:xfrm>
              <a:off x="5275440" y="4994280"/>
              <a:ext cx="253656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6581160" y="4527720"/>
              <a:ext cx="1764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&lt; 1 second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5322600" y="5256360"/>
              <a:ext cx="676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Next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Year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6129360" y="4956120"/>
              <a:ext cx="192240" cy="250920"/>
            </a:xfrm>
            <a:custGeom>
              <a:avLst/>
              <a:gdLst/>
              <a:ahLst/>
              <a:rect l="l" t="t" r="r" b="b"/>
              <a:pathLst>
                <a:path w="121" h="158">
                  <a:moveTo>
                    <a:pt x="0" y="158"/>
                  </a:moveTo>
                  <a:lnTo>
                    <a:pt x="0" y="93"/>
                  </a:lnTo>
                  <a:lnTo>
                    <a:pt x="121" y="0"/>
                  </a:lnTo>
                  <a:lnTo>
                    <a:pt x="121" y="6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52e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5040360" y="5103720"/>
              <a:ext cx="1089000" cy="10332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5040360" y="4956120"/>
              <a:ext cx="1281240" cy="147600"/>
            </a:xfrm>
            <a:custGeom>
              <a:avLst/>
              <a:gdLst/>
              <a:ahLst/>
              <a:rect l="l" t="t" r="r" b="b"/>
              <a:pathLst>
                <a:path w="807" h="93">
                  <a:moveTo>
                    <a:pt x="686" y="93"/>
                  </a:moveTo>
                  <a:lnTo>
                    <a:pt x="807" y="0"/>
                  </a:lnTo>
                  <a:lnTo>
                    <a:pt x="117" y="0"/>
                  </a:lnTo>
                  <a:lnTo>
                    <a:pt x="0" y="93"/>
                  </a:lnTo>
                  <a:lnTo>
                    <a:pt x="686" y="93"/>
                  </a:lnTo>
                  <a:close/>
                </a:path>
              </a:pathLst>
            </a:custGeom>
            <a:solidFill>
              <a:srgbClr val="0744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6" name=""/>
          <p:cNvSpPr/>
          <p:nvPr/>
        </p:nvSpPr>
        <p:spPr>
          <a:xfrm>
            <a:off x="2098800" y="1650960"/>
            <a:ext cx="4428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"/>
          <p:cNvSpPr/>
          <p:nvPr/>
        </p:nvSpPr>
        <p:spPr>
          <a:xfrm>
            <a:off x="699480" y="266760"/>
            <a:ext cx="79941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Length of Time to Execute a Long-Term </a:t>
            </a:r>
            <a:br>
              <a:rPr sz="2800"/>
            </a:br>
            <a:r>
              <a:rPr b="0" lang="en-US" sz="28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Gas Contract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1307880" y="525636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9" name=""/>
          <p:cNvGrpSpPr/>
          <p:nvPr/>
        </p:nvGrpSpPr>
        <p:grpSpPr>
          <a:xfrm>
            <a:off x="960480" y="5076720"/>
            <a:ext cx="5719680" cy="128520"/>
            <a:chOff x="960480" y="5076720"/>
            <a:chExt cx="5719680" cy="128520"/>
          </a:xfrm>
        </p:grpSpPr>
        <p:sp>
          <p:nvSpPr>
            <p:cNvPr id="420" name=""/>
            <p:cNvSpPr/>
            <p:nvPr/>
          </p:nvSpPr>
          <p:spPr>
            <a:xfrm>
              <a:off x="960480" y="5076720"/>
              <a:ext cx="5719680" cy="12960"/>
            </a:xfrm>
            <a:prstGeom prst="rect">
              <a:avLst/>
            </a:prstGeom>
            <a:solidFill>
              <a:srgbClr val="8282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960480" y="5089680"/>
              <a:ext cx="5719680" cy="6120"/>
            </a:xfrm>
            <a:prstGeom prst="rect">
              <a:avLst/>
            </a:prstGeom>
            <a:solidFill>
              <a:srgbClr val="88888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960480" y="5095800"/>
              <a:ext cx="5719680" cy="12600"/>
            </a:xfrm>
            <a:prstGeom prst="rect">
              <a:avLst/>
            </a:prstGeom>
            <a:solidFill>
              <a:srgbClr val="9191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960480" y="5108400"/>
              <a:ext cx="5719680" cy="12960"/>
            </a:xfrm>
            <a:prstGeom prst="rect">
              <a:avLst/>
            </a:prstGeom>
            <a:solidFill>
              <a:srgbClr val="a0a0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960480" y="5121360"/>
              <a:ext cx="5719680" cy="6120"/>
            </a:xfrm>
            <a:prstGeom prst="rect">
              <a:avLst/>
            </a:prstGeom>
            <a:solidFill>
              <a:srgbClr val="b0b0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960480" y="5127480"/>
              <a:ext cx="5719680" cy="12960"/>
            </a:xfrm>
            <a:prstGeom prst="rect">
              <a:avLst/>
            </a:prstGeom>
            <a:solidFill>
              <a:srgbClr val="bfbf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960480" y="5140440"/>
              <a:ext cx="5719680" cy="14040"/>
            </a:xfrm>
            <a:prstGeom prst="rect">
              <a:avLst/>
            </a:prstGeom>
            <a:solidFill>
              <a:srgbClr val="d3d3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960480" y="5154480"/>
              <a:ext cx="5719680" cy="6480"/>
            </a:xfrm>
            <a:prstGeom prst="rect">
              <a:avLst/>
            </a:prstGeom>
            <a:solidFill>
              <a:srgbClr val="e1e1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960480" y="5160960"/>
              <a:ext cx="5719680" cy="12600"/>
            </a:xfrm>
            <a:prstGeom prst="rect">
              <a:avLst/>
            </a:prstGeom>
            <a:solidFill>
              <a:srgbClr val="ebebe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960480" y="5173560"/>
              <a:ext cx="5719680" cy="12960"/>
            </a:xfrm>
            <a:prstGeom prst="rect">
              <a:avLst/>
            </a:prstGeom>
            <a:solidFill>
              <a:srgbClr val="f5f5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960480" y="5186520"/>
              <a:ext cx="5719680" cy="6120"/>
            </a:xfrm>
            <a:prstGeom prst="rect">
              <a:avLst/>
            </a:prstGeom>
            <a:solidFill>
              <a:srgbClr val="fafaf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960480" y="5192640"/>
              <a:ext cx="5719680" cy="12600"/>
            </a:xfrm>
            <a:prstGeom prst="rect">
              <a:avLst/>
            </a:prstGeom>
            <a:solidFill>
              <a:srgbClr val="fdfd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2" name=""/>
          <p:cNvSpPr/>
          <p:nvPr/>
        </p:nvSpPr>
        <p:spPr>
          <a:xfrm>
            <a:off x="1114560" y="1573200"/>
            <a:ext cx="5559120" cy="35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3" name=""/>
          <p:cNvGrpSpPr/>
          <p:nvPr/>
        </p:nvGrpSpPr>
        <p:grpSpPr>
          <a:xfrm>
            <a:off x="5361120" y="4541760"/>
            <a:ext cx="2984760" cy="1082880"/>
            <a:chOff x="5361120" y="4541760"/>
            <a:chExt cx="2984760" cy="1082880"/>
          </a:xfrm>
        </p:grpSpPr>
        <p:sp>
          <p:nvSpPr>
            <p:cNvPr id="434" name=""/>
            <p:cNvSpPr/>
            <p:nvPr/>
          </p:nvSpPr>
          <p:spPr>
            <a:xfrm>
              <a:off x="5562720" y="5008680"/>
              <a:ext cx="224928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6581160" y="4541760"/>
              <a:ext cx="1764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&lt; 1 second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5459040" y="5256360"/>
              <a:ext cx="689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6284880" y="4975200"/>
              <a:ext cx="160200" cy="223920"/>
            </a:xfrm>
            <a:custGeom>
              <a:avLst/>
              <a:gdLst/>
              <a:ahLst/>
              <a:rect l="l" t="t" r="r" b="b"/>
              <a:pathLst>
                <a:path w="101" h="141">
                  <a:moveTo>
                    <a:pt x="0" y="141"/>
                  </a:moveTo>
                  <a:lnTo>
                    <a:pt x="0" y="76"/>
                  </a:lnTo>
                  <a:lnTo>
                    <a:pt x="101" y="0"/>
                  </a:lnTo>
                  <a:lnTo>
                    <a:pt x="101" y="6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5361120" y="5095800"/>
              <a:ext cx="923760" cy="103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5361120" y="4975200"/>
              <a:ext cx="1083960" cy="120600"/>
            </a:xfrm>
            <a:custGeom>
              <a:avLst/>
              <a:gdLst/>
              <a:ahLst/>
              <a:rect l="l" t="t" r="r" b="b"/>
              <a:pathLst>
                <a:path w="683" h="76">
                  <a:moveTo>
                    <a:pt x="582" y="76"/>
                  </a:moveTo>
                  <a:lnTo>
                    <a:pt x="683" y="0"/>
                  </a:lnTo>
                  <a:lnTo>
                    <a:pt x="100" y="0"/>
                  </a:lnTo>
                  <a:lnTo>
                    <a:pt x="0" y="76"/>
                  </a:lnTo>
                  <a:lnTo>
                    <a:pt x="582" y="76"/>
                  </a:lnTo>
                  <a:close/>
                </a:path>
              </a:pathLst>
            </a:custGeom>
            <a:solidFill>
              <a:srgbClr val="b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0" name=""/>
          <p:cNvSpPr/>
          <p:nvPr/>
        </p:nvSpPr>
        <p:spPr>
          <a:xfrm>
            <a:off x="2108160" y="1693800"/>
            <a:ext cx="4608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1" name=""/>
          <p:cNvGrpSpPr/>
          <p:nvPr/>
        </p:nvGrpSpPr>
        <p:grpSpPr>
          <a:xfrm>
            <a:off x="960480" y="1122480"/>
            <a:ext cx="7383600" cy="4076640"/>
            <a:chOff x="960480" y="1122480"/>
            <a:chExt cx="7383600" cy="4076640"/>
          </a:xfrm>
        </p:grpSpPr>
        <p:sp>
          <p:nvSpPr>
            <p:cNvPr id="442" name=""/>
            <p:cNvSpPr/>
            <p:nvPr/>
          </p:nvSpPr>
          <p:spPr>
            <a:xfrm>
              <a:off x="1538280" y="1590840"/>
              <a:ext cx="627228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43" name=""/>
            <p:cNvGrpSpPr/>
            <p:nvPr/>
          </p:nvGrpSpPr>
          <p:grpSpPr>
            <a:xfrm>
              <a:off x="960480" y="1122480"/>
              <a:ext cx="7383600" cy="4076640"/>
              <a:chOff x="960480" y="1122480"/>
              <a:chExt cx="7383600" cy="4076640"/>
            </a:xfrm>
          </p:grpSpPr>
          <p:sp>
            <p:nvSpPr>
              <p:cNvPr id="444" name=""/>
              <p:cNvSpPr/>
              <p:nvPr/>
            </p:nvSpPr>
            <p:spPr>
              <a:xfrm>
                <a:off x="6841440" y="1122480"/>
                <a:ext cx="150264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2-3 years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>
                <a:off x="960480" y="5076720"/>
                <a:ext cx="5713200" cy="122400"/>
              </a:xfrm>
              <a:custGeom>
                <a:avLst/>
                <a:gdLst/>
                <a:ahLst/>
                <a:rect l="l" t="t" r="r" b="b"/>
                <a:pathLst>
                  <a:path w="3599" h="77">
                    <a:moveTo>
                      <a:pt x="0" y="77"/>
                    </a:moveTo>
                    <a:lnTo>
                      <a:pt x="97" y="0"/>
                    </a:lnTo>
                    <a:lnTo>
                      <a:pt x="3599" y="0"/>
                    </a:lnTo>
                    <a:lnTo>
                      <a:pt x="3503" y="77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>
                <a:off x="1114560" y="1573200"/>
                <a:ext cx="5559120" cy="3503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>
                <a:off x="2114640" y="1573200"/>
                <a:ext cx="160200" cy="3625920"/>
              </a:xfrm>
              <a:custGeom>
                <a:avLst/>
                <a:gdLst/>
                <a:ahLst/>
                <a:rect l="l" t="t" r="r" b="b"/>
                <a:pathLst>
                  <a:path w="101" h="2284">
                    <a:moveTo>
                      <a:pt x="0" y="2284"/>
                    </a:moveTo>
                    <a:lnTo>
                      <a:pt x="0" y="76"/>
                    </a:lnTo>
                    <a:lnTo>
                      <a:pt x="101" y="0"/>
                    </a:lnTo>
                    <a:lnTo>
                      <a:pt x="101" y="2207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8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>
                <a:off x="1190520" y="1693800"/>
                <a:ext cx="924120" cy="35053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>
                <a:off x="1190520" y="1573200"/>
                <a:ext cx="1084320" cy="120600"/>
              </a:xfrm>
              <a:custGeom>
                <a:avLst/>
                <a:gdLst/>
                <a:ahLst/>
                <a:rect l="l" t="t" r="r" b="b"/>
                <a:pathLst>
                  <a:path w="683" h="76">
                    <a:moveTo>
                      <a:pt x="582" y="76"/>
                    </a:moveTo>
                    <a:lnTo>
                      <a:pt x="683" y="0"/>
                    </a:lnTo>
                    <a:lnTo>
                      <a:pt x="100" y="0"/>
                    </a:lnTo>
                    <a:lnTo>
                      <a:pt x="0" y="76"/>
                    </a:lnTo>
                    <a:lnTo>
                      <a:pt x="582" y="76"/>
                    </a:lnTo>
                    <a:close/>
                  </a:path>
                </a:pathLst>
              </a:custGeom>
              <a:solidFill>
                <a:srgbClr val="b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0" name=""/>
              <p:cNvGrpSpPr/>
              <p:nvPr/>
            </p:nvGrpSpPr>
            <p:grpSpPr>
              <a:xfrm>
                <a:off x="1195560" y="1982880"/>
                <a:ext cx="1076040" cy="366480"/>
                <a:chOff x="1195560" y="1982880"/>
                <a:chExt cx="1076040" cy="366480"/>
              </a:xfrm>
            </p:grpSpPr>
            <p:sp>
              <p:nvSpPr>
                <p:cNvPr id="451" name=""/>
                <p:cNvSpPr/>
                <p:nvPr/>
              </p:nvSpPr>
              <p:spPr>
                <a:xfrm>
                  <a:off x="2114640" y="1986120"/>
                  <a:ext cx="156960" cy="357120"/>
                </a:xfrm>
                <a:custGeom>
                  <a:avLst/>
                  <a:gdLst/>
                  <a:ahLst/>
                  <a:rect l="l" t="t" r="r" b="b"/>
                  <a:pathLst>
                    <a:path w="99" h="225">
                      <a:moveTo>
                        <a:pt x="0" y="225"/>
                      </a:moveTo>
                      <a:cubicBezTo>
                        <a:pt x="7" y="190"/>
                        <a:pt x="48" y="34"/>
                        <a:pt x="64" y="17"/>
                      </a:cubicBezTo>
                      <a:cubicBezTo>
                        <a:pt x="80" y="0"/>
                        <a:pt x="88" y="101"/>
                        <a:pt x="99" y="123"/>
                      </a:cubicBezTo>
                    </a:path>
                  </a:pathLst>
                </a:custGeom>
                <a:noFill/>
                <a:ln w="25560">
                  <a:solidFill>
                    <a:srgbClr val="5f5f5f"/>
                  </a:solidFill>
                  <a:round/>
                </a:ln>
                <a:effectLst>
                  <a:outerShdw dist="28496" dir="3825519" blurRad="0" rotWithShape="0">
                    <a:srgbClr val="333333"/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>
                  <a:off x="1195560" y="1982880"/>
                  <a:ext cx="919080" cy="366480"/>
                </a:xfrm>
                <a:custGeom>
                  <a:avLst/>
                  <a:gdLst/>
                  <a:ahLst/>
                  <a:rect l="l" t="t" r="r" b="b"/>
                  <a:pathLst>
                    <a:path w="579" h="231">
                      <a:moveTo>
                        <a:pt x="0" y="224"/>
                      </a:moveTo>
                      <a:cubicBezTo>
                        <a:pt x="13" y="187"/>
                        <a:pt x="48" y="6"/>
                        <a:pt x="78" y="2"/>
                      </a:cubicBezTo>
                      <a:cubicBezTo>
                        <a:pt x="110" y="0"/>
                        <a:pt x="144" y="198"/>
                        <a:pt x="183" y="200"/>
                      </a:cubicBezTo>
                      <a:cubicBezTo>
                        <a:pt x="222" y="202"/>
                        <a:pt x="258" y="20"/>
                        <a:pt x="297" y="14"/>
                      </a:cubicBezTo>
                      <a:cubicBezTo>
                        <a:pt x="336" y="8"/>
                        <a:pt x="371" y="217"/>
                        <a:pt x="405" y="218"/>
                      </a:cubicBezTo>
                      <a:cubicBezTo>
                        <a:pt x="439" y="219"/>
                        <a:pt x="487" y="22"/>
                        <a:pt x="516" y="20"/>
                      </a:cubicBezTo>
                      <a:cubicBezTo>
                        <a:pt x="545" y="18"/>
                        <a:pt x="566" y="189"/>
                        <a:pt x="579" y="231"/>
                      </a:cubicBez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round/>
                </a:ln>
                <a:effectLst>
                  <a:outerShdw dist="28496" dir="3825519" blurRad="0" rotWithShape="0">
                    <a:srgbClr val="333333"/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453" name=""/>
          <p:cNvGrpSpPr/>
          <p:nvPr/>
        </p:nvGrpSpPr>
        <p:grpSpPr>
          <a:xfrm>
            <a:off x="3970440" y="3403440"/>
            <a:ext cx="4374360" cy="2221200"/>
            <a:chOff x="3970440" y="3403440"/>
            <a:chExt cx="4374360" cy="2221200"/>
          </a:xfrm>
        </p:grpSpPr>
        <p:sp>
          <p:nvSpPr>
            <p:cNvPr id="454" name=""/>
            <p:cNvSpPr/>
            <p:nvPr/>
          </p:nvSpPr>
          <p:spPr>
            <a:xfrm>
              <a:off x="4191120" y="3881520"/>
              <a:ext cx="3620880" cy="144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6994800" y="3403440"/>
              <a:ext cx="13500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 weeks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4896000" y="3851280"/>
              <a:ext cx="158760" cy="1347840"/>
            </a:xfrm>
            <a:custGeom>
              <a:avLst/>
              <a:gdLst/>
              <a:ahLst/>
              <a:rect l="l" t="t" r="r" b="b"/>
              <a:pathLst>
                <a:path w="100" h="849">
                  <a:moveTo>
                    <a:pt x="0" y="849"/>
                  </a:moveTo>
                  <a:lnTo>
                    <a:pt x="0" y="77"/>
                  </a:lnTo>
                  <a:lnTo>
                    <a:pt x="100" y="0"/>
                  </a:lnTo>
                  <a:lnTo>
                    <a:pt x="100" y="772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rgbClr val="8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3970440" y="3973680"/>
              <a:ext cx="925560" cy="1225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3970440" y="3851280"/>
              <a:ext cx="1084320" cy="122400"/>
            </a:xfrm>
            <a:custGeom>
              <a:avLst/>
              <a:gdLst/>
              <a:ahLst/>
              <a:rect l="l" t="t" r="r" b="b"/>
              <a:pathLst>
                <a:path w="683" h="77">
                  <a:moveTo>
                    <a:pt x="583" y="77"/>
                  </a:moveTo>
                  <a:lnTo>
                    <a:pt x="683" y="0"/>
                  </a:lnTo>
                  <a:lnTo>
                    <a:pt x="101" y="0"/>
                  </a:lnTo>
                  <a:lnTo>
                    <a:pt x="0" y="77"/>
                  </a:lnTo>
                  <a:lnTo>
                    <a:pt x="583" y="77"/>
                  </a:lnTo>
                  <a:close/>
                </a:path>
              </a:pathLst>
            </a:custGeom>
            <a:solidFill>
              <a:srgbClr val="b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4108320" y="5256360"/>
              <a:ext cx="689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1997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0" name=""/>
          <p:cNvGrpSpPr/>
          <p:nvPr/>
        </p:nvGrpSpPr>
        <p:grpSpPr>
          <a:xfrm>
            <a:off x="2581200" y="1820880"/>
            <a:ext cx="5764320" cy="3803760"/>
            <a:chOff x="2581200" y="1820880"/>
            <a:chExt cx="5764320" cy="3803760"/>
          </a:xfrm>
        </p:grpSpPr>
        <p:sp>
          <p:nvSpPr>
            <p:cNvPr id="461" name=""/>
            <p:cNvSpPr/>
            <p:nvPr/>
          </p:nvSpPr>
          <p:spPr>
            <a:xfrm>
              <a:off x="3629160" y="2313000"/>
              <a:ext cx="4182840" cy="144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6810120" y="1820880"/>
              <a:ext cx="1535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9 months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3505320" y="2274840"/>
              <a:ext cx="158760" cy="2924280"/>
            </a:xfrm>
            <a:custGeom>
              <a:avLst/>
              <a:gdLst/>
              <a:ahLst/>
              <a:rect l="l" t="t" r="r" b="b"/>
              <a:pathLst>
                <a:path w="100" h="1842">
                  <a:moveTo>
                    <a:pt x="0" y="1842"/>
                  </a:moveTo>
                  <a:lnTo>
                    <a:pt x="0" y="76"/>
                  </a:lnTo>
                  <a:lnTo>
                    <a:pt x="100" y="0"/>
                  </a:lnTo>
                  <a:lnTo>
                    <a:pt x="100" y="1765"/>
                  </a:lnTo>
                  <a:lnTo>
                    <a:pt x="0" y="1842"/>
                  </a:lnTo>
                  <a:close/>
                </a:path>
              </a:pathLst>
            </a:custGeom>
            <a:solidFill>
              <a:srgbClr val="8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2581200" y="2395440"/>
              <a:ext cx="924120" cy="2803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2581200" y="2274840"/>
              <a:ext cx="1082880" cy="120600"/>
            </a:xfrm>
            <a:custGeom>
              <a:avLst/>
              <a:gdLst/>
              <a:ahLst/>
              <a:rect l="l" t="t" r="r" b="b"/>
              <a:pathLst>
                <a:path w="682" h="76">
                  <a:moveTo>
                    <a:pt x="582" y="76"/>
                  </a:moveTo>
                  <a:lnTo>
                    <a:pt x="682" y="0"/>
                  </a:lnTo>
                  <a:lnTo>
                    <a:pt x="100" y="0"/>
                  </a:lnTo>
                  <a:lnTo>
                    <a:pt x="0" y="76"/>
                  </a:lnTo>
                  <a:lnTo>
                    <a:pt x="582" y="76"/>
                  </a:lnTo>
                  <a:close/>
                </a:path>
              </a:pathLst>
            </a:custGeom>
            <a:solidFill>
              <a:srgbClr val="b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2703240" y="5256360"/>
              <a:ext cx="689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1989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"/>
          <p:cNvSpPr/>
          <p:nvPr/>
        </p:nvSpPr>
        <p:spPr>
          <a:xfrm>
            <a:off x="301320" y="262080"/>
            <a:ext cx="8684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Change in Economics of Business Structure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8" name=""/>
          <p:cNvGrpSpPr/>
          <p:nvPr/>
        </p:nvGrpSpPr>
        <p:grpSpPr>
          <a:xfrm>
            <a:off x="5907240" y="2335320"/>
            <a:ext cx="3165480" cy="1538280"/>
            <a:chOff x="5907240" y="2335320"/>
            <a:chExt cx="3165480" cy="1538280"/>
          </a:xfrm>
        </p:grpSpPr>
        <p:sp>
          <p:nvSpPr>
            <p:cNvPr id="469" name=""/>
            <p:cNvSpPr/>
            <p:nvPr/>
          </p:nvSpPr>
          <p:spPr>
            <a:xfrm>
              <a:off x="5945040" y="2335320"/>
              <a:ext cx="2941920" cy="15382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  <a:effectLst>
              <a:outerShdw dist="107932" dir="8100000" blurRad="0" rotWithShape="0">
                <a:srgbClr val="0099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634572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748404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8322120" y="313704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5931000" y="2468520"/>
              <a:ext cx="3141720" cy="30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Costs for Finished Product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907240" y="2763720"/>
              <a:ext cx="3024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Transformation  Interaction  Total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6345720" y="352728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3.45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7596720" y="3527280"/>
              <a:ext cx="4626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.30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8322120" y="3527280"/>
              <a:ext cx="5752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3.75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 flipV="1">
              <a:off x="6107040" y="3287520"/>
              <a:ext cx="2786040" cy="5868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9" name=""/>
          <p:cNvGrpSpPr/>
          <p:nvPr/>
        </p:nvGrpSpPr>
        <p:grpSpPr>
          <a:xfrm>
            <a:off x="296640" y="1030320"/>
            <a:ext cx="8604360" cy="5078520"/>
            <a:chOff x="296640" y="1030320"/>
            <a:chExt cx="8604360" cy="5078520"/>
          </a:xfrm>
        </p:grpSpPr>
        <p:grpSp>
          <p:nvGrpSpPr>
            <p:cNvPr id="480" name=""/>
            <p:cNvGrpSpPr/>
            <p:nvPr/>
          </p:nvGrpSpPr>
          <p:grpSpPr>
            <a:xfrm>
              <a:off x="296640" y="1030320"/>
              <a:ext cx="8604360" cy="5078520"/>
              <a:chOff x="296640" y="1030320"/>
              <a:chExt cx="8604360" cy="5078520"/>
            </a:xfrm>
          </p:grpSpPr>
          <p:sp>
            <p:nvSpPr>
              <p:cNvPr id="481" name=""/>
              <p:cNvSpPr/>
              <p:nvPr/>
            </p:nvSpPr>
            <p:spPr>
              <a:xfrm>
                <a:off x="7277040" y="1030320"/>
                <a:ext cx="1623960" cy="7081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560">
                <a:solidFill>
                  <a:srgbClr val="ffb310"/>
                </a:solidFill>
                <a:miter/>
              </a:ln>
              <a:effectLst>
                <a:outerShdw dist="40186" dir="9703641" blurRad="0" rotWithShape="0">
                  <a:srgbClr val="ff9933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7431120" y="1170000"/>
                <a:ext cx="163440" cy="187200"/>
              </a:xfrm>
              <a:custGeom>
                <a:avLst/>
                <a:gdLst>
                  <a:gd name="textAreaLeft" fmla="*/ 7920 w 163440"/>
                  <a:gd name="textAreaRight" fmla="*/ 155520 w 163440"/>
                  <a:gd name="textAreaTop" fmla="*/ 7920 h 187200"/>
                  <a:gd name="textAreaBottom" fmla="*/ 179280 h 187200"/>
                </a:gdLst>
                <a:ahLst/>
                <a:cxnLst/>
                <a:rect l="textAreaLeft" t="textAreaTop" r="textAreaRight" b="textAreaBottom"/>
                <a:pathLst>
                  <a:path w="21600" h="24733">
                    <a:moveTo>
                      <a:pt x="3600" y="0"/>
                    </a:moveTo>
                    <a:arcTo wR="3600" hR="3600" stAng="16200000" swAng="-5400000"/>
                    <a:lnTo>
                      <a:pt x="0" y="21133"/>
                    </a:lnTo>
                    <a:arcTo wR="3600" hR="3600" stAng="10800000" swAng="-5400000"/>
                    <a:lnTo>
                      <a:pt x="18000" y="24733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7400880" y="1541520"/>
                <a:ext cx="217440" cy="0"/>
              </a:xfrm>
              <a:prstGeom prst="line">
                <a:avLst/>
              </a:prstGeom>
              <a:ln w="28440">
                <a:solidFill>
                  <a:srgbClr val="ffcc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7600680" y="1060560"/>
                <a:ext cx="1298520" cy="64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5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Transformation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Interaction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85" name=""/>
              <p:cNvGrpSpPr/>
              <p:nvPr/>
            </p:nvGrpSpPr>
            <p:grpSpPr>
              <a:xfrm>
                <a:off x="296640" y="5418000"/>
                <a:ext cx="1733760" cy="690840"/>
                <a:chOff x="296640" y="5418000"/>
                <a:chExt cx="1733760" cy="690840"/>
              </a:xfrm>
            </p:grpSpPr>
            <p:sp>
              <p:nvSpPr>
                <p:cNvPr id="486" name=""/>
                <p:cNvSpPr/>
                <p:nvPr/>
              </p:nvSpPr>
              <p:spPr>
                <a:xfrm>
                  <a:off x="412920" y="5816520"/>
                  <a:ext cx="257040" cy="292320"/>
                </a:xfrm>
                <a:custGeom>
                  <a:avLst/>
                  <a:gdLst>
                    <a:gd name="textAreaLeft" fmla="*/ 12240 w 257040"/>
                    <a:gd name="textAreaRight" fmla="*/ 244800 w 257040"/>
                    <a:gd name="textAreaTop" fmla="*/ 12240 h 292320"/>
                    <a:gd name="textAreaBottom" fmla="*/ 280080 h 292320"/>
                  </a:gdLst>
                  <a:ahLst/>
                  <a:cxnLst/>
                  <a:rect l="textAreaLeft" t="textAreaTop" r="textAreaRight" b="textAreaBottom"/>
                  <a:pathLst>
                    <a:path w="21600" h="24561">
                      <a:moveTo>
                        <a:pt x="3600" y="0"/>
                      </a:moveTo>
                      <a:arcTo wR="3600" hR="3600" stAng="16200000" swAng="-5400000"/>
                      <a:lnTo>
                        <a:pt x="0" y="20961"/>
                      </a:lnTo>
                      <a:arcTo wR="3600" hR="3600" stAng="10800000" swAng="-5400000"/>
                      <a:lnTo>
                        <a:pt x="18000" y="24561"/>
                      </a:lnTo>
                      <a:arcTo wR="3600" hR="3600" stAng="5400000" swAng="-5400000"/>
                      <a:lnTo>
                        <a:pt x="21600" y="3600"/>
                      </a:lnTo>
                      <a:arcTo wR="3600" hR="3600" stAng="0" swAng="-5400000"/>
                      <a:close/>
                    </a:path>
                  </a:pathLst>
                </a:custGeom>
                <a:solidFill>
                  <a:srgbClr val="095ba6"/>
                </a:solidFill>
                <a:ln w="9360">
                  <a:solidFill>
                    <a:srgbClr val="ffcc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7" name=""/>
                <p:cNvSpPr/>
                <p:nvPr/>
              </p:nvSpPr>
              <p:spPr>
                <a:xfrm>
                  <a:off x="684360" y="5962680"/>
                  <a:ext cx="1346040" cy="0"/>
                </a:xfrm>
                <a:prstGeom prst="line">
                  <a:avLst/>
                </a:prstGeom>
                <a:ln w="28440">
                  <a:solidFill>
                    <a:srgbClr val="ffcc00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8" name=""/>
                <p:cNvSpPr/>
                <p:nvPr/>
              </p:nvSpPr>
              <p:spPr>
                <a:xfrm>
                  <a:off x="296640" y="5418000"/>
                  <a:ext cx="498600" cy="368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.95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9" name=""/>
                <p:cNvSpPr/>
                <p:nvPr/>
              </p:nvSpPr>
              <p:spPr>
                <a:xfrm>
                  <a:off x="1103040" y="5557680"/>
                  <a:ext cx="498600" cy="368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.20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490" name=""/>
            <p:cNvSpPr/>
            <p:nvPr/>
          </p:nvSpPr>
          <p:spPr>
            <a:xfrm>
              <a:off x="2281320" y="5962680"/>
              <a:ext cx="139212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272556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187776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202104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3927600" y="5962680"/>
              <a:ext cx="136044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349380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510372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438300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3666960" y="5816520"/>
              <a:ext cx="257400" cy="29232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26">
                  <a:moveTo>
                    <a:pt x="3600" y="0"/>
                  </a:moveTo>
                  <a:arcTo wR="3600" hR="3600" stAng="16200000" swAng="-5400000"/>
                  <a:lnTo>
                    <a:pt x="0" y="20926"/>
                  </a:lnTo>
                  <a:arcTo wR="3600" hR="3600" stAng="10800000" swAng="-5400000"/>
                  <a:lnTo>
                    <a:pt x="18000" y="245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528336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0" name=""/>
          <p:cNvSpPr/>
          <p:nvPr/>
        </p:nvSpPr>
        <p:spPr>
          <a:xfrm>
            <a:off x="6016680" y="5040360"/>
            <a:ext cx="2941560" cy="1190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99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6002280" y="5178600"/>
            <a:ext cx="31417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Costs for Finished Product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978520" y="5473800"/>
            <a:ext cx="3024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  Interaction  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6431400" y="58374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7542720" y="583740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8425440" y="58374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6" name=""/>
          <p:cNvGrpSpPr/>
          <p:nvPr/>
        </p:nvGrpSpPr>
        <p:grpSpPr>
          <a:xfrm>
            <a:off x="284040" y="985680"/>
            <a:ext cx="1868760" cy="3943440"/>
            <a:chOff x="284040" y="985680"/>
            <a:chExt cx="1868760" cy="3943440"/>
          </a:xfrm>
        </p:grpSpPr>
        <p:sp>
          <p:nvSpPr>
            <p:cNvPr id="507" name=""/>
            <p:cNvSpPr/>
            <p:nvPr/>
          </p:nvSpPr>
          <p:spPr>
            <a:xfrm>
              <a:off x="284040" y="25844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417600" y="1174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417600" y="174456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417600" y="23209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417600" y="348444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417600" y="4060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417600" y="46371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 flipV="1">
              <a:off x="644400" y="1335240"/>
              <a:ext cx="1444680" cy="17128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 flipV="1">
              <a:off x="636480" y="1941120"/>
              <a:ext cx="1444680" cy="1096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 flipV="1">
              <a:off x="636480" y="2550600"/>
              <a:ext cx="1381320" cy="49716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 flipV="1">
              <a:off x="644400" y="3048120"/>
              <a:ext cx="1430640" cy="7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636480" y="3056040"/>
              <a:ext cx="1452600" cy="5680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676440" y="3065400"/>
              <a:ext cx="1420560" cy="11700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666720" y="3038400"/>
              <a:ext cx="1486080" cy="1747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1091880" y="985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 flipH="1">
              <a:off x="1149480" y="1046160"/>
              <a:ext cx="380880" cy="262080"/>
            </a:xfrm>
            <a:prstGeom prst="line">
              <a:avLst/>
            </a:prstGeom>
            <a:ln w="2844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1083960" y="1362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417600" y="28987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5" name=""/>
          <p:cNvGrpSpPr/>
          <p:nvPr/>
        </p:nvGrpSpPr>
        <p:grpSpPr>
          <a:xfrm>
            <a:off x="1896840" y="985680"/>
            <a:ext cx="1839960" cy="3943440"/>
            <a:chOff x="1896840" y="985680"/>
            <a:chExt cx="1839960" cy="3943440"/>
          </a:xfrm>
        </p:grpSpPr>
        <p:sp>
          <p:nvSpPr>
            <p:cNvPr id="526" name=""/>
            <p:cNvSpPr/>
            <p:nvPr/>
          </p:nvSpPr>
          <p:spPr>
            <a:xfrm>
              <a:off x="2025720" y="117468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2025720" y="174456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2025720" y="289872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2025720" y="348444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2025720" y="406080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2025720" y="463716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1896840" y="201312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 flipV="1">
              <a:off x="2244600" y="1317240"/>
              <a:ext cx="1468440" cy="1117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 flipV="1">
              <a:off x="2244600" y="1941480"/>
              <a:ext cx="1482840" cy="5032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2266920" y="2462040"/>
              <a:ext cx="1446120" cy="34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2276640" y="2444760"/>
              <a:ext cx="1460160" cy="60336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2252520" y="2417760"/>
              <a:ext cx="1468440" cy="12240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2252520" y="2427120"/>
              <a:ext cx="1397160" cy="169236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2276640" y="2462040"/>
              <a:ext cx="1436400" cy="2341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2747880" y="985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 flipH="1">
              <a:off x="2805120" y="1046160"/>
              <a:ext cx="380880" cy="262080"/>
            </a:xfrm>
            <a:prstGeom prst="line">
              <a:avLst/>
            </a:prstGeom>
            <a:ln w="2844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2730240" y="1362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2025720" y="232092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" name=""/>
          <p:cNvGrpSpPr/>
          <p:nvPr/>
        </p:nvGrpSpPr>
        <p:grpSpPr>
          <a:xfrm>
            <a:off x="3552840" y="870120"/>
            <a:ext cx="2090880" cy="4059000"/>
            <a:chOff x="3552840" y="870120"/>
            <a:chExt cx="2090880" cy="4059000"/>
          </a:xfrm>
        </p:grpSpPr>
        <p:sp>
          <p:nvSpPr>
            <p:cNvPr id="545" name=""/>
            <p:cNvSpPr/>
            <p:nvPr/>
          </p:nvSpPr>
          <p:spPr>
            <a:xfrm>
              <a:off x="3672000" y="1174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3672000" y="174456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3672000" y="23209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3672000" y="28987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3672000" y="348444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3672000" y="46371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3552840" y="37353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 flipV="1">
              <a:off x="3859200" y="1467000"/>
              <a:ext cx="1425600" cy="273528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 flipV="1">
              <a:off x="3859200" y="1941480"/>
              <a:ext cx="1500120" cy="2260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 flipV="1">
              <a:off x="3859200" y="2452680"/>
              <a:ext cx="1515960" cy="176544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 flipV="1">
              <a:off x="3859200" y="3073320"/>
              <a:ext cx="1508040" cy="11620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 flipV="1">
              <a:off x="3859200" y="3651120"/>
              <a:ext cx="1468440" cy="54936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 flipV="1">
              <a:off x="3859200" y="4192560"/>
              <a:ext cx="1494000" cy="7920"/>
            </a:xfrm>
            <a:prstGeom prst="line">
              <a:avLst/>
            </a:prstGeom>
            <a:ln cap="rnd" w="3816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3859200" y="4192560"/>
              <a:ext cx="1539720" cy="6112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5280120" y="1174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5280120" y="174456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5280120" y="23209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5280120" y="28987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5280120" y="348444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5280120" y="4060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280120" y="46371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5145120" y="87012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4370400" y="985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 flipH="1">
              <a:off x="4405320" y="1046160"/>
              <a:ext cx="380880" cy="262080"/>
            </a:xfrm>
            <a:prstGeom prst="line">
              <a:avLst/>
            </a:prstGeom>
            <a:ln w="2844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4349520" y="1362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3672000" y="4060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"/>
          <p:cNvSpPr/>
          <p:nvPr/>
        </p:nvSpPr>
        <p:spPr>
          <a:xfrm>
            <a:off x="1730160" y="257040"/>
            <a:ext cx="509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2" name=""/>
          <p:cNvGrpSpPr/>
          <p:nvPr/>
        </p:nvGrpSpPr>
        <p:grpSpPr>
          <a:xfrm>
            <a:off x="5560560" y="1824120"/>
            <a:ext cx="3698280" cy="2193840"/>
            <a:chOff x="5560560" y="1824120"/>
            <a:chExt cx="3698280" cy="2193840"/>
          </a:xfrm>
        </p:grpSpPr>
        <p:sp>
          <p:nvSpPr>
            <p:cNvPr id="573" name=""/>
            <p:cNvSpPr/>
            <p:nvPr/>
          </p:nvSpPr>
          <p:spPr>
            <a:xfrm>
              <a:off x="5729400" y="1824120"/>
              <a:ext cx="3313080" cy="219384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5560560" y="1962000"/>
              <a:ext cx="3698280" cy="192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Commoditized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Overcapitalized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Globalized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Can’t make compensatory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return in traditional asset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5" name=""/>
          <p:cNvGrpSpPr/>
          <p:nvPr/>
        </p:nvGrpSpPr>
        <p:grpSpPr>
          <a:xfrm>
            <a:off x="5818320" y="5221440"/>
            <a:ext cx="3262320" cy="1093680"/>
            <a:chOff x="5818320" y="5221440"/>
            <a:chExt cx="3262320" cy="1093680"/>
          </a:xfrm>
        </p:grpSpPr>
        <p:sp>
          <p:nvSpPr>
            <p:cNvPr id="576" name=""/>
            <p:cNvSpPr/>
            <p:nvPr/>
          </p:nvSpPr>
          <p:spPr>
            <a:xfrm>
              <a:off x="5818320" y="5221440"/>
              <a:ext cx="3262320" cy="109368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5924520" y="5332320"/>
              <a:ext cx="3094200" cy="82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 Longer Cost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Competitive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8" name=""/>
          <p:cNvGrpSpPr/>
          <p:nvPr/>
        </p:nvGrpSpPr>
        <p:grpSpPr>
          <a:xfrm>
            <a:off x="296640" y="5418000"/>
            <a:ext cx="5432760" cy="690840"/>
            <a:chOff x="296640" y="5418000"/>
            <a:chExt cx="5432760" cy="690840"/>
          </a:xfrm>
        </p:grpSpPr>
        <p:sp>
          <p:nvSpPr>
            <p:cNvPr id="579" name=""/>
            <p:cNvSpPr/>
            <p:nvPr/>
          </p:nvSpPr>
          <p:spPr>
            <a:xfrm>
              <a:off x="41292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684360" y="5962680"/>
              <a:ext cx="134604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296640" y="541800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110304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2281320" y="5962680"/>
              <a:ext cx="139212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187776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272556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202104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3927600" y="5962680"/>
              <a:ext cx="136044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349380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5103720" y="541800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4383000" y="55576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3666960" y="5816520"/>
              <a:ext cx="257400" cy="292320"/>
            </a:xfrm>
            <a:custGeom>
              <a:avLst/>
              <a:gdLst>
                <a:gd name="textAreaLeft" fmla="*/ 12240 w 257400"/>
                <a:gd name="textAreaRight" fmla="*/ 245160 w 2574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26">
                  <a:moveTo>
                    <a:pt x="3600" y="0"/>
                  </a:moveTo>
                  <a:arcTo wR="3600" hR="3600" stAng="16200000" swAng="-5400000"/>
                  <a:lnTo>
                    <a:pt x="0" y="20926"/>
                  </a:lnTo>
                  <a:arcTo wR="3600" hR="3600" stAng="10800000" swAng="-5400000"/>
                  <a:lnTo>
                    <a:pt x="18000" y="245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5283360" y="58165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" name=""/>
          <p:cNvGrpSpPr/>
          <p:nvPr/>
        </p:nvGrpSpPr>
        <p:grpSpPr>
          <a:xfrm>
            <a:off x="298440" y="5370480"/>
            <a:ext cx="5484600" cy="928800"/>
            <a:chOff x="298440" y="5370480"/>
            <a:chExt cx="5484600" cy="928800"/>
          </a:xfrm>
        </p:grpSpPr>
        <p:sp>
          <p:nvSpPr>
            <p:cNvPr id="594" name=""/>
            <p:cNvSpPr/>
            <p:nvPr/>
          </p:nvSpPr>
          <p:spPr>
            <a:xfrm>
              <a:off x="298440" y="5370480"/>
              <a:ext cx="5450040" cy="92880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 flipH="1">
              <a:off x="333000" y="5370480"/>
              <a:ext cx="5450040" cy="928800"/>
            </a:xfrm>
            <a:prstGeom prst="line">
              <a:avLst/>
            </a:prstGeom>
            <a:ln w="381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" name=""/>
          <p:cNvGrpSpPr/>
          <p:nvPr/>
        </p:nvGrpSpPr>
        <p:grpSpPr>
          <a:xfrm>
            <a:off x="284040" y="1174680"/>
            <a:ext cx="1868760" cy="3754440"/>
            <a:chOff x="284040" y="1174680"/>
            <a:chExt cx="1868760" cy="3754440"/>
          </a:xfrm>
        </p:grpSpPr>
        <p:sp>
          <p:nvSpPr>
            <p:cNvPr id="597" name=""/>
            <p:cNvSpPr/>
            <p:nvPr/>
          </p:nvSpPr>
          <p:spPr>
            <a:xfrm>
              <a:off x="284040" y="25844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417600" y="1174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417600" y="174456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417600" y="23209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417600" y="348444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417600" y="4060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417600" y="46371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 flipV="1">
              <a:off x="644400" y="1335240"/>
              <a:ext cx="1444680" cy="17128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 flipV="1">
              <a:off x="636480" y="1941120"/>
              <a:ext cx="1444680" cy="1096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 flipV="1">
              <a:off x="636480" y="2550600"/>
              <a:ext cx="1381320" cy="49716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 flipV="1">
              <a:off x="644400" y="3048120"/>
              <a:ext cx="1430640" cy="7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36480" y="3056040"/>
              <a:ext cx="1452600" cy="5680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76440" y="3065400"/>
              <a:ext cx="1420560" cy="11700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66720" y="3038400"/>
              <a:ext cx="1486080" cy="1747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1083960" y="1362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417600" y="289872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13" name=""/>
          <p:cNvGrpSpPr/>
          <p:nvPr/>
        </p:nvGrpSpPr>
        <p:grpSpPr>
          <a:xfrm>
            <a:off x="1896840" y="1174680"/>
            <a:ext cx="1839960" cy="3754440"/>
            <a:chOff x="1896840" y="1174680"/>
            <a:chExt cx="1839960" cy="3754440"/>
          </a:xfrm>
        </p:grpSpPr>
        <p:sp>
          <p:nvSpPr>
            <p:cNvPr id="614" name=""/>
            <p:cNvSpPr/>
            <p:nvPr/>
          </p:nvSpPr>
          <p:spPr>
            <a:xfrm>
              <a:off x="2025720" y="117468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2025720" y="174456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2025720" y="289872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2025720" y="348444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2025720" y="406080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2025720" y="463716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1896840" y="201312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 flipV="1">
              <a:off x="2244600" y="1317240"/>
              <a:ext cx="1468440" cy="1117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 flipV="1">
              <a:off x="2244600" y="1941480"/>
              <a:ext cx="1482840" cy="50328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2266920" y="2462040"/>
              <a:ext cx="1446120" cy="3492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2276640" y="2444760"/>
              <a:ext cx="1460160" cy="60336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2252520" y="2417760"/>
              <a:ext cx="1468440" cy="12240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2252520" y="2427120"/>
              <a:ext cx="1397160" cy="169236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2276640" y="2462040"/>
              <a:ext cx="1436400" cy="2341800"/>
            </a:xfrm>
            <a:prstGeom prst="line">
              <a:avLst/>
            </a:prstGeom>
            <a:ln cap="rnd" w="28440">
              <a:solidFill>
                <a:srgbClr val="ffcc0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2730240" y="1362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2025720" y="232092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0" name=""/>
          <p:cNvGrpSpPr/>
          <p:nvPr/>
        </p:nvGrpSpPr>
        <p:grpSpPr>
          <a:xfrm>
            <a:off x="3552840" y="870120"/>
            <a:ext cx="2090880" cy="4059000"/>
            <a:chOff x="3552840" y="870120"/>
            <a:chExt cx="2090880" cy="4059000"/>
          </a:xfrm>
        </p:grpSpPr>
        <p:sp>
          <p:nvSpPr>
            <p:cNvPr id="631" name=""/>
            <p:cNvSpPr/>
            <p:nvPr/>
          </p:nvSpPr>
          <p:spPr>
            <a:xfrm>
              <a:off x="3552840" y="37353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.80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32" name=""/>
            <p:cNvGrpSpPr/>
            <p:nvPr/>
          </p:nvGrpSpPr>
          <p:grpSpPr>
            <a:xfrm>
              <a:off x="3672000" y="870120"/>
              <a:ext cx="1971720" cy="4059000"/>
              <a:chOff x="3672000" y="870120"/>
              <a:chExt cx="1971720" cy="4059000"/>
            </a:xfrm>
          </p:grpSpPr>
          <p:sp>
            <p:nvSpPr>
              <p:cNvPr id="633" name=""/>
              <p:cNvSpPr/>
              <p:nvPr/>
            </p:nvSpPr>
            <p:spPr>
              <a:xfrm>
                <a:off x="3672000" y="117468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" name=""/>
              <p:cNvSpPr/>
              <p:nvPr/>
            </p:nvSpPr>
            <p:spPr>
              <a:xfrm>
                <a:off x="3672000" y="174456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" name=""/>
              <p:cNvSpPr/>
              <p:nvPr/>
            </p:nvSpPr>
            <p:spPr>
              <a:xfrm>
                <a:off x="3672000" y="232092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3672000" y="289872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" name=""/>
              <p:cNvSpPr/>
              <p:nvPr/>
            </p:nvSpPr>
            <p:spPr>
              <a:xfrm>
                <a:off x="3672000" y="348444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" name=""/>
              <p:cNvSpPr/>
              <p:nvPr/>
            </p:nvSpPr>
            <p:spPr>
              <a:xfrm>
                <a:off x="3672000" y="463716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" name=""/>
              <p:cNvSpPr/>
              <p:nvPr/>
            </p:nvSpPr>
            <p:spPr>
              <a:xfrm flipV="1">
                <a:off x="3859200" y="1467000"/>
                <a:ext cx="1425600" cy="2735280"/>
              </a:xfrm>
              <a:prstGeom prst="line">
                <a:avLst/>
              </a:prstGeom>
              <a:ln w="28440">
                <a:solidFill>
                  <a:srgbClr val="ffcc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" name=""/>
              <p:cNvSpPr/>
              <p:nvPr/>
            </p:nvSpPr>
            <p:spPr>
              <a:xfrm flipV="1">
                <a:off x="3859200" y="1941480"/>
                <a:ext cx="1500120" cy="226080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 flipV="1">
                <a:off x="3859200" y="2452680"/>
                <a:ext cx="1515960" cy="176544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 flipV="1">
                <a:off x="3859200" y="3073320"/>
                <a:ext cx="1508040" cy="116208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 flipV="1">
                <a:off x="3859200" y="3651120"/>
                <a:ext cx="1468440" cy="54936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 flipV="1">
                <a:off x="3859200" y="4192560"/>
                <a:ext cx="1494000" cy="792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>
                <a:off x="3859200" y="4192560"/>
                <a:ext cx="1539720" cy="611280"/>
              </a:xfrm>
              <a:prstGeom prst="line">
                <a:avLst/>
              </a:prstGeom>
              <a:ln cap="rnd" w="28440">
                <a:solidFill>
                  <a:srgbClr val="ffcc00"/>
                </a:solidFill>
                <a:custDash>
                  <a:ds d="100000" sp="1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5280120" y="117468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>
                <a:off x="5280120" y="174456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5280120" y="232092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5280120" y="289872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5280120" y="3484440"/>
                <a:ext cx="257040" cy="29232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2320"/>
                  <a:gd name="textAreaBottom" fmla="*/ 280080 h 292320"/>
                </a:gdLst>
                <a:ahLst/>
                <a:cxnLst/>
                <a:rect l="textAreaLeft" t="textAreaTop" r="textAreaRight" b="textAreaBottom"/>
                <a:pathLst>
                  <a:path w="21600" h="24561">
                    <a:moveTo>
                      <a:pt x="3600" y="0"/>
                    </a:moveTo>
                    <a:arcTo wR="3600" hR="3600" stAng="16200000" swAng="-5400000"/>
                    <a:lnTo>
                      <a:pt x="0" y="20961"/>
                    </a:lnTo>
                    <a:arcTo wR="3600" hR="3600" stAng="10800000" swAng="-5400000"/>
                    <a:lnTo>
                      <a:pt x="18000" y="24561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5280120" y="406080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2" name=""/>
              <p:cNvSpPr/>
              <p:nvPr/>
            </p:nvSpPr>
            <p:spPr>
              <a:xfrm>
                <a:off x="5280120" y="463716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95ba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3" name=""/>
              <p:cNvSpPr/>
              <p:nvPr/>
            </p:nvSpPr>
            <p:spPr>
              <a:xfrm>
                <a:off x="5145120" y="870120"/>
                <a:ext cx="4986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.90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4349520" y="1362240"/>
                <a:ext cx="49860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.10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3672000" y="4060800"/>
                <a:ext cx="257040" cy="291960"/>
              </a:xfrm>
              <a:custGeom>
                <a:avLst/>
                <a:gdLst>
                  <a:gd name="textAreaLeft" fmla="*/ 12240 w 257040"/>
                  <a:gd name="textAreaRight" fmla="*/ 244800 w 257040"/>
                  <a:gd name="textAreaTop" fmla="*/ 12240 h 291960"/>
                  <a:gd name="textAreaBottom" fmla="*/ 279720 h 291960"/>
                </a:gdLst>
                <a:ahLst/>
                <a:cxnLst/>
                <a:rect l="textAreaLeft" t="textAreaTop" r="textAreaRight" b="textAreaBottom"/>
                <a:pathLst>
                  <a:path w="21600" h="24530">
                    <a:moveTo>
                      <a:pt x="3600" y="0"/>
                    </a:moveTo>
                    <a:arcTo wR="3600" hR="3600" stAng="16200000" swAng="-5400000"/>
                    <a:lnTo>
                      <a:pt x="0" y="20930"/>
                    </a:lnTo>
                    <a:arcTo wR="3600" hR="3600" stAng="10800000" swAng="-5400000"/>
                    <a:lnTo>
                      <a:pt x="18000" y="2453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95ba6"/>
              </a:solidFill>
              <a:ln w="93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"/>
          <p:cNvGrpSpPr/>
          <p:nvPr/>
        </p:nvGrpSpPr>
        <p:grpSpPr>
          <a:xfrm>
            <a:off x="415800" y="898560"/>
            <a:ext cx="4927680" cy="4176720"/>
            <a:chOff x="415800" y="898560"/>
            <a:chExt cx="4927680" cy="4176720"/>
          </a:xfrm>
        </p:grpSpPr>
        <p:pic>
          <p:nvPicPr>
            <p:cNvPr id="657" name="3rd" descr=""/>
            <p:cNvPicPr/>
            <p:nvPr/>
          </p:nvPicPr>
          <p:blipFill>
            <a:blip r:embed="rId1"/>
            <a:stretch/>
          </p:blipFill>
          <p:spPr>
            <a:xfrm>
              <a:off x="415800" y="898560"/>
              <a:ext cx="4927680" cy="41767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658" name=""/>
            <p:cNvGrpSpPr/>
            <p:nvPr/>
          </p:nvGrpSpPr>
          <p:grpSpPr>
            <a:xfrm>
              <a:off x="636480" y="1111320"/>
              <a:ext cx="4494240" cy="3746520"/>
              <a:chOff x="636480" y="1111320"/>
              <a:chExt cx="4494240" cy="3746520"/>
            </a:xfrm>
          </p:grpSpPr>
          <p:sp>
            <p:nvSpPr>
              <p:cNvPr id="659" name=""/>
              <p:cNvSpPr/>
              <p:nvPr/>
            </p:nvSpPr>
            <p:spPr>
              <a:xfrm>
                <a:off x="3897000" y="1111320"/>
                <a:ext cx="1233720" cy="3746520"/>
              </a:xfrm>
              <a:custGeom>
                <a:avLst/>
                <a:gdLst/>
                <a:ahLst/>
                <a:rect l="l" t="t" r="r" b="b"/>
                <a:pathLst>
                  <a:path w="151" h="431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lnTo>
                      <a:pt x="0" y="406"/>
                    </a:lnTo>
                    <a:cubicBezTo>
                      <a:pt x="0" y="420"/>
                      <a:pt x="11" y="431"/>
                      <a:pt x="25" y="431"/>
                    </a:cubicBezTo>
                    <a:lnTo>
                      <a:pt x="126" y="431"/>
                    </a:lnTo>
                    <a:cubicBezTo>
                      <a:pt x="140" y="431"/>
                      <a:pt x="151" y="420"/>
                      <a:pt x="151" y="406"/>
                    </a:cubicBezTo>
                    <a:lnTo>
                      <a:pt x="151" y="25"/>
                    </a:lnTo>
                    <a:cubicBezTo>
                      <a:pt x="151" y="11"/>
                      <a:pt x="140" y="0"/>
                      <a:pt x="1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31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0" name=""/>
              <p:cNvSpPr/>
              <p:nvPr/>
            </p:nvSpPr>
            <p:spPr>
              <a:xfrm>
                <a:off x="2260440" y="1111320"/>
                <a:ext cx="1239840" cy="3746520"/>
              </a:xfrm>
              <a:custGeom>
                <a:avLst/>
                <a:gdLst/>
                <a:ahLst/>
                <a:rect l="l" t="t" r="r" b="b"/>
                <a:pathLst>
                  <a:path w="152" h="431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lnTo>
                      <a:pt x="0" y="406"/>
                    </a:lnTo>
                    <a:cubicBezTo>
                      <a:pt x="0" y="420"/>
                      <a:pt x="11" y="431"/>
                      <a:pt x="25" y="431"/>
                    </a:cubicBezTo>
                    <a:lnTo>
                      <a:pt x="126" y="431"/>
                    </a:lnTo>
                    <a:cubicBezTo>
                      <a:pt x="140" y="431"/>
                      <a:pt x="152" y="420"/>
                      <a:pt x="152" y="406"/>
                    </a:cubicBezTo>
                    <a:lnTo>
                      <a:pt x="152" y="25"/>
                    </a:lnTo>
                    <a:cubicBezTo>
                      <a:pt x="152" y="11"/>
                      <a:pt x="140" y="0"/>
                      <a:pt x="1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31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1" name=""/>
              <p:cNvSpPr/>
              <p:nvPr/>
            </p:nvSpPr>
            <p:spPr>
              <a:xfrm>
                <a:off x="636480" y="1111320"/>
                <a:ext cx="1239840" cy="3746520"/>
              </a:xfrm>
              <a:custGeom>
                <a:avLst/>
                <a:gdLst/>
                <a:ahLst/>
                <a:rect l="l" t="t" r="r" b="b"/>
                <a:pathLst>
                  <a:path w="152" h="431">
                    <a:moveTo>
                      <a:pt x="26" y="0"/>
                    </a:moveTo>
                    <a:cubicBezTo>
                      <a:pt x="12" y="0"/>
                      <a:pt x="0" y="11"/>
                      <a:pt x="0" y="25"/>
                    </a:cubicBezTo>
                    <a:lnTo>
                      <a:pt x="0" y="406"/>
                    </a:lnTo>
                    <a:cubicBezTo>
                      <a:pt x="0" y="420"/>
                      <a:pt x="12" y="431"/>
                      <a:pt x="26" y="431"/>
                    </a:cubicBezTo>
                    <a:lnTo>
                      <a:pt x="127" y="431"/>
                    </a:lnTo>
                    <a:cubicBezTo>
                      <a:pt x="141" y="431"/>
                      <a:pt x="152" y="420"/>
                      <a:pt x="152" y="406"/>
                    </a:cubicBezTo>
                    <a:lnTo>
                      <a:pt x="152" y="25"/>
                    </a:lnTo>
                    <a:cubicBezTo>
                      <a:pt x="152" y="11"/>
                      <a:pt x="141" y="0"/>
                      <a:pt x="127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b31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62" name=""/>
          <p:cNvSpPr/>
          <p:nvPr/>
        </p:nvSpPr>
        <p:spPr>
          <a:xfrm>
            <a:off x="2016000" y="142920"/>
            <a:ext cx="509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3" name=""/>
          <p:cNvGrpSpPr/>
          <p:nvPr/>
        </p:nvGrpSpPr>
        <p:grpSpPr>
          <a:xfrm>
            <a:off x="196560" y="5256360"/>
            <a:ext cx="5486400" cy="928440"/>
            <a:chOff x="196560" y="5256360"/>
            <a:chExt cx="5486400" cy="928440"/>
          </a:xfrm>
        </p:grpSpPr>
        <p:sp>
          <p:nvSpPr>
            <p:cNvPr id="664" name=""/>
            <p:cNvSpPr/>
            <p:nvPr/>
          </p:nvSpPr>
          <p:spPr>
            <a:xfrm>
              <a:off x="312840" y="57024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584280" y="5848200"/>
              <a:ext cx="134604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196560" y="530388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.95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1003320" y="54435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2181240" y="5848200"/>
              <a:ext cx="139212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1777680" y="530388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2625480" y="54435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1920960" y="57024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3827520" y="5848200"/>
              <a:ext cx="1360440" cy="0"/>
            </a:xfrm>
            <a:prstGeom prst="line">
              <a:avLst/>
            </a:prstGeom>
            <a:ln w="28440">
              <a:solidFill>
                <a:srgbClr val="ff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3394080" y="530388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5003640" y="5303880"/>
              <a:ext cx="625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4282920" y="54435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.20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3567240" y="57024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5183280" y="57024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78" name=""/>
            <p:cNvGrpSpPr/>
            <p:nvPr/>
          </p:nvGrpSpPr>
          <p:grpSpPr>
            <a:xfrm>
              <a:off x="198360" y="5256360"/>
              <a:ext cx="5484600" cy="928440"/>
              <a:chOff x="198360" y="5256360"/>
              <a:chExt cx="5484600" cy="928440"/>
            </a:xfrm>
          </p:grpSpPr>
          <p:sp>
            <p:nvSpPr>
              <p:cNvPr id="679" name=""/>
              <p:cNvSpPr/>
              <p:nvPr/>
            </p:nvSpPr>
            <p:spPr>
              <a:xfrm>
                <a:off x="198360" y="5256360"/>
                <a:ext cx="5450040" cy="928440"/>
              </a:xfrm>
              <a:prstGeom prst="line">
                <a:avLst/>
              </a:prstGeom>
              <a:ln w="381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0" name=""/>
              <p:cNvSpPr/>
              <p:nvPr/>
            </p:nvSpPr>
            <p:spPr>
              <a:xfrm flipH="1">
                <a:off x="232920" y="5256360"/>
                <a:ext cx="5450040" cy="928440"/>
              </a:xfrm>
              <a:prstGeom prst="line">
                <a:avLst/>
              </a:prstGeom>
              <a:ln w="381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681" name=""/>
          <p:cNvGrpSpPr/>
          <p:nvPr/>
        </p:nvGrpSpPr>
        <p:grpSpPr>
          <a:xfrm>
            <a:off x="5541120" y="1720800"/>
            <a:ext cx="3656160" cy="2176560"/>
            <a:chOff x="5541120" y="1720800"/>
            <a:chExt cx="3656160" cy="2176560"/>
          </a:xfrm>
        </p:grpSpPr>
        <p:sp>
          <p:nvSpPr>
            <p:cNvPr id="682" name=""/>
            <p:cNvSpPr/>
            <p:nvPr/>
          </p:nvSpPr>
          <p:spPr>
            <a:xfrm>
              <a:off x="5743440" y="1720800"/>
              <a:ext cx="3343320" cy="217656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5541120" y="2044800"/>
              <a:ext cx="3656160" cy="158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7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Creating low cost, dependable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7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interfaces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making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Logistics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Back office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Trade finance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4" name=""/>
          <p:cNvGrpSpPr/>
          <p:nvPr/>
        </p:nvGrpSpPr>
        <p:grpSpPr>
          <a:xfrm>
            <a:off x="5727600" y="4775040"/>
            <a:ext cx="3359160" cy="1384200"/>
            <a:chOff x="5727600" y="4775040"/>
            <a:chExt cx="3359160" cy="1384200"/>
          </a:xfrm>
        </p:grpSpPr>
        <p:sp>
          <p:nvSpPr>
            <p:cNvPr id="685" name=""/>
            <p:cNvSpPr/>
            <p:nvPr/>
          </p:nvSpPr>
          <p:spPr>
            <a:xfrm>
              <a:off x="5727600" y="4775040"/>
              <a:ext cx="3359160" cy="138420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5773320" y="4835520"/>
              <a:ext cx="3244320" cy="131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Providing packaged turnkey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solutions for customers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Complex structures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Differentiation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628560" indent="-17136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Customization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7" name=""/>
          <p:cNvGrpSpPr/>
          <p:nvPr/>
        </p:nvGrpSpPr>
        <p:grpSpPr>
          <a:xfrm>
            <a:off x="183960" y="1060560"/>
            <a:ext cx="1868760" cy="3754440"/>
            <a:chOff x="183960" y="1060560"/>
            <a:chExt cx="1868760" cy="3754440"/>
          </a:xfrm>
        </p:grpSpPr>
        <p:sp>
          <p:nvSpPr>
            <p:cNvPr id="688" name=""/>
            <p:cNvSpPr/>
            <p:nvPr/>
          </p:nvSpPr>
          <p:spPr>
            <a:xfrm>
              <a:off x="984240" y="12477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183960" y="247032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b2b2b2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317520" y="10605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317520" y="163044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317520" y="2206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317520" y="33703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317520" y="394668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317520" y="4522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 flipV="1">
              <a:off x="544680" y="1220760"/>
              <a:ext cx="1444320" cy="171288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 flipV="1">
              <a:off x="536400" y="1827000"/>
              <a:ext cx="1444680" cy="1096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 flipV="1">
              <a:off x="536400" y="2436840"/>
              <a:ext cx="1381320" cy="496800"/>
            </a:xfrm>
            <a:prstGeom prst="line">
              <a:avLst/>
            </a:prstGeom>
            <a:ln w="28440">
              <a:solidFill>
                <a:srgbClr val="00824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 flipV="1">
              <a:off x="544680" y="2933640"/>
              <a:ext cx="1430280" cy="7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536400" y="2941560"/>
              <a:ext cx="1452600" cy="56844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576360" y="2951280"/>
              <a:ext cx="1420560" cy="117000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566640" y="2924280"/>
              <a:ext cx="1486080" cy="174780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317520" y="27846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b2b2b2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4" name=""/>
          <p:cNvGrpSpPr/>
          <p:nvPr/>
        </p:nvGrpSpPr>
        <p:grpSpPr>
          <a:xfrm>
            <a:off x="3452760" y="755640"/>
            <a:ext cx="2090880" cy="4059360"/>
            <a:chOff x="3452760" y="755640"/>
            <a:chExt cx="2090880" cy="4059360"/>
          </a:xfrm>
        </p:grpSpPr>
        <p:sp>
          <p:nvSpPr>
            <p:cNvPr id="705" name=""/>
            <p:cNvSpPr/>
            <p:nvPr/>
          </p:nvSpPr>
          <p:spPr>
            <a:xfrm>
              <a:off x="4249440" y="12477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3571920" y="10605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3571920" y="163044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3571920" y="2206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3571920" y="27846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3571920" y="33703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3571920" y="4522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3452760" y="36212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b2b2b2"/>
                  </a:solidFill>
                  <a:effectLst/>
                  <a:uFillTx/>
                  <a:latin typeface="Arial"/>
                </a:rPr>
                <a:t>.80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 flipV="1">
              <a:off x="3759120" y="1352520"/>
              <a:ext cx="1425600" cy="2735280"/>
            </a:xfrm>
            <a:prstGeom prst="line">
              <a:avLst/>
            </a:prstGeom>
            <a:ln w="28440">
              <a:solidFill>
                <a:srgbClr val="00824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 flipV="1">
              <a:off x="3759120" y="1827000"/>
              <a:ext cx="1500120" cy="226044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 flipV="1">
              <a:off x="3759120" y="2338200"/>
              <a:ext cx="1516320" cy="176508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 flipV="1">
              <a:off x="3759120" y="2959200"/>
              <a:ext cx="1508040" cy="116208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 flipV="1">
              <a:off x="3759120" y="3537000"/>
              <a:ext cx="1468440" cy="54936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 flipV="1">
              <a:off x="3759120" y="4078440"/>
              <a:ext cx="1494000" cy="7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3759120" y="4078440"/>
              <a:ext cx="1540080" cy="610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5180040" y="163044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5180040" y="22068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5180040" y="278460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5180040" y="337032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5180040" y="394668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5180040" y="4522680"/>
              <a:ext cx="257040" cy="29232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561">
                  <a:moveTo>
                    <a:pt x="3600" y="0"/>
                  </a:moveTo>
                  <a:arcTo wR="3600" hR="3600" stAng="16200000" swAng="-5400000"/>
                  <a:lnTo>
                    <a:pt x="0" y="20961"/>
                  </a:lnTo>
                  <a:arcTo wR="3600" hR="3600" stAng="10800000" swAng="-5400000"/>
                  <a:lnTo>
                    <a:pt x="18000" y="2456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5045040" y="7556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b2b2b2"/>
                  </a:solidFill>
                  <a:effectLst/>
                  <a:uFillTx/>
                  <a:latin typeface="Arial"/>
                </a:rPr>
                <a:t>.90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3571920" y="394668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b2b2b2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5180040" y="1060560"/>
              <a:ext cx="257040" cy="291960"/>
            </a:xfrm>
            <a:custGeom>
              <a:avLst/>
              <a:gdLst>
                <a:gd name="textAreaLeft" fmla="*/ 12240 w 257040"/>
                <a:gd name="textAreaRight" fmla="*/ 244800 w 25704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530">
                  <a:moveTo>
                    <a:pt x="3600" y="0"/>
                  </a:moveTo>
                  <a:arcTo wR="3600" hR="3600" stAng="16200000" swAng="-5400000"/>
                  <a:lnTo>
                    <a:pt x="0" y="20930"/>
                  </a:lnTo>
                  <a:arcTo wR="3600" hR="3600" stAng="10800000" swAng="-5400000"/>
                  <a:lnTo>
                    <a:pt x="18000" y="2453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b2b2b2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29" name=""/>
          <p:cNvGrpSpPr/>
          <p:nvPr/>
        </p:nvGrpSpPr>
        <p:grpSpPr>
          <a:xfrm>
            <a:off x="1796760" y="1060560"/>
            <a:ext cx="1840320" cy="3754440"/>
            <a:chOff x="1796760" y="1060560"/>
            <a:chExt cx="1840320" cy="3754440"/>
          </a:xfrm>
        </p:grpSpPr>
        <p:sp>
          <p:nvSpPr>
            <p:cNvPr id="730" name=""/>
            <p:cNvSpPr/>
            <p:nvPr/>
          </p:nvSpPr>
          <p:spPr>
            <a:xfrm>
              <a:off x="2630520" y="124776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.10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1925640" y="106056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1925640" y="163044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1925640" y="278460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1925640" y="337032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1925640" y="394668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1925640" y="4522680"/>
              <a:ext cx="255600" cy="29232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2320"/>
                <a:gd name="textAreaBottom" fmla="*/ 280080 h 292320"/>
              </a:gdLst>
              <a:ahLst/>
              <a:cxnLst/>
              <a:rect l="textAreaLeft" t="textAreaTop" r="textAreaRight" b="textAreaBottom"/>
              <a:pathLst>
                <a:path w="21600" h="24699">
                  <a:moveTo>
                    <a:pt x="3600" y="0"/>
                  </a:moveTo>
                  <a:arcTo wR="3600" hR="3600" stAng="16200000" swAng="-5400000"/>
                  <a:lnTo>
                    <a:pt x="0" y="21099"/>
                  </a:lnTo>
                  <a:arcTo wR="3600" hR="3600" stAng="10800000" swAng="-5400000"/>
                  <a:lnTo>
                    <a:pt x="18000" y="24699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1796760" y="1898640"/>
              <a:ext cx="4986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b2b2b2"/>
                  </a:solidFill>
                  <a:effectLst/>
                  <a:uFillTx/>
                  <a:latin typeface="Arial"/>
                </a:rPr>
                <a:t>.85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 flipV="1">
              <a:off x="2144880" y="1203480"/>
              <a:ext cx="1468440" cy="111744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 flipV="1">
              <a:off x="2144880" y="1827000"/>
              <a:ext cx="1482480" cy="502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2166840" y="2347920"/>
              <a:ext cx="1446480" cy="3492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2176560" y="2330280"/>
              <a:ext cx="1460520" cy="60336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2152800" y="2303640"/>
              <a:ext cx="1468440" cy="122364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2152800" y="2313000"/>
              <a:ext cx="1396800" cy="1692360"/>
            </a:xfrm>
            <a:prstGeom prst="line">
              <a:avLst/>
            </a:prstGeom>
            <a:ln w="28440">
              <a:solidFill>
                <a:srgbClr val="00824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2176560" y="2347920"/>
              <a:ext cx="1436760" cy="2341440"/>
            </a:xfrm>
            <a:prstGeom prst="line">
              <a:avLst/>
            </a:prstGeom>
            <a:ln cap="rnd" w="28440">
              <a:solidFill>
                <a:srgbClr val="008240"/>
              </a:solidFill>
              <a:custDash>
                <a:ds d="100000" sp="1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1925640" y="2206800"/>
              <a:ext cx="255600" cy="291960"/>
            </a:xfrm>
            <a:custGeom>
              <a:avLst/>
              <a:gdLst>
                <a:gd name="textAreaLeft" fmla="*/ 12240 w 255600"/>
                <a:gd name="textAreaRight" fmla="*/ 243360 w 255600"/>
                <a:gd name="textAreaTop" fmla="*/ 12240 h 291960"/>
                <a:gd name="textAreaBottom" fmla="*/ 279720 h 291960"/>
              </a:gdLst>
              <a:ahLst/>
              <a:cxnLst/>
              <a:rect l="textAreaLeft" t="textAreaTop" r="textAreaRight" b="textAreaBottom"/>
              <a:pathLst>
                <a:path w="21600" h="24668">
                  <a:moveTo>
                    <a:pt x="3600" y="0"/>
                  </a:moveTo>
                  <a:arcTo wR="3600" hR="3600" stAng="16200000" swAng="-5400000"/>
                  <a:lnTo>
                    <a:pt x="0" y="21068"/>
                  </a:lnTo>
                  <a:arcTo wR="3600" hR="3600" stAng="10800000" swAng="-5400000"/>
                  <a:lnTo>
                    <a:pt x="18000" y="2466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b2b2b2"/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6" name=""/>
          <p:cNvGrpSpPr/>
          <p:nvPr/>
        </p:nvGrpSpPr>
        <p:grpSpPr>
          <a:xfrm>
            <a:off x="357120" y="1038240"/>
            <a:ext cx="5043600" cy="3830760"/>
            <a:chOff x="357120" y="1038240"/>
            <a:chExt cx="5043600" cy="3830760"/>
          </a:xfrm>
        </p:grpSpPr>
        <p:grpSp>
          <p:nvGrpSpPr>
            <p:cNvPr id="747" name=""/>
            <p:cNvGrpSpPr/>
            <p:nvPr/>
          </p:nvGrpSpPr>
          <p:grpSpPr>
            <a:xfrm>
              <a:off x="5224320" y="1038240"/>
              <a:ext cx="176400" cy="3830760"/>
              <a:chOff x="5224320" y="1038240"/>
              <a:chExt cx="176400" cy="3830760"/>
            </a:xfrm>
          </p:grpSpPr>
          <p:sp>
            <p:nvSpPr>
              <p:cNvPr id="748" name=""/>
              <p:cNvSpPr/>
              <p:nvPr/>
            </p:nvSpPr>
            <p:spPr>
              <a:xfrm>
                <a:off x="5224320" y="1038240"/>
                <a:ext cx="16056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 flipH="1">
                <a:off x="5240160" y="1038240"/>
                <a:ext cx="16056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50" name=""/>
            <p:cNvSpPr/>
            <p:nvPr/>
          </p:nvSpPr>
          <p:spPr>
            <a:xfrm>
              <a:off x="357120" y="1038240"/>
              <a:ext cx="160560" cy="383076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 flipH="1">
              <a:off x="372960" y="1038240"/>
              <a:ext cx="160560" cy="383076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52" name=""/>
            <p:cNvGrpSpPr/>
            <p:nvPr/>
          </p:nvGrpSpPr>
          <p:grpSpPr>
            <a:xfrm>
              <a:off x="1968480" y="1038240"/>
              <a:ext cx="176400" cy="3830760"/>
              <a:chOff x="1968480" y="1038240"/>
              <a:chExt cx="176400" cy="3830760"/>
            </a:xfrm>
          </p:grpSpPr>
          <p:sp>
            <p:nvSpPr>
              <p:cNvPr id="753" name=""/>
              <p:cNvSpPr/>
              <p:nvPr/>
            </p:nvSpPr>
            <p:spPr>
              <a:xfrm>
                <a:off x="1968480" y="1038240"/>
                <a:ext cx="16020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 flipH="1">
                <a:off x="1984320" y="1038240"/>
                <a:ext cx="16056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55" name=""/>
            <p:cNvGrpSpPr/>
            <p:nvPr/>
          </p:nvGrpSpPr>
          <p:grpSpPr>
            <a:xfrm>
              <a:off x="3622680" y="1038240"/>
              <a:ext cx="175680" cy="3830760"/>
              <a:chOff x="3622680" y="1038240"/>
              <a:chExt cx="175680" cy="3830760"/>
            </a:xfrm>
          </p:grpSpPr>
          <p:sp>
            <p:nvSpPr>
              <p:cNvPr id="756" name=""/>
              <p:cNvSpPr/>
              <p:nvPr/>
            </p:nvSpPr>
            <p:spPr>
              <a:xfrm>
                <a:off x="3622680" y="1038240"/>
                <a:ext cx="16020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 flipH="1">
                <a:off x="3638160" y="1038240"/>
                <a:ext cx="160200" cy="383076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58" name=""/>
          <p:cNvGrpSpPr/>
          <p:nvPr/>
        </p:nvGrpSpPr>
        <p:grpSpPr>
          <a:xfrm>
            <a:off x="0" y="4906800"/>
            <a:ext cx="5718240" cy="1379520"/>
            <a:chOff x="0" y="4906800"/>
            <a:chExt cx="5718240" cy="1379520"/>
          </a:xfrm>
        </p:grpSpPr>
        <p:sp>
          <p:nvSpPr>
            <p:cNvPr id="759" name=""/>
            <p:cNvSpPr/>
            <p:nvPr/>
          </p:nvSpPr>
          <p:spPr>
            <a:xfrm>
              <a:off x="0" y="4906800"/>
              <a:ext cx="5718240" cy="137952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419040" y="4954320"/>
              <a:ext cx="5087880" cy="1297080"/>
            </a:xfrm>
            <a:prstGeom prst="rightArrow">
              <a:avLst>
                <a:gd name="adj1" fmla="val 50000"/>
                <a:gd name="adj2" fmla="val 98064"/>
              </a:avLst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546120" y="5352840"/>
              <a:ext cx="3093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“Virtual” Integration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2446200" y="281160"/>
            <a:ext cx="4224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Annual Sales</a:t>
            </a:r>
            <a:br>
              <a:rPr sz="3000"/>
            </a:br>
            <a:r>
              <a:rPr b="1" lang="en-US" sz="24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($Billion)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1031760" y="901800"/>
            <a:ext cx="7067520" cy="4682880"/>
            <a:chOff x="1031760" y="901800"/>
            <a:chExt cx="7067520" cy="4682880"/>
          </a:xfrm>
        </p:grpSpPr>
        <p:graphicFrame>
          <p:nvGraphicFramePr>
            <p:cNvPr id="12" name=""/>
            <p:cNvGraphicFramePr/>
            <p:nvPr/>
          </p:nvGraphicFramePr>
          <p:xfrm>
            <a:off x="1031760" y="901800"/>
            <a:ext cx="7067520" cy="46828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031760" y="901800"/>
                      <a:ext cx="7067520" cy="4682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4" name=""/>
            <p:cNvSpPr/>
            <p:nvPr/>
          </p:nvSpPr>
          <p:spPr>
            <a:xfrm>
              <a:off x="2434680" y="4270320"/>
              <a:ext cx="5346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5.5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4293360" y="4159080"/>
              <a:ext cx="5346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9.2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6049080" y="1333440"/>
              <a:ext cx="8175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100.8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2631960" y="-1800"/>
            <a:ext cx="3975120" cy="54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Opportunity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3" name=""/>
          <p:cNvGrpSpPr/>
          <p:nvPr/>
        </p:nvGrpSpPr>
        <p:grpSpPr>
          <a:xfrm>
            <a:off x="425520" y="573120"/>
            <a:ext cx="8304120" cy="2584440"/>
            <a:chOff x="425520" y="573120"/>
            <a:chExt cx="8304120" cy="2584440"/>
          </a:xfrm>
        </p:grpSpPr>
        <p:sp>
          <p:nvSpPr>
            <p:cNvPr id="764" name=""/>
            <p:cNvSpPr/>
            <p:nvPr/>
          </p:nvSpPr>
          <p:spPr>
            <a:xfrm>
              <a:off x="3814920" y="573120"/>
              <a:ext cx="4914720" cy="25844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425520" y="941400"/>
              <a:ext cx="3049560" cy="1951200"/>
            </a:xfrm>
            <a:prstGeom prst="rightArrow">
              <a:avLst>
                <a:gd name="adj1" fmla="val 50000"/>
                <a:gd name="adj2" fmla="val 39073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Traditional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 Model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4771440" y="1230480"/>
              <a:ext cx="3130560" cy="131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2872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Asset intensive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2872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Vertically integrated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2872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Slow moving and rigid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2872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Hierarchical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7" name=""/>
          <p:cNvGrpSpPr/>
          <p:nvPr/>
        </p:nvGrpSpPr>
        <p:grpSpPr>
          <a:xfrm>
            <a:off x="425520" y="3257640"/>
            <a:ext cx="8304120" cy="2584440"/>
            <a:chOff x="425520" y="3257640"/>
            <a:chExt cx="8304120" cy="2584440"/>
          </a:xfrm>
        </p:grpSpPr>
        <p:sp>
          <p:nvSpPr>
            <p:cNvPr id="768" name=""/>
            <p:cNvSpPr/>
            <p:nvPr/>
          </p:nvSpPr>
          <p:spPr>
            <a:xfrm>
              <a:off x="425520" y="3556080"/>
              <a:ext cx="3049560" cy="1950840"/>
            </a:xfrm>
            <a:prstGeom prst="rightArrow">
              <a:avLst>
                <a:gd name="adj1" fmla="val 50000"/>
                <a:gd name="adj2" fmla="val 39080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New</a:t>
              </a:r>
              <a:br>
                <a:rPr sz="2000"/>
              </a:b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 Model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3814920" y="3257640"/>
              <a:ext cx="4914720" cy="2584440"/>
            </a:xfrm>
            <a:prstGeom prst="ellipse">
              <a:avLst/>
            </a:pr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4803840" y="3618000"/>
              <a:ext cx="3803760" cy="192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Brain power intensive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Networked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Oriented toward “real options”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Fast moving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Entrepreneurial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"/>
          <p:cNvSpPr/>
          <p:nvPr/>
        </p:nvSpPr>
        <p:spPr>
          <a:xfrm>
            <a:off x="195120" y="214200"/>
            <a:ext cx="85410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Enron</a:t>
            </a:r>
            <a:r>
              <a:rPr b="1" lang="en-US" sz="28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–</a:t>
            </a:r>
            <a:r>
              <a:rPr b="1" lang="en-GB" sz="28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Accelerating Market Development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2" name=""/>
          <p:cNvGrpSpPr/>
          <p:nvPr/>
        </p:nvGrpSpPr>
        <p:grpSpPr>
          <a:xfrm>
            <a:off x="2908440" y="825480"/>
            <a:ext cx="1458720" cy="1241280"/>
            <a:chOff x="2908440" y="825480"/>
            <a:chExt cx="1458720" cy="1241280"/>
          </a:xfrm>
        </p:grpSpPr>
        <p:sp>
          <p:nvSpPr>
            <p:cNvPr id="773" name=""/>
            <p:cNvSpPr/>
            <p:nvPr/>
          </p:nvSpPr>
          <p:spPr>
            <a:xfrm>
              <a:off x="2908440" y="825480"/>
              <a:ext cx="1458720" cy="1241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3081240" y="988920"/>
              <a:ext cx="201600" cy="22860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3081240" y="1338120"/>
              <a:ext cx="201600" cy="22860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3081240" y="1687680"/>
              <a:ext cx="201600" cy="22860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3337560" y="885600"/>
              <a:ext cx="981360" cy="105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6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6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6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8" name=""/>
          <p:cNvGrpSpPr/>
          <p:nvPr/>
        </p:nvGrpSpPr>
        <p:grpSpPr>
          <a:xfrm>
            <a:off x="5330880" y="1257480"/>
            <a:ext cx="3387600" cy="253440"/>
            <a:chOff x="5330880" y="1257480"/>
            <a:chExt cx="3387600" cy="253440"/>
          </a:xfrm>
        </p:grpSpPr>
        <p:sp>
          <p:nvSpPr>
            <p:cNvPr id="779" name=""/>
            <p:cNvSpPr/>
            <p:nvPr/>
          </p:nvSpPr>
          <p:spPr>
            <a:xfrm>
              <a:off x="7704000" y="1257480"/>
              <a:ext cx="101448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5330880" y="1266840"/>
              <a:ext cx="22986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Australian Power &amp; Gas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1" name=""/>
          <p:cNvGrpSpPr/>
          <p:nvPr/>
        </p:nvGrpSpPr>
        <p:grpSpPr>
          <a:xfrm>
            <a:off x="7045920" y="885960"/>
            <a:ext cx="1672560" cy="245880"/>
            <a:chOff x="7045920" y="885960"/>
            <a:chExt cx="1672560" cy="245880"/>
          </a:xfrm>
        </p:grpSpPr>
        <p:sp>
          <p:nvSpPr>
            <p:cNvPr id="782" name=""/>
            <p:cNvSpPr/>
            <p:nvPr/>
          </p:nvSpPr>
          <p:spPr>
            <a:xfrm>
              <a:off x="8147160" y="887400"/>
              <a:ext cx="57132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7045920" y="885960"/>
              <a:ext cx="1036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Bandwidth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4" name=""/>
          <p:cNvGrpSpPr/>
          <p:nvPr/>
        </p:nvGrpSpPr>
        <p:grpSpPr>
          <a:xfrm>
            <a:off x="7966800" y="492120"/>
            <a:ext cx="751680" cy="258480"/>
            <a:chOff x="7966800" y="492120"/>
            <a:chExt cx="751680" cy="258480"/>
          </a:xfrm>
        </p:grpSpPr>
        <p:sp>
          <p:nvSpPr>
            <p:cNvPr id="785" name=""/>
            <p:cNvSpPr/>
            <p:nvPr/>
          </p:nvSpPr>
          <p:spPr>
            <a:xfrm>
              <a:off x="8653320" y="492120"/>
              <a:ext cx="65160" cy="24444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7966800" y="506520"/>
              <a:ext cx="6314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7" name=""/>
          <p:cNvGrpSpPr/>
          <p:nvPr/>
        </p:nvGrpSpPr>
        <p:grpSpPr>
          <a:xfrm>
            <a:off x="970200" y="5436720"/>
            <a:ext cx="7807320" cy="550080"/>
            <a:chOff x="970200" y="5436720"/>
            <a:chExt cx="7807320" cy="550080"/>
          </a:xfrm>
        </p:grpSpPr>
        <p:grpSp>
          <p:nvGrpSpPr>
            <p:cNvPr id="788" name=""/>
            <p:cNvGrpSpPr/>
            <p:nvPr/>
          </p:nvGrpSpPr>
          <p:grpSpPr>
            <a:xfrm>
              <a:off x="1744920" y="5803560"/>
              <a:ext cx="7032600" cy="183240"/>
              <a:chOff x="1744920" y="5803560"/>
              <a:chExt cx="7032600" cy="183240"/>
            </a:xfrm>
          </p:grpSpPr>
          <p:sp>
            <p:nvSpPr>
              <p:cNvPr id="789" name=""/>
              <p:cNvSpPr/>
              <p:nvPr/>
            </p:nvSpPr>
            <p:spPr>
              <a:xfrm>
                <a:off x="174492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1985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0" name=""/>
              <p:cNvSpPr/>
              <p:nvPr/>
            </p:nvSpPr>
            <p:spPr>
              <a:xfrm>
                <a:off x="397512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1" name=""/>
              <p:cNvSpPr/>
              <p:nvPr/>
            </p:nvSpPr>
            <p:spPr>
              <a:xfrm>
                <a:off x="620568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1995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2" name=""/>
              <p:cNvSpPr/>
              <p:nvPr/>
            </p:nvSpPr>
            <p:spPr>
              <a:xfrm>
                <a:off x="843768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3" name=""/>
              <p:cNvSpPr/>
              <p:nvPr/>
            </p:nvSpPr>
            <p:spPr>
              <a:xfrm>
                <a:off x="442116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4" name=""/>
              <p:cNvSpPr/>
              <p:nvPr/>
            </p:nvSpPr>
            <p:spPr>
              <a:xfrm>
                <a:off x="486720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1992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5" name=""/>
              <p:cNvSpPr/>
              <p:nvPr/>
            </p:nvSpPr>
            <p:spPr>
              <a:xfrm>
                <a:off x="531360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1993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6" name=""/>
              <p:cNvSpPr/>
              <p:nvPr/>
            </p:nvSpPr>
            <p:spPr>
              <a:xfrm>
                <a:off x="575784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1994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>
                <a:off x="665172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1996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709776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1997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754380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1998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798984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>
                <a:off x="218916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1986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263520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1987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308160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1988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3527640" y="580356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1989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05" name=""/>
            <p:cNvGrpSpPr/>
            <p:nvPr/>
          </p:nvGrpSpPr>
          <p:grpSpPr>
            <a:xfrm>
              <a:off x="970200" y="5436720"/>
              <a:ext cx="7748280" cy="366120"/>
              <a:chOff x="970200" y="5436720"/>
              <a:chExt cx="7748280" cy="366120"/>
            </a:xfrm>
          </p:grpSpPr>
          <p:sp>
            <p:nvSpPr>
              <p:cNvPr id="806" name=""/>
              <p:cNvSpPr/>
              <p:nvPr/>
            </p:nvSpPr>
            <p:spPr>
              <a:xfrm>
                <a:off x="1800360" y="5473800"/>
                <a:ext cx="6918120" cy="24444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970200" y="5436720"/>
                <a:ext cx="699120" cy="36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7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Natural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7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4138560" y="5473800"/>
                <a:ext cx="4579920" cy="24444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809" name=""/>
          <p:cNvGrpSpPr/>
          <p:nvPr/>
        </p:nvGrpSpPr>
        <p:grpSpPr>
          <a:xfrm>
            <a:off x="4919760" y="4695840"/>
            <a:ext cx="3798720" cy="245880"/>
            <a:chOff x="4919760" y="4695840"/>
            <a:chExt cx="3798720" cy="245880"/>
          </a:xfrm>
        </p:grpSpPr>
        <p:sp>
          <p:nvSpPr>
            <p:cNvPr id="810" name=""/>
            <p:cNvSpPr/>
            <p:nvPr/>
          </p:nvSpPr>
          <p:spPr>
            <a:xfrm>
              <a:off x="5911920" y="4697280"/>
              <a:ext cx="2806560" cy="24444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4919760" y="4695840"/>
              <a:ext cx="9694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Electricity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6819840" y="4697280"/>
              <a:ext cx="189864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3" name=""/>
          <p:cNvGrpSpPr/>
          <p:nvPr/>
        </p:nvGrpSpPr>
        <p:grpSpPr>
          <a:xfrm>
            <a:off x="4709880" y="4308480"/>
            <a:ext cx="4008600" cy="250560"/>
            <a:chOff x="4709880" y="4308480"/>
            <a:chExt cx="4008600" cy="250560"/>
          </a:xfrm>
        </p:grpSpPr>
        <p:sp>
          <p:nvSpPr>
            <p:cNvPr id="814" name=""/>
            <p:cNvSpPr/>
            <p:nvPr/>
          </p:nvSpPr>
          <p:spPr>
            <a:xfrm>
              <a:off x="6369120" y="4308480"/>
              <a:ext cx="2349360" cy="24444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709880" y="4314960"/>
              <a:ext cx="16002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UK Power &amp; Gas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6819840" y="4308480"/>
              <a:ext cx="189864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7" name=""/>
          <p:cNvGrpSpPr/>
          <p:nvPr/>
        </p:nvGrpSpPr>
        <p:grpSpPr>
          <a:xfrm>
            <a:off x="3276360" y="3930480"/>
            <a:ext cx="5442120" cy="247320"/>
            <a:chOff x="3276360" y="3930480"/>
            <a:chExt cx="5442120" cy="247320"/>
          </a:xfrm>
        </p:grpSpPr>
        <p:sp>
          <p:nvSpPr>
            <p:cNvPr id="818" name=""/>
            <p:cNvSpPr/>
            <p:nvPr/>
          </p:nvSpPr>
          <p:spPr>
            <a:xfrm>
              <a:off x="6369120" y="3930480"/>
              <a:ext cx="2349360" cy="244800"/>
            </a:xfrm>
            <a:prstGeom prst="rect">
              <a:avLst/>
            </a:prstGeom>
            <a:solidFill>
              <a:srgbClr val="70bc1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3276360" y="3933720"/>
              <a:ext cx="30531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Financials (interest rate, equity)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6500880" y="3930480"/>
              <a:ext cx="2217600" cy="24480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1" name=""/>
          <p:cNvGrpSpPr/>
          <p:nvPr/>
        </p:nvGrpSpPr>
        <p:grpSpPr>
          <a:xfrm>
            <a:off x="5423760" y="3552840"/>
            <a:ext cx="3294720" cy="245880"/>
            <a:chOff x="5423760" y="3552840"/>
            <a:chExt cx="3294720" cy="245880"/>
          </a:xfrm>
        </p:grpSpPr>
        <p:sp>
          <p:nvSpPr>
            <p:cNvPr id="822" name=""/>
            <p:cNvSpPr/>
            <p:nvPr/>
          </p:nvSpPr>
          <p:spPr>
            <a:xfrm>
              <a:off x="6470640" y="3554280"/>
              <a:ext cx="2247840" cy="244440"/>
            </a:xfrm>
            <a:prstGeom prst="rect">
              <a:avLst/>
            </a:prstGeom>
            <a:solidFill>
              <a:srgbClr val="47bad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5423760" y="3552840"/>
              <a:ext cx="10144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6943680" y="3554280"/>
              <a:ext cx="1774800" cy="24444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5" name=""/>
          <p:cNvGrpSpPr/>
          <p:nvPr/>
        </p:nvGrpSpPr>
        <p:grpSpPr>
          <a:xfrm>
            <a:off x="6001560" y="3171960"/>
            <a:ext cx="2716920" cy="245880"/>
            <a:chOff x="6001560" y="3171960"/>
            <a:chExt cx="2716920" cy="245880"/>
          </a:xfrm>
        </p:grpSpPr>
        <p:sp>
          <p:nvSpPr>
            <p:cNvPr id="826" name=""/>
            <p:cNvSpPr/>
            <p:nvPr/>
          </p:nvSpPr>
          <p:spPr>
            <a:xfrm>
              <a:off x="6804000" y="3173400"/>
              <a:ext cx="1914480" cy="24444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6001560" y="3171960"/>
              <a:ext cx="766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Plastics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7254720" y="3173400"/>
              <a:ext cx="146376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9" name=""/>
          <p:cNvGrpSpPr/>
          <p:nvPr/>
        </p:nvGrpSpPr>
        <p:grpSpPr>
          <a:xfrm>
            <a:off x="4156920" y="2784600"/>
            <a:ext cx="4561560" cy="250200"/>
            <a:chOff x="4156920" y="2784600"/>
            <a:chExt cx="4561560" cy="250200"/>
          </a:xfrm>
        </p:grpSpPr>
        <p:sp>
          <p:nvSpPr>
            <p:cNvPr id="830" name=""/>
            <p:cNvSpPr/>
            <p:nvPr/>
          </p:nvSpPr>
          <p:spPr>
            <a:xfrm>
              <a:off x="6811920" y="2784600"/>
              <a:ext cx="1906560" cy="24444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4156920" y="2790720"/>
              <a:ext cx="26143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Scandinavian Power &amp; Gas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951600" y="2784600"/>
              <a:ext cx="176688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33" name=""/>
          <p:cNvGrpSpPr/>
          <p:nvPr/>
        </p:nvGrpSpPr>
        <p:grpSpPr>
          <a:xfrm>
            <a:off x="6423840" y="2406600"/>
            <a:ext cx="2294640" cy="247320"/>
            <a:chOff x="6423840" y="2406600"/>
            <a:chExt cx="2294640" cy="247320"/>
          </a:xfrm>
        </p:grpSpPr>
        <p:sp>
          <p:nvSpPr>
            <p:cNvPr id="834" name=""/>
            <p:cNvSpPr/>
            <p:nvPr/>
          </p:nvSpPr>
          <p:spPr>
            <a:xfrm>
              <a:off x="7254720" y="2406600"/>
              <a:ext cx="1463760" cy="244440"/>
            </a:xfrm>
            <a:prstGeom prst="rect">
              <a:avLst/>
            </a:prstGeom>
            <a:solidFill>
              <a:srgbClr val="47bad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423840" y="2409840"/>
              <a:ext cx="8002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7711920" y="2406600"/>
              <a:ext cx="1006560" cy="24444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37" name=""/>
          <p:cNvGrpSpPr/>
          <p:nvPr/>
        </p:nvGrpSpPr>
        <p:grpSpPr>
          <a:xfrm>
            <a:off x="6754680" y="2016000"/>
            <a:ext cx="1963800" cy="257040"/>
            <a:chOff x="6754680" y="2016000"/>
            <a:chExt cx="1963800" cy="257040"/>
          </a:xfrm>
        </p:grpSpPr>
        <p:sp>
          <p:nvSpPr>
            <p:cNvPr id="838" name=""/>
            <p:cNvSpPr/>
            <p:nvPr/>
          </p:nvSpPr>
          <p:spPr>
            <a:xfrm>
              <a:off x="7254720" y="2016000"/>
              <a:ext cx="1463760" cy="24444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6754680" y="2028960"/>
              <a:ext cx="4399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7711920" y="2016000"/>
              <a:ext cx="1006560" cy="24444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1" name=""/>
          <p:cNvGrpSpPr/>
          <p:nvPr/>
        </p:nvGrpSpPr>
        <p:grpSpPr>
          <a:xfrm>
            <a:off x="6017400" y="1636560"/>
            <a:ext cx="2701080" cy="255240"/>
            <a:chOff x="6017400" y="1636560"/>
            <a:chExt cx="2701080" cy="255240"/>
          </a:xfrm>
        </p:grpSpPr>
        <p:sp>
          <p:nvSpPr>
            <p:cNvPr id="842" name=""/>
            <p:cNvSpPr/>
            <p:nvPr/>
          </p:nvSpPr>
          <p:spPr>
            <a:xfrm>
              <a:off x="7342200" y="1636560"/>
              <a:ext cx="1376280" cy="24480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6017400" y="1647720"/>
              <a:ext cx="12621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Paper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7711920" y="1636560"/>
              <a:ext cx="1006560" cy="24480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5" name=""/>
          <p:cNvGrpSpPr/>
          <p:nvPr/>
        </p:nvGrpSpPr>
        <p:grpSpPr>
          <a:xfrm>
            <a:off x="4392720" y="5062680"/>
            <a:ext cx="4325760" cy="253440"/>
            <a:chOff x="4392720" y="5062680"/>
            <a:chExt cx="4325760" cy="253440"/>
          </a:xfrm>
        </p:grpSpPr>
        <p:sp>
          <p:nvSpPr>
            <p:cNvPr id="846" name=""/>
            <p:cNvSpPr/>
            <p:nvPr/>
          </p:nvSpPr>
          <p:spPr>
            <a:xfrm>
              <a:off x="5475240" y="5062680"/>
              <a:ext cx="3243240" cy="244440"/>
            </a:xfrm>
            <a:prstGeom prst="rect">
              <a:avLst/>
            </a:prstGeom>
            <a:solidFill>
              <a:srgbClr val="70bc1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5924520" y="5062680"/>
              <a:ext cx="2793960" cy="24444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4392720" y="5072040"/>
              <a:ext cx="10598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Currencies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49" name=""/>
          <p:cNvSpPr/>
          <p:nvPr/>
        </p:nvSpPr>
        <p:spPr>
          <a:xfrm>
            <a:off x="272880" y="6283080"/>
            <a:ext cx="34642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Lighter shading indicates a developing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Darker shading indicates a mature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"/>
          <p:cNvSpPr/>
          <p:nvPr/>
        </p:nvSpPr>
        <p:spPr>
          <a:xfrm>
            <a:off x="249120" y="285840"/>
            <a:ext cx="87710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EnronOnline – Changing the Way </a:t>
            </a:r>
            <a:br>
              <a:rPr sz="2800"/>
            </a:br>
            <a:r>
              <a:rPr b="1" lang="en-US" sz="2800" strike="noStrike" u="none">
                <a:solidFill>
                  <a:srgbClr val="ffb310"/>
                </a:solidFill>
                <a:effectLst/>
                <a:uFillTx/>
                <a:latin typeface="Frutiger 55 Roman"/>
              </a:rPr>
              <a:t>Commodities Are Traded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1" name=""/>
          <p:cNvGrpSpPr/>
          <p:nvPr/>
        </p:nvGrpSpPr>
        <p:grpSpPr>
          <a:xfrm>
            <a:off x="510840" y="1325520"/>
            <a:ext cx="8174520" cy="4710600"/>
            <a:chOff x="510840" y="1325520"/>
            <a:chExt cx="8174520" cy="4710600"/>
          </a:xfrm>
        </p:grpSpPr>
        <p:sp>
          <p:nvSpPr>
            <p:cNvPr id="852" name=""/>
            <p:cNvSpPr/>
            <p:nvPr/>
          </p:nvSpPr>
          <p:spPr>
            <a:xfrm>
              <a:off x="1039680" y="5386320"/>
              <a:ext cx="11160" cy="101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2492280" y="4937040"/>
              <a:ext cx="11160" cy="550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2635200" y="5016600"/>
              <a:ext cx="11160" cy="471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3492360" y="4611600"/>
              <a:ext cx="11160" cy="87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7991640" y="2838600"/>
              <a:ext cx="10800" cy="2649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974880" y="5454720"/>
              <a:ext cx="21960" cy="33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996840" y="5454720"/>
              <a:ext cx="20880" cy="33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1017720" y="5397480"/>
              <a:ext cx="21960" cy="903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1050840" y="5375160"/>
              <a:ext cx="22320" cy="112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1117440" y="5364000"/>
              <a:ext cx="22320" cy="123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1139760" y="5364000"/>
              <a:ext cx="22320" cy="123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1162080" y="5364000"/>
              <a:ext cx="20520" cy="123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1182600" y="5375160"/>
              <a:ext cx="11160" cy="112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1193760" y="5319720"/>
              <a:ext cx="22320" cy="16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1260360" y="5330880"/>
              <a:ext cx="22320" cy="156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1282680" y="5308560"/>
              <a:ext cx="22320" cy="179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1305000" y="5297400"/>
              <a:ext cx="20520" cy="190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1325520" y="5275440"/>
              <a:ext cx="11160" cy="212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1336680" y="5319720"/>
              <a:ext cx="22320" cy="16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1403280" y="5251320"/>
              <a:ext cx="22320" cy="236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1425600" y="5195880"/>
              <a:ext cx="22320" cy="291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1447920" y="5275440"/>
              <a:ext cx="21960" cy="212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1469880" y="5375160"/>
              <a:ext cx="9720" cy="11268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1546200" y="5342040"/>
              <a:ext cx="22320" cy="145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1568520" y="5342040"/>
              <a:ext cx="22320" cy="145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1590840" y="5319720"/>
              <a:ext cx="21960" cy="16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1612800" y="5375160"/>
              <a:ext cx="11160" cy="11268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1711440" y="5195880"/>
              <a:ext cx="21960" cy="291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1733400" y="5118120"/>
              <a:ext cx="22320" cy="36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1755720" y="5072040"/>
              <a:ext cx="11160" cy="415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1766880" y="5151600"/>
              <a:ext cx="20520" cy="33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1832040" y="5151600"/>
              <a:ext cx="22320" cy="33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1854360" y="5151600"/>
              <a:ext cx="21960" cy="33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1876320" y="5094360"/>
              <a:ext cx="22320" cy="393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1898640" y="5118120"/>
              <a:ext cx="11160" cy="36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1909800" y="5173560"/>
              <a:ext cx="22320" cy="31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1974960" y="5375160"/>
              <a:ext cx="21960" cy="11268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1996920" y="5118120"/>
              <a:ext cx="22320" cy="36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2019240" y="4994280"/>
              <a:ext cx="22320" cy="493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2041560" y="4994280"/>
              <a:ext cx="22320" cy="493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2063880" y="5016600"/>
              <a:ext cx="11160" cy="471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2117880" y="5049720"/>
              <a:ext cx="21960" cy="43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2139840" y="4948200"/>
              <a:ext cx="22320" cy="539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2162160" y="4903920"/>
              <a:ext cx="22320" cy="583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2184480" y="4892760"/>
              <a:ext cx="22320" cy="5950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2206800" y="4915080"/>
              <a:ext cx="10800" cy="572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2260440" y="4983120"/>
              <a:ext cx="22320" cy="504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2282760" y="4836960"/>
              <a:ext cx="22320" cy="650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2305080" y="4815000"/>
              <a:ext cx="22320" cy="672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2327400" y="4746600"/>
              <a:ext cx="21960" cy="741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2349360" y="4870440"/>
              <a:ext cx="11160" cy="617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2403360" y="4803840"/>
              <a:ext cx="22320" cy="684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2425680" y="4702320"/>
              <a:ext cx="22320" cy="785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2448000" y="4903920"/>
              <a:ext cx="22320" cy="583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2470320" y="4903920"/>
              <a:ext cx="21960" cy="583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2548080" y="4948200"/>
              <a:ext cx="20520" cy="539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2568600" y="4915080"/>
              <a:ext cx="22320" cy="572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9" name=""/>
            <p:cNvSpPr/>
            <p:nvPr/>
          </p:nvSpPr>
          <p:spPr>
            <a:xfrm>
              <a:off x="2590920" y="4836960"/>
              <a:ext cx="21960" cy="650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2612880" y="4870440"/>
              <a:ext cx="22320" cy="617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2711520" y="4859280"/>
              <a:ext cx="22320" cy="628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2733840" y="4848120"/>
              <a:ext cx="21960" cy="63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2755800" y="4826160"/>
              <a:ext cx="22320" cy="661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2778120" y="4848120"/>
              <a:ext cx="11160" cy="63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2833560" y="4780080"/>
              <a:ext cx="22320" cy="707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2855880" y="4702320"/>
              <a:ext cx="20520" cy="785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2876400" y="4691160"/>
              <a:ext cx="22320" cy="796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2898720" y="4589640"/>
              <a:ext cx="22320" cy="898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2921040" y="4848120"/>
              <a:ext cx="11160" cy="639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2976480" y="4826160"/>
              <a:ext cx="22320" cy="661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2998800" y="4680000"/>
              <a:ext cx="20520" cy="807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3019320" y="4691160"/>
              <a:ext cx="22320" cy="796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3041640" y="4657680"/>
              <a:ext cx="22320" cy="830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3063960" y="4724280"/>
              <a:ext cx="11160" cy="763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3119400" y="4925880"/>
              <a:ext cx="22320" cy="561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3141720" y="4680000"/>
              <a:ext cx="22320" cy="807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3164040" y="4556160"/>
              <a:ext cx="20520" cy="931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3184560" y="4691160"/>
              <a:ext cx="22320" cy="796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3206880" y="4780080"/>
              <a:ext cx="11160" cy="707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3262320" y="4713120"/>
              <a:ext cx="22320" cy="774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3284640" y="4713120"/>
              <a:ext cx="21960" cy="774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3306600" y="4668840"/>
              <a:ext cx="20880" cy="819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3327480" y="4545000"/>
              <a:ext cx="22320" cy="942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3349800" y="4635360"/>
              <a:ext cx="10800" cy="852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3405240" y="4511520"/>
              <a:ext cx="22320" cy="976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3427560" y="4398840"/>
              <a:ext cx="21960" cy="1089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3449520" y="4465800"/>
              <a:ext cx="22320" cy="1022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3471840" y="4432320"/>
              <a:ext cx="20520" cy="1055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3548160" y="4903920"/>
              <a:ext cx="21960" cy="583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3570120" y="4735440"/>
              <a:ext cx="22320" cy="752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3592440" y="4567320"/>
              <a:ext cx="22320" cy="920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3614760" y="4556160"/>
              <a:ext cx="20520" cy="931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3635280" y="4600440"/>
              <a:ext cx="11160" cy="887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3691080" y="5083200"/>
              <a:ext cx="21960" cy="404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3713040" y="4657680"/>
              <a:ext cx="22320" cy="830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3735360" y="4668840"/>
              <a:ext cx="22320" cy="819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3757680" y="4489560"/>
              <a:ext cx="22320" cy="998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3780000" y="4657680"/>
              <a:ext cx="9360" cy="830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3833640" y="4489560"/>
              <a:ext cx="22320" cy="998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3855960" y="4443480"/>
              <a:ext cx="22320" cy="10443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3878280" y="4567320"/>
              <a:ext cx="22320" cy="920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3900600" y="4635360"/>
              <a:ext cx="21960" cy="852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3976560" y="4702320"/>
              <a:ext cx="22320" cy="785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3998880" y="4332240"/>
              <a:ext cx="22320" cy="1155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4021200" y="4465800"/>
              <a:ext cx="22320" cy="1022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4043520" y="4611600"/>
              <a:ext cx="21960" cy="87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7" name=""/>
            <p:cNvSpPr/>
            <p:nvPr/>
          </p:nvSpPr>
          <p:spPr>
            <a:xfrm>
              <a:off x="4065480" y="4589640"/>
              <a:ext cx="22320" cy="898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4119480" y="4421160"/>
              <a:ext cx="22320" cy="1066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4141800" y="4308480"/>
              <a:ext cx="22320" cy="11793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4164120" y="4275000"/>
              <a:ext cx="21960" cy="1212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4186080" y="4219560"/>
              <a:ext cx="22320" cy="1268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4208400" y="4556160"/>
              <a:ext cx="22320" cy="931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4262400" y="4095720"/>
              <a:ext cx="22320" cy="1392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4284720" y="4264200"/>
              <a:ext cx="22320" cy="1223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4307040" y="4264200"/>
              <a:ext cx="21960" cy="1223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4329000" y="4140360"/>
              <a:ext cx="22320" cy="1347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4351320" y="4421160"/>
              <a:ext cx="22320" cy="1066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4405320" y="4611600"/>
              <a:ext cx="22320" cy="876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4427640" y="4297320"/>
              <a:ext cx="21960" cy="1190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4449600" y="4219560"/>
              <a:ext cx="22320" cy="1268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4471920" y="4152960"/>
              <a:ext cx="22320" cy="1334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4494240" y="4175280"/>
              <a:ext cx="22320" cy="131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4549680" y="4084560"/>
              <a:ext cx="20880" cy="1403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4570560" y="4253040"/>
              <a:ext cx="21960" cy="1234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4592520" y="4017960"/>
              <a:ext cx="22320" cy="1469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4614840" y="3927600"/>
              <a:ext cx="22320" cy="1560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4637160" y="4164120"/>
              <a:ext cx="22320" cy="132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4713120" y="4230720"/>
              <a:ext cx="22320" cy="1257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4735440" y="3860640"/>
              <a:ext cx="22320" cy="1627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4757760" y="3736800"/>
              <a:ext cx="22320" cy="175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4780080" y="4118040"/>
              <a:ext cx="21960" cy="1369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4835520" y="4029120"/>
              <a:ext cx="22320" cy="1458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4857840" y="3983040"/>
              <a:ext cx="20520" cy="1504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4878360" y="3838680"/>
              <a:ext cx="22320" cy="1649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4900680" y="3703680"/>
              <a:ext cx="22320" cy="1784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4923000" y="4321080"/>
              <a:ext cx="21960" cy="1166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4978440" y="4006800"/>
              <a:ext cx="22320" cy="148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5000760" y="4040280"/>
              <a:ext cx="20520" cy="1447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5021280" y="4073400"/>
              <a:ext cx="22320" cy="1414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5043600" y="4106880"/>
              <a:ext cx="21960" cy="1380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5065560" y="4062240"/>
              <a:ext cx="22320" cy="1425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5121360" y="3971880"/>
              <a:ext cx="22320" cy="1515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5143680" y="3860640"/>
              <a:ext cx="21960" cy="1627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5165640" y="4118040"/>
              <a:ext cx="20880" cy="1369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5186520" y="3860640"/>
              <a:ext cx="21960" cy="1627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5208480" y="4264200"/>
              <a:ext cx="22320" cy="1223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5264280" y="3882960"/>
              <a:ext cx="21960" cy="1604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5286240" y="3591000"/>
              <a:ext cx="22320" cy="1896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5308560" y="3781440"/>
              <a:ext cx="22320" cy="1706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5330880" y="3894120"/>
              <a:ext cx="20520" cy="159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5351400" y="4410000"/>
              <a:ext cx="22320" cy="1077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5451480" y="3995640"/>
              <a:ext cx="22320" cy="1492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5473800" y="3792600"/>
              <a:ext cx="20520" cy="1695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5494320" y="3971880"/>
              <a:ext cx="22320" cy="1515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5549760" y="4140360"/>
              <a:ext cx="22320" cy="1347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5572080" y="4197240"/>
              <a:ext cx="22320" cy="1290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5594400" y="4062240"/>
              <a:ext cx="22320" cy="1425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5616720" y="3983040"/>
              <a:ext cx="21960" cy="1504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5638680" y="4241880"/>
              <a:ext cx="20880" cy="1245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5692680" y="3983040"/>
              <a:ext cx="22320" cy="15048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5715000" y="3681360"/>
              <a:ext cx="22320" cy="1806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5737320" y="4006800"/>
              <a:ext cx="21960" cy="148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5759280" y="3882960"/>
              <a:ext cx="22320" cy="1604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5781600" y="4164120"/>
              <a:ext cx="20880" cy="132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5835600" y="3949560"/>
              <a:ext cx="22320" cy="1538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5857920" y="3860640"/>
              <a:ext cx="22320" cy="1627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5880240" y="4465800"/>
              <a:ext cx="21960" cy="1022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5902200" y="3692520"/>
              <a:ext cx="22320" cy="1795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5924520" y="3905280"/>
              <a:ext cx="22320" cy="158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5978520" y="4006800"/>
              <a:ext cx="22320" cy="148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6000840" y="3646440"/>
              <a:ext cx="21960" cy="1841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6022800" y="3692520"/>
              <a:ext cx="22320" cy="1795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6045120" y="3803760"/>
              <a:ext cx="22320" cy="16840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6067440" y="4140360"/>
              <a:ext cx="22320" cy="1347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6121440" y="4029120"/>
              <a:ext cx="22320" cy="1458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6143760" y="4062240"/>
              <a:ext cx="21960" cy="1425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6165720" y="4095720"/>
              <a:ext cx="22320" cy="1392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6188040" y="3916440"/>
              <a:ext cx="22320" cy="1571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6210360" y="4275000"/>
              <a:ext cx="22320" cy="1212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6264360" y="4017960"/>
              <a:ext cx="22320" cy="1469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6286680" y="4062240"/>
              <a:ext cx="21960" cy="1425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6308640" y="3960720"/>
              <a:ext cx="22320" cy="1527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6330960" y="4140360"/>
              <a:ext cx="22320" cy="1347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6353280" y="4175280"/>
              <a:ext cx="21960" cy="131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6408720" y="3894120"/>
              <a:ext cx="20520" cy="159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6429240" y="3613320"/>
              <a:ext cx="22320" cy="1874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6451560" y="3736800"/>
              <a:ext cx="22320" cy="175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6473880" y="3591000"/>
              <a:ext cx="22320" cy="1896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6496200" y="3995640"/>
              <a:ext cx="21960" cy="1492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6551640" y="3960720"/>
              <a:ext cx="20520" cy="1527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6572160" y="3703680"/>
              <a:ext cx="22320" cy="1784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6594480" y="3736800"/>
              <a:ext cx="22320" cy="1751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6616800" y="3927600"/>
              <a:ext cx="21960" cy="1560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6638760" y="4175280"/>
              <a:ext cx="22320" cy="131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6716880" y="3726000"/>
              <a:ext cx="20520" cy="1761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6737400" y="3792600"/>
              <a:ext cx="22320" cy="1695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6759720" y="3635280"/>
              <a:ext cx="21960" cy="185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6781680" y="3882960"/>
              <a:ext cx="22320" cy="1604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6837480" y="3894120"/>
              <a:ext cx="21960" cy="159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6859440" y="3602160"/>
              <a:ext cx="20880" cy="1885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6880320" y="3591000"/>
              <a:ext cx="21960" cy="1896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6902280" y="3635280"/>
              <a:ext cx="22320" cy="185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6924600" y="3692520"/>
              <a:ext cx="22320" cy="1795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980400" y="3557520"/>
              <a:ext cx="21960" cy="1930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7002360" y="3489480"/>
              <a:ext cx="22320" cy="19983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7024680" y="3591000"/>
              <a:ext cx="20520" cy="1896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7045200" y="3916440"/>
              <a:ext cx="22320" cy="1571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7067520" y="3591000"/>
              <a:ext cx="22320" cy="1896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7122960" y="3579840"/>
              <a:ext cx="22320" cy="1908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7145280" y="3456000"/>
              <a:ext cx="22320" cy="2031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7167600" y="3524400"/>
              <a:ext cx="20520" cy="1963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7188120" y="3332160"/>
              <a:ext cx="22320" cy="2155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7210440" y="3726000"/>
              <a:ext cx="22320" cy="1761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7265880" y="3781440"/>
              <a:ext cx="22320" cy="17064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7288200" y="3814920"/>
              <a:ext cx="22320" cy="1672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7310520" y="3635280"/>
              <a:ext cx="22320" cy="1852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7332840" y="3422520"/>
              <a:ext cx="20520" cy="2065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7353360" y="3602160"/>
              <a:ext cx="22320" cy="1885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7408800" y="3871800"/>
              <a:ext cx="22320" cy="1616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7431120" y="3703680"/>
              <a:ext cx="22320" cy="1784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7453440" y="3524400"/>
              <a:ext cx="21960" cy="1963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7475400" y="3186000"/>
              <a:ext cx="20880" cy="2301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7496280" y="3792600"/>
              <a:ext cx="21960" cy="1695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7551720" y="3624120"/>
              <a:ext cx="22320" cy="18637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574040" y="3332160"/>
              <a:ext cx="22320" cy="2155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7596360" y="3478320"/>
              <a:ext cx="21960" cy="20095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7618320" y="3243240"/>
              <a:ext cx="22320" cy="2244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7640640" y="3714840"/>
              <a:ext cx="20520" cy="1773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7705800" y="3411360"/>
              <a:ext cx="11160" cy="20764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7716960" y="3378240"/>
              <a:ext cx="21960" cy="21096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7738920" y="3422520"/>
              <a:ext cx="22320" cy="2065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7761240" y="4040280"/>
              <a:ext cx="22320" cy="14475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7783560" y="3006720"/>
              <a:ext cx="20520" cy="2481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7848720" y="2917800"/>
              <a:ext cx="11160" cy="2570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7859880" y="3052800"/>
              <a:ext cx="21960" cy="2435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7881840" y="2838600"/>
              <a:ext cx="22320" cy="26492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7904160" y="2738520"/>
              <a:ext cx="22320" cy="2749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7926480" y="3186000"/>
              <a:ext cx="21960" cy="23018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8002440" y="2716200"/>
              <a:ext cx="22320" cy="2771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8024760" y="2603520"/>
              <a:ext cx="22320" cy="2884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8047080" y="2255760"/>
              <a:ext cx="22320" cy="32320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8069400" y="3052800"/>
              <a:ext cx="21960" cy="2435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8134200" y="2928960"/>
              <a:ext cx="11160" cy="2558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8145360" y="2581200"/>
              <a:ext cx="22320" cy="2906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8167680" y="2063880"/>
              <a:ext cx="22320" cy="34239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8190000" y="1817640"/>
              <a:ext cx="21960" cy="3670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8211960" y="2008080"/>
              <a:ext cx="22320" cy="3479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8277120" y="2333520"/>
              <a:ext cx="11160" cy="3154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8288280" y="2435400"/>
              <a:ext cx="22320" cy="3052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8310600" y="3174840"/>
              <a:ext cx="22320" cy="2313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8420040" y="2513160"/>
              <a:ext cx="11160" cy="29746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8431200" y="2647800"/>
              <a:ext cx="22320" cy="2840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8453520" y="2355840"/>
              <a:ext cx="22320" cy="31320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8475840" y="2278080"/>
              <a:ext cx="21960" cy="32097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8497800" y="2435400"/>
              <a:ext cx="22320" cy="3052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8564400" y="1784520"/>
              <a:ext cx="9720" cy="37033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8574120" y="1660680"/>
              <a:ext cx="22320" cy="3827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8596440" y="2435400"/>
              <a:ext cx="21960" cy="3052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8618400" y="2716200"/>
              <a:ext cx="22320" cy="27716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8640720" y="2984400"/>
              <a:ext cx="22320" cy="25034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8663040" y="2928960"/>
              <a:ext cx="22320" cy="2558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974880" y="1447920"/>
              <a:ext cx="1440" cy="403992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930240" y="5487840"/>
              <a:ext cx="4464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930240" y="4815000"/>
              <a:ext cx="4464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930240" y="4140360"/>
              <a:ext cx="4464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930240" y="3467160"/>
              <a:ext cx="4464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930240" y="2793960"/>
              <a:ext cx="4464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930240" y="2120760"/>
              <a:ext cx="4464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930240" y="1447920"/>
              <a:ext cx="4464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974880" y="5487840"/>
              <a:ext cx="766584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 flipV="1">
              <a:off x="9748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 flipV="1">
              <a:off x="119376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 flipV="1">
              <a:off x="142560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 flipV="1">
              <a:off x="164448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 flipV="1">
              <a:off x="187632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 flipV="1">
              <a:off x="20955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 flipV="1">
              <a:off x="232740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 flipV="1">
              <a:off x="25480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 flipV="1">
              <a:off x="277812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 flipV="1">
              <a:off x="299880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 flipV="1">
              <a:off x="321804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 flipV="1">
              <a:off x="344952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 flipV="1">
              <a:off x="36687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 flipV="1">
              <a:off x="390060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 flipV="1">
              <a:off x="411948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 flipV="1">
              <a:off x="435132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 flipV="1">
              <a:off x="45705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 flipV="1">
              <a:off x="480204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 flipV="1">
              <a:off x="50212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 flipV="1">
              <a:off x="52419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 flipV="1">
              <a:off x="547380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 flipV="1">
              <a:off x="569268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 flipV="1">
              <a:off x="592452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 flipV="1">
              <a:off x="61437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 flipV="1">
              <a:off x="637524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 flipV="1">
              <a:off x="65944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 flipV="1">
              <a:off x="682632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 flipV="1">
              <a:off x="704520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 flipV="1">
              <a:off x="726588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 flipV="1">
              <a:off x="74962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 flipV="1">
              <a:off x="771696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 flipV="1">
              <a:off x="794844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 flipV="1">
              <a:off x="816768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 flipV="1">
              <a:off x="8399520" y="5487480"/>
              <a:ext cx="144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 flipV="1">
              <a:off x="8618400" y="5487480"/>
              <a:ext cx="1800" cy="3348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786960" y="5397480"/>
              <a:ext cx="85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554040" y="472428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554040" y="405144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554040" y="337824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3000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554040" y="270360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554040" y="203040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5000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554040" y="1357200"/>
              <a:ext cx="339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6000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 rot="19020000">
              <a:off x="4964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11/29/99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 rot="19020000">
              <a:off x="7153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12/10/99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 rot="19020000">
              <a:off x="9471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12/21/99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 rot="19020000">
              <a:off x="116640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01/01/00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 rot="19020000">
              <a:off x="139788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01/12/00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 rot="19020000">
              <a:off x="16171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01/23/00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 rot="19020000">
              <a:off x="18489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02/03/00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 rot="19020000">
              <a:off x="20696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02/14/00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 rot="19020000">
              <a:off x="22885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02/25/00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 rot="19020000">
              <a:off x="25203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03/07/00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 rot="19020000">
              <a:off x="273960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03/18/00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 rot="19020000">
              <a:off x="297108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03/29/00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 rot="19020000">
              <a:off x="31903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04/09/00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 rot="19020000">
              <a:off x="34221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04/20/00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 rot="19020000">
              <a:off x="364104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05/01/00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 rot="19020000">
              <a:off x="387288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05/12/00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 rot="19020000">
              <a:off x="40921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05/23/00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 rot="19020000">
              <a:off x="432360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06/03/00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 rot="19020000">
              <a:off x="45428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06/14/00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 rot="19020000">
              <a:off x="47635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06/25/00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 rot="19020000">
              <a:off x="49953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07/06/00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 rot="19020000">
              <a:off x="521424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07/17/00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 rot="19020000">
              <a:off x="544608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07/28/00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 rot="19020000">
              <a:off x="56653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08/08/00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 rot="19020000">
              <a:off x="58971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08/19/00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 rot="19020000">
              <a:off x="61160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08/30/00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 rot="19020000">
              <a:off x="634788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09/10/00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 rot="19020000">
              <a:off x="656676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09/21/00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 rot="19020000">
              <a:off x="678744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10/02/00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 rot="19020000">
              <a:off x="70178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10/13/00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 rot="19020000">
              <a:off x="723852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10/24/00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 rot="19020000">
              <a:off x="747036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11/04/00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 rot="19020000">
              <a:off x="768924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11/15/00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 rot="19020000">
              <a:off x="7921080" y="573516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11/26/00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 rot="19020000">
              <a:off x="8139960" y="5734800"/>
              <a:ext cx="493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12/07/00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1006560" y="1325520"/>
              <a:ext cx="673740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25360">
                <a:lnSpc>
                  <a:spcPct val="100000"/>
                </a:lnSpc>
                <a:spcBef>
                  <a:spcPts val="174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Free, Reliable Transaction System with Enron as Principal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9" name=""/>
          <p:cNvSpPr/>
          <p:nvPr/>
        </p:nvSpPr>
        <p:spPr>
          <a:xfrm>
            <a:off x="189000" y="6113520"/>
            <a:ext cx="5721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 per 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"/>
          <p:cNvSpPr/>
          <p:nvPr/>
        </p:nvSpPr>
        <p:spPr>
          <a:xfrm>
            <a:off x="2140920" y="270000"/>
            <a:ext cx="4901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Efficiency Gains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>
            <a:off x="600120" y="6091200"/>
            <a:ext cx="41036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84320"/>
                <a:tab algn="l" pos="2170080"/>
                <a:tab algn="l" pos="33210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02" name=""/>
          <p:cNvGrpSpPr/>
          <p:nvPr/>
        </p:nvGrpSpPr>
        <p:grpSpPr>
          <a:xfrm>
            <a:off x="306360" y="966960"/>
            <a:ext cx="4254480" cy="4806720"/>
            <a:chOff x="306360" y="966960"/>
            <a:chExt cx="4254480" cy="4806720"/>
          </a:xfrm>
        </p:grpSpPr>
        <p:sp>
          <p:nvSpPr>
            <p:cNvPr id="1203" name=""/>
            <p:cNvSpPr/>
            <p:nvPr/>
          </p:nvSpPr>
          <p:spPr>
            <a:xfrm>
              <a:off x="314280" y="966960"/>
              <a:ext cx="3884760" cy="7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Transactions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Per Market Maker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04" name=""/>
            <p:cNvGrpSpPr/>
            <p:nvPr/>
          </p:nvGrpSpPr>
          <p:grpSpPr>
            <a:xfrm>
              <a:off x="306360" y="2952720"/>
              <a:ext cx="4254480" cy="2820960"/>
              <a:chOff x="306360" y="2952720"/>
              <a:chExt cx="4254480" cy="2820960"/>
            </a:xfrm>
          </p:grpSpPr>
          <p:graphicFrame>
            <p:nvGraphicFramePr>
              <p:cNvPr id="1205" name=""/>
              <p:cNvGraphicFramePr/>
              <p:nvPr/>
            </p:nvGraphicFramePr>
            <p:xfrm>
              <a:off x="306360" y="2952720"/>
              <a:ext cx="4254480" cy="2820960"/>
            </p:xfrm>
            <a:graphic>
              <a:graphicData uri="http://schemas.openxmlformats.org/presentationml/2006/ole">
                <p:oleObj r:id="rId1" spid="">
                  <p:embed/>
                  <p:pic>
                    <p:nvPicPr>
                      <p:cNvPr id="1206" name="" descr=""/>
                      <p:cNvPicPr/>
                      <p:nvPr/>
                    </p:nvPicPr>
                    <p:blipFill>
                      <a:blip r:embed="rId2"/>
                      <a:stretch/>
                    </p:blipFill>
                    <p:spPr>
                      <a:xfrm>
                        <a:off x="306360" y="2952720"/>
                        <a:ext cx="4254480" cy="282096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sp>
            <p:nvSpPr>
              <p:cNvPr id="1207" name=""/>
              <p:cNvSpPr/>
              <p:nvPr/>
            </p:nvSpPr>
            <p:spPr>
              <a:xfrm>
                <a:off x="1011240" y="5076720"/>
                <a:ext cx="63180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1999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3000240" y="5105520"/>
                <a:ext cx="63180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2000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1274760" y="4379760"/>
                <a:ext cx="51876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672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3146760" y="3413160"/>
                <a:ext cx="68796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3,084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211" name=""/>
          <p:cNvSpPr/>
          <p:nvPr/>
        </p:nvSpPr>
        <p:spPr>
          <a:xfrm>
            <a:off x="711360" y="5929200"/>
            <a:ext cx="1616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12" name=""/>
          <p:cNvGrpSpPr/>
          <p:nvPr/>
        </p:nvGrpSpPr>
        <p:grpSpPr>
          <a:xfrm>
            <a:off x="4491000" y="963720"/>
            <a:ext cx="4291200" cy="4473000"/>
            <a:chOff x="4491000" y="963720"/>
            <a:chExt cx="4291200" cy="4473000"/>
          </a:xfrm>
        </p:grpSpPr>
        <p:sp>
          <p:nvSpPr>
            <p:cNvPr id="1213" name=""/>
            <p:cNvSpPr/>
            <p:nvPr/>
          </p:nvSpPr>
          <p:spPr>
            <a:xfrm>
              <a:off x="5011560" y="963720"/>
              <a:ext cx="3551400" cy="917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Marginal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Cost Per Transaction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(Indexed)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14" name=""/>
            <p:cNvGrpSpPr/>
            <p:nvPr/>
          </p:nvGrpSpPr>
          <p:grpSpPr>
            <a:xfrm>
              <a:off x="4491000" y="2089080"/>
              <a:ext cx="4291200" cy="3347640"/>
              <a:chOff x="4491000" y="2089080"/>
              <a:chExt cx="4291200" cy="3347640"/>
            </a:xfrm>
          </p:grpSpPr>
          <p:graphicFrame>
            <p:nvGraphicFramePr>
              <p:cNvPr id="1215" name=""/>
              <p:cNvGraphicFramePr/>
              <p:nvPr/>
            </p:nvGraphicFramePr>
            <p:xfrm>
              <a:off x="4491000" y="2292480"/>
              <a:ext cx="4291200" cy="2884320"/>
            </p:xfrm>
            <a:graphic>
              <a:graphicData uri="http://schemas.openxmlformats.org/presentationml/2006/ole">
                <p:oleObj r:id="rId3" spid="">
                  <p:embed/>
                  <p:pic>
                    <p:nvPicPr>
                      <p:cNvPr id="1216" name="" descr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491000" y="2292480"/>
                        <a:ext cx="4291200" cy="28843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sp>
            <p:nvSpPr>
              <p:cNvPr id="1217" name=""/>
              <p:cNvSpPr/>
              <p:nvPr/>
            </p:nvSpPr>
            <p:spPr>
              <a:xfrm>
                <a:off x="7421760" y="4025880"/>
                <a:ext cx="40608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25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5457960" y="2089080"/>
                <a:ext cx="70776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100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5260680" y="5097600"/>
                <a:ext cx="63180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1999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7221240" y="5099040"/>
                <a:ext cx="63180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2000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"/>
          <p:cNvGrpSpPr/>
          <p:nvPr/>
        </p:nvGrpSpPr>
        <p:grpSpPr>
          <a:xfrm>
            <a:off x="2919240" y="1555920"/>
            <a:ext cx="3321000" cy="3273120"/>
            <a:chOff x="2919240" y="1555920"/>
            <a:chExt cx="3321000" cy="3273120"/>
          </a:xfrm>
        </p:grpSpPr>
        <p:pic>
          <p:nvPicPr>
            <p:cNvPr id="1222" name="logoCOR.2" descr=""/>
            <p:cNvPicPr/>
            <p:nvPr/>
          </p:nvPicPr>
          <p:blipFill>
            <a:blip r:embed="rId1">
              <a:lum contrast="54000"/>
            </a:blip>
            <a:stretch/>
          </p:blipFill>
          <p:spPr>
            <a:xfrm>
              <a:off x="2919240" y="1555920"/>
              <a:ext cx="3302280" cy="3273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23" name=""/>
            <p:cNvSpPr/>
            <p:nvPr/>
          </p:nvSpPr>
          <p:spPr>
            <a:xfrm>
              <a:off x="5891040" y="344412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"/>
          <p:cNvGrpSpPr/>
          <p:nvPr/>
        </p:nvGrpSpPr>
        <p:grpSpPr>
          <a:xfrm>
            <a:off x="1063800" y="939960"/>
            <a:ext cx="6995880" cy="4622760"/>
            <a:chOff x="1063800" y="939960"/>
            <a:chExt cx="6995880" cy="4622760"/>
          </a:xfrm>
        </p:grpSpPr>
        <p:graphicFrame>
          <p:nvGraphicFramePr>
            <p:cNvPr id="18" name=""/>
            <p:cNvGraphicFramePr/>
            <p:nvPr/>
          </p:nvGraphicFramePr>
          <p:xfrm>
            <a:off x="1063800" y="939960"/>
            <a:ext cx="6995880" cy="4622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063800" y="939960"/>
                      <a:ext cx="6995880" cy="4622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" name=""/>
            <p:cNvSpPr/>
            <p:nvPr/>
          </p:nvSpPr>
          <p:spPr>
            <a:xfrm>
              <a:off x="2455200" y="4295880"/>
              <a:ext cx="5346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2.7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4298400" y="3968640"/>
              <a:ext cx="5346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9.6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6091920" y="1216080"/>
              <a:ext cx="676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72.1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" name=""/>
          <p:cNvSpPr/>
          <p:nvPr/>
        </p:nvSpPr>
        <p:spPr>
          <a:xfrm>
            <a:off x="2279160" y="268200"/>
            <a:ext cx="4287240" cy="12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Market Value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($Billion)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"/>
          <p:cNvSpPr/>
          <p:nvPr/>
        </p:nvSpPr>
        <p:spPr>
          <a:xfrm>
            <a:off x="1685160" y="252360"/>
            <a:ext cx="5747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Price/Earnings Ratio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116000" y="1092240"/>
            <a:ext cx="6762600" cy="4462560"/>
            <a:chOff x="1116000" y="1092240"/>
            <a:chExt cx="6762600" cy="4462560"/>
          </a:xfrm>
        </p:grpSpPr>
        <p:graphicFrame>
          <p:nvGraphicFramePr>
            <p:cNvPr id="26" name=""/>
            <p:cNvGraphicFramePr/>
            <p:nvPr/>
          </p:nvGraphicFramePr>
          <p:xfrm>
            <a:off x="1116000" y="1258920"/>
            <a:ext cx="6762600" cy="42958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116000" y="1258920"/>
                      <a:ext cx="6762600" cy="4295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8" name=""/>
            <p:cNvSpPr/>
            <p:nvPr/>
          </p:nvSpPr>
          <p:spPr>
            <a:xfrm>
              <a:off x="2381760" y="3571920"/>
              <a:ext cx="676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16.4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4258080" y="3505320"/>
              <a:ext cx="676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17.4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6055200" y="1092240"/>
              <a:ext cx="676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46.4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" name=""/>
          <p:cNvSpPr/>
          <p:nvPr/>
        </p:nvSpPr>
        <p:spPr>
          <a:xfrm>
            <a:off x="205560" y="6400800"/>
            <a:ext cx="186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*Continuing operations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3090960" y="281160"/>
            <a:ext cx="293832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Enron Assets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" name=""/>
          <p:cNvGrpSpPr/>
          <p:nvPr/>
        </p:nvGrpSpPr>
        <p:grpSpPr>
          <a:xfrm>
            <a:off x="1065240" y="998640"/>
            <a:ext cx="7002360" cy="4627440"/>
            <a:chOff x="1065240" y="998640"/>
            <a:chExt cx="7002360" cy="4627440"/>
          </a:xfrm>
        </p:grpSpPr>
        <p:graphicFrame>
          <p:nvGraphicFramePr>
            <p:cNvPr id="34" name=""/>
            <p:cNvGraphicFramePr/>
            <p:nvPr/>
          </p:nvGraphicFramePr>
          <p:xfrm>
            <a:off x="1065240" y="998640"/>
            <a:ext cx="7002360" cy="462744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065240" y="998640"/>
                      <a:ext cx="7002360" cy="4627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6" name=""/>
            <p:cNvSpPr/>
            <p:nvPr/>
          </p:nvSpPr>
          <p:spPr>
            <a:xfrm>
              <a:off x="2469960" y="3967200"/>
              <a:ext cx="463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4319280" y="3862440"/>
              <a:ext cx="463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185520" y="1058760"/>
              <a:ext cx="6760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65.5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" name=""/>
          <p:cNvSpPr/>
          <p:nvPr/>
        </p:nvSpPr>
        <p:spPr>
          <a:xfrm>
            <a:off x="3807720" y="731880"/>
            <a:ext cx="148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($Billion)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"/>
          <p:cNvGrpSpPr/>
          <p:nvPr/>
        </p:nvGrpSpPr>
        <p:grpSpPr>
          <a:xfrm>
            <a:off x="232560" y="1163520"/>
            <a:ext cx="8728920" cy="5537880"/>
            <a:chOff x="232560" y="1163520"/>
            <a:chExt cx="8728920" cy="5537880"/>
          </a:xfrm>
        </p:grpSpPr>
        <p:sp>
          <p:nvSpPr>
            <p:cNvPr id="41" name=""/>
            <p:cNvSpPr/>
            <p:nvPr/>
          </p:nvSpPr>
          <p:spPr>
            <a:xfrm>
              <a:off x="1073160" y="5702400"/>
              <a:ext cx="0" cy="101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232560" y="6424560"/>
              <a:ext cx="2984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Note: Calculated to December 31, 2000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3" name=""/>
            <p:cNvSpPr/>
            <p:nvPr/>
          </p:nvSpPr>
          <p:spPr>
            <a:xfrm>
              <a:off x="552960" y="447372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4" name=""/>
            <p:cNvSpPr/>
            <p:nvPr/>
          </p:nvSpPr>
          <p:spPr>
            <a:xfrm>
              <a:off x="468360" y="116352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1600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5" name=""/>
            <p:cNvSpPr/>
            <p:nvPr/>
          </p:nvSpPr>
          <p:spPr>
            <a:xfrm>
              <a:off x="468360" y="163512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1400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6" name=""/>
            <p:cNvSpPr/>
            <p:nvPr/>
          </p:nvSpPr>
          <p:spPr>
            <a:xfrm>
              <a:off x="468360" y="210168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7" name=""/>
            <p:cNvSpPr/>
            <p:nvPr/>
          </p:nvSpPr>
          <p:spPr>
            <a:xfrm>
              <a:off x="468360" y="258444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8" name=""/>
            <p:cNvSpPr/>
            <p:nvPr/>
          </p:nvSpPr>
          <p:spPr>
            <a:xfrm>
              <a:off x="552960" y="305424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800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49" name=""/>
            <p:cNvSpPr/>
            <p:nvPr/>
          </p:nvSpPr>
          <p:spPr>
            <a:xfrm>
              <a:off x="552960" y="352908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600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0" name=""/>
            <p:cNvSpPr/>
            <p:nvPr/>
          </p:nvSpPr>
          <p:spPr>
            <a:xfrm>
              <a:off x="552960" y="400536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1" name=""/>
            <p:cNvSpPr/>
            <p:nvPr/>
          </p:nvSpPr>
          <p:spPr>
            <a:xfrm>
              <a:off x="519480" y="5411880"/>
              <a:ext cx="5374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-200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2" name=""/>
            <p:cNvSpPr/>
            <p:nvPr/>
          </p:nvSpPr>
          <p:spPr>
            <a:xfrm>
              <a:off x="463680" y="4954680"/>
              <a:ext cx="54432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53" name=""/>
            <p:cNvGraphicFramePr/>
            <p:nvPr/>
          </p:nvGraphicFramePr>
          <p:xfrm>
            <a:off x="925560" y="1212840"/>
            <a:ext cx="7516800" cy="448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925560" y="1212840"/>
                      <a:ext cx="7516800" cy="448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5" name=""/>
            <p:cNvSpPr/>
            <p:nvPr/>
          </p:nvSpPr>
          <p:spPr>
            <a:xfrm>
              <a:off x="5510160" y="56973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97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829040" y="56959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96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138560" y="56959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95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449520" y="570060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773440" y="56959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93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076480" y="56973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1397160" y="56973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04880" y="56959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021040" y="1581120"/>
              <a:ext cx="1272960" cy="138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Corp.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S&amp;P 500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Pipeline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Utility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E&amp;P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1755720" y="1752480"/>
              <a:ext cx="241200" cy="0"/>
            </a:xfrm>
            <a:prstGeom prst="line">
              <a:avLst/>
            </a:prstGeom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755720" y="1992240"/>
              <a:ext cx="241200" cy="0"/>
            </a:xfrm>
            <a:prstGeom prst="line">
              <a:avLst/>
            </a:prstGeom>
            <a:ln w="2844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1755720" y="2263680"/>
              <a:ext cx="241200" cy="0"/>
            </a:xfrm>
            <a:prstGeom prst="line">
              <a:avLst/>
            </a:prstGeom>
            <a:ln w="2844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1755720" y="2824200"/>
              <a:ext cx="241200" cy="0"/>
            </a:xfrm>
            <a:prstGeom prst="line">
              <a:avLst/>
            </a:prstGeom>
            <a:ln w="2844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1755720" y="2541600"/>
              <a:ext cx="241200" cy="0"/>
            </a:xfrm>
            <a:prstGeom prst="line">
              <a:avLst/>
            </a:prstGeom>
            <a:ln w="28440">
              <a:solidFill>
                <a:srgbClr val="fc02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3034080" y="1581120"/>
              <a:ext cx="697680" cy="138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1,415%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383%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545%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281%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217%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589040" y="1494000"/>
              <a:ext cx="2225880" cy="153828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7562880" y="5692680"/>
              <a:ext cx="765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Nov 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7905600" y="5584680"/>
              <a:ext cx="0" cy="38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6889680" y="569268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99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200640" y="56973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98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205840" y="569124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" name=""/>
          <p:cNvSpPr/>
          <p:nvPr/>
        </p:nvSpPr>
        <p:spPr>
          <a:xfrm>
            <a:off x="1452600" y="272880"/>
            <a:ext cx="6216120" cy="8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Total Return to Shareholders</a:t>
            </a:r>
            <a:br>
              <a:rPr sz="3000"/>
            </a:br>
            <a:r>
              <a:rPr b="1" lang="en-US" sz="22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Jan 1, 1990 to Dec 31, 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logoCOR.2" descr=""/>
          <p:cNvPicPr/>
          <p:nvPr/>
        </p:nvPicPr>
        <p:blipFill>
          <a:blip r:embed="rId1">
            <a:lum contrast="48000"/>
          </a:blip>
          <a:stretch/>
        </p:blipFill>
        <p:spPr>
          <a:xfrm>
            <a:off x="3808440" y="1444680"/>
            <a:ext cx="1498680" cy="14857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8" name=""/>
          <p:cNvGrpSpPr/>
          <p:nvPr/>
        </p:nvGrpSpPr>
        <p:grpSpPr>
          <a:xfrm>
            <a:off x="685800" y="2176560"/>
            <a:ext cx="3060720" cy="2260440"/>
            <a:chOff x="685800" y="2176560"/>
            <a:chExt cx="3060720" cy="2260440"/>
          </a:xfrm>
        </p:grpSpPr>
        <p:sp>
          <p:nvSpPr>
            <p:cNvPr id="79" name=""/>
            <p:cNvSpPr/>
            <p:nvPr/>
          </p:nvSpPr>
          <p:spPr>
            <a:xfrm>
              <a:off x="685800" y="3328920"/>
              <a:ext cx="1698480" cy="1108080"/>
            </a:xfrm>
            <a:prstGeom prst="roundRect">
              <a:avLst>
                <a:gd name="adj" fmla="val 16667"/>
              </a:avLst>
            </a:prstGeom>
            <a:solidFill>
              <a:srgbClr val="0066ff">
                <a:alpha val="50000"/>
              </a:srgbClr>
            </a:solidFill>
            <a:ln w="38160">
              <a:solidFill>
                <a:srgbClr val="00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pPr marL="5400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5400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5400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1535040" y="2176560"/>
              <a:ext cx="2211480" cy="1149120"/>
            </a:xfrm>
            <a:custGeom>
              <a:avLst/>
              <a:gdLst/>
              <a:ahLst/>
              <a:rect l="l" t="t" r="r" b="b"/>
              <a:pathLst>
                <a:path w="1365" h="931">
                  <a:moveTo>
                    <a:pt x="0" y="931"/>
                  </a:moveTo>
                  <a:lnTo>
                    <a:pt x="0" y="0"/>
                  </a:lnTo>
                  <a:lnTo>
                    <a:pt x="1365" y="0"/>
                  </a:lnTo>
                </a:path>
              </a:pathLst>
            </a:custGeom>
            <a:noFill/>
            <a:ln w="38160">
              <a:solidFill>
                <a:srgbClr val="00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>
            <a:off x="5378400" y="2176560"/>
            <a:ext cx="3132360" cy="2260440"/>
            <a:chOff x="5378400" y="2176560"/>
            <a:chExt cx="3132360" cy="2260440"/>
          </a:xfrm>
        </p:grpSpPr>
        <p:sp>
          <p:nvSpPr>
            <p:cNvPr id="82" name=""/>
            <p:cNvSpPr/>
            <p:nvPr/>
          </p:nvSpPr>
          <p:spPr>
            <a:xfrm>
              <a:off x="6784920" y="3328920"/>
              <a:ext cx="1725840" cy="1108080"/>
            </a:xfrm>
            <a:prstGeom prst="roundRect">
              <a:avLst>
                <a:gd name="adj" fmla="val 16667"/>
              </a:avLst>
            </a:prstGeom>
            <a:solidFill>
              <a:srgbClr val="ffb310">
                <a:alpha val="50000"/>
              </a:srgbClr>
            </a:solidFill>
            <a:ln w="381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28404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8404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84040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 flipH="1">
              <a:off x="5378400" y="2176560"/>
              <a:ext cx="2263680" cy="1149120"/>
            </a:xfrm>
            <a:custGeom>
              <a:avLst/>
              <a:gdLst/>
              <a:ahLst/>
              <a:rect l="l" t="t" r="r" b="b"/>
              <a:pathLst>
                <a:path w="1365" h="931">
                  <a:moveTo>
                    <a:pt x="0" y="931"/>
                  </a:moveTo>
                  <a:lnTo>
                    <a:pt x="0" y="0"/>
                  </a:lnTo>
                  <a:lnTo>
                    <a:pt x="1365" y="0"/>
                  </a:lnTo>
                </a:path>
              </a:pathLst>
            </a:custGeom>
            <a:noFill/>
            <a:ln w="3816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" name=""/>
          <p:cNvGrpSpPr/>
          <p:nvPr/>
        </p:nvGrpSpPr>
        <p:grpSpPr>
          <a:xfrm>
            <a:off x="4730760" y="2622600"/>
            <a:ext cx="1766880" cy="1814400"/>
            <a:chOff x="4730760" y="2622600"/>
            <a:chExt cx="1766880" cy="1814400"/>
          </a:xfrm>
        </p:grpSpPr>
        <p:sp>
          <p:nvSpPr>
            <p:cNvPr id="85" name=""/>
            <p:cNvSpPr/>
            <p:nvPr/>
          </p:nvSpPr>
          <p:spPr>
            <a:xfrm>
              <a:off x="4730760" y="3328920"/>
              <a:ext cx="1766880" cy="110808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38160">
              <a:solidFill>
                <a:srgbClr val="cc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 flipH="1">
              <a:off x="4960080" y="2622600"/>
              <a:ext cx="646200" cy="703080"/>
            </a:xfrm>
            <a:custGeom>
              <a:avLst/>
              <a:gdLst/>
              <a:ahLst/>
              <a:rect l="l" t="t" r="r" b="b"/>
              <a:pathLst>
                <a:path w="1365" h="931">
                  <a:moveTo>
                    <a:pt x="0" y="931"/>
                  </a:moveTo>
                  <a:lnTo>
                    <a:pt x="0" y="0"/>
                  </a:lnTo>
                  <a:lnTo>
                    <a:pt x="1365" y="0"/>
                  </a:lnTo>
                </a:path>
              </a:pathLst>
            </a:custGeom>
            <a:noFill/>
            <a:ln w="38160">
              <a:solidFill>
                <a:srgbClr val="cc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7" name=""/>
          <p:cNvGrpSpPr/>
          <p:nvPr/>
        </p:nvGrpSpPr>
        <p:grpSpPr>
          <a:xfrm>
            <a:off x="2670120" y="2637000"/>
            <a:ext cx="1773360" cy="1800000"/>
            <a:chOff x="2670120" y="2637000"/>
            <a:chExt cx="1773360" cy="1800000"/>
          </a:xfrm>
        </p:grpSpPr>
        <p:sp>
          <p:nvSpPr>
            <p:cNvPr id="88" name=""/>
            <p:cNvSpPr/>
            <p:nvPr/>
          </p:nvSpPr>
          <p:spPr>
            <a:xfrm>
              <a:off x="2670120" y="3328920"/>
              <a:ext cx="1773360" cy="1108080"/>
            </a:xfrm>
            <a:prstGeom prst="roundRect">
              <a:avLst>
                <a:gd name="adj" fmla="val 16667"/>
              </a:avLst>
            </a:prstGeom>
            <a:solidFill>
              <a:srgbClr val="339933">
                <a:alpha val="50000"/>
              </a:srgbClr>
            </a:solidFill>
            <a:ln w="3816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Wholesale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36600">
                <a:lnSpc>
                  <a:spcPct val="7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3533760" y="2637000"/>
              <a:ext cx="593640" cy="676080"/>
            </a:xfrm>
            <a:custGeom>
              <a:avLst/>
              <a:gdLst/>
              <a:ahLst/>
              <a:rect l="l" t="t" r="r" b="b"/>
              <a:pathLst>
                <a:path w="1365" h="931">
                  <a:moveTo>
                    <a:pt x="0" y="931"/>
                  </a:moveTo>
                  <a:lnTo>
                    <a:pt x="0" y="0"/>
                  </a:lnTo>
                  <a:lnTo>
                    <a:pt x="1365" y="0"/>
                  </a:lnTo>
                </a:path>
              </a:pathLst>
            </a:custGeom>
            <a:noFill/>
            <a:ln w="38160">
              <a:solidFill>
                <a:srgbClr val="0082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"/>
          <p:cNvGraphicFramePr/>
          <p:nvPr/>
        </p:nvGraphicFramePr>
        <p:xfrm>
          <a:off x="82440" y="919080"/>
          <a:ext cx="8305920" cy="5367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440" y="919080"/>
                    <a:ext cx="8305920" cy="536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2" name=""/>
          <p:cNvGrpSpPr/>
          <p:nvPr/>
        </p:nvGrpSpPr>
        <p:grpSpPr>
          <a:xfrm>
            <a:off x="7655040" y="2328480"/>
            <a:ext cx="1398600" cy="1995840"/>
            <a:chOff x="7655040" y="2328480"/>
            <a:chExt cx="1398600" cy="1995840"/>
          </a:xfrm>
        </p:grpSpPr>
        <p:sp>
          <p:nvSpPr>
            <p:cNvPr id="93" name=""/>
            <p:cNvSpPr/>
            <p:nvPr/>
          </p:nvSpPr>
          <p:spPr>
            <a:xfrm flipV="1">
              <a:off x="7897680" y="2328480"/>
              <a:ext cx="0" cy="112068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7655040" y="3465360"/>
              <a:ext cx="1398600" cy="858960"/>
            </a:xfrm>
            <a:prstGeom prst="roundRect">
              <a:avLst>
                <a:gd name="adj" fmla="val 16667"/>
              </a:avLst>
            </a:prstGeom>
            <a:solidFill>
              <a:srgbClr val="ffff66">
                <a:alpha val="50000"/>
              </a:srgbClr>
            </a:solidFill>
            <a:ln w="93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EnronOnline Introduced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" name=""/>
          <p:cNvGrpSpPr/>
          <p:nvPr/>
        </p:nvGrpSpPr>
        <p:grpSpPr>
          <a:xfrm>
            <a:off x="819000" y="3201840"/>
            <a:ext cx="1791000" cy="2467080"/>
            <a:chOff x="819000" y="3201840"/>
            <a:chExt cx="1791000" cy="2467080"/>
          </a:xfrm>
        </p:grpSpPr>
        <p:sp>
          <p:nvSpPr>
            <p:cNvPr id="96" name=""/>
            <p:cNvSpPr/>
            <p:nvPr/>
          </p:nvSpPr>
          <p:spPr>
            <a:xfrm>
              <a:off x="1119240" y="4489560"/>
              <a:ext cx="0" cy="1179360"/>
            </a:xfrm>
            <a:prstGeom prst="line">
              <a:avLst/>
            </a:prstGeom>
            <a:ln w="28440">
              <a:solidFill>
                <a:srgbClr val="ffb31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819000" y="3201840"/>
              <a:ext cx="1791000" cy="1257480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50000"/>
              </a:srgbClr>
            </a:solidFill>
            <a:ln w="93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Largest U.S.</a:t>
              </a:r>
              <a:br>
                <a:rPr sz="1400"/>
              </a:b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Gas Pipeline Company from HNG/InterNorth Merger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" name=""/>
          <p:cNvGrpSpPr/>
          <p:nvPr/>
        </p:nvGrpSpPr>
        <p:grpSpPr>
          <a:xfrm>
            <a:off x="4937040" y="3787920"/>
            <a:ext cx="1876680" cy="1279440"/>
            <a:chOff x="4937040" y="3787920"/>
            <a:chExt cx="1876680" cy="1279440"/>
          </a:xfrm>
        </p:grpSpPr>
        <p:sp>
          <p:nvSpPr>
            <p:cNvPr id="99" name=""/>
            <p:cNvSpPr/>
            <p:nvPr/>
          </p:nvSpPr>
          <p:spPr>
            <a:xfrm>
              <a:off x="6489720" y="4659480"/>
              <a:ext cx="0" cy="407880"/>
            </a:xfrm>
            <a:prstGeom prst="line">
              <a:avLst/>
            </a:prstGeom>
            <a:ln w="28440">
              <a:solidFill>
                <a:srgbClr val="80808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4937040" y="3787920"/>
              <a:ext cx="1876680" cy="850680"/>
            </a:xfrm>
            <a:prstGeom prst="roundRect">
              <a:avLst>
                <a:gd name="adj" fmla="val 16667"/>
              </a:avLst>
            </a:prstGeom>
            <a:solidFill>
              <a:srgbClr val="808080">
                <a:alpha val="50000"/>
              </a:srgbClr>
            </a:solidFill>
            <a:ln w="93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Leading European Wholesale Gas &amp; Power Marketer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" name=""/>
          <p:cNvGrpSpPr/>
          <p:nvPr/>
        </p:nvGrpSpPr>
        <p:grpSpPr>
          <a:xfrm>
            <a:off x="5405400" y="2606760"/>
            <a:ext cx="1871640" cy="1974600"/>
            <a:chOff x="5405400" y="2606760"/>
            <a:chExt cx="1871640" cy="1974600"/>
          </a:xfrm>
        </p:grpSpPr>
        <p:sp>
          <p:nvSpPr>
            <p:cNvPr id="102" name=""/>
            <p:cNvSpPr/>
            <p:nvPr/>
          </p:nvSpPr>
          <p:spPr>
            <a:xfrm>
              <a:off x="7016760" y="3548160"/>
              <a:ext cx="0" cy="1033200"/>
            </a:xfrm>
            <a:prstGeom prst="line">
              <a:avLst/>
            </a:prstGeom>
            <a:ln w="28440">
              <a:solidFill>
                <a:srgbClr val="006699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405400" y="2606760"/>
              <a:ext cx="1871640" cy="901440"/>
            </a:xfrm>
            <a:prstGeom prst="roundRect">
              <a:avLst>
                <a:gd name="adj" fmla="val 16667"/>
              </a:avLst>
            </a:prstGeom>
            <a:solidFill>
              <a:srgbClr val="3399ff">
                <a:alpha val="50000"/>
              </a:srgbClr>
            </a:solidFill>
            <a:ln w="9360">
              <a:solidFill>
                <a:srgbClr val="00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Leading U.S. Wholesale Power Marketer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4" name=""/>
          <p:cNvGrpSpPr/>
          <p:nvPr/>
        </p:nvGrpSpPr>
        <p:grpSpPr>
          <a:xfrm>
            <a:off x="6191280" y="1225440"/>
            <a:ext cx="1530360" cy="2716200"/>
            <a:chOff x="6191280" y="1225440"/>
            <a:chExt cx="1530360" cy="2716200"/>
          </a:xfrm>
        </p:grpSpPr>
        <p:sp>
          <p:nvSpPr>
            <p:cNvPr id="105" name=""/>
            <p:cNvSpPr/>
            <p:nvPr/>
          </p:nvSpPr>
          <p:spPr>
            <a:xfrm>
              <a:off x="7408800" y="2246400"/>
              <a:ext cx="6480" cy="1695240"/>
            </a:xfrm>
            <a:prstGeom prst="line">
              <a:avLst/>
            </a:prstGeom>
            <a:ln w="28440">
              <a:solidFill>
                <a:srgbClr val="fe660d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191280" y="1225440"/>
              <a:ext cx="1530360" cy="98928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50000"/>
              </a:srgbClr>
            </a:solidFill>
            <a:ln w="9360">
              <a:solidFill>
                <a:srgbClr val="ff650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Broadband Services Established</a:t>
              </a: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7" name=""/>
          <p:cNvGrpSpPr/>
          <p:nvPr/>
        </p:nvGrpSpPr>
        <p:grpSpPr>
          <a:xfrm>
            <a:off x="2733840" y="2786040"/>
            <a:ext cx="1625400" cy="2733840"/>
            <a:chOff x="2733840" y="2786040"/>
            <a:chExt cx="1625400" cy="2733840"/>
          </a:xfrm>
        </p:grpSpPr>
        <p:sp>
          <p:nvSpPr>
            <p:cNvPr id="108" name=""/>
            <p:cNvSpPr/>
            <p:nvPr/>
          </p:nvSpPr>
          <p:spPr>
            <a:xfrm>
              <a:off x="3843360" y="3687840"/>
              <a:ext cx="0" cy="1832040"/>
            </a:xfrm>
            <a:prstGeom prst="line">
              <a:avLst/>
            </a:prstGeom>
            <a:ln w="28440">
              <a:solidFill>
                <a:srgbClr val="095ba6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2733840" y="2786040"/>
              <a:ext cx="1625400" cy="873000"/>
            </a:xfrm>
            <a:prstGeom prst="roundRect">
              <a:avLst>
                <a:gd name="adj" fmla="val 16667"/>
              </a:avLst>
            </a:prstGeom>
            <a:solidFill>
              <a:srgbClr val="0066ff">
                <a:alpha val="50000"/>
              </a:srgbClr>
            </a:solidFill>
            <a:ln w="93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Leading U.S. Wholesale Gas Marketer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0" name=""/>
          <p:cNvGrpSpPr/>
          <p:nvPr/>
        </p:nvGrpSpPr>
        <p:grpSpPr>
          <a:xfrm>
            <a:off x="3402000" y="1217520"/>
            <a:ext cx="1900080" cy="4160880"/>
            <a:chOff x="3402000" y="1217520"/>
            <a:chExt cx="1900080" cy="4160880"/>
          </a:xfrm>
        </p:grpSpPr>
        <p:sp>
          <p:nvSpPr>
            <p:cNvPr id="111" name=""/>
            <p:cNvSpPr/>
            <p:nvPr/>
          </p:nvSpPr>
          <p:spPr>
            <a:xfrm>
              <a:off x="4552920" y="2479680"/>
              <a:ext cx="4680" cy="2898720"/>
            </a:xfrm>
            <a:prstGeom prst="line">
              <a:avLst/>
            </a:prstGeom>
            <a:ln w="28440">
              <a:solidFill>
                <a:srgbClr val="fe000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3402000" y="1217520"/>
              <a:ext cx="1900080" cy="1209600"/>
            </a:xfrm>
            <a:prstGeom prst="roundRect">
              <a:avLst>
                <a:gd name="adj" fmla="val 16667"/>
              </a:avLst>
            </a:prstGeom>
            <a:solidFill>
              <a:srgbClr val="fe000c">
                <a:alpha val="50000"/>
              </a:srgbClr>
            </a:solidFill>
            <a:ln w="9360">
              <a:solidFill>
                <a:srgbClr val="cc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World’s Largest Gas-Fired Power Plant Completed in the U.K.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6727680" y="4708440"/>
            <a:ext cx="1965600" cy="797040"/>
            <a:chOff x="6727680" y="4708440"/>
            <a:chExt cx="1965600" cy="797040"/>
          </a:xfrm>
        </p:grpSpPr>
        <p:sp>
          <p:nvSpPr>
            <p:cNvPr id="114" name=""/>
            <p:cNvSpPr/>
            <p:nvPr/>
          </p:nvSpPr>
          <p:spPr>
            <a:xfrm>
              <a:off x="6727680" y="5021280"/>
              <a:ext cx="297000" cy="262080"/>
            </a:xfrm>
            <a:custGeom>
              <a:avLst/>
              <a:gdLst/>
              <a:ahLst/>
              <a:rect l="l" t="t" r="r" b="b"/>
              <a:pathLst>
                <a:path w="210" h="165">
                  <a:moveTo>
                    <a:pt x="210" y="165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3333cc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051680" y="4708440"/>
              <a:ext cx="1641600" cy="797040"/>
            </a:xfrm>
            <a:prstGeom prst="roundRect">
              <a:avLst>
                <a:gd name="adj" fmla="val 16667"/>
              </a:avLst>
            </a:prstGeom>
            <a:solidFill>
              <a:srgbClr val="3333cc">
                <a:alpha val="50000"/>
              </a:srgbClr>
            </a:solidFill>
            <a:ln w="9360">
              <a:solidFill>
                <a:srgbClr val="33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Energy Services Established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" name=""/>
          <p:cNvGrpSpPr/>
          <p:nvPr/>
        </p:nvGrpSpPr>
        <p:grpSpPr>
          <a:xfrm>
            <a:off x="1766880" y="4632480"/>
            <a:ext cx="1878120" cy="984240"/>
            <a:chOff x="1766880" y="4632480"/>
            <a:chExt cx="1878120" cy="984240"/>
          </a:xfrm>
        </p:grpSpPr>
        <p:sp>
          <p:nvSpPr>
            <p:cNvPr id="117" name=""/>
            <p:cNvSpPr/>
            <p:nvPr/>
          </p:nvSpPr>
          <p:spPr>
            <a:xfrm>
              <a:off x="3100320" y="5221440"/>
              <a:ext cx="0" cy="395280"/>
            </a:xfrm>
            <a:prstGeom prst="line">
              <a:avLst/>
            </a:prstGeom>
            <a:ln w="28440">
              <a:solidFill>
                <a:srgbClr val="00824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1766880" y="4632480"/>
              <a:ext cx="1878120" cy="554040"/>
            </a:xfrm>
            <a:prstGeom prst="roundRect">
              <a:avLst>
                <a:gd name="adj" fmla="val 16667"/>
              </a:avLst>
            </a:prstGeom>
            <a:solidFill>
              <a:srgbClr val="339966">
                <a:alpha val="50000"/>
              </a:srgbClr>
            </a:solidFill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Oil &amp; Gas Company IPO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200320" y="192240"/>
            <a:ext cx="478008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Market Capitalization </a:t>
            </a:r>
            <a:br>
              <a:rPr sz="3000"/>
            </a:br>
            <a:r>
              <a:rPr b="1" lang="en-US" sz="24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($Billions)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2405520" y="277920"/>
            <a:ext cx="43088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ffb310"/>
                </a:solidFill>
                <a:effectLst/>
                <a:uFillTx/>
                <a:latin typeface="Arial Black"/>
              </a:rPr>
              <a:t>Economic Trade-Off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1" name=""/>
          <p:cNvGrpSpPr/>
          <p:nvPr/>
        </p:nvGrpSpPr>
        <p:grpSpPr>
          <a:xfrm>
            <a:off x="420480" y="852480"/>
            <a:ext cx="6998040" cy="5365080"/>
            <a:chOff x="420480" y="852480"/>
            <a:chExt cx="6998040" cy="5365080"/>
          </a:xfrm>
        </p:grpSpPr>
        <p:sp>
          <p:nvSpPr>
            <p:cNvPr id="122" name=""/>
            <p:cNvSpPr/>
            <p:nvPr/>
          </p:nvSpPr>
          <p:spPr>
            <a:xfrm>
              <a:off x="755640" y="852480"/>
              <a:ext cx="0" cy="504180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746280" y="5904000"/>
              <a:ext cx="602136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763560" y="1116000"/>
              <a:ext cx="5850000" cy="3914640"/>
            </a:xfrm>
            <a:custGeom>
              <a:avLst/>
              <a:gdLst/>
              <a:ahLst/>
              <a:rect l="l" t="t" r="r" b="b"/>
              <a:pathLst>
                <a:path w="4090" h="2642">
                  <a:moveTo>
                    <a:pt x="0" y="0"/>
                  </a:moveTo>
                  <a:cubicBezTo>
                    <a:pt x="680" y="608"/>
                    <a:pt x="1360" y="1216"/>
                    <a:pt x="2042" y="1656"/>
                  </a:cubicBezTo>
                  <a:cubicBezTo>
                    <a:pt x="2724" y="2096"/>
                    <a:pt x="3407" y="2369"/>
                    <a:pt x="4090" y="2642"/>
                  </a:cubicBezTo>
                </a:path>
              </a:pathLst>
            </a:custGeom>
            <a:noFill/>
            <a:ln w="38160">
              <a:solidFill>
                <a:srgbClr val="fe000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420480" y="2895480"/>
              <a:ext cx="2797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$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3673800" y="5910120"/>
              <a:ext cx="8247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Volume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713560" y="4011480"/>
              <a:ext cx="17049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e000c"/>
                  </a:solidFill>
                  <a:effectLst/>
                  <a:uFillTx/>
                  <a:latin typeface="Frutiger 45 Light"/>
                </a:rPr>
                <a:t>Value of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e000c"/>
                  </a:solidFill>
                  <a:effectLst/>
                  <a:uFillTx/>
                  <a:latin typeface="Frutiger 45 Light"/>
                </a:rPr>
                <a:t>Specialization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8" name=""/>
          <p:cNvGrpSpPr/>
          <p:nvPr/>
        </p:nvGrpSpPr>
        <p:grpSpPr>
          <a:xfrm>
            <a:off x="763560" y="1071720"/>
            <a:ext cx="4317840" cy="4632120"/>
            <a:chOff x="763560" y="1071720"/>
            <a:chExt cx="4317840" cy="4632120"/>
          </a:xfrm>
        </p:grpSpPr>
        <p:sp>
          <p:nvSpPr>
            <p:cNvPr id="129" name=""/>
            <p:cNvSpPr/>
            <p:nvPr/>
          </p:nvSpPr>
          <p:spPr>
            <a:xfrm>
              <a:off x="763560" y="1071720"/>
              <a:ext cx="3245040" cy="4632120"/>
            </a:xfrm>
            <a:custGeom>
              <a:avLst/>
              <a:gdLst/>
              <a:ahLst/>
              <a:rect l="l" t="t" r="r" b="b"/>
              <a:pathLst>
                <a:path w="3611" h="2934">
                  <a:moveTo>
                    <a:pt x="0" y="2934"/>
                  </a:moveTo>
                  <a:cubicBezTo>
                    <a:pt x="813" y="2504"/>
                    <a:pt x="1627" y="2074"/>
                    <a:pt x="2229" y="1585"/>
                  </a:cubicBezTo>
                  <a:cubicBezTo>
                    <a:pt x="2831" y="1096"/>
                    <a:pt x="3221" y="548"/>
                    <a:pt x="3611" y="0"/>
                  </a:cubicBezTo>
                </a:path>
              </a:pathLst>
            </a:custGeom>
            <a:noFill/>
            <a:ln w="38160">
              <a:solidFill>
                <a:srgbClr val="095b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3732120" y="1522440"/>
              <a:ext cx="13492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095ba6"/>
                  </a:solidFill>
                  <a:effectLst/>
                  <a:uFillTx/>
                  <a:latin typeface="Frutiger 45 Light"/>
                </a:rPr>
                <a:t>Cost of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095ba6"/>
                  </a:solidFill>
                  <a:effectLst/>
                  <a:uFillTx/>
                  <a:latin typeface="Frutiger 45 Light"/>
                </a:rPr>
                <a:t>Interaction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978280" y="3011400"/>
              <a:ext cx="150840" cy="168480"/>
            </a:xfrm>
            <a:prstGeom prst="ellipse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2000-09-27T18:58:47Z</dcterms:created>
  <dc:creator>Simon Shih</dc:creator>
  <dc:description/>
  <dc:language>en-US</dc:language>
  <cp:lastModifiedBy>terrie_james</cp:lastModifiedBy>
  <cp:lastPrinted>2001-01-31T19:03:02Z</cp:lastPrinted>
  <dcterms:modified xsi:type="dcterms:W3CDTF">2001-05-02T11:59:49Z</dcterms:modified>
  <cp:revision>288</cp:revision>
  <dc:subject/>
  <dc:title>No Slide Title</dc:title>
</cp:coreProperties>
</file>