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8A8D01-915B-4F60-8439-0899737BB16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D39C6B-67AB-4BC6-9440-AC0F706C898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82E42D-5D12-42A3-803E-C6AF433C3D1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440" y="6553080"/>
            <a:ext cx="152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3CD5A0-1EA7-4A06-9A65-7EBD44762E38}" type="datetime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fld id="{265C1B54-C14C-45B5-B06F-9DB2D1968B7D}" type="datetime10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00:51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70536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9507CA-F907-4EB9-9D6C-00B20DCA3CA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286000" y="1676520"/>
            <a:ext cx="495288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Freight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Opportunity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Review of Webmodal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endlesslogo" descr=""/>
          <p:cNvPicPr/>
          <p:nvPr/>
        </p:nvPicPr>
        <p:blipFill>
          <a:blip r:embed="rId1"/>
          <a:stretch/>
        </p:blipFill>
        <p:spPr>
          <a:xfrm>
            <a:off x="3867120" y="4219560"/>
            <a:ext cx="2000160" cy="65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28396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F30326-99D9-4476-8AFF-39D95772FE8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01600" y="195120"/>
            <a:ext cx="806292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094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Webmodal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freight trading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at risk/position limits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EFFB9E-571D-4326-8C4D-BAD2D42F026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01600" y="19512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990720" y="1295280"/>
            <a:ext cx="54100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30000"/>
              </a:lnSpc>
              <a:spcBef>
                <a:spcPts val="601"/>
              </a:spcBef>
              <a:tabLst>
                <a:tab algn="l" pos="0"/>
                <a:tab algn="ctr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tabLst>
                <a:tab algn="l" pos="0"/>
                <a:tab algn="ctr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Freight Market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tabLst>
                <a:tab algn="l" pos="0"/>
                <a:tab algn="ctr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Characteristics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tabLst>
                <a:tab algn="l" pos="0"/>
                <a:tab algn="ctr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IV.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Webmodal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tabLst>
                <a:tab algn="l" pos="0"/>
                <a:tab algn="ctr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Webmodal Financial Projections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tabLst>
                <a:tab algn="l" pos="0"/>
                <a:tab algn="ctr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Freight Business Economics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499"/>
              </a:spcBef>
              <a:tabLst>
                <a:tab algn="l" pos="0"/>
                <a:tab algn="ctr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VII.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Approval Process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4B96D14-073C-4252-B38D-828C33421CF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01600" y="19512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09480" y="12952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Opportunity to create a capacity trading business in the freight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characteristics of Enron’s current commodity businesses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Extreme fragmentation leads to new challenges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processing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to become $100MM+ per year EBIT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Request approval of $23.5MM for acquisition of Webmodal, Inc.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$13.4MM to purchase a technology-based freight intermediary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$10.1MM burn rate for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needs to build trucking intermediation business - $17.5MM for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2133720" y="990720"/>
          <a:ext cx="5816520" cy="3886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990720"/>
                    <a:ext cx="5816520" cy="38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5" name="endlesslogo" descr=""/>
          <p:cNvPicPr/>
          <p:nvPr/>
        </p:nvPicPr>
        <p:blipFill>
          <a:blip r:embed="rId3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CD8236-DD24-41C8-B730-E477E09E945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01600" y="19512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Freight Market Size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533520" y="7617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freight market size is approximately $2 trillion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freight market size is approximately $566MM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19880" y="6431040"/>
            <a:ext cx="735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*Full truckload and container shipments excluding tankers, flatbeds, refrigerated, LTL, and dedicated fleets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3520" y="4343400"/>
            <a:ext cx="7772400" cy="259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initial focus is US ground freight*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Intermodal transportation - $11 billion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Long-haul full truckload -  $101 billion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progression to add air cargo and ocean container freight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air freight - $40 Billion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container shipping - $81 Billion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84776D-5547-4B40-A4CE-DACBAB20D47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8600" y="22860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Characteristics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supply = fuel + capital + labor/information technology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supports robust spot market and thousands of intermediaries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Loosely-defined contracts and customer relationships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Mispriced optionality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Apparent diseconomies of scale?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Asset-based companies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JB Hunt, Swift, Union Pacific, BNSF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Traditional intermediaries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 Robinson, Hub Group, Pacer, Landstar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Saddled by existing structure and business model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193680" y="19692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Webmodal,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93640" y="7272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7200" y="792000"/>
            <a:ext cx="8381880" cy="55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5240" indent="-16524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Approval for $23.5 million for Webmodal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20560" indent="-241200">
              <a:lnSpc>
                <a:spcPct val="12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$13.4MM in up-front consideration and $10.1MM in cash burn rate in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accelerates Enron’s creation of a transportation capacity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20560" indent="-241200">
              <a:lnSpc>
                <a:spcPct val="4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20560" indent="-2412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has an average of 10+ years domain experience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888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Includes former marketing, operations, and IT heads for BNSF Intermodal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20560" indent="-2412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20560" indent="-2412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client and supplier relationships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888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Now shipping 575 Loads per month (6,900 annualized)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888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 existing customers including Frito Lay, Mattel, Igloo Products, Ryder Logistics, UPS Logistics, and Amtrak (ASP)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888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with major railroads and drayage companies that span major US lanes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888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20560" indent="-2412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Rules engine and pricing database emulates truckload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20560" indent="-2412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20560" indent="-2412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Blueprint for scalable processes and systems for acquiring intermodal transport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888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5240" indent="-16524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2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9EA407-82A5-4553-9C63-49B81046BA7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D1C7E9-0368-40C5-830A-D3FD244C093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01600" y="19512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Webmodal Income Statement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609480" y="1600200"/>
          <a:ext cx="7696440" cy="36831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09480" y="1600200"/>
                    <a:ext cx="7696440" cy="368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012C72-5AA6-495E-9ED4-5F550DE2164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01600" y="19512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Freight Market Income Statement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762120" y="1308240"/>
          <a:ext cx="7696080" cy="47116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62120" y="1308240"/>
                    <a:ext cx="7696080" cy="471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endlesslogo" descr=""/>
          <p:cNvPicPr/>
          <p:nvPr/>
        </p:nvPicPr>
        <p:blipFill>
          <a:blip r:embed="rId1"/>
          <a:stretch/>
        </p:blipFill>
        <p:spPr>
          <a:xfrm>
            <a:off x="7296120" y="2779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"/>
          <p:cNvSpPr/>
          <p:nvPr/>
        </p:nvSpPr>
        <p:spPr>
          <a:xfrm>
            <a:off x="270000" y="561960"/>
            <a:ext cx="764676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97000" y="6423120"/>
            <a:ext cx="8624880" cy="0"/>
          </a:xfrm>
          <a:prstGeom prst="line">
            <a:avLst/>
          </a:prstGeom>
          <a:ln w="9360">
            <a:solidFill>
              <a:srgbClr val="92cdf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283240" y="6472080"/>
            <a:ext cx="87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256028-51A1-472D-9C0A-AA908A73D6A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01600" y="195120"/>
            <a:ext cx="806292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Freight Market Income Statement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094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Conservative gross margin assumptions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gross margins are currently between 10-15%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have projected 5.8% gross margin declining to 4.6% by EOY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Does not include origination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Breakeven at 881,000 loads for Enron freight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43000" y="533520"/>
            <a:ext cx="806292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 and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2000-01-13T21:11:38Z</dcterms:created>
  <dc:creator>Alok Garg</dc:creator>
  <dc:description/>
  <dc:language>en-US</dc:language>
  <cp:lastModifiedBy>pconne1</cp:lastModifiedBy>
  <cp:lastPrinted>2001-01-23T10:42:20Z</cp:lastPrinted>
  <dcterms:modified xsi:type="dcterms:W3CDTF">2001-01-23T11:10:05Z</dcterms:modified>
  <cp:revision>369</cp:revision>
  <dc:subject/>
  <dc:title>El Paso Energy</dc:title>
</cp:coreProperties>
</file>