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wmf" ContentType="image/x-wmf"/>
  <Override PartName="/ppt/media/image2.wmf" ContentType="image/x-wmf"/>
  <Override PartName="/ppt/media/image3.wmf" ContentType="image/x-wmf"/>
  <Override PartName="/ppt/media/image4.png" ContentType="image/png"/>
  <Override PartName="/ppt/media/image5.png" ContentType="image/png"/>
  <Override PartName="/ppt/media/image6.png" ContentType="image/png"/>
  <Override PartName="/ppt/media/image7.png" ContentType="image/png"/>
  <Override PartName="/ppt/media/image10.wmf" ContentType="image/x-wmf"/>
  <Override PartName="/ppt/media/image8.wmf" ContentType="image/x-wmf"/>
  <Override PartName="/ppt/media/image12.wmf" ContentType="image/x-wmf"/>
  <Override PartName="/ppt/media/image9.wmf" ContentType="image/x-wmf"/>
  <Override PartName="/ppt/media/image11.wmf" ContentType="image/x-wmf"/>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34.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31.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33.xml" ContentType="application/vnd.openxmlformats-officedocument.presentationml.slide+xml"/>
  <Override PartName="/ppt/slides/slide45.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notesSlides/_rels/notesSlide38.xml.rels" ContentType="application/vnd.openxmlformats-package.relationships+xml"/>
  <Override PartName="/ppt/notesSlides/_rels/notesSlide37.xml.rels" ContentType="application/vnd.openxmlformats-package.relationships+xml"/>
  <Override PartName="/ppt/notesSlides/_rels/notesSlide29.xml.rels" ContentType="application/vnd.openxmlformats-package.relationships+xml"/>
  <Override PartName="/ppt/notesSlides/_rels/notesSlide22.xml.rels" ContentType="application/vnd.openxmlformats-package.relationships+xml"/>
  <Override PartName="/ppt/notesSlides/_rels/notesSlide36.xml.rels" ContentType="application/vnd.openxmlformats-package.relationships+xml"/>
  <Override PartName="/ppt/notesSlides/_rels/notesSlide12.xml.rels" ContentType="application/vnd.openxmlformats-package.relationships+xml"/>
  <Override PartName="/ppt/notesSlides/_rels/notesSlide9.xml.rels" ContentType="application/vnd.openxmlformats-package.relationship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36.xml" ContentType="application/vnd.openxmlformats-officedocument.presentationml.notesSlide+xml"/>
  <Override PartName="/ppt/notesSlides/notesSlide22.xml" ContentType="application/vnd.openxmlformats-officedocument.presentationml.notesSlide+xml"/>
  <Override PartName="/ppt/notesSlides/notesSlide29.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 name="PlaceHolder 2"/>
          <p:cNvSpPr>
            <a:spLocks noGrp="1"/>
          </p:cNvSpPr>
          <p:nvPr>
            <p:ph type="dt" idx="1"/>
          </p:nvPr>
        </p:nvSpPr>
        <p:spPr>
          <a:xfrm>
            <a:off x="3885840" y="0"/>
            <a:ext cx="2971800" cy="457200"/>
          </a:xfrm>
          <a:prstGeom prst="rect">
            <a:avLst/>
          </a:prstGeom>
          <a:noFill/>
          <a:ln w="0">
            <a:noFill/>
          </a:ln>
        </p:spPr>
        <p:txBody>
          <a:bodyPr lIns="90000" rIns="90000" tIns="46800" bIns="46800" anchor="t">
            <a:noAutofit/>
          </a:bodyPr>
          <a:lstStyle>
            <a:lvl1pPr indent="0" algn="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1"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2" name="PlaceHolder 5"/>
          <p:cNvSpPr>
            <a:spLocks noGrp="1"/>
          </p:cNvSpPr>
          <p:nvPr>
            <p:ph type="ftr" idx="2"/>
          </p:nvPr>
        </p:nvSpPr>
        <p:spPr>
          <a:xfrm>
            <a:off x="-360" y="8686800"/>
            <a:ext cx="2971800" cy="457200"/>
          </a:xfrm>
          <a:prstGeom prst="rect">
            <a:avLst/>
          </a:prstGeom>
          <a:noFill/>
          <a:ln w="0">
            <a:noFill/>
          </a:ln>
        </p:spPr>
        <p:txBody>
          <a:bodyPr lIns="90000" rIns="90000" tIns="46800" bIns="46800" anchor="b">
            <a:noAutofit/>
          </a:bodyPr>
          <a:lstStyle>
            <a:lvl1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 name="PlaceHolder 6"/>
          <p:cNvSpPr>
            <a:spLocks noGrp="1"/>
          </p:cNvSpPr>
          <p:nvPr>
            <p:ph type="sldNum" idx="3"/>
          </p:nvPr>
        </p:nvSpPr>
        <p:spPr>
          <a:xfrm>
            <a:off x="3885840" y="8686800"/>
            <a:ext cx="2971800" cy="457200"/>
          </a:xfrm>
          <a:prstGeom prst="rect">
            <a:avLst/>
          </a:prstGeom>
          <a:noFill/>
          <a:ln w="0">
            <a:noFill/>
          </a:ln>
        </p:spPr>
        <p:txBody>
          <a:bodyPr lIns="90000" rIns="90000" tIns="46800" bIns="46800" anchor="b">
            <a:noAutofit/>
          </a:bodyPr>
          <a:lstStyle>
            <a:lvl1pPr indent="0" algn="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BD009DE-98EC-4991-9086-290E8FBDE68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6.xml.rels><?xml version="1.0" encoding="UTF-8"?>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
</Relationships>
</file>

<file path=ppt/notesSlides/_rels/notesSlide37.xml.rels><?xml version="1.0" encoding="UTF-8"?>
<Relationships xmlns="http://schemas.openxmlformats.org/package/2006/relationships"><Relationship Id="rId1" Type="http://schemas.openxmlformats.org/officeDocument/2006/relationships/slide" Target="../slides/slide37.xml"/><Relationship Id="rId2" Type="http://schemas.openxmlformats.org/officeDocument/2006/relationships/notesMaster" Target="../notesMasters/notesMaster1.xml"/>
</Relationships>
</file>

<file path=ppt/notesSlides/_rels/notesSlide38.xml.rels><?xml version="1.0" encoding="UTF-8"?>
<Relationships xmlns="http://schemas.openxmlformats.org/package/2006/relationships"><Relationship Id="rId1" Type="http://schemas.openxmlformats.org/officeDocument/2006/relationships/slide" Target="../slides/slide3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sldImg"/>
          </p:nvPr>
        </p:nvSpPr>
        <p:spPr>
          <a:xfrm>
            <a:off x="299880" y="441360"/>
            <a:ext cx="6351840" cy="4763880"/>
          </a:xfrm>
          <a:prstGeom prst="rect">
            <a:avLst/>
          </a:prstGeom>
          <a:ln w="0">
            <a:noFill/>
          </a:ln>
        </p:spPr>
      </p:sp>
      <p:sp>
        <p:nvSpPr>
          <p:cNvPr id="1217" name="PlaceHolder 2"/>
          <p:cNvSpPr>
            <a:spLocks noGrp="1"/>
          </p:cNvSpPr>
          <p:nvPr>
            <p:ph type="body"/>
          </p:nvPr>
        </p:nvSpPr>
        <p:spPr>
          <a:xfrm>
            <a:off x="310680" y="5356080"/>
            <a:ext cx="6302520" cy="3786480"/>
          </a:xfrm>
          <a:prstGeom prst="rect">
            <a:avLst/>
          </a:prstGeom>
          <a:noFill/>
          <a:ln w="0">
            <a:noFill/>
          </a:ln>
        </p:spPr>
        <p:txBody>
          <a:bodyPr lIns="90360" rIns="90360" tIns="43560" bIns="43560" anchor="t">
            <a:noAutofit/>
          </a:bodyPr>
          <a:p>
            <a:pPr indent="0">
              <a:lnSpc>
                <a:spcPct val="8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Champions are the managers at every level who have been fully Six Sigma trained, completed a project and are now leading the deployment of Six Sigma in significant areas of our business.</a:t>
            </a:r>
            <a:endParaRPr b="0" lang="en-US" sz="1200" strike="noStrike" u="none">
              <a:solidFill>
                <a:srgbClr val="000000"/>
              </a:solidFill>
              <a:effectLst/>
              <a:uFillTx/>
              <a:latin typeface="Times New Roman"/>
            </a:endParaRPr>
          </a:p>
          <a:p>
            <a:pPr indent="0">
              <a:lnSpc>
                <a:spcPct val="8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Master Black Belts are quality leaders who have responsibility for deploying the Six Sigma strategy in their divisions and sites.  Master Black Belts are also assigned to each of our Core Processes and have responsibility for delivering Six Sigma results.  They play a key role in mentoring Black Belts and Certified Green Belts and in selecting and reviewing projects. </a:t>
            </a:r>
            <a:endParaRPr b="0" lang="en-US" sz="1200" strike="noStrike" u="none">
              <a:solidFill>
                <a:srgbClr val="000000"/>
              </a:solidFill>
              <a:effectLst/>
              <a:uFillTx/>
              <a:latin typeface="Times New Roman"/>
            </a:endParaRPr>
          </a:p>
          <a:p>
            <a:pPr indent="0">
              <a:lnSpc>
                <a:spcPct val="8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Black Belts are full-time Six Sigma project leaders who receive extensive training in Six Sigma tools and methodology.   In addition to conducting their own projects, Black Belts train, mentor and lead clustered Green Belt teams in critical areas.</a:t>
            </a:r>
            <a:endParaRPr b="0" lang="en-US" sz="1200" strike="noStrike" u="none">
              <a:solidFill>
                <a:srgbClr val="000000"/>
              </a:solidFill>
              <a:effectLst/>
              <a:uFillTx/>
              <a:latin typeface="Times New Roman"/>
            </a:endParaRPr>
          </a:p>
          <a:p>
            <a:pPr indent="0">
              <a:lnSpc>
                <a:spcPct val="8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Green Belts are trained in Six Sigma tools and work on Six Sigma improvement projects as they perform their normal duties.   Green Belts are mentored by Black Belts and are “clustered” to impact our priority areas. By the end of the year, all exempts will have started six sigma training.</a:t>
            </a:r>
            <a:endParaRPr b="0" lang="en-US" sz="1200" strike="noStrike" u="none">
              <a:solidFill>
                <a:srgbClr val="000000"/>
              </a:solidFill>
              <a:effectLst/>
              <a:uFillTx/>
              <a:latin typeface="Times New Roman"/>
            </a:endParaRPr>
          </a:p>
          <a:p>
            <a:pPr indent="0">
              <a:lnSpc>
                <a:spcPct val="8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we approach the year 2000 and beyond, those who lead the business will have played a significant role in the the Six Sigma initiative, whether as a Master Black Belt or Black Belt, or as an outstanding Green Belt.</a:t>
            </a: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8" name="PlaceHolder 1"/>
          <p:cNvSpPr>
            <a:spLocks noGrp="1"/>
          </p:cNvSpPr>
          <p:nvPr>
            <p:ph type="sldImg"/>
          </p:nvPr>
        </p:nvSpPr>
        <p:spPr>
          <a:xfrm>
            <a:off x="299880" y="433440"/>
            <a:ext cx="6351840" cy="4763880"/>
          </a:xfrm>
          <a:prstGeom prst="rect">
            <a:avLst/>
          </a:prstGeom>
          <a:ln w="0">
            <a:noFill/>
          </a:ln>
        </p:spPr>
      </p:sp>
      <p:sp>
        <p:nvSpPr>
          <p:cNvPr id="1219" name="PlaceHolder 2"/>
          <p:cNvSpPr>
            <a:spLocks noGrp="1"/>
          </p:cNvSpPr>
          <p:nvPr>
            <p:ph type="body"/>
          </p:nvPr>
        </p:nvSpPr>
        <p:spPr>
          <a:xfrm>
            <a:off x="267840" y="5299200"/>
            <a:ext cx="4907160" cy="3649680"/>
          </a:xfrm>
          <a:prstGeom prst="rect">
            <a:avLst/>
          </a:prstGeom>
          <a:noFill/>
          <a:ln w="0">
            <a:noFill/>
          </a:ln>
        </p:spPr>
        <p:txBody>
          <a:bodyPr lIns="91800" rIns="91800" tIns="45360" bIns="45360" anchor="t">
            <a:noAutofit/>
          </a:bodyPr>
          <a:p>
            <a:pPr indent="0">
              <a:lnSpc>
                <a:spcPct val="8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Ultimately, the success of ERCs’ quality strategy will be measured by its impact on our customers as reflected in the financial results of the business.   As products and capabilities improve, customers become more satisfied, and the company is better able to meet financial targets. </a:t>
            </a:r>
            <a:endParaRPr b="0" lang="en-US" sz="1200" strike="noStrike" u="none">
              <a:solidFill>
                <a:srgbClr val="000000"/>
              </a:solidFill>
              <a:effectLst/>
              <a:uFillTx/>
              <a:latin typeface="Times New Roman"/>
            </a:endParaRPr>
          </a:p>
          <a:p>
            <a:pPr indent="0">
              <a:lnSpc>
                <a:spcPct val="85000"/>
              </a:lnSpc>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chart summarizes that process.  </a:t>
            </a:r>
            <a:endParaRPr b="0" lang="en-US" sz="1200" strike="noStrike" u="none">
              <a:solidFill>
                <a:srgbClr val="000000"/>
              </a:solidFill>
              <a:effectLst/>
              <a:uFillTx/>
              <a:latin typeface="Times New Roman"/>
            </a:endParaRPr>
          </a:p>
          <a:p>
            <a:pPr indent="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Customers tell us what they value most in our products and Capabilities (the Critical to Quality characteristics or CTQs) through our Scorecards and surveys.   </a:t>
            </a:r>
            <a:endParaRPr b="0" lang="en-US" sz="1200" strike="noStrike" u="none">
              <a:solidFill>
                <a:srgbClr val="000000"/>
              </a:solidFill>
              <a:effectLst/>
              <a:uFillTx/>
              <a:latin typeface="Times New Roman"/>
            </a:endParaRPr>
          </a:p>
          <a:p>
            <a:pPr indent="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We then determine the key business processes in our operations which can impact those CTQs. </a:t>
            </a:r>
            <a:endParaRPr b="0" lang="en-US" sz="1200" strike="noStrike" u="none">
              <a:solidFill>
                <a:srgbClr val="000000"/>
              </a:solidFill>
              <a:effectLst/>
              <a:uFillTx/>
              <a:latin typeface="Times New Roman"/>
            </a:endParaRPr>
          </a:p>
          <a:p>
            <a:pPr indent="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Next, we identify and launch Six Sigma projects to drive out variation and improve those key businesses processes.</a:t>
            </a:r>
            <a:endParaRPr b="0" lang="en-US" sz="1200" strike="noStrike" u="none">
              <a:solidFill>
                <a:srgbClr val="000000"/>
              </a:solidFill>
              <a:effectLst/>
              <a:uFillTx/>
              <a:latin typeface="Times New Roman"/>
            </a:endParaRPr>
          </a:p>
          <a:p>
            <a:pPr indent="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Ultimately, we begin to see a payoff from our improvements:</a:t>
            </a:r>
            <a:br>
              <a:rPr sz="1200"/>
            </a:br>
            <a:endParaRPr b="0" lang="en-US" sz="1200" strike="noStrike" u="none">
              <a:solidFill>
                <a:srgbClr val="000000"/>
              </a:solidFill>
              <a:effectLst/>
              <a:uFillTx/>
              <a:latin typeface="Times New Roman"/>
            </a:endParaRPr>
          </a:p>
          <a:p>
            <a:pPr indent="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Customers are more satisfied and this translates into increased price or volume.</a:t>
            </a:r>
            <a:br>
              <a:rPr sz="1200"/>
            </a:br>
            <a:endParaRPr b="0" lang="en-US" sz="1200" strike="noStrike" u="none">
              <a:solidFill>
                <a:srgbClr val="000000"/>
              </a:solidFill>
              <a:effectLst/>
              <a:uFillTx/>
              <a:latin typeface="Times New Roman"/>
            </a:endParaRPr>
          </a:p>
          <a:p>
            <a:pPr indent="0">
              <a:lnSpc>
                <a:spcPct val="85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Our productivity improves, positively impacting areas such as cost of failure,  premium dollars and investment capital.</a:t>
            </a:r>
            <a:endParaRPr b="0" lang="en-US" sz="1200" strike="noStrike" u="none">
              <a:solidFill>
                <a:srgbClr val="000000"/>
              </a:solidFill>
              <a:effectLst/>
              <a:uFillTx/>
              <a:latin typeface="Times New Roman"/>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
          <p:cNvSpPr/>
          <p:nvPr/>
        </p:nvSpPr>
        <p:spPr>
          <a:xfrm>
            <a:off x="3884760" y="0"/>
            <a:ext cx="2973240" cy="4507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1" name=""/>
          <p:cNvSpPr/>
          <p:nvPr/>
        </p:nvSpPr>
        <p:spPr>
          <a:xfrm>
            <a:off x="0" y="8690040"/>
            <a:ext cx="2971800" cy="4525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2" name=""/>
          <p:cNvSpPr/>
          <p:nvPr/>
        </p:nvSpPr>
        <p:spPr>
          <a:xfrm>
            <a:off x="0" y="0"/>
            <a:ext cx="2971800" cy="4507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3" name="PlaceHolder 1"/>
          <p:cNvSpPr>
            <a:spLocks noGrp="1"/>
          </p:cNvSpPr>
          <p:nvPr>
            <p:ph type="body"/>
          </p:nvPr>
        </p:nvSpPr>
        <p:spPr>
          <a:xfrm>
            <a:off x="277560" y="5307120"/>
            <a:ext cx="6383160" cy="3564000"/>
          </a:xfrm>
          <a:prstGeom prst="rect">
            <a:avLst/>
          </a:prstGeom>
          <a:noFill/>
          <a:ln w="0">
            <a:noFill/>
          </a:ln>
        </p:spPr>
        <p:txBody>
          <a:bodyPr lIns="91800" rIns="91800" tIns="45360" bIns="45360" anchor="t">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basic Six Sigma philosophy requires us to be customer focused.  The best way to understand what a customer wants -- and how well we are doing in delivering on their needs -- is to ask.  Since Six Sigma is also data-driven, we developed a data-based process for collecting that information from customers. </a:t>
            </a:r>
            <a:endParaRPr b="0" lang="en-US" sz="1200" strike="noStrike" u="none">
              <a:solidFill>
                <a:srgbClr val="000000"/>
              </a:solidFill>
              <a:effectLst/>
              <a:uFillTx/>
              <a:latin typeface="Times New Roman"/>
            </a:endParaRPr>
          </a:p>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call the tool used in this process a scorecard... named because it provides a snapshot of how we are performing at any given moment (like the dashboard in your car).   This chart explains what a customer scorecard is and how they are being used to improve communication between ERCI and our key customer market segments.</a:t>
            </a:r>
            <a:endParaRPr b="0" lang="en-US" sz="1200" strike="noStrike" u="none">
              <a:solidFill>
                <a:srgbClr val="000000"/>
              </a:solidFill>
              <a:effectLst/>
              <a:uFillTx/>
              <a:latin typeface="Times New Roman"/>
            </a:endParaRPr>
          </a:p>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Each scorecard is customized to include dials which track the items a particular customer believes are most important.  Customer Business Teams are assigned to monitor each scorecard, identify improvement needs and launch and implement improvement plans for specific customers.</a:t>
            </a:r>
            <a:endParaRPr b="0" lang="en-US" sz="1200" strike="noStrike" u="none">
              <a:solidFill>
                <a:srgbClr val="000000"/>
              </a:solidFill>
              <a:effectLst/>
              <a:uFillTx/>
              <a:latin typeface="Times New Roman"/>
            </a:endParaRPr>
          </a:p>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Often, dials on scorecards are similar across customers and across markets.  These families of dials are referred to as “gauges” and functional managers are assigned to identify opportunities for gauge improvement that will result in dial improvement across scorecards.  </a:t>
            </a:r>
            <a:endParaRPr b="0" lang="en-US" sz="1200" strike="noStrike" u="none">
              <a:solidFill>
                <a:srgbClr val="000000"/>
              </a:solidFill>
              <a:effectLst/>
              <a:uFillTx/>
              <a:latin typeface="Times New Roman"/>
            </a:endParaRPr>
          </a:p>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Data from these gauges will be stored in an electronic data warehouse, making it easier for teams around the company to identify trends and pinpoint root causes and improvement opportunities.</a:t>
            </a:r>
            <a:endParaRPr b="0" lang="en-US" sz="1200" strike="noStrike" u="none">
              <a:solidFill>
                <a:srgbClr val="000000"/>
              </a:solidFill>
              <a:effectLst/>
              <a:uFillTx/>
              <a:latin typeface="Times New Roman"/>
            </a:endParaRPr>
          </a:p>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224" name="PlaceHolder 2"/>
          <p:cNvSpPr>
            <a:spLocks noGrp="1"/>
          </p:cNvSpPr>
          <p:nvPr>
            <p:ph type="sldImg"/>
          </p:nvPr>
        </p:nvSpPr>
        <p:spPr>
          <a:xfrm>
            <a:off x="255600" y="411120"/>
            <a:ext cx="6351480" cy="4764240"/>
          </a:xfrm>
          <a:prstGeom prst="rect">
            <a:avLst/>
          </a:prstGeom>
          <a:ln w="0">
            <a:noFill/>
          </a:ln>
        </p:spPr>
      </p:sp>
    </p:spTree>
  </p:cSld>
</p:notes>
</file>

<file path=ppt/notesSlides/notesSlide3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5" name="PlaceHolder 1"/>
          <p:cNvSpPr>
            <a:spLocks noGrp="1"/>
          </p:cNvSpPr>
          <p:nvPr>
            <p:ph type="sldImg"/>
          </p:nvPr>
        </p:nvSpPr>
        <p:spPr>
          <a:xfrm>
            <a:off x="1143000" y="685800"/>
            <a:ext cx="4572000" cy="3429000"/>
          </a:xfrm>
          <a:prstGeom prst="rect">
            <a:avLst/>
          </a:prstGeom>
          <a:ln w="0">
            <a:noFill/>
          </a:ln>
        </p:spPr>
      </p:sp>
      <p:sp>
        <p:nvSpPr>
          <p:cNvPr id="1226"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baseline="30000">
                <a:solidFill>
                  <a:srgbClr val="000000"/>
                </a:solidFill>
                <a:effectLst/>
                <a:uFillTx/>
                <a:latin typeface="Times New Roman"/>
              </a:rPr>
              <a:t>THIS TYPE </a:t>
            </a:r>
            <a:r>
              <a:rPr b="0" lang="en-US" sz="1200" strike="noStrike" u="none" baseline="30000">
                <a:solidFill>
                  <a:srgbClr val="000000"/>
                </a:solidFill>
                <a:effectLst/>
                <a:uFillTx/>
                <a:latin typeface="Times New Roman"/>
              </a:rPr>
              <a:t>OF FULFILLMENT IS WHAT WE NEED IN ORDER TO MAKE CUSTOMERS FEEL SIX SIGMA.</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WE HAVE TO BREAK THE PARADIGM THAT WE CAN ONLY BE CUSTOMER-FOCUSED TO THE EXTENT THAT THE BOUNDARIES OF OUR INTERNAL METRICS  PERMIT US.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I BELIEVE THAT, IN THE END, CUSTOMERS GET WHAT THEY WANT ANYHOW.</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IT IS JUST OUR PARADIGM THAT THE COST OF RESISTING IT AS LONG AS WE CAN IS LOWER THAN THE COST OF FULFILLING RIGHT THE FIRST TIME.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SO SUCCESS DOESN'T LIE IN FINDING OUT WHAT WE CAN AFFROD TO GIVE CUSTOMERS BUT IN OUR ABILITY TO CONSTANTLY RETHINK  OUR BUSINESS MODEL WITH THE AIM TO GIVE CUSTOMERS WHAT THEY WANT WHEN THEY WANT IT.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THIS IS OUR BIGGEST CHALLENGE IN BECOMING CUSTOMER CENTRIC .</a:t>
            </a:r>
            <a:endParaRPr b="0" lang="en-US" sz="1200" strike="noStrike" u="none">
              <a:solidFill>
                <a:srgbClr val="000000"/>
              </a:solidFill>
              <a:effectLst/>
              <a:uFillTx/>
              <a:latin typeface="Times New Roman"/>
            </a:endParaRP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7" name="PlaceHolder 1"/>
          <p:cNvSpPr>
            <a:spLocks noGrp="1"/>
          </p:cNvSpPr>
          <p:nvPr>
            <p:ph type="sldImg"/>
          </p:nvPr>
        </p:nvSpPr>
        <p:spPr>
          <a:xfrm>
            <a:off x="1143000" y="685800"/>
            <a:ext cx="4572000" cy="3429000"/>
          </a:xfrm>
          <a:prstGeom prst="rect">
            <a:avLst/>
          </a:prstGeom>
          <a:ln w="0">
            <a:noFill/>
          </a:ln>
        </p:spPr>
      </p:sp>
      <p:sp>
        <p:nvSpPr>
          <p:cNvPr id="1228"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baseline="30000">
                <a:solidFill>
                  <a:srgbClr val="000000"/>
                </a:solidFill>
                <a:effectLst/>
                <a:uFillTx/>
                <a:latin typeface="Times New Roman"/>
              </a:rPr>
              <a:t>LET ME</a:t>
            </a:r>
            <a:r>
              <a:rPr b="0" lang="en-US" sz="1200" strike="noStrike" u="none" baseline="30000">
                <a:solidFill>
                  <a:srgbClr val="000000"/>
                </a:solidFill>
                <a:effectLst/>
                <a:uFillTx/>
                <a:latin typeface="Times New Roman"/>
              </a:rPr>
              <a:t>  TAKE YOU THROUGH AN EXAMPLE OF ON-TIME DELIVERY.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IT'S NOT THE ONLY THING CUSTOMER WANT, BUT IT IS CLEARLY THE THING THEY WANT US TO GET RIGHT FAST.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THE BEST CASE IS ZERO … NOTHING SUPPLIED EARLIER THAN REQUESTED AND NOTHING LATER THAN REQUESTED.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THE IDEAL CASE.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baseline="30000">
                <a:solidFill>
                  <a:srgbClr val="000000"/>
                </a:solidFill>
                <a:effectLst/>
                <a:uFillTx/>
                <a:latin typeface="Times New Roman"/>
              </a:rPr>
              <a:t>THE REALITY</a:t>
            </a:r>
            <a:r>
              <a:rPr b="0" lang="en-US" sz="1200" strike="noStrike" u="none" baseline="30000">
                <a:solidFill>
                  <a:srgbClr val="000000"/>
                </a:solidFill>
                <a:effectLst/>
                <a:uFillTx/>
                <a:latin typeface="Times New Roman"/>
              </a:rPr>
              <a:t>   IS THAT WE SOMETIMES DELIVER A LITTLE EARLY , IF IT WAS ONLY TO MEET THE QUARTER END.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 DO NOW AND ASK FORGIVENESS LATER.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baseline="30000">
                <a:solidFill>
                  <a:srgbClr val="000000"/>
                </a:solidFill>
                <a:effectLst/>
                <a:uFillTx/>
                <a:latin typeface="Times New Roman"/>
              </a:rPr>
              <a:t>SAME FOR</a:t>
            </a:r>
            <a:r>
              <a:rPr b="0" lang="en-US" sz="1200" strike="noStrike" u="none" baseline="30000">
                <a:solidFill>
                  <a:srgbClr val="000000"/>
                </a:solidFill>
                <a:effectLst/>
                <a:uFillTx/>
                <a:latin typeface="Times New Roman"/>
              </a:rPr>
              <a:t> LATE DELIVERY.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IT HAPPENS.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IT IS JUST A MATTER OF… HOW EARLY AND  HOW LATE!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9" name="PlaceHolder 1"/>
          <p:cNvSpPr>
            <a:spLocks noGrp="1"/>
          </p:cNvSpPr>
          <p:nvPr>
            <p:ph type="sldImg"/>
          </p:nvPr>
        </p:nvSpPr>
        <p:spPr>
          <a:xfrm>
            <a:off x="1143000" y="685800"/>
            <a:ext cx="4572000" cy="3429000"/>
          </a:xfrm>
          <a:prstGeom prst="rect">
            <a:avLst/>
          </a:prstGeom>
          <a:ln w="0">
            <a:noFill/>
          </a:ln>
        </p:spPr>
      </p:sp>
      <p:sp>
        <p:nvSpPr>
          <p:cNvPr id="1230"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baseline="30000">
                <a:solidFill>
                  <a:srgbClr val="000000"/>
                </a:solidFill>
                <a:effectLst/>
                <a:uFillTx/>
                <a:latin typeface="Times New Roman"/>
              </a:rPr>
              <a:t>LET ME</a:t>
            </a:r>
            <a:r>
              <a:rPr b="0" lang="en-US" sz="1200" strike="noStrike" u="none" baseline="30000">
                <a:solidFill>
                  <a:srgbClr val="000000"/>
                </a:solidFill>
                <a:effectLst/>
                <a:uFillTx/>
                <a:latin typeface="Times New Roman"/>
              </a:rPr>
              <a:t>  TAKE YOU THROUGH AN EXAMPLE OF ON-TIME DELIVERY.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IT'S NOT THE ONLY THING CUSTOMER WANT, BUT IT IS CLEARLY THE THING THEY WANT US TO GET RIGHT FAST.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THE BEST CASE IS ZERO … NOTHING SUPPLIED EARLIER THAN REQUESTED AND NOTHING LATER THAN REQUESTED.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THE IDEAL CASE.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baseline="30000">
                <a:solidFill>
                  <a:srgbClr val="000000"/>
                </a:solidFill>
                <a:effectLst/>
                <a:uFillTx/>
                <a:latin typeface="Times New Roman"/>
              </a:rPr>
              <a:t>THE REALITY</a:t>
            </a:r>
            <a:r>
              <a:rPr b="0" lang="en-US" sz="1200" strike="noStrike" u="none" baseline="30000">
                <a:solidFill>
                  <a:srgbClr val="000000"/>
                </a:solidFill>
                <a:effectLst/>
                <a:uFillTx/>
                <a:latin typeface="Times New Roman"/>
              </a:rPr>
              <a:t>   IS THAT WE SOMETIMES DELIVER A LITTLE EARLY , IF IT WAS ONLY TO MEET THE QUARTER END.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 DO NOW AND ASK FORGIVENESS LATER.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baseline="30000">
                <a:solidFill>
                  <a:srgbClr val="000000"/>
                </a:solidFill>
                <a:effectLst/>
                <a:uFillTx/>
                <a:latin typeface="Times New Roman"/>
              </a:rPr>
              <a:t>SAME FOR</a:t>
            </a:r>
            <a:r>
              <a:rPr b="0" lang="en-US" sz="1200" strike="noStrike" u="none" baseline="30000">
                <a:solidFill>
                  <a:srgbClr val="000000"/>
                </a:solidFill>
                <a:effectLst/>
                <a:uFillTx/>
                <a:latin typeface="Times New Roman"/>
              </a:rPr>
              <a:t> LATE DELIVERY.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IT HAPPENS.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000000"/>
                </a:solidFill>
                <a:effectLst/>
                <a:uFillTx/>
                <a:latin typeface="Times New Roman"/>
              </a:rPr>
              <a:t>IT IS JUST A MATTER OF… HOW EARLY AND  HOW LATE!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4" name="PlaceHolder 1"/>
          <p:cNvSpPr>
            <a:spLocks noGrp="1"/>
          </p:cNvSpPr>
          <p:nvPr>
            <p:ph type="sldImg"/>
          </p:nvPr>
        </p:nvSpPr>
        <p:spPr>
          <a:xfrm>
            <a:off x="1154160" y="693720"/>
            <a:ext cx="4549680" cy="3413160"/>
          </a:xfrm>
          <a:prstGeom prst="rect">
            <a:avLst/>
          </a:prstGeom>
          <a:ln w="0">
            <a:noFill/>
          </a:ln>
        </p:spPr>
      </p:sp>
      <p:sp>
        <p:nvSpPr>
          <p:cNvPr id="1215" name="PlaceHolder 2"/>
          <p:cNvSpPr>
            <a:spLocks noGrp="1"/>
          </p:cNvSpPr>
          <p:nvPr>
            <p:ph type="body"/>
          </p:nvPr>
        </p:nvSpPr>
        <p:spPr>
          <a:xfrm>
            <a:off x="914400" y="4344840"/>
            <a:ext cx="5029200" cy="4111920"/>
          </a:xfrm>
          <a:prstGeom prst="rect">
            <a:avLst/>
          </a:prstGeom>
          <a:noFill/>
          <a:ln w="0">
            <a:noFill/>
          </a:ln>
        </p:spPr>
        <p:txBody>
          <a:bodyPr lIns="91800" rIns="91800" tIns="45360" bIns="4536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Six Sigma methodology is data based - data regarding the outcome of a process is collected and analyzed to determine the process capability, opportunities for improvement and the best solution to achieve six sigma.</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Most Greenbelt Projects are DMAIC projects.</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DFSS = Design For Six Sigma.</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DMADV/DFSS is used where a process does not exist or when a process is deemed to be broken beyond repair and must be replaced.</a:t>
            </a:r>
            <a:endParaRPr b="0" lang="en-US" sz="1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0" name=""/>
          <p:cNvSpPr/>
          <p:nvPr/>
        </p:nvSpPr>
        <p:spPr>
          <a:xfrm>
            <a:off x="390600" y="103320"/>
            <a:ext cx="31536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ff"/>
                </a:solidFill>
                <a:effectLst/>
                <a:uFillTx/>
                <a:latin typeface="GEsans55"/>
              </a:rPr>
              <a:t>GE Six Sigma</a:t>
            </a:r>
            <a:endParaRPr b="0" lang="en-US" sz="3600" strike="noStrike" u="none">
              <a:solidFill>
                <a:srgbClr val="000000"/>
              </a:solidFill>
              <a:effectLst/>
              <a:uFillTx/>
              <a:latin typeface="Times New Roman"/>
            </a:endParaRPr>
          </a:p>
        </p:txBody>
      </p:sp>
      <p:sp>
        <p:nvSpPr>
          <p:cNvPr id="1" name=""/>
          <p:cNvSpPr/>
          <p:nvPr/>
        </p:nvSpPr>
        <p:spPr>
          <a:xfrm>
            <a:off x="533520" y="685800"/>
            <a:ext cx="861048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 Id="rId3" Type="http://schemas.openxmlformats.org/officeDocument/2006/relationships/image" Target="../media/image4.png"/><Relationship Id="rId4"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 Id="rId3" Type="http://schemas.openxmlformats.org/officeDocument/2006/relationships/image" Target="../media/image4.png"/><Relationship Id="rId4"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 Id="rId3" Type="http://schemas.openxmlformats.org/officeDocument/2006/relationships/image" Target="../media/image4.png"/><Relationship Id="rId4"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 Id="rId3" Type="http://schemas.openxmlformats.org/officeDocument/2006/relationships/image" Target="../media/image4.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 Id="rId3" Type="http://schemas.openxmlformats.org/officeDocument/2006/relationships/image" Target="../media/image4.png"/><Relationship Id="rId4"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image" Target="../media/image4.png"/><Relationship Id="rId4"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image" Target="../media/image7.png"/><Relationship Id="rId4" Type="http://schemas.openxmlformats.org/officeDocument/2006/relationships/image" Target="../media/image4.png"/><Relationship Id="rId5"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oleObject" Target="../embeddings/oleObject2.bin"/><Relationship Id="rId4" Type="http://schemas.openxmlformats.org/officeDocument/2006/relationships/image" Target="../media/image9.wmf"/><Relationship Id="rId5" Type="http://schemas.openxmlformats.org/officeDocument/2006/relationships/oleObject" Target="../embeddings/oleObject3.bin"/><Relationship Id="rId6" Type="http://schemas.openxmlformats.org/officeDocument/2006/relationships/image" Target="../media/image10.wmf"/><Relationship Id="rId7" Type="http://schemas.openxmlformats.org/officeDocument/2006/relationships/oleObject" Target="../embeddings/oleObject4.bin"/><Relationship Id="rId8" Type="http://schemas.openxmlformats.org/officeDocument/2006/relationships/image" Target="../media/image11.wmf"/><Relationship Id="rId9" Type="http://schemas.openxmlformats.org/officeDocument/2006/relationships/slideLayout" Target="../slideLayouts/slideLayout2.xml"/><Relationship Id="rId10"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 Target="slide5.xml"/><Relationship Id="rId2"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Relationship Id="rId3" Type="http://schemas.openxmlformats.org/officeDocument/2006/relationships/notesSlide" Target="../notesSlides/notesSlide36.xml"/>
</Relationships>
</file>

<file path=ppt/slides/_rels/slide3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Relationship Id="rId3" Type="http://schemas.openxmlformats.org/officeDocument/2006/relationships/notesSlide" Target="../notesSlides/notesSlide37.xml"/>
</Relationships>
</file>

<file path=ppt/slides/_rels/slide3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Relationship Id="rId3" Type="http://schemas.openxmlformats.org/officeDocument/2006/relationships/notesSlide" Target="../notesSlides/notesSlide38.xml"/>
</Relationships>
</file>

<file path=ppt/slides/_rels/slide3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4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4" name=""/>
          <p:cNvSpPr/>
          <p:nvPr/>
        </p:nvSpPr>
        <p:spPr>
          <a:xfrm>
            <a:off x="6480" y="1149480"/>
            <a:ext cx="6038640" cy="0"/>
          </a:xfrm>
          <a:prstGeom prst="line">
            <a:avLst/>
          </a:prstGeom>
          <a:ln w="25560">
            <a:solidFill>
              <a:srgbClr val="ff000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533160" y="131760"/>
            <a:ext cx="491040" cy="99792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600" strike="noStrike" u="none">
                <a:solidFill>
                  <a:srgbClr val="ffffff"/>
                </a:solidFill>
                <a:effectLst/>
                <a:uFillTx/>
                <a:latin typeface="GELogoFont"/>
                <a:ea typeface="GELogoFont"/>
              </a:rPr>
              <a:t></a:t>
            </a:r>
            <a:endParaRPr b="0" lang="en-US" sz="6600" strike="noStrike" u="none">
              <a:solidFill>
                <a:srgbClr val="000000"/>
              </a:solidFill>
              <a:effectLst/>
              <a:uFillTx/>
              <a:latin typeface="Times New Roman"/>
            </a:endParaRPr>
          </a:p>
        </p:txBody>
      </p:sp>
      <p:pic>
        <p:nvPicPr>
          <p:cNvPr id="16" name="" descr=""/>
          <p:cNvPicPr/>
          <p:nvPr/>
        </p:nvPicPr>
        <p:blipFill>
          <a:blip r:embed="rId1"/>
          <a:srcRect l="4039" t="18118" r="0" b="13278"/>
          <a:stretch/>
        </p:blipFill>
        <p:spPr>
          <a:xfrm>
            <a:off x="4818240" y="2602080"/>
            <a:ext cx="4448160" cy="4322520"/>
          </a:xfrm>
          <a:prstGeom prst="rect">
            <a:avLst/>
          </a:prstGeom>
          <a:noFill/>
          <a:ln w="0">
            <a:noFill/>
          </a:ln>
        </p:spPr>
      </p:pic>
      <p:grpSp>
        <p:nvGrpSpPr>
          <p:cNvPr id="17" name=""/>
          <p:cNvGrpSpPr/>
          <p:nvPr/>
        </p:nvGrpSpPr>
        <p:grpSpPr>
          <a:xfrm>
            <a:off x="425520" y="2874960"/>
            <a:ext cx="4246560" cy="3242160"/>
            <a:chOff x="425520" y="2874960"/>
            <a:chExt cx="4246560" cy="3242160"/>
          </a:xfrm>
        </p:grpSpPr>
        <p:sp>
          <p:nvSpPr>
            <p:cNvPr id="18" name=""/>
            <p:cNvSpPr/>
            <p:nvPr/>
          </p:nvSpPr>
          <p:spPr>
            <a:xfrm>
              <a:off x="425520" y="2874960"/>
              <a:ext cx="3569400" cy="243828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961560" y="3813840"/>
              <a:ext cx="3710520" cy="23032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961560" y="3813840"/>
              <a:ext cx="3710520" cy="23032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1" name=""/>
          <p:cNvSpPr/>
          <p:nvPr/>
        </p:nvSpPr>
        <p:spPr>
          <a:xfrm>
            <a:off x="646200" y="1225440"/>
            <a:ext cx="7916760" cy="99792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600" strike="noStrike" u="none">
                <a:solidFill>
                  <a:srgbClr val="dddddd"/>
                </a:solidFill>
                <a:effectLst/>
                <a:uFillTx/>
                <a:latin typeface="GEsansCon57"/>
              </a:rPr>
              <a:t>What Is Six Sigma?</a:t>
            </a:r>
            <a:endParaRPr b="0" lang="en-US" sz="6600" strike="noStrike" u="none">
              <a:solidFill>
                <a:srgbClr val="000000"/>
              </a:solidFill>
              <a:effectLst/>
              <a:uFillTx/>
              <a:latin typeface="Times New Roman"/>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19" name=""/>
          <p:cNvSpPr/>
          <p:nvPr/>
        </p:nvSpPr>
        <p:spPr>
          <a:xfrm>
            <a:off x="1763280" y="1260360"/>
            <a:ext cx="5808240" cy="7509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800" strike="noStrike" u="none">
                <a:solidFill>
                  <a:srgbClr val="dddddd"/>
                </a:solidFill>
                <a:effectLst/>
                <a:uFillTx/>
                <a:latin typeface="GEsansCon57"/>
              </a:rPr>
              <a:t>What Is Six Sigma?</a:t>
            </a:r>
            <a:endParaRPr b="0" lang="en-US" sz="4800" strike="noStrike" u="none">
              <a:solidFill>
                <a:srgbClr val="000000"/>
              </a:solidFill>
              <a:effectLst/>
              <a:uFillTx/>
              <a:latin typeface="Times New Roman"/>
            </a:endParaRPr>
          </a:p>
        </p:txBody>
      </p:sp>
      <p:sp>
        <p:nvSpPr>
          <p:cNvPr id="120" name=""/>
          <p:cNvSpPr/>
          <p:nvPr/>
        </p:nvSpPr>
        <p:spPr>
          <a:xfrm>
            <a:off x="7920" y="946080"/>
            <a:ext cx="8215200" cy="0"/>
          </a:xfrm>
          <a:prstGeom prst="line">
            <a:avLst/>
          </a:prstGeom>
          <a:ln w="25560">
            <a:solidFill>
              <a:srgbClr val="ff000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1366200" y="2363760"/>
            <a:ext cx="6357960" cy="580320"/>
          </a:xfrm>
          <a:prstGeom prst="rect">
            <a:avLst/>
          </a:prstGeom>
          <a:noFill/>
          <a:ln w="0">
            <a:noFill/>
          </a:ln>
        </p:spPr>
        <p:style>
          <a:lnRef idx="0"/>
          <a:fillRef idx="0"/>
          <a:effectRef idx="0"/>
          <a:fontRef idx="minor"/>
        </p:style>
        <p:txBody>
          <a:bodyPr wrap="none" lIns="92160" rIns="92160" tIns="46080" bIns="46080" anchor="t">
            <a:spAutoFit/>
          </a:bodyPr>
          <a:p>
            <a:pPr marL="345960" indent="-345960">
              <a:lnSpc>
                <a:spcPct val="100000"/>
              </a:lnSpc>
              <a:buClr>
                <a:srgbClr val="ddddd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dddddd"/>
                </a:solidFill>
                <a:effectLst/>
                <a:uFillTx/>
                <a:latin typeface="GEsans55"/>
              </a:rPr>
              <a:t>  </a:t>
            </a:r>
            <a:r>
              <a:rPr b="1" i="1" lang="en-US" sz="3200" strike="noStrike" u="none">
                <a:solidFill>
                  <a:srgbClr val="ff0000"/>
                </a:solidFill>
                <a:effectLst/>
                <a:uFillTx/>
                <a:latin typeface="GEsansCon57"/>
              </a:rPr>
              <a:t>Enabler</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For Cultural Change</a:t>
            </a:r>
            <a:r>
              <a:rPr b="1" i="1" lang="en-US" sz="3200" strike="noStrike" u="none">
                <a:solidFill>
                  <a:srgbClr val="000000"/>
                </a:solidFill>
                <a:effectLst/>
                <a:uFillTx/>
                <a:latin typeface="GEsansCon57"/>
              </a:rPr>
              <a:t> </a:t>
            </a:r>
            <a:endParaRPr b="0" lang="en-US" sz="3200" strike="noStrike" u="none">
              <a:solidFill>
                <a:srgbClr val="000000"/>
              </a:solidFill>
              <a:effectLst/>
              <a:uFillTx/>
              <a:latin typeface="Times New Roman"/>
            </a:endParaRPr>
          </a:p>
        </p:txBody>
      </p:sp>
      <p:sp>
        <p:nvSpPr>
          <p:cNvPr id="122" name=""/>
          <p:cNvSpPr/>
          <p:nvPr/>
        </p:nvSpPr>
        <p:spPr>
          <a:xfrm>
            <a:off x="647640" y="3662280"/>
            <a:ext cx="8048520" cy="2289240"/>
          </a:xfrm>
          <a:prstGeom prst="rect">
            <a:avLst/>
          </a:prstGeom>
          <a:solidFill>
            <a:srgbClr val="ffff00"/>
          </a:solidFill>
          <a:ln w="28440">
            <a:solidFill>
              <a:srgbClr val="000000"/>
            </a:solidFill>
            <a:miter/>
          </a:ln>
          <a:effectLst>
            <a:outerShdw dist="89604"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To be successful, 6 Sigma requires a radical change</a:t>
            </a:r>
            <a:br>
              <a:rPr sz="2400"/>
            </a:br>
            <a:r>
              <a:rPr b="1" lang="en-US" sz="2400" strike="noStrike" u="none">
                <a:solidFill>
                  <a:srgbClr val="000000"/>
                </a:solidFill>
                <a:effectLst/>
                <a:uFillTx/>
                <a:latin typeface="GEsans55"/>
              </a:rPr>
              <a:t> in the way an organization works.</a:t>
            </a:r>
            <a:br>
              <a:rPr sz="2400"/>
            </a:b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Business Leadership and 6 Sigma can together</a:t>
            </a:r>
            <a:br>
              <a:rPr sz="2400"/>
            </a:br>
            <a:r>
              <a:rPr b="1" lang="en-US" sz="2400" strike="noStrike" u="none">
                <a:solidFill>
                  <a:srgbClr val="000000"/>
                </a:solidFill>
                <a:effectLst/>
                <a:uFillTx/>
                <a:latin typeface="GEsans55"/>
              </a:rPr>
              <a:t> transform a company</a:t>
            </a:r>
            <a:endParaRPr b="0" lang="en-US" sz="2400" strike="noStrike" u="none">
              <a:solidFill>
                <a:srgbClr val="000000"/>
              </a:solidFill>
              <a:effectLst/>
              <a:uFillTx/>
              <a:latin typeface="Times New Roman"/>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123" name=""/>
          <p:cNvGrpSpPr/>
          <p:nvPr/>
        </p:nvGrpSpPr>
        <p:grpSpPr>
          <a:xfrm>
            <a:off x="971640" y="5946840"/>
            <a:ext cx="7272360" cy="608040"/>
            <a:chOff x="971640" y="5946840"/>
            <a:chExt cx="7272360" cy="608040"/>
          </a:xfrm>
        </p:grpSpPr>
        <p:sp>
          <p:nvSpPr>
            <p:cNvPr id="124" name=""/>
            <p:cNvSpPr/>
            <p:nvPr/>
          </p:nvSpPr>
          <p:spPr>
            <a:xfrm>
              <a:off x="971640" y="5946840"/>
              <a:ext cx="7272360" cy="608040"/>
            </a:xfrm>
            <a:prstGeom prst="rect">
              <a:avLst/>
            </a:prstGeom>
            <a:solidFill>
              <a:srgbClr val="ffff00"/>
            </a:solidFill>
            <a:ln w="12600">
              <a:solidFill>
                <a:srgbClr val="000000"/>
              </a:solidFill>
              <a:miter/>
            </a:ln>
            <a:effectLst>
              <a:outerShdw dist="89604" dir="2700000" blurRad="0" rotWithShape="0">
                <a:srgbClr val="ff9933"/>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1011240" y="5994360"/>
              <a:ext cx="7091280" cy="531720"/>
            </a:xfrm>
            <a:prstGeom prst="rect">
              <a:avLst/>
            </a:prstGeom>
            <a:solidFill>
              <a:srgbClr val="ffff00"/>
            </a:solidFill>
            <a:ln w="0">
              <a:noFill/>
            </a:ln>
          </p:spPr>
          <p:style>
            <a:lnRef idx="0"/>
            <a:fillRef idx="0"/>
            <a:effectRef idx="0"/>
            <a:fontRef idx="minor"/>
          </p:style>
          <p:txBody>
            <a:bodyPr lIns="92160" rIns="92160" tIns="46080" bIns="4608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GEsans55"/>
                </a:rPr>
                <a:t>Fundamentally Different Approach</a:t>
              </a:r>
              <a:endParaRPr b="0" lang="en-US" sz="3200" strike="noStrike" u="none">
                <a:solidFill>
                  <a:srgbClr val="000000"/>
                </a:solidFill>
                <a:effectLst/>
                <a:uFillTx/>
                <a:latin typeface="Times New Roman"/>
              </a:endParaRPr>
            </a:p>
          </p:txBody>
        </p:sp>
      </p:grpSp>
      <p:sp>
        <p:nvSpPr>
          <p:cNvPr id="126" name=""/>
          <p:cNvSpPr/>
          <p:nvPr/>
        </p:nvSpPr>
        <p:spPr>
          <a:xfrm>
            <a:off x="5443560" y="152280"/>
            <a:ext cx="393408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0000"/>
                </a:solidFill>
                <a:effectLst/>
                <a:uFillTx/>
                <a:latin typeface="GEsansCon57"/>
              </a:rPr>
              <a:t>Enabler</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for Change</a:t>
            </a:r>
            <a:endParaRPr b="0" lang="en-US" sz="3200" strike="noStrike" u="none">
              <a:solidFill>
                <a:srgbClr val="000000"/>
              </a:solidFill>
              <a:effectLst/>
              <a:uFillTx/>
              <a:latin typeface="Times New Roman"/>
            </a:endParaRPr>
          </a:p>
        </p:txBody>
      </p:sp>
      <p:grpSp>
        <p:nvGrpSpPr>
          <p:cNvPr id="127" name=""/>
          <p:cNvGrpSpPr/>
          <p:nvPr/>
        </p:nvGrpSpPr>
        <p:grpSpPr>
          <a:xfrm>
            <a:off x="237960" y="1027080"/>
            <a:ext cx="8629920" cy="2251080"/>
            <a:chOff x="237960" y="1027080"/>
            <a:chExt cx="8629920" cy="2251080"/>
          </a:xfrm>
        </p:grpSpPr>
        <p:sp>
          <p:nvSpPr>
            <p:cNvPr id="128" name=""/>
            <p:cNvSpPr/>
            <p:nvPr/>
          </p:nvSpPr>
          <p:spPr>
            <a:xfrm>
              <a:off x="237960" y="1027080"/>
              <a:ext cx="8629920" cy="2251080"/>
            </a:xfrm>
            <a:prstGeom prst="rect">
              <a:avLst/>
            </a:prstGeom>
            <a:solidFill>
              <a:srgbClr val="e1f4ff"/>
            </a:solidFill>
            <a:ln w="2844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9" name=""/>
            <p:cNvSpPr/>
            <p:nvPr/>
          </p:nvSpPr>
          <p:spPr>
            <a:xfrm>
              <a:off x="267480" y="1069920"/>
              <a:ext cx="2086200" cy="1191240"/>
            </a:xfrm>
            <a:prstGeom prst="rect">
              <a:avLst/>
            </a:prstGeom>
            <a:solidFill>
              <a:srgbClr val="e1f4ff"/>
            </a:solid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GEsans55"/>
                </a:rPr>
                <a:t>Before</a:t>
              </a:r>
              <a:br>
                <a:rPr sz="3600"/>
              </a:br>
              <a:r>
                <a:rPr b="1" lang="en-US" sz="3600" strike="noStrike" u="none">
                  <a:solidFill>
                    <a:srgbClr val="000000"/>
                  </a:solidFill>
                  <a:effectLst/>
                  <a:uFillTx/>
                  <a:latin typeface="GEsans55"/>
                </a:rPr>
                <a:t>6 Sigma:</a:t>
              </a:r>
              <a:endParaRPr b="0" lang="en-US" sz="3600" strike="noStrike" u="none">
                <a:solidFill>
                  <a:srgbClr val="000000"/>
                </a:solidFill>
                <a:effectLst/>
                <a:uFillTx/>
                <a:latin typeface="Times New Roman"/>
              </a:endParaRPr>
            </a:p>
          </p:txBody>
        </p:sp>
      </p:grpSp>
      <p:sp>
        <p:nvSpPr>
          <p:cNvPr id="130" name=""/>
          <p:cNvSpPr/>
          <p:nvPr/>
        </p:nvSpPr>
        <p:spPr>
          <a:xfrm>
            <a:off x="2238480" y="1152360"/>
            <a:ext cx="6657840" cy="1313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b2"/>
                </a:solidFill>
                <a:effectLst/>
                <a:uFillTx/>
                <a:latin typeface="GEsansCon57"/>
              </a:rPr>
              <a:t>1)  Inspect the product</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b2"/>
                </a:solidFill>
                <a:effectLst/>
                <a:uFillTx/>
                <a:latin typeface="GEsansCon57"/>
              </a:rPr>
              <a:t>2)  Pareto the symptoms perceived as being</a:t>
            </a:r>
            <a:br>
              <a:rPr sz="2000"/>
            </a:br>
            <a:r>
              <a:rPr b="1" i="1" lang="en-US" sz="2000" strike="noStrike" u="none">
                <a:solidFill>
                  <a:srgbClr val="0000b2"/>
                </a:solidFill>
                <a:effectLst/>
                <a:uFillTx/>
                <a:latin typeface="GEsansCon57"/>
              </a:rPr>
              <a:t>     the cause of out of spec material</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b2"/>
                </a:solidFill>
                <a:effectLst/>
                <a:uFillTx/>
                <a:latin typeface="GEsansCon57"/>
              </a:rPr>
              <a:t>3)  Initiate action to mitigate / eliminate the symptoms</a:t>
            </a:r>
            <a:endParaRPr b="0" lang="en-US" sz="2000" strike="noStrike" u="none">
              <a:solidFill>
                <a:srgbClr val="000000"/>
              </a:solidFill>
              <a:effectLst/>
              <a:uFillTx/>
              <a:latin typeface="Times New Roman"/>
            </a:endParaRPr>
          </a:p>
        </p:txBody>
      </p:sp>
      <p:grpSp>
        <p:nvGrpSpPr>
          <p:cNvPr id="131" name=""/>
          <p:cNvGrpSpPr/>
          <p:nvPr/>
        </p:nvGrpSpPr>
        <p:grpSpPr>
          <a:xfrm>
            <a:off x="235080" y="3484440"/>
            <a:ext cx="8632800" cy="2264040"/>
            <a:chOff x="235080" y="3484440"/>
            <a:chExt cx="8632800" cy="2264040"/>
          </a:xfrm>
        </p:grpSpPr>
        <p:sp>
          <p:nvSpPr>
            <p:cNvPr id="132" name=""/>
            <p:cNvSpPr/>
            <p:nvPr/>
          </p:nvSpPr>
          <p:spPr>
            <a:xfrm>
              <a:off x="235080" y="3484440"/>
              <a:ext cx="8632800" cy="2264040"/>
            </a:xfrm>
            <a:prstGeom prst="rect">
              <a:avLst/>
            </a:prstGeom>
            <a:solidFill>
              <a:srgbClr val="e1f4ff"/>
            </a:solidFill>
            <a:ln w="28440">
              <a:solidFill>
                <a:srgbClr val="3333cc"/>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3" name=""/>
            <p:cNvSpPr/>
            <p:nvPr/>
          </p:nvSpPr>
          <p:spPr>
            <a:xfrm>
              <a:off x="253080" y="3541680"/>
              <a:ext cx="2213280" cy="1191240"/>
            </a:xfrm>
            <a:prstGeom prst="rect">
              <a:avLst/>
            </a:prstGeom>
            <a:solidFill>
              <a:srgbClr val="e1f4ff"/>
            </a:solid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GEsans55"/>
                </a:rPr>
                <a:t>With</a:t>
              </a:r>
              <a:br>
                <a:rPr sz="3600"/>
              </a:br>
              <a:r>
                <a:rPr b="1" lang="en-US" sz="3600" strike="noStrike" u="none">
                  <a:solidFill>
                    <a:srgbClr val="000000"/>
                  </a:solidFill>
                  <a:effectLst/>
                  <a:uFillTx/>
                  <a:latin typeface="GEsans55"/>
                </a:rPr>
                <a:t>6 Sigma :</a:t>
              </a:r>
              <a:endParaRPr b="0" lang="en-US" sz="3600" strike="noStrike" u="none">
                <a:solidFill>
                  <a:srgbClr val="000000"/>
                </a:solidFill>
                <a:effectLst/>
                <a:uFillTx/>
                <a:latin typeface="Times New Roman"/>
              </a:endParaRPr>
            </a:p>
          </p:txBody>
        </p:sp>
      </p:grpSp>
      <p:sp>
        <p:nvSpPr>
          <p:cNvPr id="134" name=""/>
          <p:cNvSpPr/>
          <p:nvPr/>
        </p:nvSpPr>
        <p:spPr>
          <a:xfrm>
            <a:off x="2260080" y="3627360"/>
            <a:ext cx="6233760" cy="1313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b2"/>
                </a:solidFill>
                <a:effectLst/>
                <a:uFillTx/>
                <a:latin typeface="GEsansCon57"/>
              </a:rPr>
              <a:t>1)  Measure the process output &amp; analyze the data</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b2"/>
                </a:solidFill>
                <a:effectLst/>
                <a:uFillTx/>
                <a:latin typeface="GEsansCon57"/>
              </a:rPr>
              <a:t>2)  Discover quantitative relationships between</a:t>
            </a:r>
            <a:br>
              <a:rPr sz="2000"/>
            </a:br>
            <a:r>
              <a:rPr b="1" i="1" lang="en-US" sz="2000" strike="noStrike" u="none">
                <a:solidFill>
                  <a:srgbClr val="0000b2"/>
                </a:solidFill>
                <a:effectLst/>
                <a:uFillTx/>
                <a:latin typeface="GEsansCon57"/>
              </a:rPr>
              <a:t>     the output &amp; in-process variables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b2"/>
                </a:solidFill>
                <a:effectLst/>
                <a:uFillTx/>
                <a:latin typeface="GEsansCon57"/>
              </a:rPr>
              <a:t>3)  Develop &amp; implement control plan</a:t>
            </a:r>
            <a:endParaRPr b="0" lang="en-US" sz="2000" strike="noStrike" u="none">
              <a:solidFill>
                <a:srgbClr val="000000"/>
              </a:solidFill>
              <a:effectLst/>
              <a:uFillTx/>
              <a:latin typeface="Times New Roman"/>
            </a:endParaRPr>
          </a:p>
        </p:txBody>
      </p:sp>
      <p:grpSp>
        <p:nvGrpSpPr>
          <p:cNvPr id="135" name=""/>
          <p:cNvGrpSpPr/>
          <p:nvPr/>
        </p:nvGrpSpPr>
        <p:grpSpPr>
          <a:xfrm>
            <a:off x="365040" y="2660760"/>
            <a:ext cx="8412120" cy="559800"/>
            <a:chOff x="365040" y="2660760"/>
            <a:chExt cx="8412120" cy="559800"/>
          </a:xfrm>
        </p:grpSpPr>
        <p:sp>
          <p:nvSpPr>
            <p:cNvPr id="136" name=""/>
            <p:cNvSpPr/>
            <p:nvPr/>
          </p:nvSpPr>
          <p:spPr>
            <a:xfrm>
              <a:off x="365040" y="2660760"/>
              <a:ext cx="8412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689400" y="2760840"/>
              <a:ext cx="7937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Tough to achieve long-term sustainable improvement</a:t>
              </a:r>
              <a:endParaRPr b="0" lang="en-US" sz="2400" strike="noStrike" u="none">
                <a:solidFill>
                  <a:srgbClr val="000000"/>
                </a:solidFill>
                <a:effectLst/>
                <a:uFillTx/>
                <a:latin typeface="Times New Roman"/>
              </a:endParaRPr>
            </a:p>
          </p:txBody>
        </p:sp>
      </p:grpSp>
      <p:grpSp>
        <p:nvGrpSpPr>
          <p:cNvPr id="138" name=""/>
          <p:cNvGrpSpPr/>
          <p:nvPr/>
        </p:nvGrpSpPr>
        <p:grpSpPr>
          <a:xfrm>
            <a:off x="203040" y="5170320"/>
            <a:ext cx="8682480" cy="563040"/>
            <a:chOff x="203040" y="5170320"/>
            <a:chExt cx="8682480" cy="563040"/>
          </a:xfrm>
        </p:grpSpPr>
        <p:sp>
          <p:nvSpPr>
            <p:cNvPr id="139" name=""/>
            <p:cNvSpPr/>
            <p:nvPr/>
          </p:nvSpPr>
          <p:spPr>
            <a:xfrm>
              <a:off x="393480" y="5170320"/>
              <a:ext cx="8367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203040" y="5273640"/>
              <a:ext cx="86824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Sustainable via In-process Control - no Product Inspection</a:t>
              </a:r>
              <a:endParaRPr b="0" lang="en-US" sz="2400" strike="noStrike" u="none">
                <a:solidFill>
                  <a:srgbClr val="000000"/>
                </a:solidFill>
                <a:effectLst/>
                <a:uFillTx/>
                <a:latin typeface="Times New Roman"/>
              </a:endParaRPr>
            </a:p>
          </p:txBody>
        </p:sp>
      </p:gr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98400" y="456840"/>
            <a:ext cx="7772400" cy="1143000"/>
          </a:xfrm>
          <a:prstGeom prst="rect">
            <a:avLst/>
          </a:prstGeom>
          <a:noFill/>
          <a:ln w="0">
            <a:noFill/>
          </a:ln>
        </p:spPr>
        <p:txBody>
          <a:bodyPr lIns="96840" rIns="96840" tIns="47520" bIns="47520" anchor="ctr">
            <a:noAutofit/>
          </a:bodyPr>
          <a:p>
            <a:pPr indent="0" algn="ctr">
              <a:lnSpc>
                <a:spcPct val="100000"/>
              </a:lnSpc>
              <a:buNone/>
              <a:tabLst>
                <a:tab algn="l" pos="0"/>
                <a:tab algn="l" pos="960480"/>
                <a:tab algn="l" pos="1920960"/>
                <a:tab algn="l" pos="2881440"/>
                <a:tab algn="l" pos="3841920"/>
                <a:tab algn="l" pos="4802040"/>
                <a:tab algn="l" pos="5762520"/>
                <a:tab algn="l" pos="6723000"/>
                <a:tab algn="l" pos="7683480"/>
                <a:tab algn="l" pos="8643960"/>
                <a:tab algn="l" pos="9604440"/>
                <a:tab algn="l" pos="10564920"/>
              </a:tabLst>
            </a:pPr>
            <a:r>
              <a:rPr b="1" lang="en-US" sz="2800" strike="noStrike" u="none">
                <a:solidFill>
                  <a:srgbClr val="ffffff"/>
                </a:solidFill>
                <a:effectLst/>
                <a:uFillTx/>
                <a:latin typeface="GEsans55"/>
              </a:rPr>
              <a:t>Six Sigma Leadership</a:t>
            </a:r>
            <a:endParaRPr b="0" lang="en-US" sz="2800" strike="noStrike" u="none">
              <a:solidFill>
                <a:srgbClr val="000000"/>
              </a:solidFill>
              <a:effectLst/>
              <a:uFillTx/>
              <a:latin typeface="Times New Roman"/>
            </a:endParaRPr>
          </a:p>
        </p:txBody>
      </p:sp>
      <p:grpSp>
        <p:nvGrpSpPr>
          <p:cNvPr id="142" name=""/>
          <p:cNvGrpSpPr/>
          <p:nvPr/>
        </p:nvGrpSpPr>
        <p:grpSpPr>
          <a:xfrm>
            <a:off x="485640" y="1486080"/>
            <a:ext cx="555840" cy="725400"/>
            <a:chOff x="485640" y="1486080"/>
            <a:chExt cx="555840" cy="725400"/>
          </a:xfrm>
        </p:grpSpPr>
        <p:sp>
          <p:nvSpPr>
            <p:cNvPr id="143" name=""/>
            <p:cNvSpPr/>
            <p:nvPr/>
          </p:nvSpPr>
          <p:spPr>
            <a:xfrm>
              <a:off x="687240" y="1486080"/>
              <a:ext cx="76320" cy="149040"/>
            </a:xfrm>
            <a:custGeom>
              <a:avLst/>
              <a:gdLst/>
              <a:ahLst/>
              <a:rect l="l" t="t" r="r" b="b"/>
              <a:pathLst>
                <a:path w="48" h="94">
                  <a:moveTo>
                    <a:pt x="47" y="93"/>
                  </a:moveTo>
                  <a:lnTo>
                    <a:pt x="37" y="93"/>
                  </a:lnTo>
                  <a:lnTo>
                    <a:pt x="28" y="90"/>
                  </a:lnTo>
                  <a:lnTo>
                    <a:pt x="21" y="85"/>
                  </a:lnTo>
                  <a:lnTo>
                    <a:pt x="14" y="79"/>
                  </a:lnTo>
                  <a:lnTo>
                    <a:pt x="7" y="72"/>
                  </a:lnTo>
                  <a:lnTo>
                    <a:pt x="2" y="65"/>
                  </a:lnTo>
                  <a:lnTo>
                    <a:pt x="0" y="56"/>
                  </a:lnTo>
                  <a:lnTo>
                    <a:pt x="0" y="46"/>
                  </a:lnTo>
                  <a:lnTo>
                    <a:pt x="0" y="37"/>
                  </a:lnTo>
                  <a:lnTo>
                    <a:pt x="2" y="28"/>
                  </a:lnTo>
                  <a:lnTo>
                    <a:pt x="7" y="18"/>
                  </a:lnTo>
                  <a:lnTo>
                    <a:pt x="14" y="11"/>
                  </a:lnTo>
                  <a:lnTo>
                    <a:pt x="21" y="7"/>
                  </a:lnTo>
                  <a:lnTo>
                    <a:pt x="28" y="2"/>
                  </a:lnTo>
                  <a:lnTo>
                    <a:pt x="37" y="0"/>
                  </a:lnTo>
                  <a:lnTo>
                    <a:pt x="47" y="0"/>
                  </a:lnTo>
                  <a:lnTo>
                    <a:pt x="47" y="93"/>
                  </a:lnTo>
                </a:path>
              </a:pathLst>
            </a:custGeom>
            <a:solidFill>
              <a:srgbClr val="ff3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762120" y="1486080"/>
              <a:ext cx="74520" cy="149040"/>
            </a:xfrm>
            <a:custGeom>
              <a:avLst/>
              <a:gdLst/>
              <a:ahLst/>
              <a:rect l="l" t="t" r="r" b="b"/>
              <a:pathLst>
                <a:path w="47" h="94">
                  <a:moveTo>
                    <a:pt x="0" y="93"/>
                  </a:moveTo>
                  <a:lnTo>
                    <a:pt x="9" y="93"/>
                  </a:lnTo>
                  <a:lnTo>
                    <a:pt x="18" y="90"/>
                  </a:lnTo>
                  <a:lnTo>
                    <a:pt x="25" y="85"/>
                  </a:lnTo>
                  <a:lnTo>
                    <a:pt x="32" y="79"/>
                  </a:lnTo>
                  <a:lnTo>
                    <a:pt x="39" y="72"/>
                  </a:lnTo>
                  <a:lnTo>
                    <a:pt x="43" y="65"/>
                  </a:lnTo>
                  <a:lnTo>
                    <a:pt x="46" y="56"/>
                  </a:lnTo>
                  <a:lnTo>
                    <a:pt x="46" y="46"/>
                  </a:lnTo>
                  <a:lnTo>
                    <a:pt x="46" y="37"/>
                  </a:lnTo>
                  <a:lnTo>
                    <a:pt x="43" y="28"/>
                  </a:lnTo>
                  <a:lnTo>
                    <a:pt x="39" y="18"/>
                  </a:lnTo>
                  <a:lnTo>
                    <a:pt x="32" y="11"/>
                  </a:lnTo>
                  <a:lnTo>
                    <a:pt x="25" y="7"/>
                  </a:lnTo>
                  <a:lnTo>
                    <a:pt x="18" y="2"/>
                  </a:lnTo>
                  <a:lnTo>
                    <a:pt x="9" y="0"/>
                  </a:lnTo>
                  <a:lnTo>
                    <a:pt x="0" y="0"/>
                  </a:lnTo>
                  <a:lnTo>
                    <a:pt x="0" y="93"/>
                  </a:lnTo>
                </a:path>
              </a:pathLst>
            </a:custGeom>
            <a:solidFill>
              <a:srgbClr val="ff3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485640" y="1666800"/>
              <a:ext cx="279360" cy="544680"/>
            </a:xfrm>
            <a:custGeom>
              <a:avLst/>
              <a:gdLst/>
              <a:ahLst/>
              <a:rect l="l" t="t" r="r" b="b"/>
              <a:pathLst>
                <a:path w="176" h="343">
                  <a:moveTo>
                    <a:pt x="175" y="144"/>
                  </a:moveTo>
                  <a:lnTo>
                    <a:pt x="63" y="328"/>
                  </a:lnTo>
                  <a:lnTo>
                    <a:pt x="56" y="335"/>
                  </a:lnTo>
                  <a:lnTo>
                    <a:pt x="44" y="339"/>
                  </a:lnTo>
                  <a:lnTo>
                    <a:pt x="32" y="342"/>
                  </a:lnTo>
                  <a:lnTo>
                    <a:pt x="21" y="337"/>
                  </a:lnTo>
                  <a:lnTo>
                    <a:pt x="11" y="328"/>
                  </a:lnTo>
                  <a:lnTo>
                    <a:pt x="7" y="319"/>
                  </a:lnTo>
                  <a:lnTo>
                    <a:pt x="7" y="307"/>
                  </a:lnTo>
                  <a:lnTo>
                    <a:pt x="9" y="298"/>
                  </a:lnTo>
                  <a:lnTo>
                    <a:pt x="111" y="130"/>
                  </a:lnTo>
                  <a:lnTo>
                    <a:pt x="111" y="60"/>
                  </a:lnTo>
                  <a:lnTo>
                    <a:pt x="30" y="60"/>
                  </a:lnTo>
                  <a:lnTo>
                    <a:pt x="16" y="58"/>
                  </a:lnTo>
                  <a:lnTo>
                    <a:pt x="7" y="51"/>
                  </a:lnTo>
                  <a:lnTo>
                    <a:pt x="2" y="41"/>
                  </a:lnTo>
                  <a:lnTo>
                    <a:pt x="0" y="30"/>
                  </a:lnTo>
                  <a:lnTo>
                    <a:pt x="2" y="18"/>
                  </a:lnTo>
                  <a:lnTo>
                    <a:pt x="7" y="9"/>
                  </a:lnTo>
                  <a:lnTo>
                    <a:pt x="16" y="2"/>
                  </a:lnTo>
                  <a:lnTo>
                    <a:pt x="30" y="0"/>
                  </a:lnTo>
                  <a:lnTo>
                    <a:pt x="175" y="0"/>
                  </a:lnTo>
                  <a:lnTo>
                    <a:pt x="175" y="144"/>
                  </a:lnTo>
                </a:path>
              </a:pathLst>
            </a:custGeom>
            <a:solidFill>
              <a:srgbClr val="ff3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763560" y="1666800"/>
              <a:ext cx="277920" cy="544680"/>
            </a:xfrm>
            <a:custGeom>
              <a:avLst/>
              <a:gdLst/>
              <a:ahLst/>
              <a:rect l="l" t="t" r="r" b="b"/>
              <a:pathLst>
                <a:path w="175" h="343">
                  <a:moveTo>
                    <a:pt x="0" y="144"/>
                  </a:moveTo>
                  <a:lnTo>
                    <a:pt x="111" y="328"/>
                  </a:lnTo>
                  <a:lnTo>
                    <a:pt x="118" y="335"/>
                  </a:lnTo>
                  <a:lnTo>
                    <a:pt x="129" y="339"/>
                  </a:lnTo>
                  <a:lnTo>
                    <a:pt x="141" y="342"/>
                  </a:lnTo>
                  <a:lnTo>
                    <a:pt x="153" y="337"/>
                  </a:lnTo>
                  <a:lnTo>
                    <a:pt x="162" y="328"/>
                  </a:lnTo>
                  <a:lnTo>
                    <a:pt x="167" y="319"/>
                  </a:lnTo>
                  <a:lnTo>
                    <a:pt x="167" y="307"/>
                  </a:lnTo>
                  <a:lnTo>
                    <a:pt x="162" y="298"/>
                  </a:lnTo>
                  <a:lnTo>
                    <a:pt x="62" y="130"/>
                  </a:lnTo>
                  <a:lnTo>
                    <a:pt x="62" y="60"/>
                  </a:lnTo>
                  <a:lnTo>
                    <a:pt x="143" y="60"/>
                  </a:lnTo>
                  <a:lnTo>
                    <a:pt x="155" y="58"/>
                  </a:lnTo>
                  <a:lnTo>
                    <a:pt x="167" y="51"/>
                  </a:lnTo>
                  <a:lnTo>
                    <a:pt x="171" y="41"/>
                  </a:lnTo>
                  <a:lnTo>
                    <a:pt x="174" y="30"/>
                  </a:lnTo>
                  <a:lnTo>
                    <a:pt x="171" y="18"/>
                  </a:lnTo>
                  <a:lnTo>
                    <a:pt x="167" y="9"/>
                  </a:lnTo>
                  <a:lnTo>
                    <a:pt x="155" y="2"/>
                  </a:lnTo>
                  <a:lnTo>
                    <a:pt x="143" y="0"/>
                  </a:lnTo>
                  <a:lnTo>
                    <a:pt x="0" y="0"/>
                  </a:lnTo>
                  <a:lnTo>
                    <a:pt x="0" y="144"/>
                  </a:lnTo>
                </a:path>
              </a:pathLst>
            </a:custGeom>
            <a:solidFill>
              <a:srgbClr val="ff3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47" name=""/>
          <p:cNvGrpSpPr/>
          <p:nvPr/>
        </p:nvGrpSpPr>
        <p:grpSpPr>
          <a:xfrm>
            <a:off x="4214880" y="4162320"/>
            <a:ext cx="833400" cy="1087560"/>
            <a:chOff x="4214880" y="4162320"/>
            <a:chExt cx="833400" cy="1087560"/>
          </a:xfrm>
        </p:grpSpPr>
        <p:sp>
          <p:nvSpPr>
            <p:cNvPr id="148" name=""/>
            <p:cNvSpPr/>
            <p:nvPr/>
          </p:nvSpPr>
          <p:spPr>
            <a:xfrm>
              <a:off x="4519440" y="4162320"/>
              <a:ext cx="111240" cy="223920"/>
            </a:xfrm>
            <a:custGeom>
              <a:avLst/>
              <a:gdLst/>
              <a:ahLst/>
              <a:rect l="l" t="t" r="r" b="b"/>
              <a:pathLst>
                <a:path w="70" h="141">
                  <a:moveTo>
                    <a:pt x="69" y="140"/>
                  </a:moveTo>
                  <a:lnTo>
                    <a:pt x="55" y="140"/>
                  </a:lnTo>
                  <a:lnTo>
                    <a:pt x="41" y="136"/>
                  </a:lnTo>
                  <a:lnTo>
                    <a:pt x="31" y="129"/>
                  </a:lnTo>
                  <a:lnTo>
                    <a:pt x="20" y="119"/>
                  </a:lnTo>
                  <a:lnTo>
                    <a:pt x="10" y="108"/>
                  </a:lnTo>
                  <a:lnTo>
                    <a:pt x="3" y="98"/>
                  </a:lnTo>
                  <a:lnTo>
                    <a:pt x="0" y="84"/>
                  </a:lnTo>
                  <a:lnTo>
                    <a:pt x="0" y="70"/>
                  </a:lnTo>
                  <a:lnTo>
                    <a:pt x="0" y="56"/>
                  </a:lnTo>
                  <a:lnTo>
                    <a:pt x="3" y="42"/>
                  </a:lnTo>
                  <a:lnTo>
                    <a:pt x="10" y="28"/>
                  </a:lnTo>
                  <a:lnTo>
                    <a:pt x="20" y="17"/>
                  </a:lnTo>
                  <a:lnTo>
                    <a:pt x="31" y="10"/>
                  </a:lnTo>
                  <a:lnTo>
                    <a:pt x="41" y="3"/>
                  </a:lnTo>
                  <a:lnTo>
                    <a:pt x="55" y="0"/>
                  </a:lnTo>
                  <a:lnTo>
                    <a:pt x="69" y="0"/>
                  </a:lnTo>
                  <a:lnTo>
                    <a:pt x="69" y="140"/>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4629240" y="4162320"/>
              <a:ext cx="110880" cy="223920"/>
            </a:xfrm>
            <a:custGeom>
              <a:avLst/>
              <a:gdLst/>
              <a:ahLst/>
              <a:rect l="l" t="t" r="r" b="b"/>
              <a:pathLst>
                <a:path w="70" h="141">
                  <a:moveTo>
                    <a:pt x="0" y="140"/>
                  </a:moveTo>
                  <a:lnTo>
                    <a:pt x="13" y="140"/>
                  </a:lnTo>
                  <a:lnTo>
                    <a:pt x="27" y="136"/>
                  </a:lnTo>
                  <a:lnTo>
                    <a:pt x="37" y="129"/>
                  </a:lnTo>
                  <a:lnTo>
                    <a:pt x="48" y="119"/>
                  </a:lnTo>
                  <a:lnTo>
                    <a:pt x="58" y="108"/>
                  </a:lnTo>
                  <a:lnTo>
                    <a:pt x="65" y="98"/>
                  </a:lnTo>
                  <a:lnTo>
                    <a:pt x="69" y="84"/>
                  </a:lnTo>
                  <a:lnTo>
                    <a:pt x="69" y="70"/>
                  </a:lnTo>
                  <a:lnTo>
                    <a:pt x="69" y="56"/>
                  </a:lnTo>
                  <a:lnTo>
                    <a:pt x="65" y="42"/>
                  </a:lnTo>
                  <a:lnTo>
                    <a:pt x="58" y="28"/>
                  </a:lnTo>
                  <a:lnTo>
                    <a:pt x="48" y="17"/>
                  </a:lnTo>
                  <a:lnTo>
                    <a:pt x="37" y="10"/>
                  </a:lnTo>
                  <a:lnTo>
                    <a:pt x="27" y="3"/>
                  </a:lnTo>
                  <a:lnTo>
                    <a:pt x="13" y="0"/>
                  </a:lnTo>
                  <a:lnTo>
                    <a:pt x="0" y="0"/>
                  </a:lnTo>
                  <a:lnTo>
                    <a:pt x="0" y="140"/>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4214880" y="4433760"/>
              <a:ext cx="417600" cy="816120"/>
            </a:xfrm>
            <a:custGeom>
              <a:avLst/>
              <a:gdLst/>
              <a:ahLst/>
              <a:rect l="l" t="t" r="r" b="b"/>
              <a:pathLst>
                <a:path w="263" h="514">
                  <a:moveTo>
                    <a:pt x="262" y="216"/>
                  </a:moveTo>
                  <a:lnTo>
                    <a:pt x="94" y="492"/>
                  </a:lnTo>
                  <a:lnTo>
                    <a:pt x="84" y="503"/>
                  </a:lnTo>
                  <a:lnTo>
                    <a:pt x="66" y="509"/>
                  </a:lnTo>
                  <a:lnTo>
                    <a:pt x="49" y="513"/>
                  </a:lnTo>
                  <a:lnTo>
                    <a:pt x="31" y="506"/>
                  </a:lnTo>
                  <a:lnTo>
                    <a:pt x="17" y="492"/>
                  </a:lnTo>
                  <a:lnTo>
                    <a:pt x="10" y="478"/>
                  </a:lnTo>
                  <a:lnTo>
                    <a:pt x="10" y="461"/>
                  </a:lnTo>
                  <a:lnTo>
                    <a:pt x="14" y="447"/>
                  </a:lnTo>
                  <a:lnTo>
                    <a:pt x="167" y="195"/>
                  </a:lnTo>
                  <a:lnTo>
                    <a:pt x="167" y="90"/>
                  </a:lnTo>
                  <a:lnTo>
                    <a:pt x="45" y="90"/>
                  </a:lnTo>
                  <a:lnTo>
                    <a:pt x="24" y="87"/>
                  </a:lnTo>
                  <a:lnTo>
                    <a:pt x="10" y="76"/>
                  </a:lnTo>
                  <a:lnTo>
                    <a:pt x="3" y="62"/>
                  </a:lnTo>
                  <a:lnTo>
                    <a:pt x="0" y="45"/>
                  </a:lnTo>
                  <a:lnTo>
                    <a:pt x="3" y="27"/>
                  </a:lnTo>
                  <a:lnTo>
                    <a:pt x="10" y="13"/>
                  </a:lnTo>
                  <a:lnTo>
                    <a:pt x="24" y="3"/>
                  </a:lnTo>
                  <a:lnTo>
                    <a:pt x="45" y="0"/>
                  </a:lnTo>
                  <a:lnTo>
                    <a:pt x="262" y="0"/>
                  </a:lnTo>
                  <a:lnTo>
                    <a:pt x="262" y="216"/>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4630680" y="4433760"/>
              <a:ext cx="417600" cy="816120"/>
            </a:xfrm>
            <a:custGeom>
              <a:avLst/>
              <a:gdLst/>
              <a:ahLst/>
              <a:rect l="l" t="t" r="r" b="b"/>
              <a:pathLst>
                <a:path w="263" h="514">
                  <a:moveTo>
                    <a:pt x="0" y="216"/>
                  </a:moveTo>
                  <a:lnTo>
                    <a:pt x="167" y="492"/>
                  </a:lnTo>
                  <a:lnTo>
                    <a:pt x="177" y="503"/>
                  </a:lnTo>
                  <a:lnTo>
                    <a:pt x="195" y="509"/>
                  </a:lnTo>
                  <a:lnTo>
                    <a:pt x="212" y="513"/>
                  </a:lnTo>
                  <a:lnTo>
                    <a:pt x="230" y="506"/>
                  </a:lnTo>
                  <a:lnTo>
                    <a:pt x="244" y="492"/>
                  </a:lnTo>
                  <a:lnTo>
                    <a:pt x="251" y="478"/>
                  </a:lnTo>
                  <a:lnTo>
                    <a:pt x="251" y="461"/>
                  </a:lnTo>
                  <a:lnTo>
                    <a:pt x="244" y="447"/>
                  </a:lnTo>
                  <a:lnTo>
                    <a:pt x="94" y="195"/>
                  </a:lnTo>
                  <a:lnTo>
                    <a:pt x="94" y="90"/>
                  </a:lnTo>
                  <a:lnTo>
                    <a:pt x="216" y="90"/>
                  </a:lnTo>
                  <a:lnTo>
                    <a:pt x="233" y="87"/>
                  </a:lnTo>
                  <a:lnTo>
                    <a:pt x="251" y="76"/>
                  </a:lnTo>
                  <a:lnTo>
                    <a:pt x="258" y="62"/>
                  </a:lnTo>
                  <a:lnTo>
                    <a:pt x="262" y="45"/>
                  </a:lnTo>
                  <a:lnTo>
                    <a:pt x="258" y="27"/>
                  </a:lnTo>
                  <a:lnTo>
                    <a:pt x="251" y="13"/>
                  </a:lnTo>
                  <a:lnTo>
                    <a:pt x="233" y="3"/>
                  </a:lnTo>
                  <a:lnTo>
                    <a:pt x="216" y="0"/>
                  </a:lnTo>
                  <a:lnTo>
                    <a:pt x="0" y="0"/>
                  </a:lnTo>
                  <a:lnTo>
                    <a:pt x="0" y="216"/>
                  </a:lnTo>
                </a:path>
              </a:pathLst>
            </a:cu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52" name=""/>
          <p:cNvGrpSpPr/>
          <p:nvPr/>
        </p:nvGrpSpPr>
        <p:grpSpPr>
          <a:xfrm>
            <a:off x="2755800" y="3100320"/>
            <a:ext cx="738360" cy="965160"/>
            <a:chOff x="2755800" y="3100320"/>
            <a:chExt cx="738360" cy="965160"/>
          </a:xfrm>
        </p:grpSpPr>
        <p:sp>
          <p:nvSpPr>
            <p:cNvPr id="153" name=""/>
            <p:cNvSpPr/>
            <p:nvPr/>
          </p:nvSpPr>
          <p:spPr>
            <a:xfrm>
              <a:off x="3025800" y="3100320"/>
              <a:ext cx="100080" cy="198360"/>
            </a:xfrm>
            <a:custGeom>
              <a:avLst/>
              <a:gdLst/>
              <a:ahLst/>
              <a:rect l="l" t="t" r="r" b="b"/>
              <a:pathLst>
                <a:path w="63" h="125">
                  <a:moveTo>
                    <a:pt x="62" y="124"/>
                  </a:moveTo>
                  <a:lnTo>
                    <a:pt x="49" y="124"/>
                  </a:lnTo>
                  <a:lnTo>
                    <a:pt x="37" y="120"/>
                  </a:lnTo>
                  <a:lnTo>
                    <a:pt x="27" y="114"/>
                  </a:lnTo>
                  <a:lnTo>
                    <a:pt x="18" y="105"/>
                  </a:lnTo>
                  <a:lnTo>
                    <a:pt x="9" y="96"/>
                  </a:lnTo>
                  <a:lnTo>
                    <a:pt x="3" y="87"/>
                  </a:lnTo>
                  <a:lnTo>
                    <a:pt x="0" y="74"/>
                  </a:lnTo>
                  <a:lnTo>
                    <a:pt x="0" y="62"/>
                  </a:lnTo>
                  <a:lnTo>
                    <a:pt x="0" y="49"/>
                  </a:lnTo>
                  <a:lnTo>
                    <a:pt x="3" y="37"/>
                  </a:lnTo>
                  <a:lnTo>
                    <a:pt x="9" y="24"/>
                  </a:lnTo>
                  <a:lnTo>
                    <a:pt x="18" y="15"/>
                  </a:lnTo>
                  <a:lnTo>
                    <a:pt x="27" y="9"/>
                  </a:lnTo>
                  <a:lnTo>
                    <a:pt x="37" y="3"/>
                  </a:lnTo>
                  <a:lnTo>
                    <a:pt x="49" y="0"/>
                  </a:lnTo>
                  <a:lnTo>
                    <a:pt x="62" y="0"/>
                  </a:lnTo>
                  <a:lnTo>
                    <a:pt x="62" y="124"/>
                  </a:lnTo>
                </a:path>
              </a:pathLst>
            </a:cu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3124080" y="3100320"/>
              <a:ext cx="98640" cy="198360"/>
            </a:xfrm>
            <a:custGeom>
              <a:avLst/>
              <a:gdLst/>
              <a:ahLst/>
              <a:rect l="l" t="t" r="r" b="b"/>
              <a:pathLst>
                <a:path w="62" h="125">
                  <a:moveTo>
                    <a:pt x="0" y="124"/>
                  </a:moveTo>
                  <a:lnTo>
                    <a:pt x="12" y="124"/>
                  </a:lnTo>
                  <a:lnTo>
                    <a:pt x="24" y="120"/>
                  </a:lnTo>
                  <a:lnTo>
                    <a:pt x="33" y="114"/>
                  </a:lnTo>
                  <a:lnTo>
                    <a:pt x="42" y="105"/>
                  </a:lnTo>
                  <a:lnTo>
                    <a:pt x="51" y="96"/>
                  </a:lnTo>
                  <a:lnTo>
                    <a:pt x="57" y="87"/>
                  </a:lnTo>
                  <a:lnTo>
                    <a:pt x="61" y="74"/>
                  </a:lnTo>
                  <a:lnTo>
                    <a:pt x="61" y="62"/>
                  </a:lnTo>
                  <a:lnTo>
                    <a:pt x="61" y="49"/>
                  </a:lnTo>
                  <a:lnTo>
                    <a:pt x="57" y="37"/>
                  </a:lnTo>
                  <a:lnTo>
                    <a:pt x="51" y="24"/>
                  </a:lnTo>
                  <a:lnTo>
                    <a:pt x="42" y="15"/>
                  </a:lnTo>
                  <a:lnTo>
                    <a:pt x="33" y="9"/>
                  </a:lnTo>
                  <a:lnTo>
                    <a:pt x="24" y="3"/>
                  </a:lnTo>
                  <a:lnTo>
                    <a:pt x="12" y="0"/>
                  </a:lnTo>
                  <a:lnTo>
                    <a:pt x="0" y="0"/>
                  </a:lnTo>
                  <a:lnTo>
                    <a:pt x="0" y="124"/>
                  </a:lnTo>
                </a:path>
              </a:pathLst>
            </a:cu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2755800" y="3340080"/>
              <a:ext cx="370080" cy="725400"/>
            </a:xfrm>
            <a:custGeom>
              <a:avLst/>
              <a:gdLst/>
              <a:ahLst/>
              <a:rect l="l" t="t" r="r" b="b"/>
              <a:pathLst>
                <a:path w="233" h="457">
                  <a:moveTo>
                    <a:pt x="232" y="192"/>
                  </a:moveTo>
                  <a:lnTo>
                    <a:pt x="83" y="437"/>
                  </a:lnTo>
                  <a:lnTo>
                    <a:pt x="74" y="447"/>
                  </a:lnTo>
                  <a:lnTo>
                    <a:pt x="58" y="452"/>
                  </a:lnTo>
                  <a:lnTo>
                    <a:pt x="43" y="456"/>
                  </a:lnTo>
                  <a:lnTo>
                    <a:pt x="27" y="450"/>
                  </a:lnTo>
                  <a:lnTo>
                    <a:pt x="15" y="437"/>
                  </a:lnTo>
                  <a:lnTo>
                    <a:pt x="9" y="425"/>
                  </a:lnTo>
                  <a:lnTo>
                    <a:pt x="9" y="409"/>
                  </a:lnTo>
                  <a:lnTo>
                    <a:pt x="12" y="397"/>
                  </a:lnTo>
                  <a:lnTo>
                    <a:pt x="148" y="174"/>
                  </a:lnTo>
                  <a:lnTo>
                    <a:pt x="148" y="80"/>
                  </a:lnTo>
                  <a:lnTo>
                    <a:pt x="40" y="80"/>
                  </a:lnTo>
                  <a:lnTo>
                    <a:pt x="21" y="77"/>
                  </a:lnTo>
                  <a:lnTo>
                    <a:pt x="9" y="68"/>
                  </a:lnTo>
                  <a:lnTo>
                    <a:pt x="3" y="55"/>
                  </a:lnTo>
                  <a:lnTo>
                    <a:pt x="0" y="40"/>
                  </a:lnTo>
                  <a:lnTo>
                    <a:pt x="3" y="24"/>
                  </a:lnTo>
                  <a:lnTo>
                    <a:pt x="9" y="12"/>
                  </a:lnTo>
                  <a:lnTo>
                    <a:pt x="21" y="3"/>
                  </a:lnTo>
                  <a:lnTo>
                    <a:pt x="40" y="0"/>
                  </a:lnTo>
                  <a:lnTo>
                    <a:pt x="232" y="0"/>
                  </a:lnTo>
                  <a:lnTo>
                    <a:pt x="232" y="192"/>
                  </a:lnTo>
                </a:path>
              </a:pathLst>
            </a:cu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3124080" y="3340080"/>
              <a:ext cx="370080" cy="725400"/>
            </a:xfrm>
            <a:custGeom>
              <a:avLst/>
              <a:gdLst/>
              <a:ahLst/>
              <a:rect l="l" t="t" r="r" b="b"/>
              <a:pathLst>
                <a:path w="233" h="457">
                  <a:moveTo>
                    <a:pt x="0" y="192"/>
                  </a:moveTo>
                  <a:lnTo>
                    <a:pt x="148" y="437"/>
                  </a:lnTo>
                  <a:lnTo>
                    <a:pt x="157" y="447"/>
                  </a:lnTo>
                  <a:lnTo>
                    <a:pt x="173" y="452"/>
                  </a:lnTo>
                  <a:lnTo>
                    <a:pt x="188" y="456"/>
                  </a:lnTo>
                  <a:lnTo>
                    <a:pt x="204" y="450"/>
                  </a:lnTo>
                  <a:lnTo>
                    <a:pt x="216" y="437"/>
                  </a:lnTo>
                  <a:lnTo>
                    <a:pt x="222" y="425"/>
                  </a:lnTo>
                  <a:lnTo>
                    <a:pt x="222" y="409"/>
                  </a:lnTo>
                  <a:lnTo>
                    <a:pt x="216" y="397"/>
                  </a:lnTo>
                  <a:lnTo>
                    <a:pt x="83" y="174"/>
                  </a:lnTo>
                  <a:lnTo>
                    <a:pt x="83" y="80"/>
                  </a:lnTo>
                  <a:lnTo>
                    <a:pt x="191" y="80"/>
                  </a:lnTo>
                  <a:lnTo>
                    <a:pt x="207" y="77"/>
                  </a:lnTo>
                  <a:lnTo>
                    <a:pt x="222" y="68"/>
                  </a:lnTo>
                  <a:lnTo>
                    <a:pt x="228" y="55"/>
                  </a:lnTo>
                  <a:lnTo>
                    <a:pt x="232" y="40"/>
                  </a:lnTo>
                  <a:lnTo>
                    <a:pt x="228" y="24"/>
                  </a:lnTo>
                  <a:lnTo>
                    <a:pt x="222" y="12"/>
                  </a:lnTo>
                  <a:lnTo>
                    <a:pt x="207" y="3"/>
                  </a:lnTo>
                  <a:lnTo>
                    <a:pt x="191" y="0"/>
                  </a:lnTo>
                  <a:lnTo>
                    <a:pt x="0" y="0"/>
                  </a:lnTo>
                  <a:lnTo>
                    <a:pt x="0" y="192"/>
                  </a:lnTo>
                </a:path>
              </a:pathLst>
            </a:cu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57" name=""/>
          <p:cNvGrpSpPr/>
          <p:nvPr/>
        </p:nvGrpSpPr>
        <p:grpSpPr>
          <a:xfrm>
            <a:off x="1525680" y="2301840"/>
            <a:ext cx="647640" cy="844560"/>
            <a:chOff x="1525680" y="2301840"/>
            <a:chExt cx="647640" cy="844560"/>
          </a:xfrm>
        </p:grpSpPr>
        <p:sp>
          <p:nvSpPr>
            <p:cNvPr id="158" name=""/>
            <p:cNvSpPr/>
            <p:nvPr/>
          </p:nvSpPr>
          <p:spPr>
            <a:xfrm>
              <a:off x="1762200" y="2301840"/>
              <a:ext cx="88920" cy="174600"/>
            </a:xfrm>
            <a:custGeom>
              <a:avLst/>
              <a:gdLst/>
              <a:ahLst/>
              <a:rect l="l" t="t" r="r" b="b"/>
              <a:pathLst>
                <a:path w="56" h="110">
                  <a:moveTo>
                    <a:pt x="55" y="109"/>
                  </a:moveTo>
                  <a:lnTo>
                    <a:pt x="44" y="109"/>
                  </a:lnTo>
                  <a:lnTo>
                    <a:pt x="33" y="106"/>
                  </a:lnTo>
                  <a:lnTo>
                    <a:pt x="24" y="100"/>
                  </a:lnTo>
                  <a:lnTo>
                    <a:pt x="16" y="93"/>
                  </a:lnTo>
                  <a:lnTo>
                    <a:pt x="8" y="84"/>
                  </a:lnTo>
                  <a:lnTo>
                    <a:pt x="2" y="76"/>
                  </a:lnTo>
                  <a:lnTo>
                    <a:pt x="0" y="65"/>
                  </a:lnTo>
                  <a:lnTo>
                    <a:pt x="0" y="54"/>
                  </a:lnTo>
                  <a:lnTo>
                    <a:pt x="0" y="43"/>
                  </a:lnTo>
                  <a:lnTo>
                    <a:pt x="2" y="32"/>
                  </a:lnTo>
                  <a:lnTo>
                    <a:pt x="8" y="21"/>
                  </a:lnTo>
                  <a:lnTo>
                    <a:pt x="16" y="13"/>
                  </a:lnTo>
                  <a:lnTo>
                    <a:pt x="24" y="8"/>
                  </a:lnTo>
                  <a:lnTo>
                    <a:pt x="33" y="2"/>
                  </a:lnTo>
                  <a:lnTo>
                    <a:pt x="44" y="0"/>
                  </a:lnTo>
                  <a:lnTo>
                    <a:pt x="55" y="0"/>
                  </a:lnTo>
                  <a:lnTo>
                    <a:pt x="55" y="109"/>
                  </a:lnTo>
                </a:path>
              </a:pathLst>
            </a:custGeom>
            <a:solidFill>
              <a:srgbClr val="cc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1849320" y="2301840"/>
              <a:ext cx="87480" cy="174600"/>
            </a:xfrm>
            <a:custGeom>
              <a:avLst/>
              <a:gdLst/>
              <a:ahLst/>
              <a:rect l="l" t="t" r="r" b="b"/>
              <a:pathLst>
                <a:path w="55" h="110">
                  <a:moveTo>
                    <a:pt x="0" y="109"/>
                  </a:moveTo>
                  <a:lnTo>
                    <a:pt x="10" y="109"/>
                  </a:lnTo>
                  <a:lnTo>
                    <a:pt x="21" y="106"/>
                  </a:lnTo>
                  <a:lnTo>
                    <a:pt x="29" y="100"/>
                  </a:lnTo>
                  <a:lnTo>
                    <a:pt x="37" y="93"/>
                  </a:lnTo>
                  <a:lnTo>
                    <a:pt x="45" y="84"/>
                  </a:lnTo>
                  <a:lnTo>
                    <a:pt x="51" y="76"/>
                  </a:lnTo>
                  <a:lnTo>
                    <a:pt x="54" y="65"/>
                  </a:lnTo>
                  <a:lnTo>
                    <a:pt x="54" y="54"/>
                  </a:lnTo>
                  <a:lnTo>
                    <a:pt x="54" y="43"/>
                  </a:lnTo>
                  <a:lnTo>
                    <a:pt x="51" y="32"/>
                  </a:lnTo>
                  <a:lnTo>
                    <a:pt x="45" y="21"/>
                  </a:lnTo>
                  <a:lnTo>
                    <a:pt x="37" y="13"/>
                  </a:lnTo>
                  <a:lnTo>
                    <a:pt x="29" y="8"/>
                  </a:lnTo>
                  <a:lnTo>
                    <a:pt x="21" y="2"/>
                  </a:lnTo>
                  <a:lnTo>
                    <a:pt x="10" y="0"/>
                  </a:lnTo>
                  <a:lnTo>
                    <a:pt x="0" y="0"/>
                  </a:lnTo>
                  <a:lnTo>
                    <a:pt x="0" y="109"/>
                  </a:lnTo>
                </a:path>
              </a:pathLst>
            </a:custGeom>
            <a:solidFill>
              <a:srgbClr val="cc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1525680" y="2511360"/>
              <a:ext cx="325440" cy="635040"/>
            </a:xfrm>
            <a:custGeom>
              <a:avLst/>
              <a:gdLst/>
              <a:ahLst/>
              <a:rect l="l" t="t" r="r" b="b"/>
              <a:pathLst>
                <a:path w="205" h="400">
                  <a:moveTo>
                    <a:pt x="204" y="168"/>
                  </a:moveTo>
                  <a:lnTo>
                    <a:pt x="73" y="383"/>
                  </a:lnTo>
                  <a:lnTo>
                    <a:pt x="65" y="391"/>
                  </a:lnTo>
                  <a:lnTo>
                    <a:pt x="51" y="396"/>
                  </a:lnTo>
                  <a:lnTo>
                    <a:pt x="38" y="399"/>
                  </a:lnTo>
                  <a:lnTo>
                    <a:pt x="24" y="394"/>
                  </a:lnTo>
                  <a:lnTo>
                    <a:pt x="13" y="383"/>
                  </a:lnTo>
                  <a:lnTo>
                    <a:pt x="8" y="372"/>
                  </a:lnTo>
                  <a:lnTo>
                    <a:pt x="8" y="358"/>
                  </a:lnTo>
                  <a:lnTo>
                    <a:pt x="10" y="347"/>
                  </a:lnTo>
                  <a:lnTo>
                    <a:pt x="130" y="152"/>
                  </a:lnTo>
                  <a:lnTo>
                    <a:pt x="130" y="70"/>
                  </a:lnTo>
                  <a:lnTo>
                    <a:pt x="35" y="70"/>
                  </a:lnTo>
                  <a:lnTo>
                    <a:pt x="19" y="68"/>
                  </a:lnTo>
                  <a:lnTo>
                    <a:pt x="8" y="59"/>
                  </a:lnTo>
                  <a:lnTo>
                    <a:pt x="2" y="48"/>
                  </a:lnTo>
                  <a:lnTo>
                    <a:pt x="0" y="35"/>
                  </a:lnTo>
                  <a:lnTo>
                    <a:pt x="2" y="21"/>
                  </a:lnTo>
                  <a:lnTo>
                    <a:pt x="8" y="10"/>
                  </a:lnTo>
                  <a:lnTo>
                    <a:pt x="19" y="2"/>
                  </a:lnTo>
                  <a:lnTo>
                    <a:pt x="35" y="0"/>
                  </a:lnTo>
                  <a:lnTo>
                    <a:pt x="204" y="0"/>
                  </a:lnTo>
                  <a:lnTo>
                    <a:pt x="204" y="168"/>
                  </a:lnTo>
                </a:path>
              </a:pathLst>
            </a:custGeom>
            <a:solidFill>
              <a:srgbClr val="cc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1849320" y="2511360"/>
              <a:ext cx="324000" cy="635040"/>
            </a:xfrm>
            <a:custGeom>
              <a:avLst/>
              <a:gdLst/>
              <a:ahLst/>
              <a:rect l="l" t="t" r="r" b="b"/>
              <a:pathLst>
                <a:path w="204" h="400">
                  <a:moveTo>
                    <a:pt x="0" y="168"/>
                  </a:moveTo>
                  <a:lnTo>
                    <a:pt x="129" y="383"/>
                  </a:lnTo>
                  <a:lnTo>
                    <a:pt x="137" y="391"/>
                  </a:lnTo>
                  <a:lnTo>
                    <a:pt x="151" y="396"/>
                  </a:lnTo>
                  <a:lnTo>
                    <a:pt x="165" y="399"/>
                  </a:lnTo>
                  <a:lnTo>
                    <a:pt x="178" y="394"/>
                  </a:lnTo>
                  <a:lnTo>
                    <a:pt x="189" y="383"/>
                  </a:lnTo>
                  <a:lnTo>
                    <a:pt x="194" y="372"/>
                  </a:lnTo>
                  <a:lnTo>
                    <a:pt x="194" y="358"/>
                  </a:lnTo>
                  <a:lnTo>
                    <a:pt x="189" y="347"/>
                  </a:lnTo>
                  <a:lnTo>
                    <a:pt x="73" y="152"/>
                  </a:lnTo>
                  <a:lnTo>
                    <a:pt x="73" y="70"/>
                  </a:lnTo>
                  <a:lnTo>
                    <a:pt x="167" y="70"/>
                  </a:lnTo>
                  <a:lnTo>
                    <a:pt x="181" y="68"/>
                  </a:lnTo>
                  <a:lnTo>
                    <a:pt x="194" y="59"/>
                  </a:lnTo>
                  <a:lnTo>
                    <a:pt x="200" y="48"/>
                  </a:lnTo>
                  <a:lnTo>
                    <a:pt x="203" y="35"/>
                  </a:lnTo>
                  <a:lnTo>
                    <a:pt x="200" y="21"/>
                  </a:lnTo>
                  <a:lnTo>
                    <a:pt x="194" y="10"/>
                  </a:lnTo>
                  <a:lnTo>
                    <a:pt x="181" y="2"/>
                  </a:lnTo>
                  <a:lnTo>
                    <a:pt x="167" y="0"/>
                  </a:lnTo>
                  <a:lnTo>
                    <a:pt x="0" y="0"/>
                  </a:lnTo>
                  <a:lnTo>
                    <a:pt x="0" y="168"/>
                  </a:lnTo>
                </a:path>
              </a:pathLst>
            </a:custGeom>
            <a:solidFill>
              <a:srgbClr val="cc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62" name=""/>
          <p:cNvGrpSpPr/>
          <p:nvPr/>
        </p:nvGrpSpPr>
        <p:grpSpPr>
          <a:xfrm>
            <a:off x="5754600" y="5041800"/>
            <a:ext cx="917640" cy="1197000"/>
            <a:chOff x="5754600" y="5041800"/>
            <a:chExt cx="917640" cy="1197000"/>
          </a:xfrm>
        </p:grpSpPr>
        <p:sp>
          <p:nvSpPr>
            <p:cNvPr id="163" name=""/>
            <p:cNvSpPr/>
            <p:nvPr/>
          </p:nvSpPr>
          <p:spPr>
            <a:xfrm>
              <a:off x="6091200" y="5041800"/>
              <a:ext cx="122400" cy="246240"/>
            </a:xfrm>
            <a:custGeom>
              <a:avLst/>
              <a:gdLst/>
              <a:ahLst/>
              <a:rect l="l" t="t" r="r" b="b"/>
              <a:pathLst>
                <a:path w="77" h="155">
                  <a:moveTo>
                    <a:pt x="76" y="154"/>
                  </a:moveTo>
                  <a:lnTo>
                    <a:pt x="60" y="154"/>
                  </a:lnTo>
                  <a:lnTo>
                    <a:pt x="45" y="150"/>
                  </a:lnTo>
                  <a:lnTo>
                    <a:pt x="34" y="142"/>
                  </a:lnTo>
                  <a:lnTo>
                    <a:pt x="22" y="131"/>
                  </a:lnTo>
                  <a:lnTo>
                    <a:pt x="11" y="119"/>
                  </a:lnTo>
                  <a:lnTo>
                    <a:pt x="3" y="108"/>
                  </a:lnTo>
                  <a:lnTo>
                    <a:pt x="0" y="92"/>
                  </a:lnTo>
                  <a:lnTo>
                    <a:pt x="0" y="77"/>
                  </a:lnTo>
                  <a:lnTo>
                    <a:pt x="0" y="61"/>
                  </a:lnTo>
                  <a:lnTo>
                    <a:pt x="3" y="46"/>
                  </a:lnTo>
                  <a:lnTo>
                    <a:pt x="11" y="30"/>
                  </a:lnTo>
                  <a:lnTo>
                    <a:pt x="22" y="19"/>
                  </a:lnTo>
                  <a:lnTo>
                    <a:pt x="34" y="11"/>
                  </a:lnTo>
                  <a:lnTo>
                    <a:pt x="45" y="3"/>
                  </a:lnTo>
                  <a:lnTo>
                    <a:pt x="60" y="0"/>
                  </a:lnTo>
                  <a:lnTo>
                    <a:pt x="76" y="0"/>
                  </a:lnTo>
                  <a:lnTo>
                    <a:pt x="76" y="154"/>
                  </a:lnTo>
                </a:path>
              </a:pathLst>
            </a:custGeom>
            <a:solidFill>
              <a:srgbClr val="cc00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6211800" y="5041800"/>
              <a:ext cx="122400" cy="246240"/>
            </a:xfrm>
            <a:custGeom>
              <a:avLst/>
              <a:gdLst/>
              <a:ahLst/>
              <a:rect l="l" t="t" r="r" b="b"/>
              <a:pathLst>
                <a:path w="77" h="155">
                  <a:moveTo>
                    <a:pt x="0" y="154"/>
                  </a:moveTo>
                  <a:lnTo>
                    <a:pt x="15" y="154"/>
                  </a:lnTo>
                  <a:lnTo>
                    <a:pt x="30" y="150"/>
                  </a:lnTo>
                  <a:lnTo>
                    <a:pt x="41" y="142"/>
                  </a:lnTo>
                  <a:lnTo>
                    <a:pt x="53" y="131"/>
                  </a:lnTo>
                  <a:lnTo>
                    <a:pt x="64" y="119"/>
                  </a:lnTo>
                  <a:lnTo>
                    <a:pt x="72" y="108"/>
                  </a:lnTo>
                  <a:lnTo>
                    <a:pt x="76" y="92"/>
                  </a:lnTo>
                  <a:lnTo>
                    <a:pt x="76" y="77"/>
                  </a:lnTo>
                  <a:lnTo>
                    <a:pt x="76" y="61"/>
                  </a:lnTo>
                  <a:lnTo>
                    <a:pt x="72" y="46"/>
                  </a:lnTo>
                  <a:lnTo>
                    <a:pt x="64" y="30"/>
                  </a:lnTo>
                  <a:lnTo>
                    <a:pt x="53" y="19"/>
                  </a:lnTo>
                  <a:lnTo>
                    <a:pt x="41" y="11"/>
                  </a:lnTo>
                  <a:lnTo>
                    <a:pt x="30" y="3"/>
                  </a:lnTo>
                  <a:lnTo>
                    <a:pt x="15" y="0"/>
                  </a:lnTo>
                  <a:lnTo>
                    <a:pt x="0" y="0"/>
                  </a:lnTo>
                  <a:lnTo>
                    <a:pt x="0" y="154"/>
                  </a:lnTo>
                </a:path>
              </a:pathLst>
            </a:custGeom>
            <a:solidFill>
              <a:srgbClr val="cc00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5754600" y="5342040"/>
              <a:ext cx="460440" cy="896760"/>
            </a:xfrm>
            <a:custGeom>
              <a:avLst/>
              <a:gdLst/>
              <a:ahLst/>
              <a:rect l="l" t="t" r="r" b="b"/>
              <a:pathLst>
                <a:path w="290" h="565">
                  <a:moveTo>
                    <a:pt x="289" y="238"/>
                  </a:moveTo>
                  <a:lnTo>
                    <a:pt x="104" y="541"/>
                  </a:lnTo>
                  <a:lnTo>
                    <a:pt x="92" y="553"/>
                  </a:lnTo>
                  <a:lnTo>
                    <a:pt x="73" y="560"/>
                  </a:lnTo>
                  <a:lnTo>
                    <a:pt x="54" y="564"/>
                  </a:lnTo>
                  <a:lnTo>
                    <a:pt x="34" y="556"/>
                  </a:lnTo>
                  <a:lnTo>
                    <a:pt x="19" y="541"/>
                  </a:lnTo>
                  <a:lnTo>
                    <a:pt x="11" y="526"/>
                  </a:lnTo>
                  <a:lnTo>
                    <a:pt x="11" y="506"/>
                  </a:lnTo>
                  <a:lnTo>
                    <a:pt x="15" y="491"/>
                  </a:lnTo>
                  <a:lnTo>
                    <a:pt x="184" y="215"/>
                  </a:lnTo>
                  <a:lnTo>
                    <a:pt x="184" y="99"/>
                  </a:lnTo>
                  <a:lnTo>
                    <a:pt x="50" y="99"/>
                  </a:lnTo>
                  <a:lnTo>
                    <a:pt x="27" y="96"/>
                  </a:lnTo>
                  <a:lnTo>
                    <a:pt x="11" y="84"/>
                  </a:lnTo>
                  <a:lnTo>
                    <a:pt x="3" y="69"/>
                  </a:lnTo>
                  <a:lnTo>
                    <a:pt x="0" y="49"/>
                  </a:lnTo>
                  <a:lnTo>
                    <a:pt x="3" y="30"/>
                  </a:lnTo>
                  <a:lnTo>
                    <a:pt x="11" y="15"/>
                  </a:lnTo>
                  <a:lnTo>
                    <a:pt x="27" y="3"/>
                  </a:lnTo>
                  <a:lnTo>
                    <a:pt x="50" y="0"/>
                  </a:lnTo>
                  <a:lnTo>
                    <a:pt x="289" y="0"/>
                  </a:lnTo>
                  <a:lnTo>
                    <a:pt x="289" y="238"/>
                  </a:lnTo>
                </a:path>
              </a:pathLst>
            </a:custGeom>
            <a:solidFill>
              <a:srgbClr val="cc00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6213600" y="5342040"/>
              <a:ext cx="458640" cy="896760"/>
            </a:xfrm>
            <a:custGeom>
              <a:avLst/>
              <a:gdLst/>
              <a:ahLst/>
              <a:rect l="l" t="t" r="r" b="b"/>
              <a:pathLst>
                <a:path w="289" h="565">
                  <a:moveTo>
                    <a:pt x="0" y="238"/>
                  </a:moveTo>
                  <a:lnTo>
                    <a:pt x="184" y="541"/>
                  </a:lnTo>
                  <a:lnTo>
                    <a:pt x="195" y="553"/>
                  </a:lnTo>
                  <a:lnTo>
                    <a:pt x="214" y="560"/>
                  </a:lnTo>
                  <a:lnTo>
                    <a:pt x="234" y="564"/>
                  </a:lnTo>
                  <a:lnTo>
                    <a:pt x="253" y="556"/>
                  </a:lnTo>
                  <a:lnTo>
                    <a:pt x="268" y="541"/>
                  </a:lnTo>
                  <a:lnTo>
                    <a:pt x="276" y="526"/>
                  </a:lnTo>
                  <a:lnTo>
                    <a:pt x="276" y="506"/>
                  </a:lnTo>
                  <a:lnTo>
                    <a:pt x="268" y="491"/>
                  </a:lnTo>
                  <a:lnTo>
                    <a:pt x="103" y="215"/>
                  </a:lnTo>
                  <a:lnTo>
                    <a:pt x="103" y="99"/>
                  </a:lnTo>
                  <a:lnTo>
                    <a:pt x="237" y="99"/>
                  </a:lnTo>
                  <a:lnTo>
                    <a:pt x="257" y="96"/>
                  </a:lnTo>
                  <a:lnTo>
                    <a:pt x="276" y="84"/>
                  </a:lnTo>
                  <a:lnTo>
                    <a:pt x="284" y="69"/>
                  </a:lnTo>
                  <a:lnTo>
                    <a:pt x="288" y="49"/>
                  </a:lnTo>
                  <a:lnTo>
                    <a:pt x="284" y="30"/>
                  </a:lnTo>
                  <a:lnTo>
                    <a:pt x="276" y="15"/>
                  </a:lnTo>
                  <a:lnTo>
                    <a:pt x="257" y="3"/>
                  </a:lnTo>
                  <a:lnTo>
                    <a:pt x="237" y="0"/>
                  </a:lnTo>
                  <a:lnTo>
                    <a:pt x="0" y="0"/>
                  </a:lnTo>
                  <a:lnTo>
                    <a:pt x="0" y="238"/>
                  </a:lnTo>
                </a:path>
              </a:pathLst>
            </a:custGeom>
            <a:solidFill>
              <a:srgbClr val="cc00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67" name=""/>
          <p:cNvSpPr/>
          <p:nvPr/>
        </p:nvSpPr>
        <p:spPr>
          <a:xfrm>
            <a:off x="6915240" y="5257800"/>
            <a:ext cx="2208240" cy="1373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Team Members:</a:t>
            </a:r>
            <a:r>
              <a:rPr b="0" lang="en-US" sz="1400" strike="noStrike" u="none">
                <a:solidFill>
                  <a:srgbClr val="ffffff"/>
                </a:solidFill>
                <a:effectLst/>
                <a:uFillTx/>
                <a:latin typeface="Arial"/>
              </a:rPr>
              <a:t>  </a:t>
            </a:r>
            <a:r>
              <a:rPr b="1" lang="en-US" sz="1400" strike="noStrike" u="none">
                <a:solidFill>
                  <a:srgbClr val="ffffff"/>
                </a:solidFill>
                <a:effectLst/>
                <a:uFillTx/>
                <a:latin typeface="Arial"/>
              </a:rPr>
              <a:t>Individuals who receive specific Six Sigma training and who support projects in their areas</a:t>
            </a:r>
            <a:endParaRPr b="0" lang="en-US" sz="1400" strike="noStrike" u="none">
              <a:solidFill>
                <a:srgbClr val="000000"/>
              </a:solidFill>
              <a:effectLst/>
              <a:uFillTx/>
              <a:latin typeface="Times New Roman"/>
            </a:endParaRPr>
          </a:p>
        </p:txBody>
      </p:sp>
      <p:sp>
        <p:nvSpPr>
          <p:cNvPr id="168" name=""/>
          <p:cNvSpPr/>
          <p:nvPr/>
        </p:nvSpPr>
        <p:spPr>
          <a:xfrm>
            <a:off x="1170000" y="1544760"/>
            <a:ext cx="6780240" cy="81072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Champions</a:t>
            </a:r>
            <a:r>
              <a:rPr b="0" lang="en-US" sz="1400" strike="noStrike" u="none">
                <a:solidFill>
                  <a:srgbClr val="ffffff"/>
                </a:solidFill>
                <a:effectLst/>
                <a:uFillTx/>
                <a:latin typeface="Arial"/>
              </a:rPr>
              <a:t>:   </a:t>
            </a:r>
            <a:r>
              <a:rPr b="1" lang="en-US" sz="1400" strike="noStrike" u="none">
                <a:solidFill>
                  <a:srgbClr val="ffffff"/>
                </a:solidFill>
                <a:effectLst/>
                <a:uFillTx/>
                <a:latin typeface="Arial"/>
              </a:rPr>
              <a:t>Fully-trained business leaders who lead the deployment of Six Sigma in a significant area of the business</a:t>
            </a:r>
            <a:endParaRPr b="0" lang="en-US" sz="1400" strike="noStrike" u="none">
              <a:solidFill>
                <a:srgbClr val="000000"/>
              </a:solidFill>
              <a:effectLst/>
              <a:uFillTx/>
              <a:latin typeface="Times New Roman"/>
            </a:endParaRPr>
          </a:p>
          <a:p>
            <a:pPr>
              <a:lnSpc>
                <a:spcPct val="10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69" name=""/>
          <p:cNvSpPr/>
          <p:nvPr/>
        </p:nvSpPr>
        <p:spPr>
          <a:xfrm>
            <a:off x="3645000" y="3192480"/>
            <a:ext cx="4430520" cy="10242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Black Belts:</a:t>
            </a:r>
            <a:r>
              <a:rPr b="0" lang="en-US" sz="1400" strike="noStrike" u="none">
                <a:solidFill>
                  <a:srgbClr val="ffffff"/>
                </a:solidFill>
                <a:effectLst/>
                <a:uFillTx/>
                <a:latin typeface="Arial"/>
              </a:rPr>
              <a:t>   </a:t>
            </a:r>
            <a:r>
              <a:rPr b="1" lang="en-US" sz="1400" strike="noStrike" u="none">
                <a:solidFill>
                  <a:srgbClr val="ffffff"/>
                </a:solidFill>
                <a:effectLst/>
                <a:uFillTx/>
                <a:latin typeface="Arial"/>
              </a:rPr>
              <a:t>Fully -trained Six Sigma experts who lead improvement teams, work projects across the business and mentor Green Belts</a:t>
            </a:r>
            <a:endParaRPr b="0" lang="en-US" sz="1400" strike="noStrike" u="none">
              <a:solidFill>
                <a:srgbClr val="000000"/>
              </a:solidFill>
              <a:effectLst/>
              <a:uFillTx/>
              <a:latin typeface="Times New Roman"/>
            </a:endParaRPr>
          </a:p>
          <a:p>
            <a:pPr>
              <a:lnSpc>
                <a:spcPct val="10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70" name=""/>
          <p:cNvSpPr/>
          <p:nvPr/>
        </p:nvSpPr>
        <p:spPr>
          <a:xfrm>
            <a:off x="5189400" y="4178160"/>
            <a:ext cx="3630600" cy="10242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Green Belts:</a:t>
            </a:r>
            <a:r>
              <a:rPr b="0" lang="en-US" sz="1400" strike="noStrike" u="none">
                <a:solidFill>
                  <a:srgbClr val="ffffff"/>
                </a:solidFill>
                <a:effectLst/>
                <a:uFillTx/>
                <a:latin typeface="Arial"/>
              </a:rPr>
              <a:t>   </a:t>
            </a:r>
            <a:r>
              <a:rPr b="1" lang="en-US" sz="1400" strike="noStrike" u="none">
                <a:solidFill>
                  <a:srgbClr val="ffffff"/>
                </a:solidFill>
                <a:effectLst/>
                <a:uFillTx/>
                <a:latin typeface="Arial"/>
              </a:rPr>
              <a:t>Fully-trained individuals who apply Six Sigma skills to projects in their job areas</a:t>
            </a:r>
            <a:endParaRPr b="0" lang="en-US" sz="1400" strike="noStrike" u="none">
              <a:solidFill>
                <a:srgbClr val="000000"/>
              </a:solidFill>
              <a:effectLst/>
              <a:uFillTx/>
              <a:latin typeface="Times New Roman"/>
            </a:endParaRPr>
          </a:p>
          <a:p>
            <a:pPr>
              <a:lnSpc>
                <a:spcPct val="10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71" name=""/>
          <p:cNvSpPr/>
          <p:nvPr/>
        </p:nvSpPr>
        <p:spPr>
          <a:xfrm>
            <a:off x="2360520" y="2232000"/>
            <a:ext cx="6782040" cy="81072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Master Black Belts:</a:t>
            </a:r>
            <a:r>
              <a:rPr b="0" lang="en-US" sz="1400" strike="noStrike" u="none">
                <a:solidFill>
                  <a:srgbClr val="ffffff"/>
                </a:solidFill>
                <a:effectLst/>
                <a:uFillTx/>
                <a:latin typeface="Arial"/>
              </a:rPr>
              <a:t>   </a:t>
            </a:r>
            <a:r>
              <a:rPr b="1" lang="en-US" sz="1400" strike="noStrike" u="none">
                <a:solidFill>
                  <a:srgbClr val="ffffff"/>
                </a:solidFill>
                <a:effectLst/>
                <a:uFillTx/>
                <a:latin typeface="Arial"/>
              </a:rPr>
              <a:t>Fully-trained quality leaders responsible for Six Sigma strategy, training, mentoring, deployment and results</a:t>
            </a:r>
            <a:endParaRPr b="0" lang="en-US" sz="1400" strike="noStrike" u="none">
              <a:solidFill>
                <a:srgbClr val="000000"/>
              </a:solidFill>
              <a:effectLst/>
              <a:uFillTx/>
              <a:latin typeface="Times New Roman"/>
            </a:endParaRPr>
          </a:p>
          <a:p>
            <a:pPr>
              <a:lnSpc>
                <a:spcPct val="100000"/>
              </a:lnSpc>
              <a:spcBef>
                <a:spcPts val="6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72" name=""/>
          <p:cNvSpPr/>
          <p:nvPr/>
        </p:nvSpPr>
        <p:spPr>
          <a:xfrm>
            <a:off x="293760" y="4495680"/>
            <a:ext cx="3478320" cy="3970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73" name=""/>
          <p:cNvGrpSpPr/>
          <p:nvPr/>
        </p:nvGrpSpPr>
        <p:grpSpPr>
          <a:xfrm>
            <a:off x="82440" y="619200"/>
            <a:ext cx="1160640" cy="730080"/>
            <a:chOff x="82440" y="619200"/>
            <a:chExt cx="1160640" cy="730080"/>
          </a:xfrm>
        </p:grpSpPr>
        <p:grpSp>
          <p:nvGrpSpPr>
            <p:cNvPr id="174" name=""/>
            <p:cNvGrpSpPr/>
            <p:nvPr/>
          </p:nvGrpSpPr>
          <p:grpSpPr>
            <a:xfrm>
              <a:off x="82440" y="619200"/>
              <a:ext cx="1121040" cy="698400"/>
              <a:chOff x="82440" y="619200"/>
              <a:chExt cx="1121040" cy="698400"/>
            </a:xfrm>
          </p:grpSpPr>
          <p:sp>
            <p:nvSpPr>
              <p:cNvPr id="175" name=""/>
              <p:cNvSpPr/>
              <p:nvPr/>
            </p:nvSpPr>
            <p:spPr>
              <a:xfrm>
                <a:off x="82440" y="619200"/>
                <a:ext cx="1074960" cy="658800"/>
              </a:xfrm>
              <a:prstGeom prst="roundRect">
                <a:avLst>
                  <a:gd name="adj" fmla="val 12486"/>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128520" y="658800"/>
                <a:ext cx="1074960" cy="658800"/>
              </a:xfrm>
              <a:prstGeom prst="roundRect">
                <a:avLst>
                  <a:gd name="adj" fmla="val 12486"/>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77" name=""/>
            <p:cNvSpPr/>
            <p:nvPr/>
          </p:nvSpPr>
          <p:spPr>
            <a:xfrm>
              <a:off x="166680" y="689040"/>
              <a:ext cx="1076400" cy="660240"/>
            </a:xfrm>
            <a:prstGeom prst="roundRect">
              <a:avLst>
                <a:gd name="adj" fmla="val 12486"/>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187200" y="817560"/>
              <a:ext cx="998640" cy="426600"/>
            </a:xfrm>
            <a:prstGeom prst="rect">
              <a:avLst/>
            </a:prstGeom>
            <a:noFill/>
            <a:ln w="0">
              <a:noFill/>
            </a:ln>
          </p:spPr>
          <p:style>
            <a:lnRef idx="0"/>
            <a:fillRef idx="0"/>
            <a:effectRef idx="0"/>
            <a:fontRef idx="minor"/>
          </p:style>
          <p:txBody>
            <a:bodyPr lIns="60480" rIns="60480" tIns="30240" bIns="30240" anchor="t">
              <a:spAutoFit/>
            </a:bodyPr>
            <a:p>
              <a:pPr algn="ctr">
                <a:lnSpc>
                  <a:spcPct val="100000"/>
                </a:lnSpc>
                <a:spcBef>
                  <a:spcPts val="300"/>
                </a:spcBef>
                <a:tabLst>
                  <a:tab algn="l" pos="0"/>
                  <a:tab algn="l" pos="39384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Lst>
              </a:pPr>
              <a:r>
                <a:rPr b="1" i="1" lang="en-US" sz="1200" strike="noStrike" u="none">
                  <a:solidFill>
                    <a:srgbClr val="000000"/>
                  </a:solidFill>
                  <a:effectLst/>
                  <a:uFillTx/>
                  <a:latin typeface="Arial"/>
                </a:rPr>
                <a:t>Leadership for Quality</a:t>
              </a:r>
              <a:endParaRPr b="0" lang="en-US" sz="1200" strike="noStrike" u="none">
                <a:solidFill>
                  <a:srgbClr val="000000"/>
                </a:solidFill>
                <a:effectLst/>
                <a:uFillTx/>
                <a:latin typeface="Times New Roman"/>
              </a:endParaRPr>
            </a:p>
          </p:txBody>
        </p:sp>
      </p:grpSp>
      <p:sp>
        <p:nvSpPr>
          <p:cNvPr id="179" name=""/>
          <p:cNvSpPr/>
          <p:nvPr/>
        </p:nvSpPr>
        <p:spPr>
          <a:xfrm>
            <a:off x="763560" y="4693680"/>
            <a:ext cx="2254320" cy="1617120"/>
          </a:xfrm>
          <a:prstGeom prst="rect">
            <a:avLst/>
          </a:prstGeom>
          <a:solidFill>
            <a:srgbClr val="ffffff"/>
          </a:solidFill>
          <a:ln w="12600">
            <a:solidFill>
              <a:srgbClr val="000000"/>
            </a:solidFill>
            <a:miter/>
          </a:ln>
          <a:effectLst>
            <a:outerShdw dist="107932" dir="2700000" blurRad="0" rotWithShape="0">
              <a:srgbClr val="fc0128"/>
            </a:outerShdw>
          </a:effectLst>
        </p:spPr>
        <p:style>
          <a:lnRef idx="0"/>
          <a:fillRef idx="0"/>
          <a:effectRef idx="0"/>
          <a:fontRef idx="minor"/>
        </p:style>
        <p:txBody>
          <a:bodyPr lIns="92160" rIns="92160" tIns="46080" bIns="4608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MBB &amp; BB Roles are Key Leadership Development Positions</a:t>
            </a:r>
            <a:endParaRPr b="0" lang="en-US" sz="2000" strike="noStrike" u="none">
              <a:solidFill>
                <a:srgbClr val="000000"/>
              </a:solidFill>
              <a:effectLst/>
              <a:uFillTx/>
              <a:latin typeface="Times New Roman"/>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80" name=""/>
          <p:cNvSpPr/>
          <p:nvPr/>
        </p:nvSpPr>
        <p:spPr>
          <a:xfrm>
            <a:off x="669960" y="1089000"/>
            <a:ext cx="7608960" cy="4170240"/>
          </a:xfrm>
          <a:prstGeom prst="rect">
            <a:avLst/>
          </a:prstGeom>
          <a:solidFill>
            <a:srgbClr val="e1f4ff"/>
          </a:solidFill>
          <a:ln w="284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1" name=""/>
          <p:cNvSpPr/>
          <p:nvPr/>
        </p:nvSpPr>
        <p:spPr>
          <a:xfrm>
            <a:off x="438120" y="2071800"/>
            <a:ext cx="8134560" cy="4055040"/>
          </a:xfrm>
          <a:prstGeom prst="rect">
            <a:avLst/>
          </a:prstGeom>
          <a:noFill/>
          <a:ln w="0">
            <a:noFill/>
          </a:ln>
        </p:spPr>
        <p:style>
          <a:lnRef idx="0"/>
          <a:fillRef idx="0"/>
          <a:effectRef idx="0"/>
          <a:fontRef idx="minor"/>
        </p:style>
        <p:txBody>
          <a:bodyPr lIns="92160" rIns="92160" tIns="46080" bIns="46080" anchor="t">
            <a:spAutoFit/>
          </a:bodyPr>
          <a:p>
            <a:pPr marL="461880">
              <a:lnSpc>
                <a:spcPct val="100000"/>
              </a:lnSpc>
              <a:tabLst>
                <a:tab algn="l" pos="0"/>
                <a:tab algn="l" pos="4799160"/>
                <a:tab algn="ctr" pos="7591320"/>
                <a:tab algn="l" pos="8229600"/>
                <a:tab algn="l" pos="9144000"/>
                <a:tab algn="l" pos="10058400"/>
              </a:tabLst>
            </a:pPr>
            <a:endParaRPr b="0" lang="en-US" sz="2000" strike="noStrike" u="none">
              <a:solidFill>
                <a:srgbClr val="000000"/>
              </a:solidFill>
              <a:effectLst/>
              <a:uFillTx/>
              <a:latin typeface="Times New Roman"/>
            </a:endParaRPr>
          </a:p>
          <a:p>
            <a:pPr marL="461880">
              <a:lnSpc>
                <a:spcPct val="100000"/>
              </a:lnSpc>
              <a:tabLst>
                <a:tab algn="l" pos="0"/>
                <a:tab algn="l" pos="4799160"/>
                <a:tab algn="ctr" pos="7591320"/>
                <a:tab algn="l" pos="8229600"/>
                <a:tab algn="l" pos="9144000"/>
                <a:tab algn="l" pos="10058400"/>
              </a:tabLst>
            </a:pPr>
            <a:r>
              <a:rPr b="1" lang="en-US" sz="2400" strike="noStrike" u="none">
                <a:solidFill>
                  <a:srgbClr val="0000b2"/>
                </a:solidFill>
                <a:effectLst/>
                <a:uFillTx/>
                <a:latin typeface="GEsansCon57"/>
              </a:rPr>
              <a:t>Champions                (Part-Time)</a:t>
            </a:r>
            <a:r>
              <a:rPr b="1" lang="en-US" sz="2400" strike="noStrike" u="none">
                <a:solidFill>
                  <a:srgbClr val="0000b2"/>
                </a:solidFill>
                <a:effectLst/>
                <a:uFillTx/>
                <a:latin typeface="GEsansCon57"/>
              </a:rPr>
              <a:t>	</a:t>
            </a:r>
            <a:r>
              <a:rPr b="1" lang="en-US" sz="2400" strike="noStrike" u="none">
                <a:solidFill>
                  <a:srgbClr val="0000b2"/>
                </a:solidFill>
                <a:effectLst/>
                <a:uFillTx/>
                <a:latin typeface="GEsansCon57"/>
              </a:rPr>
              <a:t>  All Business Leaders</a:t>
            </a:r>
            <a:br>
              <a:rPr sz="2400"/>
            </a:br>
            <a:endParaRPr b="0" lang="en-US" sz="2400" strike="noStrike" u="none">
              <a:solidFill>
                <a:srgbClr val="000000"/>
              </a:solidFill>
              <a:effectLst/>
              <a:uFillTx/>
              <a:latin typeface="Times New Roman"/>
            </a:endParaRPr>
          </a:p>
          <a:p>
            <a:pPr marL="461880">
              <a:lnSpc>
                <a:spcPct val="100000"/>
              </a:lnSpc>
              <a:tabLst>
                <a:tab algn="l" pos="0"/>
                <a:tab algn="l" pos="4799160"/>
                <a:tab algn="ctr" pos="7591320"/>
                <a:tab algn="l" pos="8229600"/>
                <a:tab algn="l" pos="9144000"/>
                <a:tab algn="l" pos="10058400"/>
              </a:tabLst>
            </a:pPr>
            <a:r>
              <a:rPr b="1" lang="en-US" sz="2400" strike="noStrike" u="none">
                <a:solidFill>
                  <a:srgbClr val="0000b2"/>
                </a:solidFill>
                <a:effectLst/>
                <a:uFillTx/>
                <a:latin typeface="GEsansCon57"/>
              </a:rPr>
              <a:t>Master Black Belts (MBB)   </a:t>
            </a:r>
            <a:r>
              <a:rPr b="1" lang="en-US" sz="2400" strike="noStrike" u="none">
                <a:solidFill>
                  <a:srgbClr val="0000b2"/>
                </a:solidFill>
                <a:effectLst/>
                <a:uFillTx/>
                <a:latin typeface="GEsansCon57"/>
              </a:rPr>
              <a:t>	</a:t>
            </a:r>
            <a:r>
              <a:rPr b="1" lang="en-US" sz="2400" strike="noStrike" u="none">
                <a:solidFill>
                  <a:srgbClr val="0000b2"/>
                </a:solidFill>
                <a:effectLst/>
                <a:uFillTx/>
                <a:latin typeface="GEsansCon57"/>
              </a:rPr>
              <a:t>                 500</a:t>
            </a:r>
            <a:br>
              <a:rPr sz="2400"/>
            </a:br>
            <a:endParaRPr b="0" lang="en-US" sz="2400" strike="noStrike" u="none">
              <a:solidFill>
                <a:srgbClr val="000000"/>
              </a:solidFill>
              <a:effectLst/>
              <a:uFillTx/>
              <a:latin typeface="Times New Roman"/>
            </a:endParaRPr>
          </a:p>
          <a:p>
            <a:pPr marL="461880">
              <a:lnSpc>
                <a:spcPct val="100000"/>
              </a:lnSpc>
              <a:tabLst>
                <a:tab algn="l" pos="0"/>
                <a:tab algn="l" pos="4799160"/>
                <a:tab algn="ctr" pos="7591320"/>
                <a:tab algn="l" pos="8229600"/>
                <a:tab algn="l" pos="9144000"/>
                <a:tab algn="l" pos="10058400"/>
              </a:tabLst>
            </a:pPr>
            <a:r>
              <a:rPr b="1" lang="en-US" sz="2400" strike="noStrike" u="none">
                <a:solidFill>
                  <a:srgbClr val="0000b2"/>
                </a:solidFill>
                <a:effectLst/>
                <a:uFillTx/>
                <a:latin typeface="GEsansCon57"/>
              </a:rPr>
              <a:t>Black Belts               (BB)</a:t>
            </a:r>
            <a:r>
              <a:rPr b="1" lang="en-US" sz="2400" strike="noStrike" u="none">
                <a:solidFill>
                  <a:srgbClr val="0000b2"/>
                </a:solidFill>
                <a:effectLst/>
                <a:uFillTx/>
                <a:latin typeface="GEsansCon57"/>
              </a:rPr>
              <a:t>	</a:t>
            </a:r>
            <a:r>
              <a:rPr b="1" lang="en-US" sz="2400" strike="noStrike" u="none">
                <a:solidFill>
                  <a:srgbClr val="0000b2"/>
                </a:solidFill>
                <a:effectLst/>
                <a:uFillTx/>
                <a:latin typeface="GEsansCon57"/>
              </a:rPr>
              <a:t>                5,000</a:t>
            </a:r>
            <a:br>
              <a:rPr sz="2400"/>
            </a:br>
            <a:endParaRPr b="0" lang="en-US" sz="2400" strike="noStrike" u="none">
              <a:solidFill>
                <a:srgbClr val="000000"/>
              </a:solidFill>
              <a:effectLst/>
              <a:uFillTx/>
              <a:latin typeface="Times New Roman"/>
            </a:endParaRPr>
          </a:p>
          <a:p>
            <a:pPr marL="461880">
              <a:lnSpc>
                <a:spcPct val="100000"/>
              </a:lnSpc>
              <a:tabLst>
                <a:tab algn="l" pos="0"/>
                <a:tab algn="l" pos="4799160"/>
                <a:tab algn="ctr" pos="7591320"/>
                <a:tab algn="l" pos="8229600"/>
                <a:tab algn="l" pos="9144000"/>
                <a:tab algn="l" pos="10058400"/>
              </a:tabLst>
            </a:pPr>
            <a:r>
              <a:rPr b="1" lang="en-US" sz="2400" strike="noStrike" u="none">
                <a:solidFill>
                  <a:srgbClr val="0000b2"/>
                </a:solidFill>
                <a:effectLst/>
                <a:uFillTx/>
                <a:latin typeface="GEsansCon57"/>
              </a:rPr>
              <a:t>Green Belts               (GB)</a:t>
            </a:r>
            <a:r>
              <a:rPr b="1" lang="en-US" sz="2400" strike="noStrike" u="none">
                <a:solidFill>
                  <a:srgbClr val="0000b2"/>
                </a:solidFill>
                <a:effectLst/>
                <a:uFillTx/>
                <a:latin typeface="GEsansCon57"/>
              </a:rPr>
              <a:t>	</a:t>
            </a:r>
            <a:r>
              <a:rPr b="1" lang="en-US" sz="2400" strike="noStrike" u="none">
                <a:solidFill>
                  <a:srgbClr val="0000b2"/>
                </a:solidFill>
                <a:effectLst/>
                <a:uFillTx/>
                <a:latin typeface="GEsansCon57"/>
              </a:rPr>
              <a:t>             100,000</a:t>
            </a:r>
            <a:br>
              <a:rPr sz="2400"/>
            </a:br>
            <a:endParaRPr b="0" lang="en-US" sz="2400" strike="noStrike" u="none">
              <a:solidFill>
                <a:srgbClr val="000000"/>
              </a:solidFill>
              <a:effectLst/>
              <a:uFillTx/>
              <a:latin typeface="Times New Roman"/>
            </a:endParaRPr>
          </a:p>
          <a:p>
            <a:pPr marL="461880">
              <a:lnSpc>
                <a:spcPct val="100000"/>
              </a:lnSpc>
              <a:tabLst>
                <a:tab algn="l" pos="0"/>
                <a:tab algn="l" pos="4799160"/>
                <a:tab algn="ctr" pos="7591320"/>
                <a:tab algn="l" pos="8229600"/>
                <a:tab algn="l" pos="9144000"/>
                <a:tab algn="l" pos="10058400"/>
              </a:tabLst>
            </a:pPr>
            <a:r>
              <a:rPr b="1" lang="en-US" sz="2400" strike="noStrike" u="none">
                <a:solidFill>
                  <a:srgbClr val="0000b2"/>
                </a:solidFill>
                <a:effectLst/>
                <a:uFillTx/>
                <a:latin typeface="GEsansCon57"/>
              </a:rPr>
              <a:t>Six Sigma Associates</a:t>
            </a:r>
            <a:r>
              <a:rPr b="1" lang="en-US" sz="2400" strike="noStrike" u="none">
                <a:solidFill>
                  <a:srgbClr val="0000b2"/>
                </a:solidFill>
                <a:effectLst/>
                <a:uFillTx/>
                <a:latin typeface="GEsansCon57"/>
              </a:rPr>
              <a:t>	</a:t>
            </a:r>
            <a:r>
              <a:rPr b="1" lang="en-US" sz="2400" strike="noStrike" u="none">
                <a:solidFill>
                  <a:srgbClr val="0000b2"/>
                </a:solidFill>
                <a:effectLst/>
                <a:uFillTx/>
                <a:latin typeface="GEsansCon57"/>
              </a:rPr>
              <a:t>                100%</a:t>
            </a:r>
            <a:endParaRPr b="0" lang="en-US" sz="2400" strike="noStrike" u="none">
              <a:solidFill>
                <a:srgbClr val="000000"/>
              </a:solidFill>
              <a:effectLst/>
              <a:uFillTx/>
              <a:latin typeface="Times New Roman"/>
            </a:endParaRPr>
          </a:p>
        </p:txBody>
      </p:sp>
      <p:sp>
        <p:nvSpPr>
          <p:cNvPr id="182" name=""/>
          <p:cNvSpPr/>
          <p:nvPr/>
        </p:nvSpPr>
        <p:spPr>
          <a:xfrm>
            <a:off x="5068800" y="1089000"/>
            <a:ext cx="0" cy="4143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658800" y="2119320"/>
            <a:ext cx="7620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768240" y="5468760"/>
            <a:ext cx="7553520" cy="1100160"/>
          </a:xfrm>
          <a:prstGeom prst="rect">
            <a:avLst/>
          </a:prstGeom>
          <a:solidFill>
            <a:srgbClr val="ffff00"/>
          </a:solidFill>
          <a:ln w="9360">
            <a:solidFill>
              <a:srgbClr val="000000"/>
            </a:solidFill>
            <a:miter/>
          </a:ln>
          <a:effectLst>
            <a:outerShdw dist="89604"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GEsansCon57"/>
              </a:rPr>
              <a:t>Huge Resource shift - Only the Best chosen </a:t>
            </a:r>
            <a:br>
              <a:rPr sz="2800"/>
            </a:br>
            <a:r>
              <a:rPr b="1" i="1" lang="en-US" sz="2800" strike="noStrike" u="none">
                <a:solidFill>
                  <a:srgbClr val="000000"/>
                </a:solidFill>
                <a:effectLst/>
                <a:uFillTx/>
                <a:latin typeface="GEsansCon57"/>
              </a:rPr>
              <a:t>It’s like a MBA - Vital to your Career!</a:t>
            </a:r>
            <a:endParaRPr b="0" lang="en-US" sz="2800" strike="noStrike" u="none">
              <a:solidFill>
                <a:srgbClr val="000000"/>
              </a:solidFill>
              <a:effectLst/>
              <a:uFillTx/>
              <a:latin typeface="Times New Roman"/>
            </a:endParaRPr>
          </a:p>
        </p:txBody>
      </p:sp>
      <p:sp>
        <p:nvSpPr>
          <p:cNvPr id="185" name=""/>
          <p:cNvSpPr/>
          <p:nvPr/>
        </p:nvSpPr>
        <p:spPr>
          <a:xfrm>
            <a:off x="165600" y="1082520"/>
            <a:ext cx="8885520" cy="886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168800"/>
                <a:tab algn="l" pos="4572000"/>
                <a:tab algn="l" pos="5486400"/>
                <a:tab algn="l" pos="6400800"/>
                <a:tab algn="l" pos="7315200"/>
                <a:tab algn="l" pos="8229600"/>
                <a:tab algn="l" pos="9144000"/>
                <a:tab algn="l" pos="10058400"/>
              </a:tabLst>
            </a:pPr>
            <a:r>
              <a:rPr b="1" lang="en-US" sz="2800" strike="noStrike" u="none">
                <a:solidFill>
                  <a:srgbClr val="0000b2"/>
                </a:solidFill>
                <a:effectLst/>
                <a:uFillTx/>
                <a:latin typeface="GEsansCon57"/>
              </a:rPr>
              <a:t>Six Sigma Functions</a:t>
            </a:r>
            <a:r>
              <a:rPr b="1" lang="en-US" sz="2400" strike="noStrike" u="none">
                <a:solidFill>
                  <a:srgbClr val="0000b2"/>
                </a:solidFill>
                <a:effectLst/>
                <a:uFillTx/>
                <a:latin typeface="GEsansCon57"/>
              </a:rPr>
              <a:t>             </a:t>
            </a:r>
            <a:r>
              <a:rPr b="1" lang="en-US" sz="2400" strike="noStrike" u="none">
                <a:solidFill>
                  <a:srgbClr val="0000b2"/>
                </a:solidFill>
                <a:effectLst/>
                <a:uFillTx/>
                <a:latin typeface="GEsansCon57"/>
              </a:rPr>
              <a:t>	</a:t>
            </a:r>
            <a:r>
              <a:rPr b="1" lang="en-US" sz="2400" strike="noStrike" u="none">
                <a:solidFill>
                  <a:srgbClr val="0000b2"/>
                </a:solidFill>
                <a:effectLst/>
                <a:uFillTx/>
                <a:latin typeface="GEsansCon57"/>
              </a:rPr>
              <a:t>Resource Deployment</a:t>
            </a:r>
            <a:br>
              <a:rPr sz="2400"/>
            </a:br>
            <a:r>
              <a:rPr b="1" lang="en-US" sz="2400" strike="noStrike" u="none">
                <a:solidFill>
                  <a:srgbClr val="0000b2"/>
                </a:solidFill>
                <a:effectLst/>
                <a:uFillTx/>
                <a:latin typeface="GEsansCon57"/>
              </a:rPr>
              <a:t>	</a:t>
            </a:r>
            <a:r>
              <a:rPr b="1" lang="en-US" sz="2400" strike="noStrike" u="none">
                <a:solidFill>
                  <a:srgbClr val="0000b2"/>
                </a:solidFill>
                <a:effectLst/>
                <a:uFillTx/>
                <a:latin typeface="GEsansCon57"/>
              </a:rPr>
              <a:t>  @   GE   </a:t>
            </a:r>
            <a:r>
              <a:rPr b="1" lang="en-US" sz="1800" strike="noStrike" u="none">
                <a:solidFill>
                  <a:srgbClr val="0000b2"/>
                </a:solidFill>
                <a:effectLst/>
                <a:uFillTx/>
                <a:latin typeface="GEsansCon57"/>
              </a:rPr>
              <a:t>( # employees )</a:t>
            </a:r>
            <a:endParaRPr b="0" lang="en-US" sz="1800" strike="noStrike" u="none">
              <a:solidFill>
                <a:srgbClr val="000000"/>
              </a:solidFill>
              <a:effectLst/>
              <a:uFillTx/>
              <a:latin typeface="Times New Roman"/>
            </a:endParaRPr>
          </a:p>
        </p:txBody>
      </p:sp>
      <p:sp>
        <p:nvSpPr>
          <p:cNvPr id="186" name=""/>
          <p:cNvSpPr/>
          <p:nvPr/>
        </p:nvSpPr>
        <p:spPr>
          <a:xfrm>
            <a:off x="5443560" y="152280"/>
            <a:ext cx="393408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0000"/>
                </a:solidFill>
                <a:effectLst/>
                <a:uFillTx/>
                <a:latin typeface="GEsansCon57"/>
              </a:rPr>
              <a:t>Enabler</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for Change</a:t>
            </a:r>
            <a:endParaRPr b="0" lang="en-US" sz="3200" strike="noStrike" u="none">
              <a:solidFill>
                <a:srgbClr val="000000"/>
              </a:solidFill>
              <a:effectLst/>
              <a:uFillTx/>
              <a:latin typeface="Times New Roman"/>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187" name=""/>
          <p:cNvGrpSpPr/>
          <p:nvPr/>
        </p:nvGrpSpPr>
        <p:grpSpPr>
          <a:xfrm>
            <a:off x="1165320" y="2035080"/>
            <a:ext cx="7086600" cy="3187800"/>
            <a:chOff x="1165320" y="2035080"/>
            <a:chExt cx="7086600" cy="3187800"/>
          </a:xfrm>
        </p:grpSpPr>
        <p:sp>
          <p:nvSpPr>
            <p:cNvPr id="188" name=""/>
            <p:cNvSpPr/>
            <p:nvPr/>
          </p:nvSpPr>
          <p:spPr>
            <a:xfrm>
              <a:off x="1165320" y="2035080"/>
              <a:ext cx="7086600" cy="3187800"/>
            </a:xfrm>
            <a:prstGeom prst="rect">
              <a:avLst/>
            </a:prstGeom>
            <a:solidFill>
              <a:srgbClr val="e1f4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9" name=""/>
            <p:cNvSpPr/>
            <p:nvPr/>
          </p:nvSpPr>
          <p:spPr>
            <a:xfrm>
              <a:off x="1362240" y="2233440"/>
              <a:ext cx="6678000" cy="2850840"/>
            </a:xfrm>
            <a:prstGeom prst="rect">
              <a:avLst/>
            </a:prstGeom>
            <a:noFill/>
            <a:ln w="0">
              <a:noFill/>
            </a:ln>
          </p:spPr>
          <p:style>
            <a:lnRef idx="0"/>
            <a:fillRef idx="0"/>
            <a:effectRef idx="0"/>
            <a:fontRef idx="minor"/>
          </p:style>
          <p:txBody>
            <a:bodyPr wrap="none" lIns="92160" rIns="92160" tIns="46080" bIns="46080" anchor="t">
              <a:spAutoFit/>
            </a:bodyPr>
            <a:p>
              <a:pPr marL="345960" indent="-345960">
                <a:lnSpc>
                  <a:spcPct val="130000"/>
                </a:lnSpc>
                <a:spcBef>
                  <a:spcPts val="2251"/>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3300"/>
                  </a:solidFill>
                  <a:effectLst/>
                  <a:uFillTx/>
                  <a:latin typeface="GEsans55"/>
                </a:rPr>
                <a:t>  </a:t>
              </a:r>
              <a:r>
                <a:rPr b="1" i="1" lang="en-US" sz="2400" strike="noStrike" u="none">
                  <a:solidFill>
                    <a:srgbClr val="0000b2"/>
                  </a:solidFill>
                  <a:effectLst/>
                  <a:uFillTx/>
                  <a:latin typeface="GEsans55"/>
                </a:rPr>
                <a:t>Significantly Higher Net Income</a:t>
              </a:r>
              <a:endParaRPr b="0" lang="en-US" sz="2400" strike="noStrike" u="none">
                <a:solidFill>
                  <a:srgbClr val="000000"/>
                </a:solidFill>
                <a:effectLst/>
                <a:uFillTx/>
                <a:latin typeface="Times New Roman"/>
              </a:endParaRPr>
            </a:p>
            <a:p>
              <a:pPr marL="345960" indent="-345960">
                <a:lnSpc>
                  <a:spcPct val="130000"/>
                </a:lnSpc>
                <a:spcBef>
                  <a:spcPts val="2251"/>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3300"/>
                  </a:solidFill>
                  <a:effectLst/>
                  <a:uFillTx/>
                  <a:latin typeface="GEsans55"/>
                </a:rPr>
                <a:t>  </a:t>
              </a:r>
              <a:r>
                <a:rPr b="1" i="1" lang="en-US" sz="2400" strike="noStrike" u="none">
                  <a:solidFill>
                    <a:srgbClr val="0000b2"/>
                  </a:solidFill>
                  <a:effectLst/>
                  <a:uFillTx/>
                  <a:latin typeface="GEsans55"/>
                </a:rPr>
                <a:t>Simpler Processes - Speed everywhere</a:t>
              </a:r>
              <a:endParaRPr b="0" lang="en-US" sz="2400" strike="noStrike" u="none">
                <a:solidFill>
                  <a:srgbClr val="000000"/>
                </a:solidFill>
                <a:effectLst/>
                <a:uFillTx/>
                <a:latin typeface="Times New Roman"/>
              </a:endParaRPr>
            </a:p>
            <a:p>
              <a:pPr marL="345960" indent="-345960">
                <a:lnSpc>
                  <a:spcPct val="130000"/>
                </a:lnSpc>
                <a:spcBef>
                  <a:spcPts val="2251"/>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3300"/>
                  </a:solidFill>
                  <a:effectLst/>
                  <a:uFillTx/>
                  <a:latin typeface="GEsans55"/>
                </a:rPr>
                <a:t>  </a:t>
              </a:r>
              <a:r>
                <a:rPr b="1" i="1" lang="en-US" sz="2400" strike="noStrike" u="none">
                  <a:solidFill>
                    <a:srgbClr val="0000b2"/>
                  </a:solidFill>
                  <a:effectLst/>
                  <a:uFillTx/>
                  <a:latin typeface="GEsans55"/>
                </a:rPr>
                <a:t>True Focus on What the Customer Wants</a:t>
              </a:r>
              <a:endParaRPr b="0" lang="en-US" sz="2400" strike="noStrike" u="none">
                <a:solidFill>
                  <a:srgbClr val="000000"/>
                </a:solidFill>
                <a:effectLst/>
                <a:uFillTx/>
                <a:latin typeface="Times New Roman"/>
              </a:endParaRPr>
            </a:p>
            <a:p>
              <a:pPr marL="345960" indent="-345960">
                <a:lnSpc>
                  <a:spcPct val="130000"/>
                </a:lnSpc>
                <a:spcBef>
                  <a:spcPts val="2251"/>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3300"/>
                  </a:solidFill>
                  <a:effectLst/>
                  <a:uFillTx/>
                  <a:latin typeface="GEsans55"/>
                </a:rPr>
                <a:t>  </a:t>
              </a:r>
              <a:r>
                <a:rPr b="1" i="1" lang="en-US" sz="2400" strike="noStrike" u="none">
                  <a:solidFill>
                    <a:srgbClr val="0000b2"/>
                  </a:solidFill>
                  <a:effectLst/>
                  <a:uFillTx/>
                  <a:latin typeface="GEsans55"/>
                </a:rPr>
                <a:t>Improved Employee Satisfaction</a:t>
              </a:r>
              <a:endParaRPr b="0" lang="en-US" sz="2400" strike="noStrike" u="none">
                <a:solidFill>
                  <a:srgbClr val="000000"/>
                </a:solidFill>
                <a:effectLst/>
                <a:uFillTx/>
                <a:latin typeface="Times New Roman"/>
              </a:endParaRPr>
            </a:p>
          </p:txBody>
        </p:sp>
      </p:grpSp>
      <p:sp>
        <p:nvSpPr>
          <p:cNvPr id="190" name=""/>
          <p:cNvSpPr/>
          <p:nvPr/>
        </p:nvSpPr>
        <p:spPr>
          <a:xfrm>
            <a:off x="5953680" y="130320"/>
            <a:ext cx="33012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ff00"/>
                </a:solidFill>
                <a:effectLst/>
                <a:uFillTx/>
                <a:latin typeface="GEsansCon57"/>
              </a:rPr>
              <a:t>What is</a:t>
            </a:r>
            <a:r>
              <a:rPr b="1" i="1" lang="en-US" sz="3200" strike="noStrike" u="none">
                <a:solidFill>
                  <a:srgbClr val="000000"/>
                </a:solidFill>
                <a:effectLst/>
                <a:uFillTx/>
                <a:latin typeface="GEsansCon57"/>
              </a:rPr>
              <a:t> </a:t>
            </a:r>
            <a:r>
              <a:rPr b="1" i="1" lang="en-US" sz="3200" strike="noStrike" u="none">
                <a:solidFill>
                  <a:srgbClr val="ff0000"/>
                </a:solidFill>
                <a:effectLst/>
                <a:uFillTx/>
                <a:latin typeface="GEsansCon57"/>
              </a:rPr>
              <a:t>6 Sigma</a:t>
            </a:r>
            <a:endParaRPr b="0" lang="en-US" sz="3200" strike="noStrike" u="none">
              <a:solidFill>
                <a:srgbClr val="000000"/>
              </a:solidFill>
              <a:effectLst/>
              <a:uFillTx/>
              <a:latin typeface="Times New Roman"/>
            </a:endParaRPr>
          </a:p>
        </p:txBody>
      </p:sp>
      <p:sp>
        <p:nvSpPr>
          <p:cNvPr id="191" name=""/>
          <p:cNvSpPr/>
          <p:nvPr/>
        </p:nvSpPr>
        <p:spPr>
          <a:xfrm>
            <a:off x="1326960" y="1001880"/>
            <a:ext cx="7032600" cy="7034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lnSpc>
                <a:spcPct val="100000"/>
              </a:lnSpc>
              <a:spcBef>
                <a:spcPts val="2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sng">
                <a:solidFill>
                  <a:srgbClr val="dddddd"/>
                </a:solidFill>
                <a:effectLst/>
                <a:uFillTx/>
                <a:latin typeface="GEsans55"/>
              </a:rPr>
              <a:t>It’s all about Getting Results</a:t>
            </a:r>
            <a:endParaRPr b="0" lang="en-US" sz="4000" strike="noStrike" u="none">
              <a:solidFill>
                <a:srgbClr val="000000"/>
              </a:solidFill>
              <a:effectLst/>
              <a:uFillTx/>
              <a:latin typeface="Times New Roman"/>
            </a:endParaRPr>
          </a:p>
        </p:txBody>
      </p:sp>
      <p:sp>
        <p:nvSpPr>
          <p:cNvPr id="192" name=""/>
          <p:cNvSpPr/>
          <p:nvPr/>
        </p:nvSpPr>
        <p:spPr>
          <a:xfrm>
            <a:off x="1617840" y="5629320"/>
            <a:ext cx="6222960" cy="804960"/>
          </a:xfrm>
          <a:prstGeom prst="rect">
            <a:avLst/>
          </a:prstGeom>
          <a:solidFill>
            <a:srgbClr val="ffff00"/>
          </a:solidFill>
          <a:ln w="9360">
            <a:solidFill>
              <a:srgbClr val="000000"/>
            </a:solidFill>
            <a:miter/>
          </a:ln>
          <a:effectLst>
            <a:outerShdw dist="89604"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GEsans55"/>
              </a:rPr>
              <a:t>So What’s it Done for GE?</a:t>
            </a:r>
            <a:r>
              <a:rPr b="1" i="1" lang="en-US" sz="3600" strike="noStrike" u="none">
                <a:solidFill>
                  <a:srgbClr val="ffffff"/>
                </a:solidFill>
                <a:effectLst/>
                <a:uFillTx/>
                <a:latin typeface="GEsans55"/>
              </a:rPr>
              <a:t> </a:t>
            </a:r>
            <a:endParaRPr b="0" lang="en-US" sz="3600" strike="noStrike" u="none">
              <a:solidFill>
                <a:srgbClr val="000000"/>
              </a:solidFill>
              <a:effectLst/>
              <a:uFillTx/>
              <a:latin typeface="Times New Roman"/>
            </a:endParaRPr>
          </a:p>
        </p:txBody>
      </p:sp>
      <p:sp>
        <p:nvSpPr>
          <p:cNvPr id="193" name="PlaceHolder 1"/>
          <p:cNvSpPr>
            <a:spLocks noGrp="1"/>
          </p:cNvSpPr>
          <p:nvPr>
            <p:ph type="title"/>
          </p:nvPr>
        </p:nvSpPr>
        <p:spPr>
          <a:xfrm>
            <a:off x="677880" y="609120"/>
            <a:ext cx="7788240" cy="114300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94" name=""/>
          <p:cNvSpPr/>
          <p:nvPr/>
        </p:nvSpPr>
        <p:spPr>
          <a:xfrm>
            <a:off x="86760" y="2198520"/>
            <a:ext cx="9294480" cy="3384360"/>
          </a:xfrm>
          <a:prstGeom prst="rect">
            <a:avLst/>
          </a:prstGeom>
          <a:noFill/>
          <a:ln w="0">
            <a:noFill/>
          </a:ln>
        </p:spPr>
        <p:style>
          <a:lnRef idx="0"/>
          <a:fillRef idx="0"/>
          <a:effectRef idx="0"/>
          <a:fontRef idx="minor"/>
        </p:style>
        <p:txBody>
          <a:bodyPr wrap="none" lIns="92160" rIns="92160" tIns="46080" bIns="46080" anchor="t">
            <a:spAutoFit/>
          </a:bodyPr>
          <a:p>
            <a:pPr marL="345960" indent="-345960">
              <a:lnSpc>
                <a:spcPct val="200000"/>
              </a:lnSpc>
              <a:buClr>
                <a:srgbClr val="ddddd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dddddd"/>
                </a:solidFill>
                <a:effectLst/>
                <a:uFillTx/>
                <a:latin typeface="GEsans55"/>
              </a:rPr>
              <a:t> </a:t>
            </a:r>
            <a:r>
              <a:rPr b="1" lang="en-US" sz="3200" strike="noStrike" u="none">
                <a:solidFill>
                  <a:srgbClr val="000000"/>
                </a:solidFill>
                <a:effectLst/>
                <a:uFillTx/>
                <a:latin typeface="GEsans55"/>
              </a:rPr>
              <a:t> </a:t>
            </a:r>
            <a:r>
              <a:rPr b="1" i="1" lang="en-US" sz="3600" strike="noStrike" u="none">
                <a:solidFill>
                  <a:srgbClr val="ff0000"/>
                </a:solidFill>
                <a:effectLst/>
                <a:uFillTx/>
                <a:latin typeface="GEsansCon57"/>
              </a:rPr>
              <a:t>Six Sigma</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 Evolution in GE</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a:p>
            <a:pPr marL="345960" indent="-345960">
              <a:lnSpc>
                <a:spcPct val="200000"/>
              </a:lnSpc>
              <a:buClr>
                <a:srgbClr val="ddddd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dddddd"/>
                </a:solidFill>
                <a:effectLst/>
                <a:uFillTx/>
                <a:latin typeface="GEsans55"/>
              </a:rPr>
              <a:t>  </a:t>
            </a:r>
            <a:r>
              <a:rPr b="1" i="1" lang="en-US" sz="3600" strike="noStrike" u="none">
                <a:solidFill>
                  <a:srgbClr val="ff0000"/>
                </a:solidFill>
                <a:effectLst/>
                <a:uFillTx/>
                <a:latin typeface="GEsansCon57"/>
              </a:rPr>
              <a:t>Six Sigma</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 Results &amp; Examples in GE</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a:p>
            <a:pPr marL="345960" indent="-345960">
              <a:lnSpc>
                <a:spcPct val="200000"/>
              </a:lnSpc>
              <a:buClr>
                <a:srgbClr val="ddddd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dddddd"/>
                </a:solidFill>
                <a:effectLst/>
                <a:uFillTx/>
                <a:latin typeface="GEsans55"/>
              </a:rPr>
              <a:t>  </a:t>
            </a:r>
            <a:r>
              <a:rPr b="1" i="1" lang="en-US" sz="3600" strike="noStrike" u="none">
                <a:solidFill>
                  <a:srgbClr val="ff0000"/>
                </a:solidFill>
                <a:effectLst/>
                <a:uFillTx/>
                <a:latin typeface="GEsansCon57"/>
              </a:rPr>
              <a:t>Six Sigma</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 Enabling GE e-Business</a:t>
            </a:r>
            <a:endParaRPr b="0" lang="en-US" sz="3600" strike="noStrike" u="none">
              <a:solidFill>
                <a:srgbClr val="000000"/>
              </a:solidFill>
              <a:effectLst/>
              <a:uFillTx/>
              <a:latin typeface="Times New Roman"/>
            </a:endParaRPr>
          </a:p>
        </p:txBody>
      </p:sp>
      <p:sp>
        <p:nvSpPr>
          <p:cNvPr id="195" name=""/>
          <p:cNvSpPr/>
          <p:nvPr/>
        </p:nvSpPr>
        <p:spPr>
          <a:xfrm>
            <a:off x="-430200" y="1514520"/>
            <a:ext cx="10143000" cy="7509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800" strike="noStrike" u="none">
                <a:solidFill>
                  <a:srgbClr val="dddddd"/>
                </a:solidFill>
                <a:effectLst/>
                <a:uFillTx/>
                <a:latin typeface="GEsansCon57"/>
              </a:rPr>
              <a:t>What Does Six Sigma Do For GE? </a:t>
            </a:r>
            <a:endParaRPr b="0" lang="en-US" sz="4800" strike="noStrike" u="none">
              <a:solidFill>
                <a:srgbClr val="000000"/>
              </a:solidFill>
              <a:effectLst/>
              <a:uFillTx/>
              <a:latin typeface="Times New Roman"/>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196" name=""/>
          <p:cNvGrpSpPr/>
          <p:nvPr/>
        </p:nvGrpSpPr>
        <p:grpSpPr>
          <a:xfrm>
            <a:off x="520560" y="1138320"/>
            <a:ext cx="3400560" cy="4168800"/>
            <a:chOff x="520560" y="1138320"/>
            <a:chExt cx="3400560" cy="4168800"/>
          </a:xfrm>
        </p:grpSpPr>
        <p:sp>
          <p:nvSpPr>
            <p:cNvPr id="197" name=""/>
            <p:cNvSpPr/>
            <p:nvPr/>
          </p:nvSpPr>
          <p:spPr>
            <a:xfrm>
              <a:off x="520560" y="1138320"/>
              <a:ext cx="3400560" cy="416880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98" name="" descr=""/>
            <p:cNvPicPr/>
            <p:nvPr/>
          </p:nvPicPr>
          <p:blipFill>
            <a:blip r:embed="rId1"/>
            <a:srcRect l="7288" t="39196" r="4911" b="11410"/>
            <a:stretch/>
          </p:blipFill>
          <p:spPr>
            <a:xfrm>
              <a:off x="525600" y="2828880"/>
              <a:ext cx="3386160" cy="1957320"/>
            </a:xfrm>
            <a:prstGeom prst="rect">
              <a:avLst/>
            </a:prstGeom>
            <a:noFill/>
            <a:ln w="0">
              <a:noFill/>
            </a:ln>
          </p:spPr>
        </p:pic>
      </p:grpSp>
      <p:sp>
        <p:nvSpPr>
          <p:cNvPr id="199" name=""/>
          <p:cNvSpPr/>
          <p:nvPr/>
        </p:nvSpPr>
        <p:spPr>
          <a:xfrm>
            <a:off x="5779800" y="101520"/>
            <a:ext cx="37112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Evolution</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in GE</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200" name=""/>
          <p:cNvSpPr/>
          <p:nvPr/>
        </p:nvSpPr>
        <p:spPr>
          <a:xfrm>
            <a:off x="4915080" y="1112760"/>
            <a:ext cx="3400200" cy="416880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01" name="" descr=""/>
          <p:cNvPicPr/>
          <p:nvPr/>
        </p:nvPicPr>
        <p:blipFill>
          <a:blip r:embed="rId2"/>
          <a:srcRect l="4447" t="29571" r="5133" b="2698"/>
          <a:stretch/>
        </p:blipFill>
        <p:spPr>
          <a:xfrm>
            <a:off x="555480" y="1160640"/>
            <a:ext cx="601920" cy="599760"/>
          </a:xfrm>
          <a:prstGeom prst="rect">
            <a:avLst/>
          </a:prstGeom>
          <a:noFill/>
          <a:ln w="0">
            <a:noFill/>
          </a:ln>
        </p:spPr>
      </p:pic>
      <p:sp>
        <p:nvSpPr>
          <p:cNvPr id="202" name=""/>
          <p:cNvSpPr/>
          <p:nvPr/>
        </p:nvSpPr>
        <p:spPr>
          <a:xfrm>
            <a:off x="1189080" y="1224000"/>
            <a:ext cx="2752560" cy="47412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ff0000"/>
                </a:solidFill>
                <a:effectLst/>
                <a:uFillTx/>
                <a:latin typeface="Book Antiqua"/>
              </a:rPr>
              <a:t>1995 Headlines</a:t>
            </a:r>
            <a:endParaRPr b="0" lang="en-US" sz="2800" strike="noStrike" u="none">
              <a:solidFill>
                <a:srgbClr val="000000"/>
              </a:solidFill>
              <a:effectLst/>
              <a:uFillTx/>
              <a:latin typeface="Times New Roman"/>
            </a:endParaRPr>
          </a:p>
        </p:txBody>
      </p:sp>
      <p:pic>
        <p:nvPicPr>
          <p:cNvPr id="203" name="6%20Sigma1" descr=""/>
          <p:cNvPicPr/>
          <p:nvPr/>
        </p:nvPicPr>
        <p:blipFill>
          <a:blip r:embed="rId3"/>
          <a:stretch/>
        </p:blipFill>
        <p:spPr>
          <a:xfrm>
            <a:off x="4941720" y="2790720"/>
            <a:ext cx="3329280" cy="1940040"/>
          </a:xfrm>
          <a:prstGeom prst="rect">
            <a:avLst/>
          </a:prstGeom>
          <a:noFill/>
          <a:ln w="0">
            <a:noFill/>
          </a:ln>
        </p:spPr>
      </p:pic>
      <p:grpSp>
        <p:nvGrpSpPr>
          <p:cNvPr id="204" name=""/>
          <p:cNvGrpSpPr/>
          <p:nvPr/>
        </p:nvGrpSpPr>
        <p:grpSpPr>
          <a:xfrm>
            <a:off x="4976640" y="1158840"/>
            <a:ext cx="869760" cy="792000"/>
            <a:chOff x="4976640" y="1158840"/>
            <a:chExt cx="869760" cy="792000"/>
          </a:xfrm>
        </p:grpSpPr>
        <p:sp>
          <p:nvSpPr>
            <p:cNvPr id="205" name=""/>
            <p:cNvSpPr/>
            <p:nvPr/>
          </p:nvSpPr>
          <p:spPr>
            <a:xfrm>
              <a:off x="4976640" y="1158840"/>
              <a:ext cx="731160" cy="59580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5086440" y="138816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5086440" y="138816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8" name=""/>
          <p:cNvSpPr/>
          <p:nvPr/>
        </p:nvSpPr>
        <p:spPr>
          <a:xfrm>
            <a:off x="5853240" y="1325520"/>
            <a:ext cx="2458800" cy="365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Book Antiqua"/>
              </a:rPr>
              <a:t>Six Sigma Evolution</a:t>
            </a:r>
            <a:endParaRPr b="0" lang="en-US" sz="2000" strike="noStrike" u="none">
              <a:solidFill>
                <a:srgbClr val="000000"/>
              </a:solidFill>
              <a:effectLst/>
              <a:uFillTx/>
              <a:latin typeface="Times New Roman"/>
            </a:endParaRPr>
          </a:p>
        </p:txBody>
      </p:sp>
      <p:sp>
        <p:nvSpPr>
          <p:cNvPr id="209" name=""/>
          <p:cNvSpPr/>
          <p:nvPr/>
        </p:nvSpPr>
        <p:spPr>
          <a:xfrm>
            <a:off x="5038560" y="2193840"/>
            <a:ext cx="278316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1995  PRODUCTIVITY</a:t>
            </a:r>
            <a:endParaRPr b="0" lang="en-US" sz="2000" strike="noStrike" u="none">
              <a:solidFill>
                <a:srgbClr val="000000"/>
              </a:solidFill>
              <a:effectLst/>
              <a:uFillTx/>
              <a:latin typeface="Times New Roman"/>
            </a:endParaRPr>
          </a:p>
        </p:txBody>
      </p:sp>
      <p:sp>
        <p:nvSpPr>
          <p:cNvPr id="210" name=""/>
          <p:cNvSpPr/>
          <p:nvPr/>
        </p:nvSpPr>
        <p:spPr>
          <a:xfrm>
            <a:off x="1420920" y="5724360"/>
            <a:ext cx="7659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dddddd"/>
                </a:solidFill>
                <a:effectLst/>
                <a:uFillTx/>
                <a:latin typeface="GEsans55"/>
              </a:rPr>
              <a:t>1995   1996   1997   1998   1999   2000   2001   2001+</a:t>
            </a:r>
            <a:endParaRPr b="0" lang="en-US" sz="2400" strike="noStrike" u="none">
              <a:solidFill>
                <a:srgbClr val="000000"/>
              </a:solidFill>
              <a:effectLst/>
              <a:uFillTx/>
              <a:latin typeface="Times New Roman"/>
            </a:endParaRPr>
          </a:p>
        </p:txBody>
      </p:sp>
      <p:sp>
        <p:nvSpPr>
          <p:cNvPr id="211" name=""/>
          <p:cNvSpPr/>
          <p:nvPr/>
        </p:nvSpPr>
        <p:spPr>
          <a:xfrm>
            <a:off x="1309320" y="5630760"/>
            <a:ext cx="1197720" cy="582120"/>
          </a:xfrm>
          <a:prstGeom prst="rect">
            <a:avLst/>
          </a:prstGeom>
          <a:solidFill>
            <a:srgbClr val="000066"/>
          </a:solid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Arial"/>
              </a:rPr>
              <a:t>1995</a:t>
            </a:r>
            <a:endParaRPr b="0" lang="en-US" sz="3600" strike="noStrike" u="none">
              <a:solidFill>
                <a:srgbClr val="000000"/>
              </a:solidFill>
              <a:effectLst/>
              <a:uFillTx/>
              <a:latin typeface="Times New Roman"/>
            </a:endParaRPr>
          </a:p>
        </p:txBody>
      </p:sp>
      <p:sp>
        <p:nvSpPr>
          <p:cNvPr id="212" name=""/>
          <p:cNvSpPr/>
          <p:nvPr/>
        </p:nvSpPr>
        <p:spPr>
          <a:xfrm>
            <a:off x="46080" y="5711760"/>
            <a:ext cx="1461960" cy="807480"/>
          </a:xfrm>
          <a:prstGeom prst="rect">
            <a:avLst/>
          </a:prstGeom>
          <a:noFill/>
          <a:ln w="0">
            <a:noFill/>
          </a:ln>
        </p:spPr>
        <p:style>
          <a:lnRef idx="0"/>
          <a:fillRef idx="0"/>
          <a:effectRef idx="0"/>
          <a:fontRef idx="minor"/>
        </p:style>
        <p:txBody>
          <a:bodyPr lIns="90000" rIns="90000" tIns="46800" bIns="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00"/>
                </a:solidFill>
                <a:effectLst/>
                <a:uFillTx/>
                <a:latin typeface="GEsansCon57"/>
              </a:rPr>
              <a:t>Timeline</a:t>
            </a:r>
            <a:endParaRPr b="0" lang="en-US" sz="2800" strike="noStrike" u="none">
              <a:solidFill>
                <a:srgbClr val="000000"/>
              </a:solidFill>
              <a:effectLst/>
              <a:uFillTx/>
              <a:latin typeface="Times New Roman"/>
            </a:endParaRPr>
          </a:p>
        </p:txBody>
      </p:sp>
      <p:sp>
        <p:nvSpPr>
          <p:cNvPr id="213" name=""/>
          <p:cNvSpPr/>
          <p:nvPr/>
        </p:nvSpPr>
        <p:spPr>
          <a:xfrm>
            <a:off x="87120" y="1844640"/>
            <a:ext cx="4245840" cy="34308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3333cc"/>
                </a:solidFill>
                <a:effectLst/>
                <a:uFillTx/>
                <a:latin typeface="Arial Narrow"/>
              </a:rPr>
              <a:t>GE Launches Six Sigma</a:t>
            </a:r>
            <a:br>
              <a:rPr sz="2800"/>
            </a:br>
            <a:r>
              <a:rPr b="1" i="1" lang="en-US" sz="2800" strike="noStrike" u="none">
                <a:solidFill>
                  <a:srgbClr val="3333cc"/>
                </a:solidFill>
                <a:effectLst/>
                <a:uFillTx/>
                <a:latin typeface="Arial Narrow"/>
              </a:rPr>
              <a:t>Throughout Company</a:t>
            </a:r>
            <a:endParaRPr b="0" lang="en-US" sz="28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Arial Narrow"/>
              </a:rPr>
              <a:t>Focus :</a:t>
            </a:r>
            <a:br>
              <a:rPr sz="2400"/>
            </a:br>
            <a:br>
              <a:rPr sz="1000"/>
            </a:br>
            <a:r>
              <a:rPr b="1" lang="en-US" sz="2400" strike="noStrike" u="none">
                <a:solidFill>
                  <a:srgbClr val="000000"/>
                </a:solidFill>
                <a:effectLst/>
                <a:uFillTx/>
                <a:latin typeface="Arial Narrow"/>
              </a:rPr>
              <a:t>Core Activities</a:t>
            </a:r>
            <a:br>
              <a:rPr sz="2400"/>
            </a:br>
            <a:endParaRPr b="0" lang="en-US" sz="24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Arial Narrow"/>
              </a:rPr>
              <a:t>Objective :</a:t>
            </a:r>
            <a:br>
              <a:rPr sz="2400"/>
            </a:br>
            <a:br>
              <a:rPr sz="1000"/>
            </a:br>
            <a:r>
              <a:rPr b="1" lang="en-US" sz="2400" strike="noStrike" u="none">
                <a:solidFill>
                  <a:srgbClr val="000000"/>
                </a:solidFill>
                <a:effectLst/>
                <a:uFillTx/>
                <a:latin typeface="Arial Narrow"/>
              </a:rPr>
              <a:t>Productivity &amp; Asset</a:t>
            </a:r>
            <a:br>
              <a:rPr sz="2400"/>
            </a:br>
            <a:r>
              <a:rPr b="1" lang="en-US" sz="2400" strike="noStrike" u="none">
                <a:solidFill>
                  <a:srgbClr val="000000"/>
                </a:solidFill>
                <a:effectLst/>
                <a:uFillTx/>
                <a:latin typeface="Arial Narrow"/>
              </a:rPr>
              <a:t>Utilization</a:t>
            </a:r>
            <a:endParaRPr b="0" lang="en-US" sz="2400" strike="noStrike" u="none">
              <a:solidFill>
                <a:srgbClr val="000000"/>
              </a:solidFill>
              <a:effectLst/>
              <a:uFillTx/>
              <a:latin typeface="Times New Roman"/>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214" name=""/>
          <p:cNvSpPr/>
          <p:nvPr/>
        </p:nvSpPr>
        <p:spPr>
          <a:xfrm>
            <a:off x="520560" y="1138320"/>
            <a:ext cx="3400560" cy="416880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15" name="" descr=""/>
          <p:cNvPicPr/>
          <p:nvPr/>
        </p:nvPicPr>
        <p:blipFill>
          <a:blip r:embed="rId1"/>
          <a:srcRect l="7288" t="39196" r="4911" b="11410"/>
          <a:stretch/>
        </p:blipFill>
        <p:spPr>
          <a:xfrm>
            <a:off x="525600" y="2811600"/>
            <a:ext cx="3386160" cy="1974600"/>
          </a:xfrm>
          <a:prstGeom prst="rect">
            <a:avLst/>
          </a:prstGeom>
          <a:noFill/>
          <a:ln w="0">
            <a:noFill/>
          </a:ln>
        </p:spPr>
      </p:pic>
      <p:sp>
        <p:nvSpPr>
          <p:cNvPr id="216" name=""/>
          <p:cNvSpPr/>
          <p:nvPr/>
        </p:nvSpPr>
        <p:spPr>
          <a:xfrm>
            <a:off x="204840" y="1844640"/>
            <a:ext cx="4008600" cy="34308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3333cc"/>
                </a:solidFill>
                <a:effectLst/>
                <a:uFillTx/>
                <a:latin typeface="Arial Narrow"/>
              </a:rPr>
              <a:t>GE Turns to Six Sigma</a:t>
            </a:r>
            <a:br>
              <a:rPr sz="2800"/>
            </a:br>
            <a:r>
              <a:rPr b="1" i="1" lang="en-US" sz="2800" strike="noStrike" u="none">
                <a:solidFill>
                  <a:srgbClr val="3333cc"/>
                </a:solidFill>
                <a:effectLst/>
                <a:uFillTx/>
                <a:latin typeface="Arial Narrow"/>
              </a:rPr>
              <a:t>For New Products</a:t>
            </a:r>
            <a:endParaRPr b="0" lang="en-US" sz="28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Arial Narrow"/>
              </a:rPr>
              <a:t>Focus :</a:t>
            </a:r>
            <a:br>
              <a:rPr sz="2400"/>
            </a:br>
            <a:br>
              <a:rPr sz="1000"/>
            </a:br>
            <a:r>
              <a:rPr b="1" lang="en-US" sz="2400" strike="noStrike" u="none">
                <a:solidFill>
                  <a:srgbClr val="000000"/>
                </a:solidFill>
                <a:effectLst/>
                <a:uFillTx/>
                <a:latin typeface="Arial Narrow"/>
              </a:rPr>
              <a:t>New Product Design</a:t>
            </a:r>
            <a:br>
              <a:rPr sz="2400"/>
            </a:br>
            <a:endParaRPr b="0" lang="en-US" sz="24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Arial Narrow"/>
              </a:rPr>
              <a:t>Objective :</a:t>
            </a:r>
            <a:br>
              <a:rPr sz="2400"/>
            </a:br>
            <a:br>
              <a:rPr sz="1000"/>
            </a:br>
            <a:r>
              <a:rPr b="1" lang="en-US" sz="2400" strike="noStrike" u="none">
                <a:solidFill>
                  <a:srgbClr val="000000"/>
                </a:solidFill>
                <a:effectLst/>
                <a:uFillTx/>
                <a:latin typeface="Arial Narrow"/>
              </a:rPr>
              <a:t>World Class Capability</a:t>
            </a:r>
            <a:br>
              <a:rPr sz="2400"/>
            </a:br>
            <a:r>
              <a:rPr b="1" lang="en-US" sz="2400" strike="noStrike" u="none">
                <a:solidFill>
                  <a:srgbClr val="000000"/>
                </a:solidFill>
                <a:effectLst/>
                <a:uFillTx/>
                <a:latin typeface="Arial Narrow"/>
              </a:rPr>
              <a:t>in the Market Place</a:t>
            </a:r>
            <a:endParaRPr b="0" lang="en-US" sz="2400" strike="noStrike" u="none">
              <a:solidFill>
                <a:srgbClr val="000000"/>
              </a:solidFill>
              <a:effectLst/>
              <a:uFillTx/>
              <a:latin typeface="Times New Roman"/>
            </a:endParaRPr>
          </a:p>
        </p:txBody>
      </p:sp>
      <p:pic>
        <p:nvPicPr>
          <p:cNvPr id="217" name="" descr=""/>
          <p:cNvPicPr/>
          <p:nvPr/>
        </p:nvPicPr>
        <p:blipFill>
          <a:blip r:embed="rId2"/>
          <a:srcRect l="4447" t="29571" r="5133" b="2698"/>
          <a:stretch/>
        </p:blipFill>
        <p:spPr>
          <a:xfrm>
            <a:off x="555480" y="1160640"/>
            <a:ext cx="601920" cy="599760"/>
          </a:xfrm>
          <a:prstGeom prst="rect">
            <a:avLst/>
          </a:prstGeom>
          <a:noFill/>
          <a:ln w="0">
            <a:noFill/>
          </a:ln>
        </p:spPr>
      </p:pic>
      <p:sp>
        <p:nvSpPr>
          <p:cNvPr id="218" name=""/>
          <p:cNvSpPr/>
          <p:nvPr/>
        </p:nvSpPr>
        <p:spPr>
          <a:xfrm>
            <a:off x="4915080" y="1112760"/>
            <a:ext cx="3400200" cy="416880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19" name="6%20Sigma1" descr=""/>
          <p:cNvPicPr/>
          <p:nvPr/>
        </p:nvPicPr>
        <p:blipFill>
          <a:blip r:embed="rId3"/>
          <a:stretch/>
        </p:blipFill>
        <p:spPr>
          <a:xfrm>
            <a:off x="4941720" y="2790720"/>
            <a:ext cx="3330720" cy="1940040"/>
          </a:xfrm>
          <a:prstGeom prst="rect">
            <a:avLst/>
          </a:prstGeom>
          <a:noFill/>
          <a:ln w="0">
            <a:noFill/>
          </a:ln>
        </p:spPr>
      </p:pic>
      <p:grpSp>
        <p:nvGrpSpPr>
          <p:cNvPr id="220" name=""/>
          <p:cNvGrpSpPr/>
          <p:nvPr/>
        </p:nvGrpSpPr>
        <p:grpSpPr>
          <a:xfrm>
            <a:off x="4976640" y="1158840"/>
            <a:ext cx="869760" cy="792000"/>
            <a:chOff x="4976640" y="1158840"/>
            <a:chExt cx="869760" cy="792000"/>
          </a:xfrm>
        </p:grpSpPr>
        <p:sp>
          <p:nvSpPr>
            <p:cNvPr id="221" name=""/>
            <p:cNvSpPr/>
            <p:nvPr/>
          </p:nvSpPr>
          <p:spPr>
            <a:xfrm>
              <a:off x="4976640" y="1158840"/>
              <a:ext cx="731160" cy="59580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5086440" y="138816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a:off x="5086440" y="138816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24" name=""/>
          <p:cNvSpPr/>
          <p:nvPr/>
        </p:nvSpPr>
        <p:spPr>
          <a:xfrm>
            <a:off x="5038560" y="2193840"/>
            <a:ext cx="278316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1995  PRODUCTIVITY</a:t>
            </a:r>
            <a:endParaRPr b="0" lang="en-US" sz="2000" strike="noStrike" u="none">
              <a:solidFill>
                <a:srgbClr val="000000"/>
              </a:solidFill>
              <a:effectLst/>
              <a:uFillTx/>
              <a:latin typeface="Times New Roman"/>
            </a:endParaRPr>
          </a:p>
        </p:txBody>
      </p:sp>
      <p:sp>
        <p:nvSpPr>
          <p:cNvPr id="225" name=""/>
          <p:cNvSpPr/>
          <p:nvPr/>
        </p:nvSpPr>
        <p:spPr>
          <a:xfrm>
            <a:off x="5038200" y="2730600"/>
            <a:ext cx="319320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1997  PRODUCT DESIGN</a:t>
            </a:r>
            <a:endParaRPr b="0" lang="en-US" sz="2000" strike="noStrike" u="none">
              <a:solidFill>
                <a:srgbClr val="000000"/>
              </a:solidFill>
              <a:effectLst/>
              <a:uFillTx/>
              <a:latin typeface="Times New Roman"/>
            </a:endParaRPr>
          </a:p>
        </p:txBody>
      </p:sp>
      <p:sp>
        <p:nvSpPr>
          <p:cNvPr id="226" name=""/>
          <p:cNvSpPr/>
          <p:nvPr/>
        </p:nvSpPr>
        <p:spPr>
          <a:xfrm>
            <a:off x="1420920" y="5724360"/>
            <a:ext cx="7659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dddddd"/>
                </a:solidFill>
                <a:effectLst/>
                <a:uFillTx/>
                <a:latin typeface="GEsans55"/>
              </a:rPr>
              <a:t>1995   1996   1997   1998   1999   2000   2001   2001+</a:t>
            </a:r>
            <a:endParaRPr b="0" lang="en-US" sz="2400" strike="noStrike" u="none">
              <a:solidFill>
                <a:srgbClr val="000000"/>
              </a:solidFill>
              <a:effectLst/>
              <a:uFillTx/>
              <a:latin typeface="Times New Roman"/>
            </a:endParaRPr>
          </a:p>
        </p:txBody>
      </p:sp>
      <p:sp>
        <p:nvSpPr>
          <p:cNvPr id="227" name=""/>
          <p:cNvSpPr/>
          <p:nvPr/>
        </p:nvSpPr>
        <p:spPr>
          <a:xfrm>
            <a:off x="46080" y="5711760"/>
            <a:ext cx="1461960" cy="807480"/>
          </a:xfrm>
          <a:prstGeom prst="rect">
            <a:avLst/>
          </a:prstGeom>
          <a:noFill/>
          <a:ln w="0">
            <a:noFill/>
          </a:ln>
        </p:spPr>
        <p:style>
          <a:lnRef idx="0"/>
          <a:fillRef idx="0"/>
          <a:effectRef idx="0"/>
          <a:fontRef idx="minor"/>
        </p:style>
        <p:txBody>
          <a:bodyPr lIns="90000" rIns="90000" tIns="46800" bIns="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00"/>
                </a:solidFill>
                <a:effectLst/>
                <a:uFillTx/>
                <a:latin typeface="GEsansCon57"/>
              </a:rPr>
              <a:t>Timeline</a:t>
            </a:r>
            <a:endParaRPr b="0" lang="en-US" sz="2800" strike="noStrike" u="none">
              <a:solidFill>
                <a:srgbClr val="000000"/>
              </a:solidFill>
              <a:effectLst/>
              <a:uFillTx/>
              <a:latin typeface="Times New Roman"/>
            </a:endParaRPr>
          </a:p>
        </p:txBody>
      </p:sp>
      <p:sp>
        <p:nvSpPr>
          <p:cNvPr id="228" name=""/>
          <p:cNvSpPr/>
          <p:nvPr/>
        </p:nvSpPr>
        <p:spPr>
          <a:xfrm>
            <a:off x="3179160" y="5630760"/>
            <a:ext cx="1197720" cy="582120"/>
          </a:xfrm>
          <a:prstGeom prst="rect">
            <a:avLst/>
          </a:prstGeom>
          <a:solidFill>
            <a:srgbClr val="000066"/>
          </a:solid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Arial"/>
              </a:rPr>
              <a:t>1997</a:t>
            </a:r>
            <a:endParaRPr b="0" lang="en-US" sz="3600" strike="noStrike" u="none">
              <a:solidFill>
                <a:srgbClr val="000000"/>
              </a:solidFill>
              <a:effectLst/>
              <a:uFillTx/>
              <a:latin typeface="Times New Roman"/>
            </a:endParaRPr>
          </a:p>
        </p:txBody>
      </p:sp>
      <p:sp>
        <p:nvSpPr>
          <p:cNvPr id="229" name=""/>
          <p:cNvSpPr/>
          <p:nvPr/>
        </p:nvSpPr>
        <p:spPr>
          <a:xfrm>
            <a:off x="5749560" y="101520"/>
            <a:ext cx="37112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Evolution</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in GE</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230" name=""/>
          <p:cNvSpPr/>
          <p:nvPr/>
        </p:nvSpPr>
        <p:spPr>
          <a:xfrm>
            <a:off x="1189080" y="1224000"/>
            <a:ext cx="2752560" cy="47412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ff0000"/>
                </a:solidFill>
                <a:effectLst/>
                <a:uFillTx/>
                <a:latin typeface="Book Antiqua"/>
              </a:rPr>
              <a:t>1997 Headlines</a:t>
            </a:r>
            <a:endParaRPr b="0" lang="en-US" sz="2800" strike="noStrike" u="none">
              <a:solidFill>
                <a:srgbClr val="000000"/>
              </a:solidFill>
              <a:effectLst/>
              <a:uFillTx/>
              <a:latin typeface="Times New Roman"/>
            </a:endParaRPr>
          </a:p>
        </p:txBody>
      </p:sp>
      <p:sp>
        <p:nvSpPr>
          <p:cNvPr id="231" name=""/>
          <p:cNvSpPr/>
          <p:nvPr/>
        </p:nvSpPr>
        <p:spPr>
          <a:xfrm>
            <a:off x="5853240" y="1325520"/>
            <a:ext cx="2458800" cy="365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Book Antiqua"/>
              </a:rPr>
              <a:t>Six Sigma Evolution</a:t>
            </a:r>
            <a:endParaRPr b="0" lang="en-US" sz="2000" strike="noStrike" u="none">
              <a:solidFill>
                <a:srgbClr val="000000"/>
              </a:solidFill>
              <a:effectLst/>
              <a:uFillTx/>
              <a:latin typeface="Times New Roman"/>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232" name=""/>
          <p:cNvSpPr/>
          <p:nvPr/>
        </p:nvSpPr>
        <p:spPr>
          <a:xfrm>
            <a:off x="520560" y="1138320"/>
            <a:ext cx="3400560" cy="4168800"/>
          </a:xfrm>
          <a:prstGeom prst="foldedCorner">
            <a:avLst>
              <a:gd name="adj" fmla="val 125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33" name="" descr=""/>
          <p:cNvPicPr/>
          <p:nvPr/>
        </p:nvPicPr>
        <p:blipFill>
          <a:blip r:embed="rId1"/>
          <a:srcRect l="7288" t="39196" r="4911" b="11410"/>
          <a:stretch/>
        </p:blipFill>
        <p:spPr>
          <a:xfrm>
            <a:off x="525600" y="2811600"/>
            <a:ext cx="3386160" cy="1974600"/>
          </a:xfrm>
          <a:prstGeom prst="rect">
            <a:avLst/>
          </a:prstGeom>
          <a:noFill/>
          <a:ln w="0">
            <a:noFill/>
          </a:ln>
        </p:spPr>
      </p:pic>
      <p:sp>
        <p:nvSpPr>
          <p:cNvPr id="234" name=""/>
          <p:cNvSpPr/>
          <p:nvPr/>
        </p:nvSpPr>
        <p:spPr>
          <a:xfrm>
            <a:off x="196560" y="1844640"/>
            <a:ext cx="4028040" cy="34308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3333cc"/>
                </a:solidFill>
                <a:effectLst/>
                <a:uFillTx/>
                <a:latin typeface="Arial Narrow"/>
              </a:rPr>
              <a:t>GE Turns Six Sigma</a:t>
            </a:r>
            <a:br>
              <a:rPr sz="2800"/>
            </a:br>
            <a:r>
              <a:rPr b="1" i="1" lang="en-US" sz="2800" strike="noStrike" u="none">
                <a:solidFill>
                  <a:srgbClr val="3333cc"/>
                </a:solidFill>
                <a:effectLst/>
                <a:uFillTx/>
                <a:latin typeface="Arial Narrow"/>
              </a:rPr>
              <a:t>Loose at the Customer</a:t>
            </a:r>
            <a:endParaRPr b="0" lang="en-US" sz="28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Arial Narrow"/>
              </a:rPr>
              <a:t>Focus :</a:t>
            </a:r>
            <a:br>
              <a:rPr sz="2400"/>
            </a:br>
            <a:br>
              <a:rPr sz="1000"/>
            </a:br>
            <a:r>
              <a:rPr b="1" lang="en-US" sz="2400" strike="noStrike" u="none">
                <a:solidFill>
                  <a:srgbClr val="000000"/>
                </a:solidFill>
                <a:effectLst/>
                <a:uFillTx/>
                <a:latin typeface="Arial Narrow"/>
              </a:rPr>
              <a:t>Customer Productivity</a:t>
            </a:r>
            <a:br>
              <a:rPr sz="2400"/>
            </a:br>
            <a:r>
              <a:rPr b="1" lang="en-US" sz="2400" strike="noStrike" u="none">
                <a:solidFill>
                  <a:srgbClr val="000000"/>
                </a:solidFill>
                <a:effectLst/>
                <a:uFillTx/>
                <a:latin typeface="Arial Narrow"/>
              </a:rPr>
              <a:t>&amp; Value Add Services</a:t>
            </a:r>
            <a:endParaRPr b="0" lang="en-US" sz="24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000"/>
            </a:br>
            <a:r>
              <a:rPr b="1" i="1" lang="en-US" sz="2400" strike="noStrike" u="none">
                <a:solidFill>
                  <a:srgbClr val="3333cc"/>
                </a:solidFill>
                <a:effectLst/>
                <a:uFillTx/>
                <a:latin typeface="Arial Narrow"/>
              </a:rPr>
              <a:t>Objective :</a:t>
            </a:r>
            <a:br>
              <a:rPr sz="2400"/>
            </a:br>
            <a:br>
              <a:rPr sz="1000"/>
            </a:br>
            <a:r>
              <a:rPr b="1" lang="en-US" sz="2400" strike="noStrike" u="none">
                <a:solidFill>
                  <a:srgbClr val="000000"/>
                </a:solidFill>
                <a:effectLst/>
                <a:uFillTx/>
                <a:latin typeface="Arial Narrow"/>
              </a:rPr>
              <a:t>Revenue Growth</a:t>
            </a:r>
            <a:br>
              <a:rPr sz="2400"/>
            </a:br>
            <a:r>
              <a:rPr b="1" lang="en-US" sz="2400" strike="noStrike" u="none">
                <a:solidFill>
                  <a:srgbClr val="000000"/>
                </a:solidFill>
                <a:effectLst/>
                <a:uFillTx/>
                <a:latin typeface="Arial Narrow"/>
              </a:rPr>
              <a:t>&amp; Share Shift</a:t>
            </a:r>
            <a:endParaRPr b="0" lang="en-US" sz="2400" strike="noStrike" u="none">
              <a:solidFill>
                <a:srgbClr val="000000"/>
              </a:solidFill>
              <a:effectLst/>
              <a:uFillTx/>
              <a:latin typeface="Times New Roman"/>
            </a:endParaRPr>
          </a:p>
        </p:txBody>
      </p:sp>
      <p:pic>
        <p:nvPicPr>
          <p:cNvPr id="235" name="" descr=""/>
          <p:cNvPicPr/>
          <p:nvPr/>
        </p:nvPicPr>
        <p:blipFill>
          <a:blip r:embed="rId2"/>
          <a:srcRect l="4447" t="29571" r="5133" b="2698"/>
          <a:stretch/>
        </p:blipFill>
        <p:spPr>
          <a:xfrm>
            <a:off x="555480" y="1160640"/>
            <a:ext cx="601920" cy="599760"/>
          </a:xfrm>
          <a:prstGeom prst="rect">
            <a:avLst/>
          </a:prstGeom>
          <a:noFill/>
          <a:ln w="0">
            <a:noFill/>
          </a:ln>
        </p:spPr>
      </p:pic>
      <p:sp>
        <p:nvSpPr>
          <p:cNvPr id="236" name=""/>
          <p:cNvSpPr/>
          <p:nvPr/>
        </p:nvSpPr>
        <p:spPr>
          <a:xfrm>
            <a:off x="4915080" y="1112760"/>
            <a:ext cx="3400200" cy="416880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37" name="6%20Sigma1" descr=""/>
          <p:cNvPicPr/>
          <p:nvPr/>
        </p:nvPicPr>
        <p:blipFill>
          <a:blip r:embed="rId3"/>
          <a:stretch/>
        </p:blipFill>
        <p:spPr>
          <a:xfrm>
            <a:off x="4941720" y="2790720"/>
            <a:ext cx="3341880" cy="1940040"/>
          </a:xfrm>
          <a:prstGeom prst="rect">
            <a:avLst/>
          </a:prstGeom>
          <a:noFill/>
          <a:ln w="0">
            <a:noFill/>
          </a:ln>
        </p:spPr>
      </p:pic>
      <p:grpSp>
        <p:nvGrpSpPr>
          <p:cNvPr id="238" name=""/>
          <p:cNvGrpSpPr/>
          <p:nvPr/>
        </p:nvGrpSpPr>
        <p:grpSpPr>
          <a:xfrm>
            <a:off x="4976640" y="1158840"/>
            <a:ext cx="869760" cy="792000"/>
            <a:chOff x="4976640" y="1158840"/>
            <a:chExt cx="869760" cy="792000"/>
          </a:xfrm>
        </p:grpSpPr>
        <p:sp>
          <p:nvSpPr>
            <p:cNvPr id="239" name=""/>
            <p:cNvSpPr/>
            <p:nvPr/>
          </p:nvSpPr>
          <p:spPr>
            <a:xfrm>
              <a:off x="4976640" y="1158840"/>
              <a:ext cx="731160" cy="59580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5086440" y="138816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5086440" y="138816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2" name=""/>
          <p:cNvSpPr/>
          <p:nvPr/>
        </p:nvSpPr>
        <p:spPr>
          <a:xfrm>
            <a:off x="5038560" y="2193840"/>
            <a:ext cx="278316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1995  PRODUCTIVITY</a:t>
            </a:r>
            <a:endParaRPr b="0" lang="en-US" sz="2000" strike="noStrike" u="none">
              <a:solidFill>
                <a:srgbClr val="000000"/>
              </a:solidFill>
              <a:effectLst/>
              <a:uFillTx/>
              <a:latin typeface="Times New Roman"/>
            </a:endParaRPr>
          </a:p>
        </p:txBody>
      </p:sp>
      <p:sp>
        <p:nvSpPr>
          <p:cNvPr id="243" name=""/>
          <p:cNvSpPr/>
          <p:nvPr/>
        </p:nvSpPr>
        <p:spPr>
          <a:xfrm>
            <a:off x="5038200" y="2730600"/>
            <a:ext cx="319320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1997  PRODUCT DESIGN</a:t>
            </a:r>
            <a:endParaRPr b="0" lang="en-US" sz="2000" strike="noStrike" u="none">
              <a:solidFill>
                <a:srgbClr val="000000"/>
              </a:solidFill>
              <a:effectLst/>
              <a:uFillTx/>
              <a:latin typeface="Times New Roman"/>
            </a:endParaRPr>
          </a:p>
        </p:txBody>
      </p:sp>
      <p:sp>
        <p:nvSpPr>
          <p:cNvPr id="244" name=""/>
          <p:cNvSpPr/>
          <p:nvPr/>
        </p:nvSpPr>
        <p:spPr>
          <a:xfrm>
            <a:off x="5037840" y="3267000"/>
            <a:ext cx="324324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1998  @ THE CUSTOMER</a:t>
            </a:r>
            <a:endParaRPr b="0" lang="en-US" sz="2000" strike="noStrike" u="none">
              <a:solidFill>
                <a:srgbClr val="000000"/>
              </a:solidFill>
              <a:effectLst/>
              <a:uFillTx/>
              <a:latin typeface="Times New Roman"/>
            </a:endParaRPr>
          </a:p>
        </p:txBody>
      </p:sp>
      <p:sp>
        <p:nvSpPr>
          <p:cNvPr id="245" name=""/>
          <p:cNvSpPr/>
          <p:nvPr/>
        </p:nvSpPr>
        <p:spPr>
          <a:xfrm>
            <a:off x="1420920" y="5724360"/>
            <a:ext cx="7659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dddddd"/>
                </a:solidFill>
                <a:effectLst/>
                <a:uFillTx/>
                <a:latin typeface="GEsans55"/>
              </a:rPr>
              <a:t>1995   1996   1997   1998   1999   2000   2001   2001+</a:t>
            </a:r>
            <a:endParaRPr b="0" lang="en-US" sz="2400" strike="noStrike" u="none">
              <a:solidFill>
                <a:srgbClr val="000000"/>
              </a:solidFill>
              <a:effectLst/>
              <a:uFillTx/>
              <a:latin typeface="Times New Roman"/>
            </a:endParaRPr>
          </a:p>
        </p:txBody>
      </p:sp>
      <p:sp>
        <p:nvSpPr>
          <p:cNvPr id="246" name=""/>
          <p:cNvSpPr/>
          <p:nvPr/>
        </p:nvSpPr>
        <p:spPr>
          <a:xfrm>
            <a:off x="46080" y="5711760"/>
            <a:ext cx="1461960" cy="807480"/>
          </a:xfrm>
          <a:prstGeom prst="rect">
            <a:avLst/>
          </a:prstGeom>
          <a:noFill/>
          <a:ln w="0">
            <a:noFill/>
          </a:ln>
        </p:spPr>
        <p:style>
          <a:lnRef idx="0"/>
          <a:fillRef idx="0"/>
          <a:effectRef idx="0"/>
          <a:fontRef idx="minor"/>
        </p:style>
        <p:txBody>
          <a:bodyPr lIns="90000" rIns="90000" tIns="46800" bIns="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00"/>
                </a:solidFill>
                <a:effectLst/>
                <a:uFillTx/>
                <a:latin typeface="GEsansCon57"/>
              </a:rPr>
              <a:t>Timeline</a:t>
            </a:r>
            <a:endParaRPr b="0" lang="en-US" sz="2800" strike="noStrike" u="none">
              <a:solidFill>
                <a:srgbClr val="000000"/>
              </a:solidFill>
              <a:effectLst/>
              <a:uFillTx/>
              <a:latin typeface="Times New Roman"/>
            </a:endParaRPr>
          </a:p>
        </p:txBody>
      </p:sp>
      <p:sp>
        <p:nvSpPr>
          <p:cNvPr id="247" name=""/>
          <p:cNvSpPr/>
          <p:nvPr/>
        </p:nvSpPr>
        <p:spPr>
          <a:xfrm>
            <a:off x="4119120" y="5630760"/>
            <a:ext cx="1197720" cy="582120"/>
          </a:xfrm>
          <a:prstGeom prst="rect">
            <a:avLst/>
          </a:prstGeom>
          <a:solidFill>
            <a:srgbClr val="000066"/>
          </a:solid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Arial"/>
              </a:rPr>
              <a:t>1998</a:t>
            </a:r>
            <a:endParaRPr b="0" lang="en-US" sz="3600" strike="noStrike" u="none">
              <a:solidFill>
                <a:srgbClr val="000000"/>
              </a:solidFill>
              <a:effectLst/>
              <a:uFillTx/>
              <a:latin typeface="Times New Roman"/>
            </a:endParaRPr>
          </a:p>
        </p:txBody>
      </p:sp>
      <p:sp>
        <p:nvSpPr>
          <p:cNvPr id="248" name=""/>
          <p:cNvSpPr/>
          <p:nvPr/>
        </p:nvSpPr>
        <p:spPr>
          <a:xfrm>
            <a:off x="5749560" y="101520"/>
            <a:ext cx="37112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Evolution</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in GE</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249" name=""/>
          <p:cNvSpPr/>
          <p:nvPr/>
        </p:nvSpPr>
        <p:spPr>
          <a:xfrm>
            <a:off x="1189080" y="1224000"/>
            <a:ext cx="2752560" cy="47412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ff0000"/>
                </a:solidFill>
                <a:effectLst/>
                <a:uFillTx/>
                <a:latin typeface="Book Antiqua"/>
              </a:rPr>
              <a:t>1998 Headlines</a:t>
            </a:r>
            <a:endParaRPr b="0" lang="en-US" sz="2800" strike="noStrike" u="none">
              <a:solidFill>
                <a:srgbClr val="000000"/>
              </a:solidFill>
              <a:effectLst/>
              <a:uFillTx/>
              <a:latin typeface="Times New Roman"/>
            </a:endParaRPr>
          </a:p>
        </p:txBody>
      </p:sp>
      <p:sp>
        <p:nvSpPr>
          <p:cNvPr id="250" name=""/>
          <p:cNvSpPr/>
          <p:nvPr/>
        </p:nvSpPr>
        <p:spPr>
          <a:xfrm>
            <a:off x="5853240" y="1325520"/>
            <a:ext cx="2458800" cy="365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Book Antiqua"/>
              </a:rPr>
              <a:t>Six Sigma Evolution</a:t>
            </a:r>
            <a:endParaRPr b="0" lang="en-US" sz="2000" strike="noStrike" u="none">
              <a:solidFill>
                <a:srgbClr val="000000"/>
              </a:solidFill>
              <a:effectLst/>
              <a:uFillTx/>
              <a:latin typeface="Times New Roman"/>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251" name=""/>
          <p:cNvSpPr/>
          <p:nvPr/>
        </p:nvSpPr>
        <p:spPr>
          <a:xfrm>
            <a:off x="520560" y="1138320"/>
            <a:ext cx="3400560" cy="416880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52" name="" descr=""/>
          <p:cNvPicPr/>
          <p:nvPr/>
        </p:nvPicPr>
        <p:blipFill>
          <a:blip r:embed="rId1"/>
          <a:srcRect l="7288" t="39196" r="4911" b="11410"/>
          <a:stretch/>
        </p:blipFill>
        <p:spPr>
          <a:xfrm>
            <a:off x="525600" y="2811600"/>
            <a:ext cx="3386160" cy="1974600"/>
          </a:xfrm>
          <a:prstGeom prst="rect">
            <a:avLst/>
          </a:prstGeom>
          <a:noFill/>
          <a:ln w="0">
            <a:noFill/>
          </a:ln>
        </p:spPr>
      </p:pic>
      <p:sp>
        <p:nvSpPr>
          <p:cNvPr id="253" name=""/>
          <p:cNvSpPr/>
          <p:nvPr/>
        </p:nvSpPr>
        <p:spPr>
          <a:xfrm>
            <a:off x="147960" y="1844640"/>
            <a:ext cx="4126680" cy="34308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3333cc"/>
                </a:solidFill>
                <a:effectLst/>
                <a:uFillTx/>
                <a:latin typeface="Arial Narrow"/>
              </a:rPr>
              <a:t>Fulfillment Processes</a:t>
            </a:r>
            <a:br>
              <a:rPr sz="2800"/>
            </a:br>
            <a:r>
              <a:rPr b="1" i="1" lang="en-US" sz="2800" strike="noStrike" u="none">
                <a:solidFill>
                  <a:srgbClr val="3333cc"/>
                </a:solidFill>
                <a:effectLst/>
                <a:uFillTx/>
                <a:latin typeface="Arial Narrow"/>
              </a:rPr>
              <a:t>get Six Sigma Focus</a:t>
            </a:r>
            <a:endParaRPr b="0" lang="en-US" sz="28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Arial Narrow"/>
              </a:rPr>
              <a:t>Focus :</a:t>
            </a:r>
            <a:br>
              <a:rPr sz="2400"/>
            </a:br>
            <a:br>
              <a:rPr sz="1000"/>
            </a:br>
            <a:r>
              <a:rPr b="1" lang="en-US" sz="2400" strike="noStrike" u="none">
                <a:solidFill>
                  <a:srgbClr val="000000"/>
                </a:solidFill>
                <a:effectLst/>
                <a:uFillTx/>
                <a:latin typeface="Arial Narrow"/>
              </a:rPr>
              <a:t>Meeting Customer Request</a:t>
            </a:r>
            <a:br>
              <a:rPr sz="2400"/>
            </a:br>
            <a:r>
              <a:rPr b="1" lang="en-US" sz="2400" strike="noStrike" u="none">
                <a:solidFill>
                  <a:srgbClr val="000000"/>
                </a:solidFill>
                <a:effectLst/>
                <a:uFillTx/>
                <a:latin typeface="Arial Narrow"/>
              </a:rPr>
              <a:t> </a:t>
            </a:r>
            <a:endParaRPr b="0" lang="en-US" sz="24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Arial Narrow"/>
              </a:rPr>
              <a:t>Objective :</a:t>
            </a:r>
            <a:br>
              <a:rPr sz="2400"/>
            </a:br>
            <a:br>
              <a:rPr sz="1000"/>
            </a:br>
            <a:r>
              <a:rPr b="1" lang="en-US" sz="2400" strike="noStrike" u="none">
                <a:solidFill>
                  <a:srgbClr val="000000"/>
                </a:solidFill>
                <a:effectLst/>
                <a:uFillTx/>
                <a:latin typeface="Arial Narrow"/>
              </a:rPr>
              <a:t>e-Enabling our Business</a:t>
            </a:r>
            <a:br>
              <a:rPr sz="2400"/>
            </a:br>
            <a:r>
              <a:rPr b="1" lang="en-US" sz="2400" strike="noStrike" u="none">
                <a:solidFill>
                  <a:srgbClr val="000000"/>
                </a:solidFill>
                <a:effectLst/>
                <a:uFillTx/>
                <a:latin typeface="Arial Narrow"/>
              </a:rPr>
              <a:t>Transaction Processes</a:t>
            </a:r>
            <a:endParaRPr b="0" lang="en-US" sz="2400" strike="noStrike" u="none">
              <a:solidFill>
                <a:srgbClr val="000000"/>
              </a:solidFill>
              <a:effectLst/>
              <a:uFillTx/>
              <a:latin typeface="Times New Roman"/>
            </a:endParaRPr>
          </a:p>
        </p:txBody>
      </p:sp>
      <p:pic>
        <p:nvPicPr>
          <p:cNvPr id="254" name="" descr=""/>
          <p:cNvPicPr/>
          <p:nvPr/>
        </p:nvPicPr>
        <p:blipFill>
          <a:blip r:embed="rId2"/>
          <a:srcRect l="4447" t="29571" r="5133" b="2698"/>
          <a:stretch/>
        </p:blipFill>
        <p:spPr>
          <a:xfrm>
            <a:off x="555480" y="1160640"/>
            <a:ext cx="601920" cy="599760"/>
          </a:xfrm>
          <a:prstGeom prst="rect">
            <a:avLst/>
          </a:prstGeom>
          <a:noFill/>
          <a:ln w="0">
            <a:noFill/>
          </a:ln>
        </p:spPr>
      </p:pic>
      <p:sp>
        <p:nvSpPr>
          <p:cNvPr id="255" name=""/>
          <p:cNvSpPr/>
          <p:nvPr/>
        </p:nvSpPr>
        <p:spPr>
          <a:xfrm>
            <a:off x="4915080" y="1112760"/>
            <a:ext cx="3400200" cy="416880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56" name="6%20Sigma1" descr=""/>
          <p:cNvPicPr/>
          <p:nvPr/>
        </p:nvPicPr>
        <p:blipFill>
          <a:blip r:embed="rId3"/>
          <a:stretch/>
        </p:blipFill>
        <p:spPr>
          <a:xfrm>
            <a:off x="4941720" y="2790720"/>
            <a:ext cx="3329280" cy="1940040"/>
          </a:xfrm>
          <a:prstGeom prst="rect">
            <a:avLst/>
          </a:prstGeom>
          <a:noFill/>
          <a:ln w="0">
            <a:noFill/>
          </a:ln>
        </p:spPr>
      </p:pic>
      <p:sp>
        <p:nvSpPr>
          <p:cNvPr id="257" name=""/>
          <p:cNvSpPr/>
          <p:nvPr/>
        </p:nvSpPr>
        <p:spPr>
          <a:xfrm>
            <a:off x="5038560" y="2193840"/>
            <a:ext cx="278316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1995  PRODUCTIVITY</a:t>
            </a:r>
            <a:endParaRPr b="0" lang="en-US" sz="2000" strike="noStrike" u="none">
              <a:solidFill>
                <a:srgbClr val="000000"/>
              </a:solidFill>
              <a:effectLst/>
              <a:uFillTx/>
              <a:latin typeface="Times New Roman"/>
            </a:endParaRPr>
          </a:p>
        </p:txBody>
      </p:sp>
      <p:sp>
        <p:nvSpPr>
          <p:cNvPr id="258" name=""/>
          <p:cNvSpPr/>
          <p:nvPr/>
        </p:nvSpPr>
        <p:spPr>
          <a:xfrm>
            <a:off x="5038200" y="2730600"/>
            <a:ext cx="319320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1997  PRODUCT DESIGN</a:t>
            </a:r>
            <a:endParaRPr b="0" lang="en-US" sz="2000" strike="noStrike" u="none">
              <a:solidFill>
                <a:srgbClr val="000000"/>
              </a:solidFill>
              <a:effectLst/>
              <a:uFillTx/>
              <a:latin typeface="Times New Roman"/>
            </a:endParaRPr>
          </a:p>
        </p:txBody>
      </p:sp>
      <p:sp>
        <p:nvSpPr>
          <p:cNvPr id="259" name=""/>
          <p:cNvSpPr/>
          <p:nvPr/>
        </p:nvSpPr>
        <p:spPr>
          <a:xfrm>
            <a:off x="5037840" y="3267000"/>
            <a:ext cx="324324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1998  @ THE CUSTOMER</a:t>
            </a:r>
            <a:endParaRPr b="0" lang="en-US" sz="2000" strike="noStrike" u="none">
              <a:solidFill>
                <a:srgbClr val="000000"/>
              </a:solidFill>
              <a:effectLst/>
              <a:uFillTx/>
              <a:latin typeface="Times New Roman"/>
            </a:endParaRPr>
          </a:p>
        </p:txBody>
      </p:sp>
      <p:sp>
        <p:nvSpPr>
          <p:cNvPr id="260" name=""/>
          <p:cNvSpPr/>
          <p:nvPr/>
        </p:nvSpPr>
        <p:spPr>
          <a:xfrm>
            <a:off x="5038560" y="3840120"/>
            <a:ext cx="264132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1999  FULFILLMENT</a:t>
            </a:r>
            <a:endParaRPr b="0" lang="en-US" sz="2000" strike="noStrike" u="none">
              <a:solidFill>
                <a:srgbClr val="000000"/>
              </a:solidFill>
              <a:effectLst/>
              <a:uFillTx/>
              <a:latin typeface="Times New Roman"/>
            </a:endParaRPr>
          </a:p>
        </p:txBody>
      </p:sp>
      <p:grpSp>
        <p:nvGrpSpPr>
          <p:cNvPr id="261" name=""/>
          <p:cNvGrpSpPr/>
          <p:nvPr/>
        </p:nvGrpSpPr>
        <p:grpSpPr>
          <a:xfrm>
            <a:off x="4976640" y="1158840"/>
            <a:ext cx="869760" cy="792000"/>
            <a:chOff x="4976640" y="1158840"/>
            <a:chExt cx="869760" cy="792000"/>
          </a:xfrm>
        </p:grpSpPr>
        <p:sp>
          <p:nvSpPr>
            <p:cNvPr id="262" name=""/>
            <p:cNvSpPr/>
            <p:nvPr/>
          </p:nvSpPr>
          <p:spPr>
            <a:xfrm>
              <a:off x="4976640" y="1158840"/>
              <a:ext cx="731160" cy="59580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5086440" y="138816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5086440" y="138816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5" name=""/>
          <p:cNvSpPr/>
          <p:nvPr/>
        </p:nvSpPr>
        <p:spPr>
          <a:xfrm>
            <a:off x="1420920" y="5724360"/>
            <a:ext cx="7659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dddddd"/>
                </a:solidFill>
                <a:effectLst/>
                <a:uFillTx/>
                <a:latin typeface="GEsans55"/>
              </a:rPr>
              <a:t>1995   1996   1997   1998   1999   2000   2001   2001+</a:t>
            </a:r>
            <a:endParaRPr b="0" lang="en-US" sz="2400" strike="noStrike" u="none">
              <a:solidFill>
                <a:srgbClr val="000000"/>
              </a:solidFill>
              <a:effectLst/>
              <a:uFillTx/>
              <a:latin typeface="Times New Roman"/>
            </a:endParaRPr>
          </a:p>
        </p:txBody>
      </p:sp>
      <p:sp>
        <p:nvSpPr>
          <p:cNvPr id="266" name=""/>
          <p:cNvSpPr/>
          <p:nvPr/>
        </p:nvSpPr>
        <p:spPr>
          <a:xfrm>
            <a:off x="46080" y="5711760"/>
            <a:ext cx="1461960" cy="807480"/>
          </a:xfrm>
          <a:prstGeom prst="rect">
            <a:avLst/>
          </a:prstGeom>
          <a:noFill/>
          <a:ln w="0">
            <a:noFill/>
          </a:ln>
        </p:spPr>
        <p:style>
          <a:lnRef idx="0"/>
          <a:fillRef idx="0"/>
          <a:effectRef idx="0"/>
          <a:fontRef idx="minor"/>
        </p:style>
        <p:txBody>
          <a:bodyPr lIns="90000" rIns="90000" tIns="46800" bIns="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00"/>
                </a:solidFill>
                <a:effectLst/>
                <a:uFillTx/>
                <a:latin typeface="GEsansCon57"/>
              </a:rPr>
              <a:t>Timeline</a:t>
            </a:r>
            <a:endParaRPr b="0" lang="en-US" sz="2800" strike="noStrike" u="none">
              <a:solidFill>
                <a:srgbClr val="000000"/>
              </a:solidFill>
              <a:effectLst/>
              <a:uFillTx/>
              <a:latin typeface="Times New Roman"/>
            </a:endParaRPr>
          </a:p>
        </p:txBody>
      </p:sp>
      <p:sp>
        <p:nvSpPr>
          <p:cNvPr id="267" name=""/>
          <p:cNvSpPr/>
          <p:nvPr/>
        </p:nvSpPr>
        <p:spPr>
          <a:xfrm>
            <a:off x="5007960" y="5641920"/>
            <a:ext cx="1197720" cy="582120"/>
          </a:xfrm>
          <a:prstGeom prst="rect">
            <a:avLst/>
          </a:prstGeom>
          <a:solidFill>
            <a:srgbClr val="000066"/>
          </a:solid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Arial"/>
              </a:rPr>
              <a:t>1999</a:t>
            </a:r>
            <a:endParaRPr b="0" lang="en-US" sz="3600" strike="noStrike" u="none">
              <a:solidFill>
                <a:srgbClr val="000000"/>
              </a:solidFill>
              <a:effectLst/>
              <a:uFillTx/>
              <a:latin typeface="Times New Roman"/>
            </a:endParaRPr>
          </a:p>
        </p:txBody>
      </p:sp>
      <p:sp>
        <p:nvSpPr>
          <p:cNvPr id="268" name=""/>
          <p:cNvSpPr/>
          <p:nvPr/>
        </p:nvSpPr>
        <p:spPr>
          <a:xfrm>
            <a:off x="5749560" y="101520"/>
            <a:ext cx="37112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Evolution</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in GE</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269" name=""/>
          <p:cNvSpPr/>
          <p:nvPr/>
        </p:nvSpPr>
        <p:spPr>
          <a:xfrm>
            <a:off x="1189080" y="1224000"/>
            <a:ext cx="2752560" cy="47412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ff0000"/>
                </a:solidFill>
                <a:effectLst/>
                <a:uFillTx/>
                <a:latin typeface="Book Antiqua"/>
              </a:rPr>
              <a:t>1999 Headlines</a:t>
            </a:r>
            <a:endParaRPr b="0" lang="en-US" sz="2800" strike="noStrike" u="none">
              <a:solidFill>
                <a:srgbClr val="000000"/>
              </a:solidFill>
              <a:effectLst/>
              <a:uFillTx/>
              <a:latin typeface="Times New Roman"/>
            </a:endParaRPr>
          </a:p>
        </p:txBody>
      </p:sp>
      <p:sp>
        <p:nvSpPr>
          <p:cNvPr id="270" name=""/>
          <p:cNvSpPr/>
          <p:nvPr/>
        </p:nvSpPr>
        <p:spPr>
          <a:xfrm>
            <a:off x="5853240" y="1325520"/>
            <a:ext cx="2458800" cy="365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Book Antiqua"/>
              </a:rPr>
              <a:t>Six Sigma Evolution</a:t>
            </a:r>
            <a:endParaRPr b="0" lang="en-US" sz="2000" strike="noStrike" u="none">
              <a:solidFill>
                <a:srgbClr val="000000"/>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22" name=""/>
          <p:cNvSpPr/>
          <p:nvPr/>
        </p:nvSpPr>
        <p:spPr>
          <a:xfrm>
            <a:off x="646200" y="1225440"/>
            <a:ext cx="7916760" cy="99792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600" strike="noStrike" u="none">
                <a:solidFill>
                  <a:srgbClr val="dddddd"/>
                </a:solidFill>
                <a:effectLst/>
                <a:uFillTx/>
                <a:latin typeface="GEsansCon57"/>
              </a:rPr>
              <a:t>What Is Six Sigma?</a:t>
            </a:r>
            <a:endParaRPr b="0" lang="en-US" sz="6600" strike="noStrike" u="none">
              <a:solidFill>
                <a:srgbClr val="000000"/>
              </a:solidFill>
              <a:effectLst/>
              <a:uFillTx/>
              <a:latin typeface="Times New Roman"/>
            </a:endParaRPr>
          </a:p>
        </p:txBody>
      </p:sp>
      <p:sp>
        <p:nvSpPr>
          <p:cNvPr id="23" name=""/>
          <p:cNvSpPr/>
          <p:nvPr/>
        </p:nvSpPr>
        <p:spPr>
          <a:xfrm>
            <a:off x="1187280" y="2198520"/>
            <a:ext cx="8263440" cy="3019320"/>
          </a:xfrm>
          <a:prstGeom prst="rect">
            <a:avLst/>
          </a:prstGeom>
          <a:noFill/>
          <a:ln w="0">
            <a:noFill/>
          </a:ln>
        </p:spPr>
        <p:style>
          <a:lnRef idx="0"/>
          <a:fillRef idx="0"/>
          <a:effectRef idx="0"/>
          <a:fontRef idx="minor"/>
        </p:style>
        <p:txBody>
          <a:bodyPr wrap="none" lIns="92160" rIns="92160" tIns="46080" bIns="46080" anchor="t">
            <a:spAutoFit/>
          </a:bodyPr>
          <a:p>
            <a:pPr marL="345960" indent="-345960">
              <a:lnSpc>
                <a:spcPct val="200000"/>
              </a:lnSpc>
              <a:buClr>
                <a:srgbClr val="ddddd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dddddd"/>
                </a:solidFill>
                <a:effectLst/>
                <a:uFillTx/>
                <a:latin typeface="GEsans55"/>
              </a:rPr>
              <a:t> </a:t>
            </a:r>
            <a:r>
              <a:rPr b="1" lang="en-US" sz="3200" strike="noStrike" u="none">
                <a:solidFill>
                  <a:srgbClr val="ff9933"/>
                </a:solidFill>
                <a:effectLst/>
                <a:uFillTx/>
                <a:latin typeface="GEsans55"/>
              </a:rPr>
              <a:t> </a:t>
            </a:r>
            <a:r>
              <a:rPr b="1" i="1" lang="en-US" sz="3200" strike="noStrike" u="none">
                <a:solidFill>
                  <a:srgbClr val="ff0000"/>
                </a:solidFill>
                <a:effectLst/>
                <a:uFillTx/>
                <a:latin typeface="GEsansCon57"/>
              </a:rPr>
              <a:t>Measure</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of Quality </a:t>
            </a:r>
            <a:endParaRPr b="0" lang="en-US" sz="3200" strike="noStrike" u="none">
              <a:solidFill>
                <a:srgbClr val="000000"/>
              </a:solidFill>
              <a:effectLst/>
              <a:uFillTx/>
              <a:latin typeface="Times New Roman"/>
            </a:endParaRPr>
          </a:p>
          <a:p>
            <a:pPr marL="345960" indent="-345960">
              <a:lnSpc>
                <a:spcPct val="200000"/>
              </a:lnSpc>
              <a:buClr>
                <a:srgbClr val="ddddd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dddddd"/>
                </a:solidFill>
                <a:effectLst/>
                <a:uFillTx/>
                <a:latin typeface="GEsans55"/>
              </a:rPr>
              <a:t>  </a:t>
            </a:r>
            <a:r>
              <a:rPr b="1" i="1" lang="en-US" sz="3200" strike="noStrike" u="none">
                <a:solidFill>
                  <a:srgbClr val="ff0000"/>
                </a:solidFill>
                <a:effectLst/>
                <a:uFillTx/>
                <a:latin typeface="GEsansCon57"/>
              </a:rPr>
              <a:t>Process</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For Continuous Improvement</a:t>
            </a:r>
            <a:r>
              <a:rPr b="1" i="1" lang="en-US" sz="3200" strike="noStrike" u="none">
                <a:solidFill>
                  <a:srgbClr val="000000"/>
                </a:solidFill>
                <a:effectLst/>
                <a:uFillTx/>
                <a:latin typeface="GEsansCon57"/>
              </a:rPr>
              <a:t> </a:t>
            </a:r>
            <a:endParaRPr b="0" lang="en-US" sz="3200" strike="noStrike" u="none">
              <a:solidFill>
                <a:srgbClr val="000000"/>
              </a:solidFill>
              <a:effectLst/>
              <a:uFillTx/>
              <a:latin typeface="Times New Roman"/>
            </a:endParaRPr>
          </a:p>
          <a:p>
            <a:pPr marL="345960" indent="-345960">
              <a:lnSpc>
                <a:spcPct val="200000"/>
              </a:lnSpc>
              <a:buClr>
                <a:srgbClr val="ddddd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dddddd"/>
                </a:solidFill>
                <a:effectLst/>
                <a:uFillTx/>
                <a:latin typeface="GEsans55"/>
              </a:rPr>
              <a:t>  </a:t>
            </a:r>
            <a:r>
              <a:rPr b="1" i="1" lang="en-US" sz="3200" strike="noStrike" u="none">
                <a:solidFill>
                  <a:srgbClr val="ff0000"/>
                </a:solidFill>
                <a:effectLst/>
                <a:uFillTx/>
                <a:latin typeface="GEsansCon57"/>
              </a:rPr>
              <a:t>Enabler</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for Culture Change </a:t>
            </a:r>
            <a:endParaRPr b="0" lang="en-US" sz="3200" strike="noStrike" u="none">
              <a:solidFill>
                <a:srgbClr val="000000"/>
              </a:solidFill>
              <a:effectLst/>
              <a:uFillTx/>
              <a:latin typeface="Times New Roman"/>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271" name=""/>
          <p:cNvSpPr/>
          <p:nvPr/>
        </p:nvSpPr>
        <p:spPr>
          <a:xfrm>
            <a:off x="1420920" y="5718240"/>
            <a:ext cx="765972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dddddd"/>
                </a:solidFill>
                <a:effectLst/>
                <a:uFillTx/>
                <a:latin typeface="GEsans55"/>
              </a:rPr>
              <a:t>1995   1996   1997   1998   1999   2000   </a:t>
            </a:r>
            <a:r>
              <a:rPr b="1" i="1" lang="en-US" sz="3600" strike="noStrike" u="none">
                <a:solidFill>
                  <a:srgbClr val="ff3300"/>
                </a:solidFill>
                <a:effectLst/>
                <a:uFillTx/>
                <a:latin typeface="GEsans55"/>
              </a:rPr>
              <a:t>2001</a:t>
            </a:r>
            <a:endParaRPr b="0" lang="en-US" sz="3600" strike="noStrike" u="none">
              <a:solidFill>
                <a:srgbClr val="000000"/>
              </a:solidFill>
              <a:effectLst/>
              <a:uFillTx/>
              <a:latin typeface="Times New Roman"/>
            </a:endParaRPr>
          </a:p>
        </p:txBody>
      </p:sp>
      <p:sp>
        <p:nvSpPr>
          <p:cNvPr id="272" name=""/>
          <p:cNvSpPr/>
          <p:nvPr/>
        </p:nvSpPr>
        <p:spPr>
          <a:xfrm>
            <a:off x="46080" y="5711760"/>
            <a:ext cx="1461960" cy="807480"/>
          </a:xfrm>
          <a:prstGeom prst="rect">
            <a:avLst/>
          </a:prstGeom>
          <a:noFill/>
          <a:ln w="0">
            <a:noFill/>
          </a:ln>
        </p:spPr>
        <p:style>
          <a:lnRef idx="0"/>
          <a:fillRef idx="0"/>
          <a:effectRef idx="0"/>
          <a:fontRef idx="minor"/>
        </p:style>
        <p:txBody>
          <a:bodyPr lIns="90000" rIns="90000" tIns="46800" bIns="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00"/>
                </a:solidFill>
                <a:effectLst/>
                <a:uFillTx/>
                <a:latin typeface="GEsansCon57"/>
              </a:rPr>
              <a:t>Timeline </a:t>
            </a:r>
            <a:endParaRPr b="0" lang="en-US" sz="2800" strike="noStrike" u="none">
              <a:solidFill>
                <a:srgbClr val="000000"/>
              </a:solidFill>
              <a:effectLst/>
              <a:uFillTx/>
              <a:latin typeface="Times New Roman"/>
            </a:endParaRPr>
          </a:p>
        </p:txBody>
      </p:sp>
      <p:sp>
        <p:nvSpPr>
          <p:cNvPr id="273" name=""/>
          <p:cNvSpPr/>
          <p:nvPr/>
        </p:nvSpPr>
        <p:spPr>
          <a:xfrm>
            <a:off x="520560" y="1138320"/>
            <a:ext cx="3400560" cy="416880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74" name="" descr=""/>
          <p:cNvPicPr/>
          <p:nvPr/>
        </p:nvPicPr>
        <p:blipFill>
          <a:blip r:embed="rId1"/>
          <a:srcRect l="7288" t="39196" r="4911" b="11410"/>
          <a:stretch/>
        </p:blipFill>
        <p:spPr>
          <a:xfrm>
            <a:off x="525600" y="2811600"/>
            <a:ext cx="3386160" cy="1974600"/>
          </a:xfrm>
          <a:prstGeom prst="rect">
            <a:avLst/>
          </a:prstGeom>
          <a:noFill/>
          <a:ln w="0">
            <a:noFill/>
          </a:ln>
        </p:spPr>
      </p:pic>
      <p:sp>
        <p:nvSpPr>
          <p:cNvPr id="275" name=""/>
          <p:cNvSpPr/>
          <p:nvPr/>
        </p:nvSpPr>
        <p:spPr>
          <a:xfrm>
            <a:off x="89640" y="1844640"/>
            <a:ext cx="4245120" cy="34308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3333cc"/>
                </a:solidFill>
                <a:effectLst/>
                <a:uFillTx/>
                <a:latin typeface="Arial Narrow"/>
              </a:rPr>
              <a:t>Digitization at GE needs</a:t>
            </a:r>
            <a:br>
              <a:rPr sz="2800"/>
            </a:br>
            <a:r>
              <a:rPr b="1" i="1" lang="en-US" sz="2800" strike="noStrike" u="none">
                <a:solidFill>
                  <a:srgbClr val="3333cc"/>
                </a:solidFill>
                <a:effectLst/>
                <a:uFillTx/>
                <a:latin typeface="Arial Narrow"/>
              </a:rPr>
              <a:t>Six Sigma Execution</a:t>
            </a:r>
            <a:endParaRPr b="0" lang="en-US" sz="28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Arial Narrow"/>
              </a:rPr>
              <a:t>Focus :</a:t>
            </a:r>
            <a:br>
              <a:rPr sz="2400"/>
            </a:br>
            <a:br>
              <a:rPr sz="1000"/>
            </a:br>
            <a:r>
              <a:rPr b="1" lang="en-US" sz="2400" strike="noStrike" u="none">
                <a:solidFill>
                  <a:srgbClr val="000000"/>
                </a:solidFill>
                <a:effectLst/>
                <a:uFillTx/>
                <a:latin typeface="Arial Narrow"/>
              </a:rPr>
              <a:t>Automating Business </a:t>
            </a:r>
            <a:br>
              <a:rPr sz="2400"/>
            </a:br>
            <a:r>
              <a:rPr b="1" lang="en-US" sz="2400" strike="noStrike" u="none">
                <a:solidFill>
                  <a:srgbClr val="000000"/>
                </a:solidFill>
                <a:effectLst/>
                <a:uFillTx/>
                <a:latin typeface="Arial Narrow"/>
              </a:rPr>
              <a:t>Processes</a:t>
            </a:r>
            <a:endParaRPr b="0" lang="en-US" sz="24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Arial Narrow"/>
              </a:rPr>
              <a:t>Objective :</a:t>
            </a:r>
            <a:br>
              <a:rPr sz="2400"/>
            </a:br>
            <a:br>
              <a:rPr sz="1000"/>
            </a:br>
            <a:r>
              <a:rPr b="1" lang="en-US" sz="2400" strike="noStrike" u="none">
                <a:solidFill>
                  <a:srgbClr val="000000"/>
                </a:solidFill>
                <a:effectLst/>
                <a:uFillTx/>
                <a:latin typeface="Arial Narrow"/>
              </a:rPr>
              <a:t>Speed &amp; Reliability on the</a:t>
            </a:r>
            <a:br>
              <a:rPr sz="2400"/>
            </a:br>
            <a:r>
              <a:rPr b="1" lang="en-US" sz="2400" strike="noStrike" u="none">
                <a:solidFill>
                  <a:srgbClr val="000000"/>
                </a:solidFill>
                <a:effectLst/>
                <a:uFillTx/>
                <a:latin typeface="Arial Narrow"/>
              </a:rPr>
              <a:t>Web @ Far Lower Cost</a:t>
            </a:r>
            <a:endParaRPr b="0" lang="en-US" sz="2400" strike="noStrike" u="none">
              <a:solidFill>
                <a:srgbClr val="000000"/>
              </a:solidFill>
              <a:effectLst/>
              <a:uFillTx/>
              <a:latin typeface="Times New Roman"/>
            </a:endParaRPr>
          </a:p>
        </p:txBody>
      </p:sp>
      <p:pic>
        <p:nvPicPr>
          <p:cNvPr id="276" name="" descr=""/>
          <p:cNvPicPr/>
          <p:nvPr/>
        </p:nvPicPr>
        <p:blipFill>
          <a:blip r:embed="rId2"/>
          <a:srcRect l="4447" t="29571" r="5133" b="2698"/>
          <a:stretch/>
        </p:blipFill>
        <p:spPr>
          <a:xfrm>
            <a:off x="555480" y="1160640"/>
            <a:ext cx="601920" cy="599760"/>
          </a:xfrm>
          <a:prstGeom prst="rect">
            <a:avLst/>
          </a:prstGeom>
          <a:noFill/>
          <a:ln w="0">
            <a:noFill/>
          </a:ln>
        </p:spPr>
      </p:pic>
      <p:sp>
        <p:nvSpPr>
          <p:cNvPr id="277" name=""/>
          <p:cNvSpPr/>
          <p:nvPr/>
        </p:nvSpPr>
        <p:spPr>
          <a:xfrm>
            <a:off x="5749560" y="101520"/>
            <a:ext cx="37112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Evolution</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in GE</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278" name=""/>
          <p:cNvSpPr/>
          <p:nvPr/>
        </p:nvSpPr>
        <p:spPr>
          <a:xfrm>
            <a:off x="1189080" y="1224000"/>
            <a:ext cx="2752560" cy="47412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ff0000"/>
                </a:solidFill>
                <a:effectLst/>
                <a:uFillTx/>
                <a:latin typeface="Book Antiqua"/>
              </a:rPr>
              <a:t>2000 Headlines</a:t>
            </a:r>
            <a:endParaRPr b="0" lang="en-US" sz="2800" strike="noStrike" u="none">
              <a:solidFill>
                <a:srgbClr val="000000"/>
              </a:solidFill>
              <a:effectLst/>
              <a:uFillTx/>
              <a:latin typeface="Times New Roman"/>
            </a:endParaRPr>
          </a:p>
        </p:txBody>
      </p:sp>
      <p:grpSp>
        <p:nvGrpSpPr>
          <p:cNvPr id="279" name=""/>
          <p:cNvGrpSpPr/>
          <p:nvPr/>
        </p:nvGrpSpPr>
        <p:grpSpPr>
          <a:xfrm>
            <a:off x="4915080" y="1112760"/>
            <a:ext cx="3476520" cy="4168800"/>
            <a:chOff x="4915080" y="1112760"/>
            <a:chExt cx="3476520" cy="4168800"/>
          </a:xfrm>
        </p:grpSpPr>
        <p:sp>
          <p:nvSpPr>
            <p:cNvPr id="280" name=""/>
            <p:cNvSpPr/>
            <p:nvPr/>
          </p:nvSpPr>
          <p:spPr>
            <a:xfrm>
              <a:off x="4915080" y="1112760"/>
              <a:ext cx="3400200" cy="416880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81" name="6%20Sigma1" descr=""/>
            <p:cNvPicPr/>
            <p:nvPr/>
          </p:nvPicPr>
          <p:blipFill>
            <a:blip r:embed="rId3"/>
            <a:stretch/>
          </p:blipFill>
          <p:spPr>
            <a:xfrm>
              <a:off x="4941720" y="2790720"/>
              <a:ext cx="3329280" cy="1940040"/>
            </a:xfrm>
            <a:prstGeom prst="rect">
              <a:avLst/>
            </a:prstGeom>
            <a:noFill/>
            <a:ln w="0">
              <a:noFill/>
            </a:ln>
          </p:spPr>
        </p:pic>
        <p:sp>
          <p:nvSpPr>
            <p:cNvPr id="282" name=""/>
            <p:cNvSpPr/>
            <p:nvPr/>
          </p:nvSpPr>
          <p:spPr>
            <a:xfrm>
              <a:off x="5219640" y="2193840"/>
              <a:ext cx="278316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1995  PRODUCTIVITY</a:t>
              </a:r>
              <a:endParaRPr b="0" lang="en-US" sz="2000" strike="noStrike" u="none">
                <a:solidFill>
                  <a:srgbClr val="000000"/>
                </a:solidFill>
                <a:effectLst/>
                <a:uFillTx/>
                <a:latin typeface="Times New Roman"/>
              </a:endParaRPr>
            </a:p>
          </p:txBody>
        </p:sp>
        <p:sp>
          <p:nvSpPr>
            <p:cNvPr id="283" name=""/>
            <p:cNvSpPr/>
            <p:nvPr/>
          </p:nvSpPr>
          <p:spPr>
            <a:xfrm>
              <a:off x="5014440" y="2700360"/>
              <a:ext cx="319320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1997  PRODUCT DESIGN</a:t>
              </a:r>
              <a:endParaRPr b="0" lang="en-US" sz="2000" strike="noStrike" u="none">
                <a:solidFill>
                  <a:srgbClr val="000000"/>
                </a:solidFill>
                <a:effectLst/>
                <a:uFillTx/>
                <a:latin typeface="Times New Roman"/>
              </a:endParaRPr>
            </a:p>
          </p:txBody>
        </p:sp>
        <p:sp>
          <p:nvSpPr>
            <p:cNvPr id="284" name=""/>
            <p:cNvSpPr/>
            <p:nvPr/>
          </p:nvSpPr>
          <p:spPr>
            <a:xfrm>
              <a:off x="4990320" y="3206880"/>
              <a:ext cx="324324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1998  @ THE CUSTOMER</a:t>
              </a:r>
              <a:endParaRPr b="0" lang="en-US" sz="2000" strike="noStrike" u="none">
                <a:solidFill>
                  <a:srgbClr val="000000"/>
                </a:solidFill>
                <a:effectLst/>
                <a:uFillTx/>
                <a:latin typeface="Times New Roman"/>
              </a:endParaRPr>
            </a:p>
          </p:txBody>
        </p:sp>
        <p:sp>
          <p:nvSpPr>
            <p:cNvPr id="285" name=""/>
            <p:cNvSpPr/>
            <p:nvPr/>
          </p:nvSpPr>
          <p:spPr>
            <a:xfrm>
              <a:off x="5291280" y="3714840"/>
              <a:ext cx="264132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1999  FULFILLMENT</a:t>
              </a:r>
              <a:endParaRPr b="0" lang="en-US" sz="2000" strike="noStrike" u="none">
                <a:solidFill>
                  <a:srgbClr val="000000"/>
                </a:solidFill>
                <a:effectLst/>
                <a:uFillTx/>
                <a:latin typeface="Times New Roman"/>
              </a:endParaRPr>
            </a:p>
          </p:txBody>
        </p:sp>
        <p:sp>
          <p:nvSpPr>
            <p:cNvPr id="286" name=""/>
            <p:cNvSpPr/>
            <p:nvPr/>
          </p:nvSpPr>
          <p:spPr>
            <a:xfrm>
              <a:off x="5319720" y="4221000"/>
              <a:ext cx="258480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b2b2b2"/>
                  </a:solidFill>
                  <a:effectLst/>
                  <a:uFillTx/>
                  <a:latin typeface="Arial"/>
                </a:rPr>
                <a:t>2000  DIGITIZATION</a:t>
              </a:r>
              <a:endParaRPr b="0" lang="en-US" sz="2000" strike="noStrike" u="none">
                <a:solidFill>
                  <a:srgbClr val="000000"/>
                </a:solidFill>
                <a:effectLst/>
                <a:uFillTx/>
                <a:latin typeface="Times New Roman"/>
              </a:endParaRPr>
            </a:p>
          </p:txBody>
        </p:sp>
        <p:grpSp>
          <p:nvGrpSpPr>
            <p:cNvPr id="287" name=""/>
            <p:cNvGrpSpPr/>
            <p:nvPr/>
          </p:nvGrpSpPr>
          <p:grpSpPr>
            <a:xfrm>
              <a:off x="5056200" y="1206360"/>
              <a:ext cx="869760" cy="792000"/>
              <a:chOff x="5056200" y="1206360"/>
              <a:chExt cx="869760" cy="792000"/>
            </a:xfrm>
          </p:grpSpPr>
          <p:sp>
            <p:nvSpPr>
              <p:cNvPr id="288" name=""/>
              <p:cNvSpPr/>
              <p:nvPr/>
            </p:nvSpPr>
            <p:spPr>
              <a:xfrm>
                <a:off x="5056200" y="1206360"/>
                <a:ext cx="730800" cy="59580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 name=""/>
              <p:cNvSpPr/>
              <p:nvPr/>
            </p:nvSpPr>
            <p:spPr>
              <a:xfrm>
                <a:off x="5166000" y="143568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 name=""/>
              <p:cNvSpPr/>
              <p:nvPr/>
            </p:nvSpPr>
            <p:spPr>
              <a:xfrm>
                <a:off x="5166000" y="143568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1" name=""/>
            <p:cNvSpPr/>
            <p:nvPr/>
          </p:nvSpPr>
          <p:spPr>
            <a:xfrm>
              <a:off x="5932440" y="1373040"/>
              <a:ext cx="2459160" cy="365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Book Antiqua"/>
                </a:rPr>
                <a:t>Six Sigma Evolution</a:t>
              </a:r>
              <a:endParaRPr b="0" lang="en-US" sz="2000" strike="noStrike" u="none">
                <a:solidFill>
                  <a:srgbClr val="000000"/>
                </a:solidFill>
                <a:effectLst/>
                <a:uFillTx/>
                <a:latin typeface="Times New Roman"/>
              </a:endParaRPr>
            </a:p>
          </p:txBody>
        </p:sp>
        <p:sp>
          <p:nvSpPr>
            <p:cNvPr id="292" name=""/>
            <p:cNvSpPr/>
            <p:nvPr/>
          </p:nvSpPr>
          <p:spPr>
            <a:xfrm>
              <a:off x="5152680" y="4729320"/>
              <a:ext cx="285372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2001  CERTIFICATION</a:t>
              </a:r>
              <a:endParaRPr b="0" lang="en-US" sz="2000" strike="noStrike" u="none">
                <a:solidFill>
                  <a:srgbClr val="000000"/>
                </a:solidFill>
                <a:effectLst/>
                <a:uFillTx/>
                <a:latin typeface="Times New Roman"/>
              </a:endParaRPr>
            </a:p>
          </p:txBody>
        </p:sp>
      </p:gr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293" name=""/>
          <p:cNvGrpSpPr/>
          <p:nvPr/>
        </p:nvGrpSpPr>
        <p:grpSpPr>
          <a:xfrm>
            <a:off x="6248520" y="3755880"/>
            <a:ext cx="591840" cy="962280"/>
            <a:chOff x="6248520" y="3755880"/>
            <a:chExt cx="591840" cy="962280"/>
          </a:xfrm>
        </p:grpSpPr>
        <p:sp>
          <p:nvSpPr>
            <p:cNvPr id="294" name=""/>
            <p:cNvSpPr/>
            <p:nvPr/>
          </p:nvSpPr>
          <p:spPr>
            <a:xfrm>
              <a:off x="6248520" y="4146480"/>
              <a:ext cx="591840" cy="571680"/>
            </a:xfrm>
            <a:prstGeom prst="rect">
              <a:avLst/>
            </a:prstGeom>
            <a:gradFill rotWithShape="0">
              <a:gsLst>
                <a:gs pos="0">
                  <a:srgbClr val="ffae0b"/>
                </a:gs>
                <a:gs pos="50000">
                  <a:srgbClr val="ffff00"/>
                </a:gs>
                <a:gs pos="100000">
                  <a:srgbClr val="ffae0b"/>
                </a:gs>
              </a:gsLst>
              <a:lin ang="10800000"/>
            </a:gradFill>
            <a:ln w="9360">
              <a:solidFill>
                <a:srgbClr val="ffae0b"/>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 name=""/>
            <p:cNvSpPr/>
            <p:nvPr/>
          </p:nvSpPr>
          <p:spPr>
            <a:xfrm>
              <a:off x="6285960" y="3755880"/>
              <a:ext cx="5094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GEsans55"/>
                </a:rPr>
                <a:t>$600</a:t>
              </a:r>
              <a:endParaRPr b="0" lang="en-US" sz="1800" strike="noStrike" u="none">
                <a:solidFill>
                  <a:srgbClr val="000000"/>
                </a:solidFill>
                <a:effectLst/>
                <a:uFillTx/>
                <a:latin typeface="Times New Roman"/>
              </a:endParaRPr>
            </a:p>
          </p:txBody>
        </p:sp>
      </p:grpSp>
      <p:grpSp>
        <p:nvGrpSpPr>
          <p:cNvPr id="296" name=""/>
          <p:cNvGrpSpPr/>
          <p:nvPr/>
        </p:nvGrpSpPr>
        <p:grpSpPr>
          <a:xfrm>
            <a:off x="4754520" y="3879720"/>
            <a:ext cx="592200" cy="838440"/>
            <a:chOff x="4754520" y="3879720"/>
            <a:chExt cx="592200" cy="838440"/>
          </a:xfrm>
        </p:grpSpPr>
        <p:sp>
          <p:nvSpPr>
            <p:cNvPr id="297" name=""/>
            <p:cNvSpPr/>
            <p:nvPr/>
          </p:nvSpPr>
          <p:spPr>
            <a:xfrm>
              <a:off x="4754520" y="4241880"/>
              <a:ext cx="592200" cy="476280"/>
            </a:xfrm>
            <a:prstGeom prst="rect">
              <a:avLst/>
            </a:prstGeom>
            <a:gradFill rotWithShape="0">
              <a:gsLst>
                <a:gs pos="0">
                  <a:srgbClr val="ffae0b"/>
                </a:gs>
                <a:gs pos="50000">
                  <a:srgbClr val="ffff00"/>
                </a:gs>
                <a:gs pos="100000">
                  <a:srgbClr val="ffae0b"/>
                </a:gs>
              </a:gsLst>
              <a:lin ang="10800000"/>
            </a:gradFill>
            <a:ln w="9360">
              <a:solidFill>
                <a:srgbClr val="ffae0b"/>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 name=""/>
            <p:cNvSpPr/>
            <p:nvPr/>
          </p:nvSpPr>
          <p:spPr>
            <a:xfrm>
              <a:off x="4801680" y="3879720"/>
              <a:ext cx="5094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$500</a:t>
              </a:r>
              <a:endParaRPr b="0" lang="en-US" sz="1800" strike="noStrike" u="none">
                <a:solidFill>
                  <a:srgbClr val="000000"/>
                </a:solidFill>
                <a:effectLst/>
                <a:uFillTx/>
                <a:latin typeface="Times New Roman"/>
              </a:endParaRPr>
            </a:p>
          </p:txBody>
        </p:sp>
      </p:grpSp>
      <p:grpSp>
        <p:nvGrpSpPr>
          <p:cNvPr id="299" name=""/>
          <p:cNvGrpSpPr/>
          <p:nvPr/>
        </p:nvGrpSpPr>
        <p:grpSpPr>
          <a:xfrm>
            <a:off x="3260880" y="3927600"/>
            <a:ext cx="591840" cy="790200"/>
            <a:chOff x="3260880" y="3927600"/>
            <a:chExt cx="591840" cy="790200"/>
          </a:xfrm>
        </p:grpSpPr>
        <p:sp>
          <p:nvSpPr>
            <p:cNvPr id="300" name=""/>
            <p:cNvSpPr/>
            <p:nvPr/>
          </p:nvSpPr>
          <p:spPr>
            <a:xfrm>
              <a:off x="3260880" y="4289400"/>
              <a:ext cx="591840" cy="428400"/>
            </a:xfrm>
            <a:prstGeom prst="rect">
              <a:avLst/>
            </a:prstGeom>
            <a:gradFill rotWithShape="0">
              <a:gsLst>
                <a:gs pos="0">
                  <a:srgbClr val="ffae0b"/>
                </a:gs>
                <a:gs pos="50000">
                  <a:srgbClr val="ffff00"/>
                </a:gs>
                <a:gs pos="100000">
                  <a:srgbClr val="ffae0b"/>
                </a:gs>
              </a:gsLst>
              <a:lin ang="10800000"/>
            </a:gradFill>
            <a:ln w="9360">
              <a:solidFill>
                <a:srgbClr val="ffae0b"/>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 name=""/>
            <p:cNvSpPr/>
            <p:nvPr/>
          </p:nvSpPr>
          <p:spPr>
            <a:xfrm>
              <a:off x="3297960" y="3927600"/>
              <a:ext cx="5094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$450</a:t>
              </a:r>
              <a:endParaRPr b="0" lang="en-US" sz="1800" strike="noStrike" u="none">
                <a:solidFill>
                  <a:srgbClr val="000000"/>
                </a:solidFill>
                <a:effectLst/>
                <a:uFillTx/>
                <a:latin typeface="Times New Roman"/>
              </a:endParaRPr>
            </a:p>
          </p:txBody>
        </p:sp>
      </p:grpSp>
      <p:grpSp>
        <p:nvGrpSpPr>
          <p:cNvPr id="302" name=""/>
          <p:cNvGrpSpPr/>
          <p:nvPr/>
        </p:nvGrpSpPr>
        <p:grpSpPr>
          <a:xfrm>
            <a:off x="1736640" y="3978360"/>
            <a:ext cx="592200" cy="723960"/>
            <a:chOff x="1736640" y="3978360"/>
            <a:chExt cx="592200" cy="723960"/>
          </a:xfrm>
        </p:grpSpPr>
        <p:sp>
          <p:nvSpPr>
            <p:cNvPr id="303" name=""/>
            <p:cNvSpPr/>
            <p:nvPr/>
          </p:nvSpPr>
          <p:spPr>
            <a:xfrm>
              <a:off x="1736640" y="4340160"/>
              <a:ext cx="592200" cy="362160"/>
            </a:xfrm>
            <a:prstGeom prst="rect">
              <a:avLst/>
            </a:prstGeom>
            <a:gradFill rotWithShape="0">
              <a:gsLst>
                <a:gs pos="0">
                  <a:srgbClr val="ffae0b"/>
                </a:gs>
                <a:gs pos="50000">
                  <a:srgbClr val="ffff00"/>
                </a:gs>
                <a:gs pos="100000">
                  <a:srgbClr val="ffae0b"/>
                </a:gs>
              </a:gsLst>
              <a:lin ang="10800000"/>
            </a:gradFill>
            <a:ln w="9360">
              <a:solidFill>
                <a:srgbClr val="ffae0b"/>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 name=""/>
            <p:cNvSpPr/>
            <p:nvPr/>
          </p:nvSpPr>
          <p:spPr>
            <a:xfrm>
              <a:off x="1783800" y="3978360"/>
              <a:ext cx="5094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$380</a:t>
              </a:r>
              <a:endParaRPr b="0" lang="en-US" sz="1800" strike="noStrike" u="none">
                <a:solidFill>
                  <a:srgbClr val="000000"/>
                </a:solidFill>
                <a:effectLst/>
                <a:uFillTx/>
                <a:latin typeface="Times New Roman"/>
              </a:endParaRPr>
            </a:p>
          </p:txBody>
        </p:sp>
      </p:grpSp>
      <p:grpSp>
        <p:nvGrpSpPr>
          <p:cNvPr id="305" name=""/>
          <p:cNvGrpSpPr/>
          <p:nvPr/>
        </p:nvGrpSpPr>
        <p:grpSpPr>
          <a:xfrm>
            <a:off x="243000" y="4165560"/>
            <a:ext cx="592200" cy="552600"/>
            <a:chOff x="243000" y="4165560"/>
            <a:chExt cx="592200" cy="552600"/>
          </a:xfrm>
        </p:grpSpPr>
        <p:sp>
          <p:nvSpPr>
            <p:cNvPr id="306" name=""/>
            <p:cNvSpPr/>
            <p:nvPr/>
          </p:nvSpPr>
          <p:spPr>
            <a:xfrm>
              <a:off x="243000" y="4527360"/>
              <a:ext cx="592200" cy="190800"/>
            </a:xfrm>
            <a:prstGeom prst="rect">
              <a:avLst/>
            </a:prstGeom>
            <a:gradFill rotWithShape="0">
              <a:gsLst>
                <a:gs pos="0">
                  <a:srgbClr val="ffae0b"/>
                </a:gs>
                <a:gs pos="50000">
                  <a:srgbClr val="ffff00"/>
                </a:gs>
                <a:gs pos="100000">
                  <a:srgbClr val="ffae0b"/>
                </a:gs>
              </a:gsLst>
              <a:lin ang="10800000"/>
            </a:gradFill>
            <a:ln w="9360">
              <a:solidFill>
                <a:srgbClr val="ffae0b"/>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 name=""/>
            <p:cNvSpPr/>
            <p:nvPr/>
          </p:nvSpPr>
          <p:spPr>
            <a:xfrm>
              <a:off x="280440" y="4165560"/>
              <a:ext cx="5094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Arial"/>
                </a:rPr>
                <a:t>$200</a:t>
              </a:r>
              <a:endParaRPr b="0" lang="en-US" sz="1800" strike="noStrike" u="none">
                <a:solidFill>
                  <a:srgbClr val="000000"/>
                </a:solidFill>
                <a:effectLst/>
                <a:uFillTx/>
                <a:latin typeface="Times New Roman"/>
              </a:endParaRPr>
            </a:p>
          </p:txBody>
        </p:sp>
      </p:grpSp>
      <p:grpSp>
        <p:nvGrpSpPr>
          <p:cNvPr id="308" name=""/>
          <p:cNvGrpSpPr/>
          <p:nvPr/>
        </p:nvGrpSpPr>
        <p:grpSpPr>
          <a:xfrm>
            <a:off x="5360760" y="2151000"/>
            <a:ext cx="610560" cy="2565000"/>
            <a:chOff x="5360760" y="2151000"/>
            <a:chExt cx="610560" cy="2565000"/>
          </a:xfrm>
        </p:grpSpPr>
        <p:sp>
          <p:nvSpPr>
            <p:cNvPr id="309" name=""/>
            <p:cNvSpPr/>
            <p:nvPr/>
          </p:nvSpPr>
          <p:spPr>
            <a:xfrm>
              <a:off x="5362560" y="2468160"/>
              <a:ext cx="590400" cy="2247840"/>
            </a:xfrm>
            <a:prstGeom prst="rect">
              <a:avLst/>
            </a:prstGeom>
            <a:gradFill rotWithShape="0">
              <a:gsLst>
                <a:gs pos="0">
                  <a:srgbClr val="008000"/>
                </a:gs>
                <a:gs pos="50000">
                  <a:srgbClr val="66ff66"/>
                </a:gs>
                <a:gs pos="100000">
                  <a:srgbClr val="008000"/>
                </a:gs>
              </a:gsLst>
              <a:lin ang="10800000"/>
            </a:gradFill>
            <a:ln w="9360">
              <a:solidFill>
                <a:srgbClr val="008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0" name=""/>
            <p:cNvSpPr/>
            <p:nvPr/>
          </p:nvSpPr>
          <p:spPr>
            <a:xfrm>
              <a:off x="5360760" y="2151000"/>
              <a:ext cx="61056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66ff66"/>
                  </a:solidFill>
                  <a:effectLst/>
                  <a:uFillTx/>
                  <a:latin typeface="Arial"/>
                </a:rPr>
                <a:t>$2.5B</a:t>
              </a:r>
              <a:endParaRPr b="0" lang="en-US" sz="1800" strike="noStrike" u="none">
                <a:solidFill>
                  <a:srgbClr val="000000"/>
                </a:solidFill>
                <a:effectLst/>
                <a:uFillTx/>
                <a:latin typeface="Times New Roman"/>
              </a:endParaRPr>
            </a:p>
          </p:txBody>
        </p:sp>
      </p:grpSp>
      <p:grpSp>
        <p:nvGrpSpPr>
          <p:cNvPr id="311" name=""/>
          <p:cNvGrpSpPr/>
          <p:nvPr/>
        </p:nvGrpSpPr>
        <p:grpSpPr>
          <a:xfrm>
            <a:off x="3835080" y="3211560"/>
            <a:ext cx="610560" cy="1504440"/>
            <a:chOff x="3835080" y="3211560"/>
            <a:chExt cx="610560" cy="1504440"/>
          </a:xfrm>
        </p:grpSpPr>
        <p:sp>
          <p:nvSpPr>
            <p:cNvPr id="312" name=""/>
            <p:cNvSpPr/>
            <p:nvPr/>
          </p:nvSpPr>
          <p:spPr>
            <a:xfrm>
              <a:off x="3854520" y="3573360"/>
              <a:ext cx="590400" cy="1142640"/>
            </a:xfrm>
            <a:prstGeom prst="rect">
              <a:avLst/>
            </a:prstGeom>
            <a:gradFill rotWithShape="0">
              <a:gsLst>
                <a:gs pos="0">
                  <a:srgbClr val="008000"/>
                </a:gs>
                <a:gs pos="50000">
                  <a:srgbClr val="66ff66"/>
                </a:gs>
                <a:gs pos="100000">
                  <a:srgbClr val="008000"/>
                </a:gs>
              </a:gsLst>
              <a:lin ang="10800000"/>
            </a:gradFill>
            <a:ln w="9360">
              <a:solidFill>
                <a:srgbClr val="008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 name=""/>
            <p:cNvSpPr/>
            <p:nvPr/>
          </p:nvSpPr>
          <p:spPr>
            <a:xfrm>
              <a:off x="3835080" y="3211560"/>
              <a:ext cx="61056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66ff66"/>
                  </a:solidFill>
                  <a:effectLst/>
                  <a:uFillTx/>
                  <a:latin typeface="Arial"/>
                </a:rPr>
                <a:t>$1.2B</a:t>
              </a:r>
              <a:endParaRPr b="0" lang="en-US" sz="1800" strike="noStrike" u="none">
                <a:solidFill>
                  <a:srgbClr val="000000"/>
                </a:solidFill>
                <a:effectLst/>
                <a:uFillTx/>
                <a:latin typeface="Times New Roman"/>
              </a:endParaRPr>
            </a:p>
          </p:txBody>
        </p:sp>
      </p:grpSp>
      <p:grpSp>
        <p:nvGrpSpPr>
          <p:cNvPr id="314" name=""/>
          <p:cNvGrpSpPr/>
          <p:nvPr/>
        </p:nvGrpSpPr>
        <p:grpSpPr>
          <a:xfrm>
            <a:off x="2328840" y="3687840"/>
            <a:ext cx="590400" cy="1028160"/>
            <a:chOff x="2328840" y="3687840"/>
            <a:chExt cx="590400" cy="1028160"/>
          </a:xfrm>
        </p:grpSpPr>
        <p:sp>
          <p:nvSpPr>
            <p:cNvPr id="315" name=""/>
            <p:cNvSpPr/>
            <p:nvPr/>
          </p:nvSpPr>
          <p:spPr>
            <a:xfrm>
              <a:off x="2328840" y="4049280"/>
              <a:ext cx="590400" cy="666720"/>
            </a:xfrm>
            <a:prstGeom prst="rect">
              <a:avLst/>
            </a:prstGeom>
            <a:gradFill rotWithShape="0">
              <a:gsLst>
                <a:gs pos="0">
                  <a:srgbClr val="008000"/>
                </a:gs>
                <a:gs pos="50000">
                  <a:srgbClr val="66ff66"/>
                </a:gs>
                <a:gs pos="100000">
                  <a:srgbClr val="008000"/>
                </a:gs>
              </a:gsLst>
              <a:lin ang="10800000"/>
            </a:gradFill>
            <a:ln w="9360">
              <a:solidFill>
                <a:srgbClr val="008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 name=""/>
            <p:cNvSpPr/>
            <p:nvPr/>
          </p:nvSpPr>
          <p:spPr>
            <a:xfrm>
              <a:off x="2375640" y="3687840"/>
              <a:ext cx="5094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66ff66"/>
                  </a:solidFill>
                  <a:effectLst/>
                  <a:uFillTx/>
                  <a:latin typeface="Arial"/>
                </a:rPr>
                <a:t>$700</a:t>
              </a:r>
              <a:endParaRPr b="0" lang="en-US" sz="1800" strike="noStrike" u="none">
                <a:solidFill>
                  <a:srgbClr val="000000"/>
                </a:solidFill>
                <a:effectLst/>
                <a:uFillTx/>
                <a:latin typeface="Times New Roman"/>
              </a:endParaRPr>
            </a:p>
          </p:txBody>
        </p:sp>
      </p:grpSp>
      <p:grpSp>
        <p:nvGrpSpPr>
          <p:cNvPr id="317" name=""/>
          <p:cNvGrpSpPr/>
          <p:nvPr/>
        </p:nvGrpSpPr>
        <p:grpSpPr>
          <a:xfrm>
            <a:off x="849240" y="4194000"/>
            <a:ext cx="590400" cy="524160"/>
            <a:chOff x="849240" y="4194000"/>
            <a:chExt cx="590400" cy="524160"/>
          </a:xfrm>
        </p:grpSpPr>
        <p:sp>
          <p:nvSpPr>
            <p:cNvPr id="318" name=""/>
            <p:cNvSpPr/>
            <p:nvPr/>
          </p:nvSpPr>
          <p:spPr>
            <a:xfrm>
              <a:off x="849240" y="4556160"/>
              <a:ext cx="590400" cy="162000"/>
            </a:xfrm>
            <a:prstGeom prst="rect">
              <a:avLst/>
            </a:prstGeom>
            <a:gradFill rotWithShape="0">
              <a:gsLst>
                <a:gs pos="0">
                  <a:srgbClr val="008000"/>
                </a:gs>
                <a:gs pos="50000">
                  <a:srgbClr val="66ff66"/>
                </a:gs>
                <a:gs pos="100000">
                  <a:srgbClr val="008000"/>
                </a:gs>
              </a:gsLst>
              <a:lin ang="10800000"/>
            </a:gradFill>
            <a:ln w="9360">
              <a:solidFill>
                <a:srgbClr val="008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 name=""/>
            <p:cNvSpPr/>
            <p:nvPr/>
          </p:nvSpPr>
          <p:spPr>
            <a:xfrm>
              <a:off x="886680" y="4194000"/>
              <a:ext cx="5094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66ff66"/>
                  </a:solidFill>
                  <a:effectLst/>
                  <a:uFillTx/>
                  <a:latin typeface="Arial"/>
                </a:rPr>
                <a:t>$170</a:t>
              </a:r>
              <a:endParaRPr b="0" lang="en-US" sz="1800" strike="noStrike" u="none">
                <a:solidFill>
                  <a:srgbClr val="000000"/>
                </a:solidFill>
                <a:effectLst/>
                <a:uFillTx/>
                <a:latin typeface="Times New Roman"/>
              </a:endParaRPr>
            </a:p>
          </p:txBody>
        </p:sp>
      </p:grpSp>
      <p:grpSp>
        <p:nvGrpSpPr>
          <p:cNvPr id="320" name=""/>
          <p:cNvGrpSpPr/>
          <p:nvPr/>
        </p:nvGrpSpPr>
        <p:grpSpPr>
          <a:xfrm>
            <a:off x="-4680" y="4718160"/>
            <a:ext cx="7475400" cy="882000"/>
            <a:chOff x="-4680" y="4718160"/>
            <a:chExt cx="7475400" cy="882000"/>
          </a:xfrm>
        </p:grpSpPr>
        <p:sp>
          <p:nvSpPr>
            <p:cNvPr id="321" name=""/>
            <p:cNvSpPr/>
            <p:nvPr/>
          </p:nvSpPr>
          <p:spPr>
            <a:xfrm>
              <a:off x="47520" y="4718160"/>
              <a:ext cx="7317000" cy="1440"/>
            </a:xfrm>
            <a:prstGeom prst="line">
              <a:avLst/>
            </a:prstGeom>
            <a:ln w="9360">
              <a:solidFill>
                <a:srgbClr val="dddddd"/>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2" name=""/>
            <p:cNvSpPr/>
            <p:nvPr/>
          </p:nvSpPr>
          <p:spPr>
            <a:xfrm>
              <a:off x="-4680" y="4844880"/>
              <a:ext cx="68868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Cost</a:t>
              </a:r>
              <a:endParaRPr b="0" lang="en-US" sz="1800" strike="noStrike" u="none">
                <a:solidFill>
                  <a:srgbClr val="000000"/>
                </a:solidFill>
                <a:effectLst/>
                <a:uFillTx/>
                <a:latin typeface="Times New Roman"/>
              </a:endParaRPr>
            </a:p>
          </p:txBody>
        </p:sp>
        <p:sp>
          <p:nvSpPr>
            <p:cNvPr id="323" name=""/>
            <p:cNvSpPr/>
            <p:nvPr/>
          </p:nvSpPr>
          <p:spPr>
            <a:xfrm>
              <a:off x="571680" y="4844880"/>
              <a:ext cx="95544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Benefit</a:t>
              </a:r>
              <a:endParaRPr b="0" lang="en-US" sz="1800" strike="noStrike" u="none">
                <a:solidFill>
                  <a:srgbClr val="000000"/>
                </a:solidFill>
                <a:effectLst/>
                <a:uFillTx/>
                <a:latin typeface="Times New Roman"/>
              </a:endParaRPr>
            </a:p>
          </p:txBody>
        </p:sp>
        <p:sp>
          <p:nvSpPr>
            <p:cNvPr id="324" name=""/>
            <p:cNvSpPr/>
            <p:nvPr/>
          </p:nvSpPr>
          <p:spPr>
            <a:xfrm>
              <a:off x="100080" y="5259240"/>
              <a:ext cx="1111320" cy="3409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1996</a:t>
              </a:r>
              <a:endParaRPr b="0" lang="en-US" sz="1800" strike="noStrike" u="none">
                <a:solidFill>
                  <a:srgbClr val="000000"/>
                </a:solidFill>
                <a:effectLst/>
                <a:uFillTx/>
                <a:latin typeface="Times New Roman"/>
              </a:endParaRPr>
            </a:p>
          </p:txBody>
        </p:sp>
        <p:sp>
          <p:nvSpPr>
            <p:cNvPr id="325" name=""/>
            <p:cNvSpPr/>
            <p:nvPr/>
          </p:nvSpPr>
          <p:spPr>
            <a:xfrm>
              <a:off x="96840" y="5191200"/>
              <a:ext cx="1241280" cy="0"/>
            </a:xfrm>
            <a:prstGeom prst="line">
              <a:avLst/>
            </a:prstGeom>
            <a:ln w="936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6" name=""/>
            <p:cNvSpPr/>
            <p:nvPr/>
          </p:nvSpPr>
          <p:spPr>
            <a:xfrm>
              <a:off x="1470240" y="4844880"/>
              <a:ext cx="68868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Cost</a:t>
              </a:r>
              <a:endParaRPr b="0" lang="en-US" sz="1800" strike="noStrike" u="none">
                <a:solidFill>
                  <a:srgbClr val="000000"/>
                </a:solidFill>
                <a:effectLst/>
                <a:uFillTx/>
                <a:latin typeface="Times New Roman"/>
              </a:endParaRPr>
            </a:p>
          </p:txBody>
        </p:sp>
        <p:sp>
          <p:nvSpPr>
            <p:cNvPr id="327" name=""/>
            <p:cNvSpPr/>
            <p:nvPr/>
          </p:nvSpPr>
          <p:spPr>
            <a:xfrm>
              <a:off x="2046240" y="4844880"/>
              <a:ext cx="95544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Benefit</a:t>
              </a:r>
              <a:endParaRPr b="0" lang="en-US" sz="1800" strike="noStrike" u="none">
                <a:solidFill>
                  <a:srgbClr val="000000"/>
                </a:solidFill>
                <a:effectLst/>
                <a:uFillTx/>
                <a:latin typeface="Times New Roman"/>
              </a:endParaRPr>
            </a:p>
          </p:txBody>
        </p:sp>
        <p:sp>
          <p:nvSpPr>
            <p:cNvPr id="328" name=""/>
            <p:cNvSpPr/>
            <p:nvPr/>
          </p:nvSpPr>
          <p:spPr>
            <a:xfrm>
              <a:off x="1574640" y="5259240"/>
              <a:ext cx="1113120" cy="3409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1997</a:t>
              </a:r>
              <a:endParaRPr b="0" lang="en-US" sz="1800" strike="noStrike" u="none">
                <a:solidFill>
                  <a:srgbClr val="000000"/>
                </a:solidFill>
                <a:effectLst/>
                <a:uFillTx/>
                <a:latin typeface="Times New Roman"/>
              </a:endParaRPr>
            </a:p>
          </p:txBody>
        </p:sp>
        <p:sp>
          <p:nvSpPr>
            <p:cNvPr id="329" name=""/>
            <p:cNvSpPr/>
            <p:nvPr/>
          </p:nvSpPr>
          <p:spPr>
            <a:xfrm>
              <a:off x="1571760" y="5191200"/>
              <a:ext cx="1241280" cy="0"/>
            </a:xfrm>
            <a:prstGeom prst="line">
              <a:avLst/>
            </a:prstGeom>
            <a:ln w="936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a:off x="2949840" y="4844880"/>
              <a:ext cx="68868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Cost</a:t>
              </a:r>
              <a:endParaRPr b="0" lang="en-US" sz="1800" strike="noStrike" u="none">
                <a:solidFill>
                  <a:srgbClr val="000000"/>
                </a:solidFill>
                <a:effectLst/>
                <a:uFillTx/>
                <a:latin typeface="Times New Roman"/>
              </a:endParaRPr>
            </a:p>
          </p:txBody>
        </p:sp>
        <p:sp>
          <p:nvSpPr>
            <p:cNvPr id="331" name=""/>
            <p:cNvSpPr/>
            <p:nvPr/>
          </p:nvSpPr>
          <p:spPr>
            <a:xfrm>
              <a:off x="3527280" y="4844880"/>
              <a:ext cx="95544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Benefit</a:t>
              </a:r>
              <a:endParaRPr b="0" lang="en-US" sz="1800" strike="noStrike" u="none">
                <a:solidFill>
                  <a:srgbClr val="000000"/>
                </a:solidFill>
                <a:effectLst/>
                <a:uFillTx/>
                <a:latin typeface="Times New Roman"/>
              </a:endParaRPr>
            </a:p>
          </p:txBody>
        </p:sp>
        <p:sp>
          <p:nvSpPr>
            <p:cNvPr id="332" name=""/>
            <p:cNvSpPr/>
            <p:nvPr/>
          </p:nvSpPr>
          <p:spPr>
            <a:xfrm>
              <a:off x="3056040" y="5259240"/>
              <a:ext cx="1111320" cy="3409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1998</a:t>
              </a:r>
              <a:endParaRPr b="0" lang="en-US" sz="1800" strike="noStrike" u="none">
                <a:solidFill>
                  <a:srgbClr val="000000"/>
                </a:solidFill>
                <a:effectLst/>
                <a:uFillTx/>
                <a:latin typeface="Times New Roman"/>
              </a:endParaRPr>
            </a:p>
          </p:txBody>
        </p:sp>
        <p:sp>
          <p:nvSpPr>
            <p:cNvPr id="333" name=""/>
            <p:cNvSpPr/>
            <p:nvPr/>
          </p:nvSpPr>
          <p:spPr>
            <a:xfrm>
              <a:off x="3052800" y="5191200"/>
              <a:ext cx="1239840" cy="0"/>
            </a:xfrm>
            <a:prstGeom prst="line">
              <a:avLst/>
            </a:prstGeom>
            <a:ln w="936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4" name=""/>
            <p:cNvSpPr/>
            <p:nvPr/>
          </p:nvSpPr>
          <p:spPr>
            <a:xfrm>
              <a:off x="4429440" y="4844880"/>
              <a:ext cx="68868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Cost</a:t>
              </a:r>
              <a:endParaRPr b="0" lang="en-US" sz="1800" strike="noStrike" u="none">
                <a:solidFill>
                  <a:srgbClr val="000000"/>
                </a:solidFill>
                <a:effectLst/>
                <a:uFillTx/>
                <a:latin typeface="Times New Roman"/>
              </a:endParaRPr>
            </a:p>
          </p:txBody>
        </p:sp>
        <p:sp>
          <p:nvSpPr>
            <p:cNvPr id="335" name=""/>
            <p:cNvSpPr/>
            <p:nvPr/>
          </p:nvSpPr>
          <p:spPr>
            <a:xfrm>
              <a:off x="5006880" y="4844880"/>
              <a:ext cx="95544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Benefit</a:t>
              </a:r>
              <a:endParaRPr b="0" lang="en-US" sz="1800" strike="noStrike" u="none">
                <a:solidFill>
                  <a:srgbClr val="000000"/>
                </a:solidFill>
                <a:effectLst/>
                <a:uFillTx/>
                <a:latin typeface="Times New Roman"/>
              </a:endParaRPr>
            </a:p>
          </p:txBody>
        </p:sp>
        <p:sp>
          <p:nvSpPr>
            <p:cNvPr id="336" name=""/>
            <p:cNvSpPr/>
            <p:nvPr/>
          </p:nvSpPr>
          <p:spPr>
            <a:xfrm>
              <a:off x="4533840" y="5259240"/>
              <a:ext cx="1112760" cy="3409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1999</a:t>
              </a:r>
              <a:endParaRPr b="0" lang="en-US" sz="1800" strike="noStrike" u="none">
                <a:solidFill>
                  <a:srgbClr val="000000"/>
                </a:solidFill>
                <a:effectLst/>
                <a:uFillTx/>
                <a:latin typeface="Times New Roman"/>
              </a:endParaRPr>
            </a:p>
          </p:txBody>
        </p:sp>
        <p:sp>
          <p:nvSpPr>
            <p:cNvPr id="337" name=""/>
            <p:cNvSpPr/>
            <p:nvPr/>
          </p:nvSpPr>
          <p:spPr>
            <a:xfrm>
              <a:off x="4530600" y="5191200"/>
              <a:ext cx="1243080" cy="0"/>
            </a:xfrm>
            <a:prstGeom prst="line">
              <a:avLst/>
            </a:prstGeom>
            <a:ln w="936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8" name=""/>
            <p:cNvSpPr/>
            <p:nvPr/>
          </p:nvSpPr>
          <p:spPr>
            <a:xfrm>
              <a:off x="5938920" y="4844880"/>
              <a:ext cx="68868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Cost</a:t>
              </a:r>
              <a:endParaRPr b="0" lang="en-US" sz="1800" strike="noStrike" u="none">
                <a:solidFill>
                  <a:srgbClr val="000000"/>
                </a:solidFill>
                <a:effectLst/>
                <a:uFillTx/>
                <a:latin typeface="Times New Roman"/>
              </a:endParaRPr>
            </a:p>
          </p:txBody>
        </p:sp>
        <p:sp>
          <p:nvSpPr>
            <p:cNvPr id="339" name=""/>
            <p:cNvSpPr/>
            <p:nvPr/>
          </p:nvSpPr>
          <p:spPr>
            <a:xfrm>
              <a:off x="6515280" y="4844880"/>
              <a:ext cx="955440" cy="34092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Benefit</a:t>
              </a:r>
              <a:endParaRPr b="0" lang="en-US" sz="1800" strike="noStrike" u="none">
                <a:solidFill>
                  <a:srgbClr val="000000"/>
                </a:solidFill>
                <a:effectLst/>
                <a:uFillTx/>
                <a:latin typeface="Times New Roman"/>
              </a:endParaRPr>
            </a:p>
          </p:txBody>
        </p:sp>
        <p:sp>
          <p:nvSpPr>
            <p:cNvPr id="340" name=""/>
            <p:cNvSpPr/>
            <p:nvPr/>
          </p:nvSpPr>
          <p:spPr>
            <a:xfrm>
              <a:off x="6043680" y="5259240"/>
              <a:ext cx="1112760" cy="3409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2000</a:t>
              </a:r>
              <a:endParaRPr b="0" lang="en-US" sz="1800" strike="noStrike" u="none">
                <a:solidFill>
                  <a:srgbClr val="000000"/>
                </a:solidFill>
                <a:effectLst/>
                <a:uFillTx/>
                <a:latin typeface="Times New Roman"/>
              </a:endParaRPr>
            </a:p>
          </p:txBody>
        </p:sp>
        <p:sp>
          <p:nvSpPr>
            <p:cNvPr id="341" name=""/>
            <p:cNvSpPr/>
            <p:nvPr/>
          </p:nvSpPr>
          <p:spPr>
            <a:xfrm>
              <a:off x="6040440" y="5191200"/>
              <a:ext cx="1241280" cy="0"/>
            </a:xfrm>
            <a:prstGeom prst="line">
              <a:avLst/>
            </a:prstGeom>
            <a:ln w="936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342" name=""/>
          <p:cNvSpPr/>
          <p:nvPr/>
        </p:nvSpPr>
        <p:spPr>
          <a:xfrm>
            <a:off x="2433600" y="1068480"/>
            <a:ext cx="2867040" cy="954000"/>
          </a:xfrm>
          <a:prstGeom prst="rect">
            <a:avLst/>
          </a:prstGeom>
          <a:solidFill>
            <a:srgbClr val="ffffff"/>
          </a:solidFill>
          <a:ln w="190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3" name=""/>
          <p:cNvGrpSpPr/>
          <p:nvPr/>
        </p:nvGrpSpPr>
        <p:grpSpPr>
          <a:xfrm>
            <a:off x="2576520" y="1135080"/>
            <a:ext cx="1707840" cy="247320"/>
            <a:chOff x="2576520" y="1135080"/>
            <a:chExt cx="1707840" cy="247320"/>
          </a:xfrm>
        </p:grpSpPr>
        <p:sp>
          <p:nvSpPr>
            <p:cNvPr id="344" name=""/>
            <p:cNvSpPr/>
            <p:nvPr/>
          </p:nvSpPr>
          <p:spPr>
            <a:xfrm>
              <a:off x="2835360" y="1135080"/>
              <a:ext cx="1449000" cy="247320"/>
            </a:xfrm>
            <a:prstGeom prst="rect">
              <a:avLst/>
            </a:prstGeom>
            <a:noFill/>
            <a:ln w="0">
              <a:noFill/>
            </a:ln>
          </p:spPr>
          <p:style>
            <a:lnRef idx="0"/>
            <a:fillRef idx="0"/>
            <a:effectRef idx="0"/>
            <a:fontRef idx="minor"/>
          </p:style>
          <p:txBody>
            <a:bodyPr wrap="none" lIns="0" rIns="0" tIns="0" bIns="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GEsans55"/>
                </a:rPr>
                <a:t>6 Sigma Cost</a:t>
              </a:r>
              <a:endParaRPr b="0" lang="en-US" sz="1800" strike="noStrike" u="none">
                <a:solidFill>
                  <a:srgbClr val="000000"/>
                </a:solidFill>
                <a:effectLst/>
                <a:uFillTx/>
                <a:latin typeface="Times New Roman"/>
              </a:endParaRPr>
            </a:p>
          </p:txBody>
        </p:sp>
        <p:sp>
          <p:nvSpPr>
            <p:cNvPr id="345" name=""/>
            <p:cNvSpPr/>
            <p:nvPr/>
          </p:nvSpPr>
          <p:spPr>
            <a:xfrm>
              <a:off x="2576520" y="1149480"/>
              <a:ext cx="142920" cy="142920"/>
            </a:xfrm>
            <a:prstGeom prst="rect">
              <a:avLst/>
            </a:pr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46" name=""/>
          <p:cNvGrpSpPr/>
          <p:nvPr/>
        </p:nvGrpSpPr>
        <p:grpSpPr>
          <a:xfrm>
            <a:off x="2576520" y="1422360"/>
            <a:ext cx="2526840" cy="247320"/>
            <a:chOff x="2576520" y="1422360"/>
            <a:chExt cx="2526840" cy="247320"/>
          </a:xfrm>
        </p:grpSpPr>
        <p:sp>
          <p:nvSpPr>
            <p:cNvPr id="347" name=""/>
            <p:cNvSpPr/>
            <p:nvPr/>
          </p:nvSpPr>
          <p:spPr>
            <a:xfrm>
              <a:off x="2576520" y="1444680"/>
              <a:ext cx="142920" cy="142920"/>
            </a:xfrm>
            <a:prstGeom prst="rect">
              <a:avLst/>
            </a:prstGeom>
            <a:solidFill>
              <a:srgbClr val="66ff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8" name=""/>
            <p:cNvSpPr/>
            <p:nvPr/>
          </p:nvSpPr>
          <p:spPr>
            <a:xfrm>
              <a:off x="2841480" y="1422360"/>
              <a:ext cx="2261880" cy="247320"/>
            </a:xfrm>
            <a:prstGeom prst="rect">
              <a:avLst/>
            </a:prstGeom>
            <a:noFill/>
            <a:ln w="0">
              <a:noFill/>
            </a:ln>
          </p:spPr>
          <p:style>
            <a:lnRef idx="0"/>
            <a:fillRef idx="0"/>
            <a:effectRef idx="0"/>
            <a:fontRef idx="minor"/>
          </p:style>
          <p:txBody>
            <a:bodyPr wrap="none" lIns="0" rIns="0" tIns="0" bIns="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GEsans55"/>
                </a:rPr>
                <a:t>6 Sigma Productivity</a:t>
              </a:r>
              <a:endParaRPr b="0" lang="en-US" sz="1800" strike="noStrike" u="none">
                <a:solidFill>
                  <a:srgbClr val="000000"/>
                </a:solidFill>
                <a:effectLst/>
                <a:uFillTx/>
                <a:latin typeface="Times New Roman"/>
              </a:endParaRPr>
            </a:p>
          </p:txBody>
        </p:sp>
      </p:grpSp>
      <p:grpSp>
        <p:nvGrpSpPr>
          <p:cNvPr id="349" name=""/>
          <p:cNvGrpSpPr/>
          <p:nvPr/>
        </p:nvGrpSpPr>
        <p:grpSpPr>
          <a:xfrm>
            <a:off x="2576520" y="1727280"/>
            <a:ext cx="2637000" cy="247320"/>
            <a:chOff x="2576520" y="1727280"/>
            <a:chExt cx="2637000" cy="247320"/>
          </a:xfrm>
        </p:grpSpPr>
        <p:sp>
          <p:nvSpPr>
            <p:cNvPr id="350" name=""/>
            <p:cNvSpPr/>
            <p:nvPr/>
          </p:nvSpPr>
          <p:spPr>
            <a:xfrm>
              <a:off x="2576520" y="1765440"/>
              <a:ext cx="142920" cy="1425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1" name=""/>
            <p:cNvSpPr/>
            <p:nvPr/>
          </p:nvSpPr>
          <p:spPr>
            <a:xfrm>
              <a:off x="2837880" y="1727280"/>
              <a:ext cx="2375640" cy="247320"/>
            </a:xfrm>
            <a:prstGeom prst="rect">
              <a:avLst/>
            </a:prstGeom>
            <a:noFill/>
            <a:ln w="0">
              <a:noFill/>
            </a:ln>
          </p:spPr>
          <p:style>
            <a:lnRef idx="0"/>
            <a:fillRef idx="0"/>
            <a:effectRef idx="0"/>
            <a:fontRef idx="minor"/>
          </p:style>
          <p:txBody>
            <a:bodyPr wrap="none" lIns="0" rIns="0" tIns="0" bIns="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GEsans55"/>
                </a:rPr>
                <a:t>Delighting Customers</a:t>
              </a:r>
              <a:endParaRPr b="0" lang="en-US" sz="1800" strike="noStrike" u="none">
                <a:solidFill>
                  <a:srgbClr val="000000"/>
                </a:solidFill>
                <a:effectLst/>
                <a:uFillTx/>
                <a:latin typeface="Times New Roman"/>
              </a:endParaRPr>
            </a:p>
          </p:txBody>
        </p:sp>
      </p:grpSp>
      <p:sp>
        <p:nvSpPr>
          <p:cNvPr id="352" name=""/>
          <p:cNvSpPr/>
          <p:nvPr/>
        </p:nvSpPr>
        <p:spPr>
          <a:xfrm>
            <a:off x="4413600" y="90360"/>
            <a:ext cx="51094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Results </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from 6 Sigma</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353" name=""/>
          <p:cNvSpPr/>
          <p:nvPr/>
        </p:nvSpPr>
        <p:spPr>
          <a:xfrm>
            <a:off x="287280" y="5727600"/>
            <a:ext cx="8505720" cy="655560"/>
          </a:xfrm>
          <a:prstGeom prst="rect">
            <a:avLst/>
          </a:prstGeom>
          <a:solidFill>
            <a:srgbClr val="ffff00"/>
          </a:solidFill>
          <a:ln w="9360">
            <a:solidFill>
              <a:srgbClr val="000000"/>
            </a:solidFill>
            <a:miter/>
          </a:ln>
          <a:effectLst>
            <a:outerShdw dist="107932" dir="2700000" blurRad="0" rotWithShape="0">
              <a:srgbClr val="ffae0b"/>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$3.4 Billion in 2001 … Customers &amp; Shareholders Love It!</a:t>
            </a:r>
            <a:endParaRPr b="0" lang="en-US" sz="2400" strike="noStrike" u="none">
              <a:solidFill>
                <a:srgbClr val="000000"/>
              </a:solidFill>
              <a:effectLst/>
              <a:uFillTx/>
              <a:latin typeface="Times New Roman"/>
            </a:endParaRPr>
          </a:p>
        </p:txBody>
      </p:sp>
      <p:sp>
        <p:nvSpPr>
          <p:cNvPr id="354" name=""/>
          <p:cNvSpPr/>
          <p:nvPr/>
        </p:nvSpPr>
        <p:spPr>
          <a:xfrm>
            <a:off x="6862320" y="1316160"/>
            <a:ext cx="61056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66ff66"/>
                </a:solidFill>
                <a:effectLst/>
                <a:uFillTx/>
                <a:latin typeface="GEsans55"/>
              </a:rPr>
              <a:t>$3.5B</a:t>
            </a:r>
            <a:endParaRPr b="0" lang="en-US" sz="1800" strike="noStrike" u="none">
              <a:solidFill>
                <a:srgbClr val="000000"/>
              </a:solidFill>
              <a:effectLst/>
              <a:uFillTx/>
              <a:latin typeface="Times New Roman"/>
            </a:endParaRPr>
          </a:p>
        </p:txBody>
      </p:sp>
      <p:grpSp>
        <p:nvGrpSpPr>
          <p:cNvPr id="355" name=""/>
          <p:cNvGrpSpPr/>
          <p:nvPr/>
        </p:nvGrpSpPr>
        <p:grpSpPr>
          <a:xfrm>
            <a:off x="6835680" y="1612800"/>
            <a:ext cx="642960" cy="438120"/>
            <a:chOff x="6835680" y="1612800"/>
            <a:chExt cx="642960" cy="438120"/>
          </a:xfrm>
        </p:grpSpPr>
        <p:sp>
          <p:nvSpPr>
            <p:cNvPr id="356" name=""/>
            <p:cNvSpPr/>
            <p:nvPr/>
          </p:nvSpPr>
          <p:spPr>
            <a:xfrm>
              <a:off x="6835680" y="1612800"/>
              <a:ext cx="642960" cy="438120"/>
            </a:xfrm>
            <a:prstGeom prst="rect">
              <a:avLst/>
            </a:prstGeom>
            <a:gradFill rotWithShape="0">
              <a:gsLst>
                <a:gs pos="0">
                  <a:srgbClr val="ff0000"/>
                </a:gs>
                <a:gs pos="50000">
                  <a:srgbClr val="ffc5c6"/>
                </a:gs>
                <a:gs pos="100000">
                  <a:srgbClr val="ff0000"/>
                </a:gs>
              </a:gsLst>
              <a:lin ang="10800000"/>
            </a:gradFill>
            <a:ln w="1260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6841080" y="1695240"/>
              <a:ext cx="631800" cy="31320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GEsans55"/>
                </a:rPr>
                <a:t>$500</a:t>
              </a:r>
              <a:endParaRPr b="0" lang="en-US" sz="1600" strike="noStrike" u="none">
                <a:solidFill>
                  <a:srgbClr val="000000"/>
                </a:solidFill>
                <a:effectLst/>
                <a:uFillTx/>
                <a:latin typeface="Times New Roman"/>
              </a:endParaRPr>
            </a:p>
          </p:txBody>
        </p:sp>
      </p:grpSp>
      <p:grpSp>
        <p:nvGrpSpPr>
          <p:cNvPr id="358" name=""/>
          <p:cNvGrpSpPr/>
          <p:nvPr/>
        </p:nvGrpSpPr>
        <p:grpSpPr>
          <a:xfrm>
            <a:off x="6819840" y="1722600"/>
            <a:ext cx="721440" cy="3025080"/>
            <a:chOff x="6819840" y="1722600"/>
            <a:chExt cx="721440" cy="3025080"/>
          </a:xfrm>
        </p:grpSpPr>
        <p:grpSp>
          <p:nvGrpSpPr>
            <p:cNvPr id="359" name=""/>
            <p:cNvGrpSpPr/>
            <p:nvPr/>
          </p:nvGrpSpPr>
          <p:grpSpPr>
            <a:xfrm>
              <a:off x="6842160" y="1722600"/>
              <a:ext cx="637920" cy="3025080"/>
              <a:chOff x="6842160" y="1722600"/>
              <a:chExt cx="637920" cy="3025080"/>
            </a:xfrm>
          </p:grpSpPr>
          <p:sp>
            <p:nvSpPr>
              <p:cNvPr id="360" name=""/>
              <p:cNvSpPr/>
              <p:nvPr/>
            </p:nvSpPr>
            <p:spPr>
              <a:xfrm>
                <a:off x="6856200" y="2055600"/>
                <a:ext cx="623880" cy="2692080"/>
              </a:xfrm>
              <a:prstGeom prst="rect">
                <a:avLst/>
              </a:prstGeom>
              <a:gradFill rotWithShape="0">
                <a:gsLst>
                  <a:gs pos="0">
                    <a:srgbClr val="2f752f"/>
                  </a:gs>
                  <a:gs pos="50000">
                    <a:srgbClr val="66ff66"/>
                  </a:gs>
                  <a:gs pos="100000">
                    <a:srgbClr val="2f752f"/>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1" name=""/>
              <p:cNvSpPr/>
              <p:nvPr/>
            </p:nvSpPr>
            <p:spPr>
              <a:xfrm>
                <a:off x="6842160" y="1722600"/>
                <a:ext cx="360" cy="36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362" name=""/>
            <p:cNvSpPr/>
            <p:nvPr/>
          </p:nvSpPr>
          <p:spPr>
            <a:xfrm>
              <a:off x="6819840" y="2698920"/>
              <a:ext cx="721440" cy="31320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GEsans55"/>
                </a:rPr>
                <a:t>$3.0B</a:t>
              </a:r>
              <a:endParaRPr b="0" lang="en-US" sz="1600" strike="noStrike" u="none">
                <a:solidFill>
                  <a:srgbClr val="000000"/>
                </a:solidFill>
                <a:effectLst/>
                <a:uFillTx/>
                <a:latin typeface="Times New Roman"/>
              </a:endParaRPr>
            </a:p>
          </p:txBody>
        </p:sp>
      </p:grpSp>
      <p:grpSp>
        <p:nvGrpSpPr>
          <p:cNvPr id="363" name=""/>
          <p:cNvGrpSpPr/>
          <p:nvPr/>
        </p:nvGrpSpPr>
        <p:grpSpPr>
          <a:xfrm>
            <a:off x="7791480" y="3728880"/>
            <a:ext cx="591840" cy="962280"/>
            <a:chOff x="7791480" y="3728880"/>
            <a:chExt cx="591840" cy="962280"/>
          </a:xfrm>
        </p:grpSpPr>
        <p:sp>
          <p:nvSpPr>
            <p:cNvPr id="364" name=""/>
            <p:cNvSpPr/>
            <p:nvPr/>
          </p:nvSpPr>
          <p:spPr>
            <a:xfrm>
              <a:off x="7791480" y="4119480"/>
              <a:ext cx="591840" cy="571680"/>
            </a:xfrm>
            <a:prstGeom prst="rect">
              <a:avLst/>
            </a:prstGeom>
            <a:gradFill rotWithShape="0">
              <a:gsLst>
                <a:gs pos="0">
                  <a:srgbClr val="ffae0b"/>
                </a:gs>
                <a:gs pos="50000">
                  <a:srgbClr val="ffff00"/>
                </a:gs>
                <a:gs pos="100000">
                  <a:srgbClr val="ffae0b"/>
                </a:gs>
              </a:gsLst>
              <a:lin ang="10800000"/>
            </a:gradFill>
            <a:ln w="9360">
              <a:solidFill>
                <a:srgbClr val="ffae0b"/>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5" name=""/>
            <p:cNvSpPr/>
            <p:nvPr/>
          </p:nvSpPr>
          <p:spPr>
            <a:xfrm>
              <a:off x="7828920" y="3728880"/>
              <a:ext cx="5094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GEsans55"/>
                </a:rPr>
                <a:t>$600</a:t>
              </a:r>
              <a:endParaRPr b="0" lang="en-US" sz="1800" strike="noStrike" u="none">
                <a:solidFill>
                  <a:srgbClr val="000000"/>
                </a:solidFill>
                <a:effectLst/>
                <a:uFillTx/>
                <a:latin typeface="Times New Roman"/>
              </a:endParaRPr>
            </a:p>
          </p:txBody>
        </p:sp>
      </p:grpSp>
      <p:sp>
        <p:nvSpPr>
          <p:cNvPr id="366" name=""/>
          <p:cNvSpPr/>
          <p:nvPr/>
        </p:nvSpPr>
        <p:spPr>
          <a:xfrm>
            <a:off x="8405640" y="1071720"/>
            <a:ext cx="360" cy="363240"/>
          </a:xfrm>
          <a:prstGeom prst="rect">
            <a:avLst/>
          </a:prstGeom>
          <a:gradFill rotWithShape="0">
            <a:gsLst>
              <a:gs pos="0">
                <a:srgbClr val="fe9b82"/>
              </a:gs>
              <a:gs pos="100000">
                <a:srgbClr val="ff3300"/>
              </a:gs>
            </a:gsLst>
            <a:lin ang="10800000"/>
          </a:grad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67" name=""/>
          <p:cNvGrpSpPr/>
          <p:nvPr/>
        </p:nvGrpSpPr>
        <p:grpSpPr>
          <a:xfrm>
            <a:off x="8297640" y="2146320"/>
            <a:ext cx="721440" cy="2565000"/>
            <a:chOff x="8297640" y="2146320"/>
            <a:chExt cx="721440" cy="2565000"/>
          </a:xfrm>
        </p:grpSpPr>
        <p:grpSp>
          <p:nvGrpSpPr>
            <p:cNvPr id="368" name=""/>
            <p:cNvGrpSpPr/>
            <p:nvPr/>
          </p:nvGrpSpPr>
          <p:grpSpPr>
            <a:xfrm>
              <a:off x="8348760" y="2146320"/>
              <a:ext cx="591840" cy="2565000"/>
              <a:chOff x="8348760" y="2146320"/>
              <a:chExt cx="591840" cy="2565000"/>
            </a:xfrm>
          </p:grpSpPr>
          <p:sp>
            <p:nvSpPr>
              <p:cNvPr id="369" name=""/>
              <p:cNvSpPr/>
              <p:nvPr/>
            </p:nvSpPr>
            <p:spPr>
              <a:xfrm>
                <a:off x="8350200" y="2463480"/>
                <a:ext cx="590400" cy="2247840"/>
              </a:xfrm>
              <a:prstGeom prst="rect">
                <a:avLst/>
              </a:prstGeom>
              <a:gradFill rotWithShape="0">
                <a:gsLst>
                  <a:gs pos="0">
                    <a:srgbClr val="008000"/>
                  </a:gs>
                  <a:gs pos="50000">
                    <a:srgbClr val="66ff66"/>
                  </a:gs>
                  <a:gs pos="100000">
                    <a:srgbClr val="008000"/>
                  </a:gs>
                </a:gsLst>
                <a:lin ang="10800000"/>
              </a:gradFill>
              <a:ln w="9360">
                <a:solidFill>
                  <a:srgbClr val="008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0" name=""/>
              <p:cNvSpPr/>
              <p:nvPr/>
            </p:nvSpPr>
            <p:spPr>
              <a:xfrm>
                <a:off x="8348760" y="2146320"/>
                <a:ext cx="36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371" name=""/>
            <p:cNvSpPr/>
            <p:nvPr/>
          </p:nvSpPr>
          <p:spPr>
            <a:xfrm>
              <a:off x="8297640" y="3092400"/>
              <a:ext cx="72144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GEsans55"/>
                </a:rPr>
                <a:t>$2.5B</a:t>
              </a:r>
              <a:endParaRPr b="0" lang="en-US" sz="1600" strike="noStrike" u="none">
                <a:solidFill>
                  <a:srgbClr val="000000"/>
                </a:solidFill>
                <a:effectLst/>
                <a:uFillTx/>
                <a:latin typeface="Times New Roman"/>
              </a:endParaRPr>
            </a:p>
          </p:txBody>
        </p:sp>
      </p:grpSp>
      <p:grpSp>
        <p:nvGrpSpPr>
          <p:cNvPr id="372" name=""/>
          <p:cNvGrpSpPr/>
          <p:nvPr/>
        </p:nvGrpSpPr>
        <p:grpSpPr>
          <a:xfrm>
            <a:off x="8328600" y="1635120"/>
            <a:ext cx="631800" cy="824040"/>
            <a:chOff x="8328600" y="1635120"/>
            <a:chExt cx="631800" cy="824040"/>
          </a:xfrm>
        </p:grpSpPr>
        <p:sp>
          <p:nvSpPr>
            <p:cNvPr id="373" name=""/>
            <p:cNvSpPr/>
            <p:nvPr/>
          </p:nvSpPr>
          <p:spPr>
            <a:xfrm>
              <a:off x="8348400" y="1635120"/>
              <a:ext cx="592200" cy="824040"/>
            </a:xfrm>
            <a:prstGeom prst="rect">
              <a:avLst/>
            </a:prstGeom>
            <a:gradFill rotWithShape="0">
              <a:gsLst>
                <a:gs pos="0">
                  <a:srgbClr val="ff0000"/>
                </a:gs>
                <a:gs pos="50000">
                  <a:srgbClr val="ffc5c6"/>
                </a:gs>
                <a:gs pos="100000">
                  <a:srgbClr val="ff0000"/>
                </a:gs>
              </a:gsLst>
              <a:lin ang="10800000"/>
            </a:gradFill>
            <a:ln w="1260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4" name=""/>
            <p:cNvSpPr/>
            <p:nvPr/>
          </p:nvSpPr>
          <p:spPr>
            <a:xfrm>
              <a:off x="8328600" y="1890720"/>
              <a:ext cx="631800" cy="31320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GEsans55"/>
                </a:rPr>
                <a:t>$900</a:t>
              </a:r>
              <a:endParaRPr b="0" lang="en-US" sz="1600" strike="noStrike" u="none">
                <a:solidFill>
                  <a:srgbClr val="000000"/>
                </a:solidFill>
                <a:effectLst/>
                <a:uFillTx/>
                <a:latin typeface="Times New Roman"/>
              </a:endParaRPr>
            </a:p>
          </p:txBody>
        </p:sp>
      </p:grpSp>
      <p:sp>
        <p:nvSpPr>
          <p:cNvPr id="375" name=""/>
          <p:cNvSpPr/>
          <p:nvPr/>
        </p:nvSpPr>
        <p:spPr>
          <a:xfrm>
            <a:off x="8334000" y="1292400"/>
            <a:ext cx="61056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66ff66"/>
                </a:solidFill>
                <a:effectLst/>
                <a:uFillTx/>
                <a:latin typeface="GEsans55"/>
              </a:rPr>
              <a:t>$3.4B</a:t>
            </a:r>
            <a:endParaRPr b="0" lang="en-US" sz="1800" strike="noStrike" u="none">
              <a:solidFill>
                <a:srgbClr val="000000"/>
              </a:solidFill>
              <a:effectLst/>
              <a:uFillTx/>
              <a:latin typeface="Times New Roman"/>
            </a:endParaRPr>
          </a:p>
        </p:txBody>
      </p:sp>
      <p:sp>
        <p:nvSpPr>
          <p:cNvPr id="376" name=""/>
          <p:cNvSpPr/>
          <p:nvPr/>
        </p:nvSpPr>
        <p:spPr>
          <a:xfrm>
            <a:off x="7607520" y="4824360"/>
            <a:ext cx="688680" cy="34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Cost</a:t>
            </a:r>
            <a:endParaRPr b="0" lang="en-US" sz="1800" strike="noStrike" u="none">
              <a:solidFill>
                <a:srgbClr val="000000"/>
              </a:solidFill>
              <a:effectLst/>
              <a:uFillTx/>
              <a:latin typeface="Times New Roman"/>
            </a:endParaRPr>
          </a:p>
        </p:txBody>
      </p:sp>
      <p:sp>
        <p:nvSpPr>
          <p:cNvPr id="377" name=""/>
          <p:cNvSpPr/>
          <p:nvPr/>
        </p:nvSpPr>
        <p:spPr>
          <a:xfrm>
            <a:off x="8185320" y="4829040"/>
            <a:ext cx="958680" cy="3409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Benefit</a:t>
            </a:r>
            <a:endParaRPr b="0" lang="en-US" sz="1800" strike="noStrike" u="none">
              <a:solidFill>
                <a:srgbClr val="000000"/>
              </a:solidFill>
              <a:effectLst/>
              <a:uFillTx/>
              <a:latin typeface="Times New Roman"/>
            </a:endParaRPr>
          </a:p>
        </p:txBody>
      </p:sp>
      <p:sp>
        <p:nvSpPr>
          <p:cNvPr id="378" name=""/>
          <p:cNvSpPr/>
          <p:nvPr/>
        </p:nvSpPr>
        <p:spPr>
          <a:xfrm>
            <a:off x="7986600" y="5261040"/>
            <a:ext cx="68940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dddddd"/>
                </a:solidFill>
                <a:effectLst/>
                <a:uFillTx/>
                <a:latin typeface="GEsans55"/>
              </a:rPr>
              <a:t>2001</a:t>
            </a:r>
            <a:endParaRPr b="0" lang="en-US" sz="1800" strike="noStrike" u="none">
              <a:solidFill>
                <a:srgbClr val="000000"/>
              </a:solidFill>
              <a:effectLst/>
              <a:uFillTx/>
              <a:latin typeface="Times New Roman"/>
            </a:endParaRPr>
          </a:p>
        </p:txBody>
      </p:sp>
      <p:sp>
        <p:nvSpPr>
          <p:cNvPr id="379" name=""/>
          <p:cNvSpPr/>
          <p:nvPr/>
        </p:nvSpPr>
        <p:spPr>
          <a:xfrm>
            <a:off x="7629480" y="5186520"/>
            <a:ext cx="125892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0" name=""/>
          <p:cNvSpPr/>
          <p:nvPr/>
        </p:nvSpPr>
        <p:spPr>
          <a:xfrm>
            <a:off x="6850080" y="4721400"/>
            <a:ext cx="229392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381" name="PlaceHolder 1"/>
          <p:cNvSpPr>
            <a:spLocks noGrp="1"/>
          </p:cNvSpPr>
          <p:nvPr>
            <p:ph type="title"/>
          </p:nvPr>
        </p:nvSpPr>
        <p:spPr>
          <a:xfrm>
            <a:off x="1420920" y="388440"/>
            <a:ext cx="7332480" cy="1103400"/>
          </a:xfrm>
          <a:prstGeom prst="rect">
            <a:avLst/>
          </a:prstGeom>
          <a:noFill/>
          <a:ln w="0">
            <a:noFill/>
          </a:ln>
        </p:spPr>
        <p:txBody>
          <a:bodyPr lIns="96840" rIns="96840" tIns="47520" bIns="47520" anchor="ctr">
            <a:noAutofit/>
          </a:bodyPr>
          <a:p>
            <a:pPr indent="0" algn="ctr">
              <a:lnSpc>
                <a:spcPct val="100000"/>
              </a:lnSpc>
              <a:buNone/>
              <a:tabLst>
                <a:tab algn="l" pos="0"/>
                <a:tab algn="l" pos="960480"/>
                <a:tab algn="l" pos="1920960"/>
                <a:tab algn="l" pos="2881440"/>
                <a:tab algn="l" pos="3841920"/>
                <a:tab algn="l" pos="4802040"/>
                <a:tab algn="l" pos="5762520"/>
                <a:tab algn="l" pos="6723000"/>
                <a:tab algn="l" pos="7683480"/>
                <a:tab algn="l" pos="8643960"/>
                <a:tab algn="l" pos="9604440"/>
                <a:tab algn="l" pos="10564920"/>
              </a:tabLst>
            </a:pPr>
            <a:r>
              <a:rPr b="1" lang="en-US" sz="3200" strike="noStrike" u="none">
                <a:solidFill>
                  <a:srgbClr val="ffffff"/>
                </a:solidFill>
                <a:effectLst/>
                <a:uFillTx/>
                <a:latin typeface="GEsans55"/>
              </a:rPr>
              <a:t>Tying Six Sigma to the Bottom Line</a:t>
            </a:r>
            <a:endParaRPr b="0" lang="en-US" sz="3200" strike="noStrike" u="none">
              <a:solidFill>
                <a:srgbClr val="000000"/>
              </a:solidFill>
              <a:effectLst/>
              <a:uFillTx/>
              <a:latin typeface="Times New Roman"/>
            </a:endParaRPr>
          </a:p>
        </p:txBody>
      </p:sp>
      <p:grpSp>
        <p:nvGrpSpPr>
          <p:cNvPr id="382" name=""/>
          <p:cNvGrpSpPr/>
          <p:nvPr/>
        </p:nvGrpSpPr>
        <p:grpSpPr>
          <a:xfrm>
            <a:off x="433440" y="3287880"/>
            <a:ext cx="1455840" cy="1041120"/>
            <a:chOff x="433440" y="3287880"/>
            <a:chExt cx="1455840" cy="1041120"/>
          </a:xfrm>
        </p:grpSpPr>
        <p:sp>
          <p:nvSpPr>
            <p:cNvPr id="383" name=""/>
            <p:cNvSpPr/>
            <p:nvPr/>
          </p:nvSpPr>
          <p:spPr>
            <a:xfrm>
              <a:off x="433440" y="3287880"/>
              <a:ext cx="1190520" cy="723600"/>
            </a:xfrm>
            <a:prstGeom prst="rect">
              <a:avLst/>
            </a:prstGeom>
            <a:solidFill>
              <a:srgbClr val="0bb72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492120" y="3357720"/>
              <a:ext cx="1189080" cy="722160"/>
            </a:xfrm>
            <a:prstGeom prst="rect">
              <a:avLst/>
            </a:prstGeom>
            <a:solidFill>
              <a:srgbClr val="0bb72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571680" y="3422520"/>
              <a:ext cx="1187280" cy="722520"/>
            </a:xfrm>
            <a:prstGeom prst="rect">
              <a:avLst/>
            </a:prstGeom>
            <a:solidFill>
              <a:srgbClr val="0bb72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628560" y="3497400"/>
              <a:ext cx="1190880" cy="723600"/>
            </a:xfrm>
            <a:prstGeom prst="rect">
              <a:avLst/>
            </a:prstGeom>
            <a:solidFill>
              <a:srgbClr val="0bb72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723960" y="3556080"/>
              <a:ext cx="1165320" cy="7729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88" name=""/>
          <p:cNvSpPr/>
          <p:nvPr/>
        </p:nvSpPr>
        <p:spPr>
          <a:xfrm>
            <a:off x="657360" y="3662280"/>
            <a:ext cx="1344600" cy="604440"/>
          </a:xfrm>
          <a:prstGeom prst="rect">
            <a:avLst/>
          </a:prstGeom>
          <a:noFill/>
          <a:ln w="0">
            <a:noFill/>
          </a:ln>
        </p:spPr>
        <p:style>
          <a:lnRef idx="0"/>
          <a:fillRef idx="0"/>
          <a:effectRef idx="0"/>
          <a:fontRef idx="minor"/>
        </p:style>
        <p:txBody>
          <a:bodyPr lIns="87480" rIns="87480" tIns="42840" bIns="42840" anchor="t">
            <a:spAutoFit/>
          </a:bodyPr>
          <a:p>
            <a:pPr algn="ctr">
              <a:lnSpc>
                <a:spcPct val="100000"/>
              </a:lnSpc>
              <a:spcBef>
                <a:spcPts val="1063"/>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1" lang="en-US" sz="1700" strike="noStrike" u="none">
                <a:solidFill>
                  <a:srgbClr val="000000"/>
                </a:solidFill>
                <a:effectLst/>
                <a:uFillTx/>
                <a:latin typeface="Arial"/>
              </a:rPr>
              <a:t>Six Sigma Projects</a:t>
            </a:r>
            <a:endParaRPr b="0" lang="en-US" sz="1700" strike="noStrike" u="none">
              <a:solidFill>
                <a:srgbClr val="000000"/>
              </a:solidFill>
              <a:effectLst/>
              <a:uFillTx/>
              <a:latin typeface="Times New Roman"/>
            </a:endParaRPr>
          </a:p>
        </p:txBody>
      </p:sp>
      <p:grpSp>
        <p:nvGrpSpPr>
          <p:cNvPr id="389" name=""/>
          <p:cNvGrpSpPr/>
          <p:nvPr/>
        </p:nvGrpSpPr>
        <p:grpSpPr>
          <a:xfrm>
            <a:off x="3884760" y="3386160"/>
            <a:ext cx="3338280" cy="1247760"/>
            <a:chOff x="3884760" y="3386160"/>
            <a:chExt cx="3338280" cy="1247760"/>
          </a:xfrm>
        </p:grpSpPr>
        <p:sp>
          <p:nvSpPr>
            <p:cNvPr id="390" name=""/>
            <p:cNvSpPr/>
            <p:nvPr/>
          </p:nvSpPr>
          <p:spPr>
            <a:xfrm>
              <a:off x="3884760" y="3390840"/>
              <a:ext cx="3338280" cy="1243080"/>
            </a:xfrm>
            <a:prstGeom prst="rect">
              <a:avLst/>
            </a:prstGeom>
            <a:solidFill>
              <a:srgbClr val="ffffff"/>
            </a:solidFill>
            <a:ln w="12600">
              <a:solidFill>
                <a:srgbClr val="000000"/>
              </a:solidFill>
              <a:miter/>
            </a:ln>
            <a:effectLst>
              <a:outerShdw dist="71785" dir="2700000" blurRad="0" rotWithShape="0">
                <a:srgbClr val="482f9e"/>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1" name=""/>
            <p:cNvSpPr/>
            <p:nvPr/>
          </p:nvSpPr>
          <p:spPr>
            <a:xfrm>
              <a:off x="3890880" y="3386160"/>
              <a:ext cx="3306960" cy="326880"/>
            </a:xfrm>
            <a:prstGeom prst="rect">
              <a:avLst/>
            </a:prstGeom>
            <a:noFill/>
            <a:ln w="0">
              <a:noFill/>
            </a:ln>
          </p:spPr>
          <p:style>
            <a:lnRef idx="0"/>
            <a:fillRef idx="0"/>
            <a:effectRef idx="0"/>
            <a:fontRef idx="minor"/>
          </p:style>
          <p:txBody>
            <a:bodyPr lIns="82440" rIns="82440" tIns="41400" bIns="41400" anchor="t">
              <a:spAutoFit/>
            </a:bodyPr>
            <a:p>
              <a:pPr algn="ctr">
                <a:lnSpc>
                  <a:spcPct val="100000"/>
                </a:lnSpc>
                <a:spcBef>
                  <a:spcPts val="1001"/>
                </a:spcBef>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i="1" lang="en-US" sz="1600" strike="noStrike" u="sng">
                  <a:solidFill>
                    <a:srgbClr val="000000"/>
                  </a:solidFill>
                  <a:effectLst/>
                  <a:uFillTx/>
                  <a:latin typeface="Arial"/>
                </a:rPr>
                <a:t>Impact on Operations </a:t>
              </a:r>
              <a:endParaRPr b="0" lang="en-US" sz="1600" strike="noStrike" u="none">
                <a:solidFill>
                  <a:srgbClr val="000000"/>
                </a:solidFill>
                <a:effectLst/>
                <a:uFillTx/>
                <a:latin typeface="Times New Roman"/>
              </a:endParaRPr>
            </a:p>
          </p:txBody>
        </p:sp>
      </p:grpSp>
      <p:sp>
        <p:nvSpPr>
          <p:cNvPr id="392" name=""/>
          <p:cNvSpPr/>
          <p:nvPr/>
        </p:nvSpPr>
        <p:spPr>
          <a:xfrm>
            <a:off x="5794200" y="4322880"/>
            <a:ext cx="1451160" cy="281520"/>
          </a:xfrm>
          <a:prstGeom prst="rect">
            <a:avLst/>
          </a:prstGeom>
          <a:noFill/>
          <a:ln w="0">
            <a:noFill/>
          </a:ln>
        </p:spPr>
        <p:style>
          <a:lnRef idx="0"/>
          <a:fillRef idx="0"/>
          <a:effectRef idx="0"/>
          <a:fontRef idx="minor"/>
        </p:style>
        <p:txBody>
          <a:bodyPr lIns="82440" rIns="82440" tIns="41400" bIns="41400" anchor="t">
            <a:spAutoFit/>
          </a:bodyPr>
          <a:p>
            <a:pPr algn="r">
              <a:lnSpc>
                <a:spcPct val="100000"/>
              </a:lnSpc>
              <a:spcBef>
                <a:spcPts val="814"/>
              </a:spcBef>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i="1" lang="en-US" sz="1300" strike="noStrike" u="none">
                <a:solidFill>
                  <a:srgbClr val="ccccff"/>
                </a:solidFill>
                <a:effectLst/>
                <a:uFillTx/>
                <a:latin typeface="Arial"/>
              </a:rPr>
              <a:t>Data</a:t>
            </a:r>
            <a:endParaRPr b="0" lang="en-US" sz="1300" strike="noStrike" u="none">
              <a:solidFill>
                <a:srgbClr val="000000"/>
              </a:solidFill>
              <a:effectLst/>
              <a:uFillTx/>
              <a:latin typeface="Times New Roman"/>
            </a:endParaRPr>
          </a:p>
        </p:txBody>
      </p:sp>
      <p:sp>
        <p:nvSpPr>
          <p:cNvPr id="393" name=""/>
          <p:cNvSpPr/>
          <p:nvPr/>
        </p:nvSpPr>
        <p:spPr>
          <a:xfrm>
            <a:off x="3857760" y="5265720"/>
            <a:ext cx="3336840" cy="1297080"/>
          </a:xfrm>
          <a:prstGeom prst="rect">
            <a:avLst/>
          </a:prstGeom>
          <a:solidFill>
            <a:srgbClr val="ffffff"/>
          </a:solidFill>
          <a:ln w="12600">
            <a:solidFill>
              <a:srgbClr val="000000"/>
            </a:solidFill>
            <a:miter/>
          </a:ln>
          <a:effectLst>
            <a:outerShdw dist="71785" dir="2700000" blurRad="0" rotWithShape="0">
              <a:srgbClr val="482f9e"/>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4" name=""/>
          <p:cNvSpPr/>
          <p:nvPr/>
        </p:nvSpPr>
        <p:spPr>
          <a:xfrm>
            <a:off x="3859200" y="5270400"/>
            <a:ext cx="3314880" cy="1257840"/>
          </a:xfrm>
          <a:prstGeom prst="rect">
            <a:avLst/>
          </a:prstGeom>
          <a:noFill/>
          <a:ln w="0">
            <a:noFill/>
          </a:ln>
        </p:spPr>
        <p:style>
          <a:lnRef idx="0"/>
          <a:fillRef idx="0"/>
          <a:effectRef idx="0"/>
          <a:fontRef idx="minor"/>
        </p:style>
        <p:txBody>
          <a:bodyPr lIns="87480" rIns="87480" tIns="42840" bIns="42840" anchor="t">
            <a:spAutoFit/>
          </a:bodyPr>
          <a:p>
            <a:pPr marL="109440" indent="-109440" algn="ctr">
              <a:lnSpc>
                <a:spcPct val="100000"/>
              </a:lnSpc>
              <a:spcBef>
                <a:spcPts val="1063"/>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0" i="1" lang="en-US" sz="1700" strike="noStrike" u="sng">
                <a:solidFill>
                  <a:srgbClr val="000000"/>
                </a:solidFill>
                <a:effectLst/>
                <a:uFillTx/>
                <a:latin typeface="Arial"/>
              </a:rPr>
              <a:t>Impact on Performance</a:t>
            </a:r>
            <a:endParaRPr b="0" lang="en-US" sz="1700" strike="noStrike" u="none">
              <a:solidFill>
                <a:srgbClr val="000000"/>
              </a:solidFill>
              <a:effectLst/>
              <a:uFillTx/>
              <a:latin typeface="Times New Roman"/>
            </a:endParaRPr>
          </a:p>
          <a:p>
            <a:pPr marL="109440" indent="-109440" algn="ctr">
              <a:lnSpc>
                <a:spcPct val="100000"/>
              </a:lnSpc>
              <a:spcBef>
                <a:spcPts val="1063"/>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0" lang="en-US" sz="1700" strike="noStrike" u="none">
                <a:solidFill>
                  <a:srgbClr val="000000"/>
                </a:solidFill>
                <a:effectLst/>
                <a:uFillTx/>
                <a:latin typeface="Arial"/>
              </a:rPr>
              <a:t>Cost of Failure</a:t>
            </a:r>
            <a:br>
              <a:rPr sz="1700"/>
            </a:br>
            <a:r>
              <a:rPr b="0" lang="en-US" sz="1700" strike="noStrike" u="none">
                <a:solidFill>
                  <a:srgbClr val="000000"/>
                </a:solidFill>
                <a:effectLst/>
                <a:uFillTx/>
                <a:latin typeface="Arial"/>
              </a:rPr>
              <a:t>Premium Dollars</a:t>
            </a:r>
            <a:br>
              <a:rPr sz="1700"/>
            </a:br>
            <a:r>
              <a:rPr b="0" lang="en-US" sz="1700" strike="noStrike" u="none">
                <a:solidFill>
                  <a:srgbClr val="000000"/>
                </a:solidFill>
                <a:effectLst/>
                <a:uFillTx/>
                <a:latin typeface="Arial"/>
              </a:rPr>
              <a:t>Investment Capital</a:t>
            </a:r>
            <a:endParaRPr b="0" lang="en-US" sz="1700" strike="noStrike" u="none">
              <a:solidFill>
                <a:srgbClr val="000000"/>
              </a:solidFill>
              <a:effectLst/>
              <a:uFillTx/>
              <a:latin typeface="Times New Roman"/>
            </a:endParaRPr>
          </a:p>
        </p:txBody>
      </p:sp>
      <p:sp>
        <p:nvSpPr>
          <p:cNvPr id="395" name=""/>
          <p:cNvSpPr/>
          <p:nvPr/>
        </p:nvSpPr>
        <p:spPr>
          <a:xfrm>
            <a:off x="5789520" y="6192720"/>
            <a:ext cx="1462320" cy="299520"/>
          </a:xfrm>
          <a:prstGeom prst="rect">
            <a:avLst/>
          </a:prstGeom>
          <a:noFill/>
          <a:ln w="0">
            <a:noFill/>
          </a:ln>
        </p:spPr>
        <p:style>
          <a:lnRef idx="0"/>
          <a:fillRef idx="0"/>
          <a:effectRef idx="0"/>
          <a:fontRef idx="minor"/>
        </p:style>
        <p:txBody>
          <a:bodyPr lIns="87480" rIns="87480" tIns="42840" bIns="42840" anchor="t">
            <a:spAutoFit/>
          </a:bodyPr>
          <a:p>
            <a:pPr algn="r">
              <a:lnSpc>
                <a:spcPct val="100000"/>
              </a:lnSpc>
              <a:spcBef>
                <a:spcPts val="876"/>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0" i="1" lang="en-US" sz="1400" strike="noStrike" u="none">
                <a:solidFill>
                  <a:srgbClr val="ccccff"/>
                </a:solidFill>
                <a:effectLst/>
                <a:uFillTx/>
                <a:latin typeface="Arial"/>
              </a:rPr>
              <a:t>Dollars</a:t>
            </a:r>
            <a:endParaRPr b="0" lang="en-US" sz="1400" strike="noStrike" u="none">
              <a:solidFill>
                <a:srgbClr val="000000"/>
              </a:solidFill>
              <a:effectLst/>
              <a:uFillTx/>
              <a:latin typeface="Times New Roman"/>
            </a:endParaRPr>
          </a:p>
        </p:txBody>
      </p:sp>
      <p:grpSp>
        <p:nvGrpSpPr>
          <p:cNvPr id="396" name=""/>
          <p:cNvGrpSpPr/>
          <p:nvPr/>
        </p:nvGrpSpPr>
        <p:grpSpPr>
          <a:xfrm>
            <a:off x="3579840" y="1363680"/>
            <a:ext cx="3665520" cy="1632600"/>
            <a:chOff x="3579840" y="1363680"/>
            <a:chExt cx="3665520" cy="1632600"/>
          </a:xfrm>
        </p:grpSpPr>
        <p:grpSp>
          <p:nvGrpSpPr>
            <p:cNvPr id="397" name=""/>
            <p:cNvGrpSpPr/>
            <p:nvPr/>
          </p:nvGrpSpPr>
          <p:grpSpPr>
            <a:xfrm>
              <a:off x="3579840" y="1363680"/>
              <a:ext cx="3338640" cy="1155600"/>
              <a:chOff x="3579840" y="1363680"/>
              <a:chExt cx="3338640" cy="1155600"/>
            </a:xfrm>
          </p:grpSpPr>
          <p:sp>
            <p:nvSpPr>
              <p:cNvPr id="398" name=""/>
              <p:cNvSpPr/>
              <p:nvPr/>
            </p:nvSpPr>
            <p:spPr>
              <a:xfrm>
                <a:off x="3579840" y="1368360"/>
                <a:ext cx="3338640" cy="1150920"/>
              </a:xfrm>
              <a:prstGeom prst="rect">
                <a:avLst/>
              </a:prstGeom>
              <a:solidFill>
                <a:srgbClr val="ffffff"/>
              </a:solidFill>
              <a:ln w="1260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9" name=""/>
              <p:cNvSpPr/>
              <p:nvPr/>
            </p:nvSpPr>
            <p:spPr>
              <a:xfrm>
                <a:off x="3589200" y="1363680"/>
                <a:ext cx="3305160" cy="250920"/>
              </a:xfrm>
              <a:prstGeom prst="rect">
                <a:avLst/>
              </a:prstGeom>
              <a:noFill/>
              <a:ln w="0">
                <a:noFill/>
              </a:ln>
            </p:spPr>
            <p:style>
              <a:lnRef idx="0"/>
              <a:fillRef idx="0"/>
              <a:effectRef idx="0"/>
              <a:fontRef idx="minor"/>
            </p:style>
            <p:txBody>
              <a:bodyPr lIns="82440" rIns="82440" tIns="41400" bIns="41400" anchor="t">
                <a:spAutoFit/>
              </a:bodyPr>
              <a:p>
                <a:pPr>
                  <a:lnSpc>
                    <a:spcPct val="100000"/>
                  </a:lnSpc>
                  <a:spcBef>
                    <a:spcPts val="689"/>
                  </a:spcBef>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i="1" lang="en-US" sz="1100" strike="noStrike" u="none">
                    <a:solidFill>
                      <a:srgbClr val="000000"/>
                    </a:solidFill>
                    <a:effectLst/>
                    <a:uFillTx/>
                    <a:latin typeface="Arial"/>
                  </a:rPr>
                  <a:t>Customer Contact</a:t>
                </a:r>
                <a:endParaRPr b="0" lang="en-US" sz="1100" strike="noStrike" u="none">
                  <a:solidFill>
                    <a:srgbClr val="000000"/>
                  </a:solidFill>
                  <a:effectLst/>
                  <a:uFillTx/>
                  <a:latin typeface="Times New Roman"/>
                </a:endParaRPr>
              </a:p>
            </p:txBody>
          </p:sp>
        </p:grpSp>
        <p:grpSp>
          <p:nvGrpSpPr>
            <p:cNvPr id="400" name=""/>
            <p:cNvGrpSpPr/>
            <p:nvPr/>
          </p:nvGrpSpPr>
          <p:grpSpPr>
            <a:xfrm>
              <a:off x="3718080" y="1579680"/>
              <a:ext cx="3338280" cy="1155600"/>
              <a:chOff x="3718080" y="1579680"/>
              <a:chExt cx="3338280" cy="1155600"/>
            </a:xfrm>
          </p:grpSpPr>
          <p:sp>
            <p:nvSpPr>
              <p:cNvPr id="401" name=""/>
              <p:cNvSpPr/>
              <p:nvPr/>
            </p:nvSpPr>
            <p:spPr>
              <a:xfrm>
                <a:off x="3718080" y="1584360"/>
                <a:ext cx="3338280" cy="1150920"/>
              </a:xfrm>
              <a:prstGeom prst="rect">
                <a:avLst/>
              </a:prstGeom>
              <a:solidFill>
                <a:srgbClr val="ffffff"/>
              </a:solidFill>
              <a:ln w="12600">
                <a:solidFill>
                  <a:srgbClr val="0000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2" name=""/>
              <p:cNvSpPr/>
              <p:nvPr/>
            </p:nvSpPr>
            <p:spPr>
              <a:xfrm>
                <a:off x="3726000" y="1579680"/>
                <a:ext cx="3306600" cy="250920"/>
              </a:xfrm>
              <a:prstGeom prst="rect">
                <a:avLst/>
              </a:prstGeom>
              <a:noFill/>
              <a:ln w="0">
                <a:noFill/>
              </a:ln>
            </p:spPr>
            <p:style>
              <a:lnRef idx="0"/>
              <a:fillRef idx="0"/>
              <a:effectRef idx="0"/>
              <a:fontRef idx="minor"/>
            </p:style>
            <p:txBody>
              <a:bodyPr lIns="82440" rIns="82440" tIns="41400" bIns="41400" anchor="t">
                <a:spAutoFit/>
              </a:bodyPr>
              <a:p>
                <a:pPr>
                  <a:lnSpc>
                    <a:spcPct val="100000"/>
                  </a:lnSpc>
                  <a:spcBef>
                    <a:spcPts val="689"/>
                  </a:spcBef>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i="1" lang="en-US" sz="1100" strike="noStrike" u="none">
                    <a:solidFill>
                      <a:srgbClr val="000000"/>
                    </a:solidFill>
                    <a:effectLst/>
                    <a:uFillTx/>
                    <a:latin typeface="Arial"/>
                  </a:rPr>
                  <a:t>Binder Defect Data</a:t>
                </a:r>
                <a:endParaRPr b="0" lang="en-US" sz="1100" strike="noStrike" u="none">
                  <a:solidFill>
                    <a:srgbClr val="000000"/>
                  </a:solidFill>
                  <a:effectLst/>
                  <a:uFillTx/>
                  <a:latin typeface="Times New Roman"/>
                </a:endParaRPr>
              </a:p>
            </p:txBody>
          </p:sp>
        </p:grpSp>
        <p:grpSp>
          <p:nvGrpSpPr>
            <p:cNvPr id="403" name=""/>
            <p:cNvGrpSpPr/>
            <p:nvPr/>
          </p:nvGrpSpPr>
          <p:grpSpPr>
            <a:xfrm>
              <a:off x="3854520" y="1800360"/>
              <a:ext cx="3338280" cy="1150920"/>
              <a:chOff x="3854520" y="1800360"/>
              <a:chExt cx="3338280" cy="1150920"/>
            </a:xfrm>
          </p:grpSpPr>
          <p:sp>
            <p:nvSpPr>
              <p:cNvPr id="404" name=""/>
              <p:cNvSpPr/>
              <p:nvPr/>
            </p:nvSpPr>
            <p:spPr>
              <a:xfrm>
                <a:off x="3854520" y="1800360"/>
                <a:ext cx="3338280" cy="1150920"/>
              </a:xfrm>
              <a:prstGeom prst="rect">
                <a:avLst/>
              </a:prstGeom>
              <a:solidFill>
                <a:srgbClr val="ffffff"/>
              </a:solidFill>
              <a:ln w="12600">
                <a:solidFill>
                  <a:srgbClr val="000000"/>
                </a:solidFill>
                <a:miter/>
              </a:ln>
              <a:effectLst>
                <a:outerShdw dist="71785" dir="2700000" blurRad="0" rotWithShape="0">
                  <a:srgbClr val="482f9e"/>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5" name=""/>
              <p:cNvSpPr/>
              <p:nvPr/>
            </p:nvSpPr>
            <p:spPr>
              <a:xfrm>
                <a:off x="3860640" y="1811160"/>
                <a:ext cx="3306960" cy="941400"/>
              </a:xfrm>
              <a:prstGeom prst="rect">
                <a:avLst/>
              </a:prstGeom>
              <a:noFill/>
              <a:ln w="0">
                <a:noFill/>
              </a:ln>
            </p:spPr>
            <p:style>
              <a:lnRef idx="0"/>
              <a:fillRef idx="0"/>
              <a:effectRef idx="0"/>
              <a:fontRef idx="minor"/>
            </p:style>
            <p:txBody>
              <a:bodyPr lIns="82440" rIns="82440" tIns="41400" bIns="41400" anchor="t">
                <a:spAutoFit/>
              </a:bodyPr>
              <a:p>
                <a:pPr algn="ctr">
                  <a:lnSpc>
                    <a:spcPct val="100000"/>
                  </a:lnSpc>
                  <a:spcBef>
                    <a:spcPts val="1001"/>
                  </a:spcBef>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i="1" lang="en-US" sz="1600" strike="noStrike" u="sng">
                    <a:solidFill>
                      <a:srgbClr val="000000"/>
                    </a:solidFill>
                    <a:effectLst/>
                    <a:uFillTx/>
                    <a:latin typeface="Arial"/>
                  </a:rPr>
                  <a:t>Impact on Customers </a:t>
                </a:r>
                <a:endParaRPr b="0" lang="en-US" sz="1600" strike="noStrike" u="none">
                  <a:solidFill>
                    <a:srgbClr val="000000"/>
                  </a:solidFill>
                  <a:effectLst/>
                  <a:uFillTx/>
                  <a:latin typeface="Times New Roman"/>
                </a:endParaRPr>
              </a:p>
              <a:p>
                <a:pPr algn="ctr">
                  <a:lnSpc>
                    <a:spcPct val="100000"/>
                  </a:lnSpc>
                  <a:spcBef>
                    <a:spcPts val="1001"/>
                  </a:spcBef>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1600" strike="noStrike" u="none">
                    <a:solidFill>
                      <a:srgbClr val="000000"/>
                    </a:solidFill>
                    <a:effectLst/>
                    <a:uFillTx/>
                    <a:latin typeface="Arial"/>
                  </a:rPr>
                  <a:t>Surveys</a:t>
                </a:r>
                <a:endParaRPr b="0" lang="en-US" sz="1600" strike="noStrike" u="none">
                  <a:solidFill>
                    <a:srgbClr val="000000"/>
                  </a:solidFill>
                  <a:effectLst/>
                  <a:uFillTx/>
                  <a:latin typeface="Times New Roman"/>
                </a:endParaRPr>
              </a:p>
              <a:p>
                <a:pPr algn="ctr">
                  <a:lnSpc>
                    <a:spcPct val="100000"/>
                  </a:lnSpc>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lang="en-US" sz="1600" strike="noStrike" u="none">
                    <a:solidFill>
                      <a:srgbClr val="000000"/>
                    </a:solidFill>
                    <a:effectLst/>
                    <a:uFillTx/>
                    <a:latin typeface="Arial"/>
                  </a:rPr>
                  <a:t>Scorecards</a:t>
                </a:r>
                <a:endParaRPr b="0" lang="en-US" sz="1600" strike="noStrike" u="none">
                  <a:solidFill>
                    <a:srgbClr val="000000"/>
                  </a:solidFill>
                  <a:effectLst/>
                  <a:uFillTx/>
                  <a:latin typeface="Times New Roman"/>
                </a:endParaRPr>
              </a:p>
            </p:txBody>
          </p:sp>
        </p:grpSp>
        <p:sp>
          <p:nvSpPr>
            <p:cNvPr id="406" name=""/>
            <p:cNvSpPr/>
            <p:nvPr/>
          </p:nvSpPr>
          <p:spPr>
            <a:xfrm>
              <a:off x="5794200" y="2714760"/>
              <a:ext cx="1451160" cy="281520"/>
            </a:xfrm>
            <a:prstGeom prst="rect">
              <a:avLst/>
            </a:prstGeom>
            <a:noFill/>
            <a:ln w="0">
              <a:noFill/>
            </a:ln>
          </p:spPr>
          <p:style>
            <a:lnRef idx="0"/>
            <a:fillRef idx="0"/>
            <a:effectRef idx="0"/>
            <a:fontRef idx="minor"/>
          </p:style>
          <p:txBody>
            <a:bodyPr lIns="82440" rIns="82440" tIns="41400" bIns="41400" anchor="t">
              <a:spAutoFit/>
            </a:bodyPr>
            <a:p>
              <a:pPr algn="r">
                <a:lnSpc>
                  <a:spcPct val="100000"/>
                </a:lnSpc>
                <a:spcBef>
                  <a:spcPts val="814"/>
                </a:spcBef>
                <a:tabLst>
                  <a:tab algn="l" pos="0"/>
                  <a:tab algn="l" pos="739800"/>
                  <a:tab algn="l" pos="1479600"/>
                  <a:tab algn="l" pos="2219400"/>
                  <a:tab algn="l" pos="2959200"/>
                  <a:tab algn="l" pos="3699000"/>
                  <a:tab algn="l" pos="4438800"/>
                  <a:tab algn="l" pos="5178600"/>
                  <a:tab algn="l" pos="5918040"/>
                  <a:tab algn="l" pos="6657840"/>
                  <a:tab algn="l" pos="7397640"/>
                  <a:tab algn="l" pos="8137440"/>
                  <a:tab algn="l" pos="8877240"/>
                  <a:tab algn="l" pos="9617040"/>
                  <a:tab algn="l" pos="10356840"/>
                </a:tabLst>
              </a:pPr>
              <a:r>
                <a:rPr b="0" i="1" lang="en-US" sz="1300" strike="noStrike" u="none">
                  <a:solidFill>
                    <a:srgbClr val="ccccff"/>
                  </a:solidFill>
                  <a:effectLst/>
                  <a:uFillTx/>
                  <a:latin typeface="Arial"/>
                </a:rPr>
                <a:t>Dashboards</a:t>
              </a:r>
              <a:endParaRPr b="0" lang="en-US" sz="1300" strike="noStrike" u="none">
                <a:solidFill>
                  <a:srgbClr val="000000"/>
                </a:solidFill>
                <a:effectLst/>
                <a:uFillTx/>
                <a:latin typeface="Times New Roman"/>
              </a:endParaRPr>
            </a:p>
          </p:txBody>
        </p:sp>
      </p:grpSp>
      <p:sp>
        <p:nvSpPr>
          <p:cNvPr id="407" name=""/>
          <p:cNvSpPr/>
          <p:nvPr/>
        </p:nvSpPr>
        <p:spPr>
          <a:xfrm>
            <a:off x="4462560" y="4780080"/>
            <a:ext cx="2146320" cy="415800"/>
          </a:xfrm>
          <a:prstGeom prst="downArrow">
            <a:avLst>
              <a:gd name="adj1" fmla="val 50000"/>
              <a:gd name="adj2" fmla="val 50014"/>
            </a:avLst>
          </a:prstGeom>
          <a:solidFill>
            <a:srgbClr val="ecec43"/>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8" name=""/>
          <p:cNvSpPr/>
          <p:nvPr/>
        </p:nvSpPr>
        <p:spPr>
          <a:xfrm>
            <a:off x="1962000" y="2857680"/>
            <a:ext cx="1898640" cy="2180880"/>
          </a:xfrm>
          <a:prstGeom prst="rightArrow">
            <a:avLst>
              <a:gd name="adj1" fmla="val 50000"/>
              <a:gd name="adj2" fmla="val 51514"/>
            </a:avLst>
          </a:prstGeom>
          <a:solidFill>
            <a:srgbClr val="cbc5e8"/>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1863720" y="3527280"/>
            <a:ext cx="1887480" cy="726480"/>
          </a:xfrm>
          <a:prstGeom prst="rect">
            <a:avLst/>
          </a:prstGeom>
          <a:noFill/>
          <a:ln w="0">
            <a:noFill/>
          </a:ln>
        </p:spPr>
        <p:style>
          <a:lnRef idx="0"/>
          <a:fillRef idx="0"/>
          <a:effectRef idx="0"/>
          <a:fontRef idx="minor"/>
        </p:style>
        <p:txBody>
          <a:bodyPr lIns="87480" rIns="87480" tIns="42840" bIns="42840" anchor="t">
            <a:spAutoFit/>
          </a:bodyPr>
          <a:p>
            <a:pPr algn="ctr">
              <a:lnSpc>
                <a:spcPct val="100000"/>
              </a:lnSpc>
              <a:spcBef>
                <a:spcPts val="876"/>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1" i="1" lang="en-US" sz="1400" strike="noStrike" u="none">
                <a:solidFill>
                  <a:srgbClr val="000000"/>
                </a:solidFill>
                <a:effectLst/>
                <a:uFillTx/>
                <a:latin typeface="GEsans55"/>
              </a:rPr>
              <a:t>Reduce variation</a:t>
            </a:r>
            <a:br>
              <a:rPr sz="1400"/>
            </a:br>
            <a:r>
              <a:rPr b="1" i="1" lang="en-US" sz="1400" strike="noStrike" u="none">
                <a:solidFill>
                  <a:srgbClr val="000000"/>
                </a:solidFill>
                <a:effectLst/>
                <a:uFillTx/>
                <a:latin typeface="GEsans55"/>
              </a:rPr>
              <a:t>in processes, products &amp; services</a:t>
            </a:r>
            <a:endParaRPr b="0" lang="en-US" sz="1400" strike="noStrike" u="none">
              <a:solidFill>
                <a:srgbClr val="000000"/>
              </a:solidFill>
              <a:effectLst/>
              <a:uFillTx/>
              <a:latin typeface="Times New Roman"/>
            </a:endParaRPr>
          </a:p>
        </p:txBody>
      </p:sp>
      <p:grpSp>
        <p:nvGrpSpPr>
          <p:cNvPr id="410" name=""/>
          <p:cNvGrpSpPr/>
          <p:nvPr/>
        </p:nvGrpSpPr>
        <p:grpSpPr>
          <a:xfrm>
            <a:off x="1298520" y="4578480"/>
            <a:ext cx="2305080" cy="1746000"/>
            <a:chOff x="1298520" y="4578480"/>
            <a:chExt cx="2305080" cy="1746000"/>
          </a:xfrm>
        </p:grpSpPr>
        <p:sp>
          <p:nvSpPr>
            <p:cNvPr id="411" name=""/>
            <p:cNvSpPr/>
            <p:nvPr/>
          </p:nvSpPr>
          <p:spPr>
            <a:xfrm>
              <a:off x="1441440" y="4586400"/>
              <a:ext cx="2162160" cy="1738080"/>
            </a:xfrm>
            <a:custGeom>
              <a:avLst/>
              <a:gdLst/>
              <a:ahLst/>
              <a:rect l="l" t="t" r="r" b="b"/>
              <a:pathLst>
                <a:path w="1362" h="1095">
                  <a:moveTo>
                    <a:pt x="1361" y="1032"/>
                  </a:moveTo>
                  <a:lnTo>
                    <a:pt x="1334" y="786"/>
                  </a:lnTo>
                  <a:lnTo>
                    <a:pt x="1297" y="808"/>
                  </a:lnTo>
                  <a:lnTo>
                    <a:pt x="1258" y="826"/>
                  </a:lnTo>
                  <a:lnTo>
                    <a:pt x="1220" y="841"/>
                  </a:lnTo>
                  <a:lnTo>
                    <a:pt x="1180" y="854"/>
                  </a:lnTo>
                  <a:lnTo>
                    <a:pt x="1141" y="864"/>
                  </a:lnTo>
                  <a:lnTo>
                    <a:pt x="1102" y="871"/>
                  </a:lnTo>
                  <a:lnTo>
                    <a:pt x="1062" y="875"/>
                  </a:lnTo>
                  <a:lnTo>
                    <a:pt x="1022" y="877"/>
                  </a:lnTo>
                  <a:lnTo>
                    <a:pt x="982" y="877"/>
                  </a:lnTo>
                  <a:lnTo>
                    <a:pt x="942" y="873"/>
                  </a:lnTo>
                  <a:lnTo>
                    <a:pt x="903" y="867"/>
                  </a:lnTo>
                  <a:lnTo>
                    <a:pt x="864" y="858"/>
                  </a:lnTo>
                  <a:lnTo>
                    <a:pt x="822" y="846"/>
                  </a:lnTo>
                  <a:lnTo>
                    <a:pt x="782" y="833"/>
                  </a:lnTo>
                  <a:lnTo>
                    <a:pt x="744" y="817"/>
                  </a:lnTo>
                  <a:lnTo>
                    <a:pt x="703" y="798"/>
                  </a:lnTo>
                  <a:lnTo>
                    <a:pt x="666" y="776"/>
                  </a:lnTo>
                  <a:lnTo>
                    <a:pt x="627" y="750"/>
                  </a:lnTo>
                  <a:lnTo>
                    <a:pt x="587" y="726"/>
                  </a:lnTo>
                  <a:lnTo>
                    <a:pt x="549" y="696"/>
                  </a:lnTo>
                  <a:lnTo>
                    <a:pt x="511" y="664"/>
                  </a:lnTo>
                  <a:lnTo>
                    <a:pt x="474" y="630"/>
                  </a:lnTo>
                  <a:lnTo>
                    <a:pt x="436" y="595"/>
                  </a:lnTo>
                  <a:lnTo>
                    <a:pt x="400" y="556"/>
                  </a:lnTo>
                  <a:lnTo>
                    <a:pt x="365" y="515"/>
                  </a:lnTo>
                  <a:lnTo>
                    <a:pt x="329" y="472"/>
                  </a:lnTo>
                  <a:lnTo>
                    <a:pt x="295" y="425"/>
                  </a:lnTo>
                  <a:lnTo>
                    <a:pt x="260" y="379"/>
                  </a:lnTo>
                  <a:lnTo>
                    <a:pt x="226" y="328"/>
                  </a:lnTo>
                  <a:lnTo>
                    <a:pt x="193" y="278"/>
                  </a:lnTo>
                  <a:lnTo>
                    <a:pt x="162" y="223"/>
                  </a:lnTo>
                  <a:lnTo>
                    <a:pt x="130" y="167"/>
                  </a:lnTo>
                  <a:lnTo>
                    <a:pt x="180" y="89"/>
                  </a:lnTo>
                  <a:lnTo>
                    <a:pt x="0" y="0"/>
                  </a:lnTo>
                  <a:lnTo>
                    <a:pt x="60" y="316"/>
                  </a:lnTo>
                  <a:lnTo>
                    <a:pt x="100" y="235"/>
                  </a:lnTo>
                  <a:lnTo>
                    <a:pt x="142" y="312"/>
                  </a:lnTo>
                  <a:lnTo>
                    <a:pt x="183" y="385"/>
                  </a:lnTo>
                  <a:lnTo>
                    <a:pt x="224" y="454"/>
                  </a:lnTo>
                  <a:lnTo>
                    <a:pt x="265" y="517"/>
                  </a:lnTo>
                  <a:lnTo>
                    <a:pt x="306" y="580"/>
                  </a:lnTo>
                  <a:lnTo>
                    <a:pt x="346" y="636"/>
                  </a:lnTo>
                  <a:lnTo>
                    <a:pt x="387" y="689"/>
                  </a:lnTo>
                  <a:lnTo>
                    <a:pt x="427" y="738"/>
                  </a:lnTo>
                  <a:lnTo>
                    <a:pt x="467" y="785"/>
                  </a:lnTo>
                  <a:lnTo>
                    <a:pt x="507" y="827"/>
                  </a:lnTo>
                  <a:lnTo>
                    <a:pt x="548" y="865"/>
                  </a:lnTo>
                  <a:lnTo>
                    <a:pt x="588" y="900"/>
                  </a:lnTo>
                  <a:lnTo>
                    <a:pt x="629" y="932"/>
                  </a:lnTo>
                  <a:lnTo>
                    <a:pt x="668" y="962"/>
                  </a:lnTo>
                  <a:lnTo>
                    <a:pt x="708" y="988"/>
                  </a:lnTo>
                  <a:lnTo>
                    <a:pt x="747" y="1010"/>
                  </a:lnTo>
                  <a:lnTo>
                    <a:pt x="787" y="1030"/>
                  </a:lnTo>
                  <a:lnTo>
                    <a:pt x="826" y="1048"/>
                  </a:lnTo>
                  <a:lnTo>
                    <a:pt x="865" y="1061"/>
                  </a:lnTo>
                  <a:lnTo>
                    <a:pt x="904" y="1072"/>
                  </a:lnTo>
                  <a:lnTo>
                    <a:pt x="944" y="1082"/>
                  </a:lnTo>
                  <a:lnTo>
                    <a:pt x="982" y="1088"/>
                  </a:lnTo>
                  <a:lnTo>
                    <a:pt x="1020" y="1092"/>
                  </a:lnTo>
                  <a:lnTo>
                    <a:pt x="1058" y="1094"/>
                  </a:lnTo>
                  <a:lnTo>
                    <a:pt x="1098" y="1094"/>
                  </a:lnTo>
                  <a:lnTo>
                    <a:pt x="1135" y="1091"/>
                  </a:lnTo>
                  <a:lnTo>
                    <a:pt x="1173" y="1084"/>
                  </a:lnTo>
                  <a:lnTo>
                    <a:pt x="1210" y="1078"/>
                  </a:lnTo>
                  <a:lnTo>
                    <a:pt x="1248" y="1069"/>
                  </a:lnTo>
                  <a:lnTo>
                    <a:pt x="1287" y="1058"/>
                  </a:lnTo>
                  <a:lnTo>
                    <a:pt x="1324" y="1047"/>
                  </a:lnTo>
                  <a:lnTo>
                    <a:pt x="1361" y="1032"/>
                  </a:lnTo>
                </a:path>
              </a:pathLst>
            </a:custGeom>
            <a:solidFill>
              <a:srgbClr val="0e0d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2" name=""/>
            <p:cNvSpPr/>
            <p:nvPr/>
          </p:nvSpPr>
          <p:spPr>
            <a:xfrm>
              <a:off x="2921040" y="6211800"/>
              <a:ext cx="601560" cy="104760"/>
            </a:xfrm>
            <a:custGeom>
              <a:avLst/>
              <a:gdLst/>
              <a:ahLst/>
              <a:rect l="l" t="t" r="r" b="b"/>
              <a:pathLst>
                <a:path w="379" h="66">
                  <a:moveTo>
                    <a:pt x="0" y="60"/>
                  </a:moveTo>
                  <a:lnTo>
                    <a:pt x="37" y="64"/>
                  </a:lnTo>
                  <a:lnTo>
                    <a:pt x="77" y="65"/>
                  </a:lnTo>
                  <a:lnTo>
                    <a:pt x="116" y="65"/>
                  </a:lnTo>
                  <a:lnTo>
                    <a:pt x="153" y="62"/>
                  </a:lnTo>
                  <a:lnTo>
                    <a:pt x="191" y="56"/>
                  </a:lnTo>
                  <a:lnTo>
                    <a:pt x="229" y="47"/>
                  </a:lnTo>
                  <a:lnTo>
                    <a:pt x="266" y="40"/>
                  </a:lnTo>
                  <a:lnTo>
                    <a:pt x="304" y="29"/>
                  </a:lnTo>
                  <a:lnTo>
                    <a:pt x="341" y="15"/>
                  </a:lnTo>
                  <a:lnTo>
                    <a:pt x="378" y="2"/>
                  </a:lnTo>
                  <a:lnTo>
                    <a:pt x="339" y="0"/>
                  </a:lnTo>
                  <a:lnTo>
                    <a:pt x="302" y="12"/>
                  </a:lnTo>
                  <a:lnTo>
                    <a:pt x="264" y="26"/>
                  </a:lnTo>
                  <a:lnTo>
                    <a:pt x="227" y="36"/>
                  </a:lnTo>
                  <a:lnTo>
                    <a:pt x="190" y="45"/>
                  </a:lnTo>
                  <a:lnTo>
                    <a:pt x="152" y="52"/>
                  </a:lnTo>
                  <a:lnTo>
                    <a:pt x="115" y="58"/>
                  </a:lnTo>
                  <a:lnTo>
                    <a:pt x="77" y="60"/>
                  </a:lnTo>
                  <a:lnTo>
                    <a:pt x="38" y="61"/>
                  </a:lnTo>
                  <a:lnTo>
                    <a:pt x="0" y="60"/>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3" name=""/>
            <p:cNvSpPr/>
            <p:nvPr/>
          </p:nvSpPr>
          <p:spPr>
            <a:xfrm>
              <a:off x="3414600" y="5826240"/>
              <a:ext cx="106560" cy="396720"/>
            </a:xfrm>
            <a:custGeom>
              <a:avLst/>
              <a:gdLst/>
              <a:ahLst/>
              <a:rect l="l" t="t" r="r" b="b"/>
              <a:pathLst>
                <a:path w="67" h="250">
                  <a:moveTo>
                    <a:pt x="26" y="244"/>
                  </a:moveTo>
                  <a:lnTo>
                    <a:pt x="66" y="249"/>
                  </a:lnTo>
                  <a:lnTo>
                    <a:pt x="39" y="2"/>
                  </a:lnTo>
                  <a:lnTo>
                    <a:pt x="0" y="0"/>
                  </a:lnTo>
                  <a:lnTo>
                    <a:pt x="26" y="244"/>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4" name=""/>
            <p:cNvSpPr/>
            <p:nvPr/>
          </p:nvSpPr>
          <p:spPr>
            <a:xfrm>
              <a:off x="1390680" y="4956120"/>
              <a:ext cx="130320" cy="131760"/>
            </a:xfrm>
            <a:custGeom>
              <a:avLst/>
              <a:gdLst/>
              <a:ahLst/>
              <a:rect l="l" t="t" r="r" b="b"/>
              <a:pathLst>
                <a:path w="82" h="83">
                  <a:moveTo>
                    <a:pt x="0" y="79"/>
                  </a:moveTo>
                  <a:lnTo>
                    <a:pt x="40" y="82"/>
                  </a:lnTo>
                  <a:lnTo>
                    <a:pt x="81" y="2"/>
                  </a:lnTo>
                  <a:lnTo>
                    <a:pt x="42" y="0"/>
                  </a:lnTo>
                  <a:lnTo>
                    <a:pt x="0" y="79"/>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5" name=""/>
            <p:cNvSpPr/>
            <p:nvPr/>
          </p:nvSpPr>
          <p:spPr>
            <a:xfrm>
              <a:off x="1506600" y="4842000"/>
              <a:ext cx="1412640" cy="1133280"/>
            </a:xfrm>
            <a:custGeom>
              <a:avLst/>
              <a:gdLst/>
              <a:ahLst/>
              <a:rect l="l" t="t" r="r" b="b"/>
              <a:pathLst>
                <a:path w="890" h="714">
                  <a:moveTo>
                    <a:pt x="848" y="708"/>
                  </a:moveTo>
                  <a:lnTo>
                    <a:pt x="889" y="713"/>
                  </a:lnTo>
                  <a:lnTo>
                    <a:pt x="848" y="708"/>
                  </a:lnTo>
                  <a:lnTo>
                    <a:pt x="808" y="702"/>
                  </a:lnTo>
                  <a:lnTo>
                    <a:pt x="768" y="693"/>
                  </a:lnTo>
                  <a:lnTo>
                    <a:pt x="728" y="683"/>
                  </a:lnTo>
                  <a:lnTo>
                    <a:pt x="689" y="667"/>
                  </a:lnTo>
                  <a:lnTo>
                    <a:pt x="650" y="652"/>
                  </a:lnTo>
                  <a:lnTo>
                    <a:pt x="610" y="631"/>
                  </a:lnTo>
                  <a:lnTo>
                    <a:pt x="571" y="611"/>
                  </a:lnTo>
                  <a:lnTo>
                    <a:pt x="533" y="587"/>
                  </a:lnTo>
                  <a:lnTo>
                    <a:pt x="494" y="561"/>
                  </a:lnTo>
                  <a:lnTo>
                    <a:pt x="456" y="531"/>
                  </a:lnTo>
                  <a:lnTo>
                    <a:pt x="417" y="499"/>
                  </a:lnTo>
                  <a:lnTo>
                    <a:pt x="381" y="466"/>
                  </a:lnTo>
                  <a:lnTo>
                    <a:pt x="345" y="431"/>
                  </a:lnTo>
                  <a:lnTo>
                    <a:pt x="309" y="392"/>
                  </a:lnTo>
                  <a:lnTo>
                    <a:pt x="274" y="351"/>
                  </a:lnTo>
                  <a:lnTo>
                    <a:pt x="237" y="308"/>
                  </a:lnTo>
                  <a:lnTo>
                    <a:pt x="202" y="263"/>
                  </a:lnTo>
                  <a:lnTo>
                    <a:pt x="168" y="216"/>
                  </a:lnTo>
                  <a:lnTo>
                    <a:pt x="135" y="166"/>
                  </a:lnTo>
                  <a:lnTo>
                    <a:pt x="104" y="114"/>
                  </a:lnTo>
                  <a:lnTo>
                    <a:pt x="71" y="60"/>
                  </a:lnTo>
                  <a:lnTo>
                    <a:pt x="40" y="4"/>
                  </a:lnTo>
                  <a:lnTo>
                    <a:pt x="0" y="0"/>
                  </a:lnTo>
                  <a:lnTo>
                    <a:pt x="32" y="57"/>
                  </a:lnTo>
                  <a:lnTo>
                    <a:pt x="62" y="110"/>
                  </a:lnTo>
                  <a:lnTo>
                    <a:pt x="96" y="161"/>
                  </a:lnTo>
                  <a:lnTo>
                    <a:pt x="129" y="212"/>
                  </a:lnTo>
                  <a:lnTo>
                    <a:pt x="162" y="259"/>
                  </a:lnTo>
                  <a:lnTo>
                    <a:pt x="198" y="305"/>
                  </a:lnTo>
                  <a:lnTo>
                    <a:pt x="232" y="347"/>
                  </a:lnTo>
                  <a:lnTo>
                    <a:pt x="268" y="388"/>
                  </a:lnTo>
                  <a:lnTo>
                    <a:pt x="305" y="426"/>
                  </a:lnTo>
                  <a:lnTo>
                    <a:pt x="342" y="462"/>
                  </a:lnTo>
                  <a:lnTo>
                    <a:pt x="379" y="497"/>
                  </a:lnTo>
                  <a:lnTo>
                    <a:pt x="417" y="527"/>
                  </a:lnTo>
                  <a:lnTo>
                    <a:pt x="454" y="558"/>
                  </a:lnTo>
                  <a:lnTo>
                    <a:pt x="493" y="581"/>
                  </a:lnTo>
                  <a:lnTo>
                    <a:pt x="533" y="608"/>
                  </a:lnTo>
                  <a:lnTo>
                    <a:pt x="571" y="628"/>
                  </a:lnTo>
                  <a:lnTo>
                    <a:pt x="611" y="648"/>
                  </a:lnTo>
                  <a:lnTo>
                    <a:pt x="650" y="664"/>
                  </a:lnTo>
                  <a:lnTo>
                    <a:pt x="691" y="679"/>
                  </a:lnTo>
                  <a:lnTo>
                    <a:pt x="730" y="689"/>
                  </a:lnTo>
                  <a:lnTo>
                    <a:pt x="769" y="698"/>
                  </a:lnTo>
                  <a:lnTo>
                    <a:pt x="808" y="704"/>
                  </a:lnTo>
                  <a:lnTo>
                    <a:pt x="848" y="708"/>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6" name=""/>
            <p:cNvSpPr/>
            <p:nvPr/>
          </p:nvSpPr>
          <p:spPr>
            <a:xfrm>
              <a:off x="1504800" y="4726080"/>
              <a:ext cx="141480" cy="128520"/>
            </a:xfrm>
            <a:custGeom>
              <a:avLst/>
              <a:gdLst/>
              <a:ahLst/>
              <a:rect l="l" t="t" r="r" b="b"/>
              <a:pathLst>
                <a:path w="89" h="81">
                  <a:moveTo>
                    <a:pt x="0" y="76"/>
                  </a:moveTo>
                  <a:lnTo>
                    <a:pt x="38" y="80"/>
                  </a:lnTo>
                  <a:lnTo>
                    <a:pt x="88" y="2"/>
                  </a:lnTo>
                  <a:lnTo>
                    <a:pt x="49" y="0"/>
                  </a:lnTo>
                  <a:lnTo>
                    <a:pt x="0" y="76"/>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7" name=""/>
            <p:cNvSpPr/>
            <p:nvPr/>
          </p:nvSpPr>
          <p:spPr>
            <a:xfrm>
              <a:off x="1298520" y="4579920"/>
              <a:ext cx="351000" cy="150840"/>
            </a:xfrm>
            <a:custGeom>
              <a:avLst/>
              <a:gdLst/>
              <a:ahLst/>
              <a:rect l="l" t="t" r="r" b="b"/>
              <a:pathLst>
                <a:path w="221" h="95">
                  <a:moveTo>
                    <a:pt x="179" y="90"/>
                  </a:moveTo>
                  <a:lnTo>
                    <a:pt x="220" y="94"/>
                  </a:lnTo>
                  <a:lnTo>
                    <a:pt x="42" y="3"/>
                  </a:lnTo>
                  <a:lnTo>
                    <a:pt x="0" y="0"/>
                  </a:lnTo>
                  <a:lnTo>
                    <a:pt x="179" y="90"/>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8" name=""/>
            <p:cNvSpPr/>
            <p:nvPr/>
          </p:nvSpPr>
          <p:spPr>
            <a:xfrm>
              <a:off x="1298520" y="4578480"/>
              <a:ext cx="2158920" cy="1736640"/>
            </a:xfrm>
            <a:custGeom>
              <a:avLst/>
              <a:gdLst/>
              <a:ahLst/>
              <a:rect l="l" t="t" r="r" b="b"/>
              <a:pathLst>
                <a:path w="1360" h="1094">
                  <a:moveTo>
                    <a:pt x="1359" y="1031"/>
                  </a:moveTo>
                  <a:lnTo>
                    <a:pt x="1332" y="785"/>
                  </a:lnTo>
                  <a:lnTo>
                    <a:pt x="1295" y="806"/>
                  </a:lnTo>
                  <a:lnTo>
                    <a:pt x="1257" y="825"/>
                  </a:lnTo>
                  <a:lnTo>
                    <a:pt x="1218" y="840"/>
                  </a:lnTo>
                  <a:lnTo>
                    <a:pt x="1179" y="853"/>
                  </a:lnTo>
                  <a:lnTo>
                    <a:pt x="1140" y="864"/>
                  </a:lnTo>
                  <a:lnTo>
                    <a:pt x="1100" y="869"/>
                  </a:lnTo>
                  <a:lnTo>
                    <a:pt x="1061" y="875"/>
                  </a:lnTo>
                  <a:lnTo>
                    <a:pt x="1020" y="876"/>
                  </a:lnTo>
                  <a:lnTo>
                    <a:pt x="980" y="876"/>
                  </a:lnTo>
                  <a:lnTo>
                    <a:pt x="940" y="873"/>
                  </a:lnTo>
                  <a:lnTo>
                    <a:pt x="902" y="866"/>
                  </a:lnTo>
                  <a:lnTo>
                    <a:pt x="860" y="857"/>
                  </a:lnTo>
                  <a:lnTo>
                    <a:pt x="820" y="847"/>
                  </a:lnTo>
                  <a:lnTo>
                    <a:pt x="781" y="831"/>
                  </a:lnTo>
                  <a:lnTo>
                    <a:pt x="743" y="815"/>
                  </a:lnTo>
                  <a:lnTo>
                    <a:pt x="702" y="797"/>
                  </a:lnTo>
                  <a:lnTo>
                    <a:pt x="663" y="776"/>
                  </a:lnTo>
                  <a:lnTo>
                    <a:pt x="624" y="749"/>
                  </a:lnTo>
                  <a:lnTo>
                    <a:pt x="585" y="724"/>
                  </a:lnTo>
                  <a:lnTo>
                    <a:pt x="547" y="695"/>
                  </a:lnTo>
                  <a:lnTo>
                    <a:pt x="510" y="664"/>
                  </a:lnTo>
                  <a:lnTo>
                    <a:pt x="472" y="630"/>
                  </a:lnTo>
                  <a:lnTo>
                    <a:pt x="435" y="595"/>
                  </a:lnTo>
                  <a:lnTo>
                    <a:pt x="398" y="555"/>
                  </a:lnTo>
                  <a:lnTo>
                    <a:pt x="361" y="515"/>
                  </a:lnTo>
                  <a:lnTo>
                    <a:pt x="327" y="472"/>
                  </a:lnTo>
                  <a:lnTo>
                    <a:pt x="291" y="426"/>
                  </a:lnTo>
                  <a:lnTo>
                    <a:pt x="258" y="380"/>
                  </a:lnTo>
                  <a:lnTo>
                    <a:pt x="225" y="328"/>
                  </a:lnTo>
                  <a:lnTo>
                    <a:pt x="192" y="278"/>
                  </a:lnTo>
                  <a:lnTo>
                    <a:pt x="160" y="222"/>
                  </a:lnTo>
                  <a:lnTo>
                    <a:pt x="129" y="167"/>
                  </a:lnTo>
                  <a:lnTo>
                    <a:pt x="179" y="90"/>
                  </a:lnTo>
                  <a:lnTo>
                    <a:pt x="0" y="0"/>
                  </a:lnTo>
                  <a:lnTo>
                    <a:pt x="58" y="316"/>
                  </a:lnTo>
                  <a:lnTo>
                    <a:pt x="99" y="235"/>
                  </a:lnTo>
                  <a:lnTo>
                    <a:pt x="140" y="312"/>
                  </a:lnTo>
                  <a:lnTo>
                    <a:pt x="182" y="385"/>
                  </a:lnTo>
                  <a:lnTo>
                    <a:pt x="223" y="454"/>
                  </a:lnTo>
                  <a:lnTo>
                    <a:pt x="262" y="516"/>
                  </a:lnTo>
                  <a:lnTo>
                    <a:pt x="304" y="579"/>
                  </a:lnTo>
                  <a:lnTo>
                    <a:pt x="344" y="635"/>
                  </a:lnTo>
                  <a:lnTo>
                    <a:pt x="385" y="689"/>
                  </a:lnTo>
                  <a:lnTo>
                    <a:pt x="426" y="738"/>
                  </a:lnTo>
                  <a:lnTo>
                    <a:pt x="466" y="785"/>
                  </a:lnTo>
                  <a:lnTo>
                    <a:pt x="505" y="826"/>
                  </a:lnTo>
                  <a:lnTo>
                    <a:pt x="546" y="866"/>
                  </a:lnTo>
                  <a:lnTo>
                    <a:pt x="585" y="899"/>
                  </a:lnTo>
                  <a:lnTo>
                    <a:pt x="627" y="932"/>
                  </a:lnTo>
                  <a:lnTo>
                    <a:pt x="666" y="960"/>
                  </a:lnTo>
                  <a:lnTo>
                    <a:pt x="707" y="986"/>
                  </a:lnTo>
                  <a:lnTo>
                    <a:pt x="745" y="1009"/>
                  </a:lnTo>
                  <a:lnTo>
                    <a:pt x="784" y="1029"/>
                  </a:lnTo>
                  <a:lnTo>
                    <a:pt x="824" y="1047"/>
                  </a:lnTo>
                  <a:lnTo>
                    <a:pt x="863" y="1059"/>
                  </a:lnTo>
                  <a:lnTo>
                    <a:pt x="902" y="1071"/>
                  </a:lnTo>
                  <a:lnTo>
                    <a:pt x="943" y="1081"/>
                  </a:lnTo>
                  <a:lnTo>
                    <a:pt x="981" y="1087"/>
                  </a:lnTo>
                  <a:lnTo>
                    <a:pt x="1019" y="1091"/>
                  </a:lnTo>
                  <a:lnTo>
                    <a:pt x="1057" y="1093"/>
                  </a:lnTo>
                  <a:lnTo>
                    <a:pt x="1096" y="1092"/>
                  </a:lnTo>
                  <a:lnTo>
                    <a:pt x="1134" y="1090"/>
                  </a:lnTo>
                  <a:lnTo>
                    <a:pt x="1171" y="1083"/>
                  </a:lnTo>
                  <a:lnTo>
                    <a:pt x="1209" y="1077"/>
                  </a:lnTo>
                  <a:lnTo>
                    <a:pt x="1247" y="1068"/>
                  </a:lnTo>
                  <a:lnTo>
                    <a:pt x="1284" y="1057"/>
                  </a:lnTo>
                  <a:lnTo>
                    <a:pt x="1323" y="1046"/>
                  </a:lnTo>
                  <a:lnTo>
                    <a:pt x="1359" y="1031"/>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9" name=""/>
          <p:cNvGrpSpPr/>
          <p:nvPr/>
        </p:nvGrpSpPr>
        <p:grpSpPr>
          <a:xfrm>
            <a:off x="1060560" y="1668600"/>
            <a:ext cx="2458800" cy="1506240"/>
            <a:chOff x="1060560" y="1668600"/>
            <a:chExt cx="2458800" cy="1506240"/>
          </a:xfrm>
        </p:grpSpPr>
        <p:sp>
          <p:nvSpPr>
            <p:cNvPr id="420" name=""/>
            <p:cNvSpPr/>
            <p:nvPr/>
          </p:nvSpPr>
          <p:spPr>
            <a:xfrm>
              <a:off x="1212840" y="1668600"/>
              <a:ext cx="2306520" cy="1496880"/>
            </a:xfrm>
            <a:custGeom>
              <a:avLst/>
              <a:gdLst/>
              <a:ahLst/>
              <a:rect l="l" t="t" r="r" b="b"/>
              <a:pathLst>
                <a:path w="1453" h="943">
                  <a:moveTo>
                    <a:pt x="1452" y="52"/>
                  </a:moveTo>
                  <a:lnTo>
                    <a:pt x="1424" y="264"/>
                  </a:lnTo>
                  <a:lnTo>
                    <a:pt x="1383" y="246"/>
                  </a:lnTo>
                  <a:lnTo>
                    <a:pt x="1342" y="230"/>
                  </a:lnTo>
                  <a:lnTo>
                    <a:pt x="1302" y="217"/>
                  </a:lnTo>
                  <a:lnTo>
                    <a:pt x="1258" y="206"/>
                  </a:lnTo>
                  <a:lnTo>
                    <a:pt x="1217" y="197"/>
                  </a:lnTo>
                  <a:lnTo>
                    <a:pt x="1176" y="191"/>
                  </a:lnTo>
                  <a:lnTo>
                    <a:pt x="1133" y="187"/>
                  </a:lnTo>
                  <a:lnTo>
                    <a:pt x="1090" y="186"/>
                  </a:lnTo>
                  <a:lnTo>
                    <a:pt x="1048" y="186"/>
                  </a:lnTo>
                  <a:lnTo>
                    <a:pt x="1005" y="189"/>
                  </a:lnTo>
                  <a:lnTo>
                    <a:pt x="964" y="194"/>
                  </a:lnTo>
                  <a:lnTo>
                    <a:pt x="921" y="202"/>
                  </a:lnTo>
                  <a:lnTo>
                    <a:pt x="877" y="212"/>
                  </a:lnTo>
                  <a:lnTo>
                    <a:pt x="834" y="224"/>
                  </a:lnTo>
                  <a:lnTo>
                    <a:pt x="794" y="238"/>
                  </a:lnTo>
                  <a:lnTo>
                    <a:pt x="750" y="254"/>
                  </a:lnTo>
                  <a:lnTo>
                    <a:pt x="710" y="273"/>
                  </a:lnTo>
                  <a:lnTo>
                    <a:pt x="669" y="295"/>
                  </a:lnTo>
                  <a:lnTo>
                    <a:pt x="627" y="316"/>
                  </a:lnTo>
                  <a:lnTo>
                    <a:pt x="585" y="342"/>
                  </a:lnTo>
                  <a:lnTo>
                    <a:pt x="545" y="369"/>
                  </a:lnTo>
                  <a:lnTo>
                    <a:pt x="506" y="399"/>
                  </a:lnTo>
                  <a:lnTo>
                    <a:pt x="465" y="429"/>
                  </a:lnTo>
                  <a:lnTo>
                    <a:pt x="427" y="462"/>
                  </a:lnTo>
                  <a:lnTo>
                    <a:pt x="389" y="497"/>
                  </a:lnTo>
                  <a:lnTo>
                    <a:pt x="351" y="535"/>
                  </a:lnTo>
                  <a:lnTo>
                    <a:pt x="314" y="575"/>
                  </a:lnTo>
                  <a:lnTo>
                    <a:pt x="277" y="615"/>
                  </a:lnTo>
                  <a:lnTo>
                    <a:pt x="242" y="659"/>
                  </a:lnTo>
                  <a:lnTo>
                    <a:pt x="206" y="702"/>
                  </a:lnTo>
                  <a:lnTo>
                    <a:pt x="173" y="749"/>
                  </a:lnTo>
                  <a:lnTo>
                    <a:pt x="139" y="797"/>
                  </a:lnTo>
                  <a:lnTo>
                    <a:pt x="193" y="865"/>
                  </a:lnTo>
                  <a:lnTo>
                    <a:pt x="0" y="942"/>
                  </a:lnTo>
                  <a:lnTo>
                    <a:pt x="64" y="669"/>
                  </a:lnTo>
                  <a:lnTo>
                    <a:pt x="107" y="739"/>
                  </a:lnTo>
                  <a:lnTo>
                    <a:pt x="151" y="672"/>
                  </a:lnTo>
                  <a:lnTo>
                    <a:pt x="195" y="610"/>
                  </a:lnTo>
                  <a:lnTo>
                    <a:pt x="239" y="550"/>
                  </a:lnTo>
                  <a:lnTo>
                    <a:pt x="283" y="496"/>
                  </a:lnTo>
                  <a:lnTo>
                    <a:pt x="326" y="441"/>
                  </a:lnTo>
                  <a:lnTo>
                    <a:pt x="369" y="393"/>
                  </a:lnTo>
                  <a:lnTo>
                    <a:pt x="412" y="348"/>
                  </a:lnTo>
                  <a:lnTo>
                    <a:pt x="456" y="305"/>
                  </a:lnTo>
                  <a:lnTo>
                    <a:pt x="498" y="265"/>
                  </a:lnTo>
                  <a:lnTo>
                    <a:pt x="541" y="229"/>
                  </a:lnTo>
                  <a:lnTo>
                    <a:pt x="584" y="196"/>
                  </a:lnTo>
                  <a:lnTo>
                    <a:pt x="628" y="166"/>
                  </a:lnTo>
                  <a:lnTo>
                    <a:pt x="671" y="139"/>
                  </a:lnTo>
                  <a:lnTo>
                    <a:pt x="713" y="113"/>
                  </a:lnTo>
                  <a:lnTo>
                    <a:pt x="755" y="90"/>
                  </a:lnTo>
                  <a:lnTo>
                    <a:pt x="797" y="72"/>
                  </a:lnTo>
                  <a:lnTo>
                    <a:pt x="840" y="54"/>
                  </a:lnTo>
                  <a:lnTo>
                    <a:pt x="881" y="39"/>
                  </a:lnTo>
                  <a:lnTo>
                    <a:pt x="923" y="27"/>
                  </a:lnTo>
                  <a:lnTo>
                    <a:pt x="965" y="18"/>
                  </a:lnTo>
                  <a:lnTo>
                    <a:pt x="1007" y="10"/>
                  </a:lnTo>
                  <a:lnTo>
                    <a:pt x="1047" y="4"/>
                  </a:lnTo>
                  <a:lnTo>
                    <a:pt x="1089" y="1"/>
                  </a:lnTo>
                  <a:lnTo>
                    <a:pt x="1129" y="0"/>
                  </a:lnTo>
                  <a:lnTo>
                    <a:pt x="1171" y="0"/>
                  </a:lnTo>
                  <a:lnTo>
                    <a:pt x="1211" y="2"/>
                  </a:lnTo>
                  <a:lnTo>
                    <a:pt x="1252" y="8"/>
                  </a:lnTo>
                  <a:lnTo>
                    <a:pt x="1291" y="13"/>
                  </a:lnTo>
                  <a:lnTo>
                    <a:pt x="1331" y="20"/>
                  </a:lnTo>
                  <a:lnTo>
                    <a:pt x="1373" y="30"/>
                  </a:lnTo>
                  <a:lnTo>
                    <a:pt x="1412" y="40"/>
                  </a:lnTo>
                  <a:lnTo>
                    <a:pt x="1452" y="52"/>
                  </a:lnTo>
                </a:path>
              </a:pathLst>
            </a:custGeom>
            <a:solidFill>
              <a:srgbClr val="0e0d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1" name=""/>
            <p:cNvSpPr/>
            <p:nvPr/>
          </p:nvSpPr>
          <p:spPr>
            <a:xfrm>
              <a:off x="2792520" y="1677960"/>
              <a:ext cx="642960" cy="88920"/>
            </a:xfrm>
            <a:custGeom>
              <a:avLst/>
              <a:gdLst/>
              <a:ahLst/>
              <a:rect l="l" t="t" r="r" b="b"/>
              <a:pathLst>
                <a:path w="405" h="56">
                  <a:moveTo>
                    <a:pt x="0" y="3"/>
                  </a:moveTo>
                  <a:lnTo>
                    <a:pt x="40" y="0"/>
                  </a:lnTo>
                  <a:lnTo>
                    <a:pt x="82" y="0"/>
                  </a:lnTo>
                  <a:lnTo>
                    <a:pt x="124" y="0"/>
                  </a:lnTo>
                  <a:lnTo>
                    <a:pt x="163" y="2"/>
                  </a:lnTo>
                  <a:lnTo>
                    <a:pt x="204" y="6"/>
                  </a:lnTo>
                  <a:lnTo>
                    <a:pt x="245" y="14"/>
                  </a:lnTo>
                  <a:lnTo>
                    <a:pt x="284" y="20"/>
                  </a:lnTo>
                  <a:lnTo>
                    <a:pt x="325" y="30"/>
                  </a:lnTo>
                  <a:lnTo>
                    <a:pt x="364" y="41"/>
                  </a:lnTo>
                  <a:lnTo>
                    <a:pt x="404" y="52"/>
                  </a:lnTo>
                  <a:lnTo>
                    <a:pt x="362" y="55"/>
                  </a:lnTo>
                  <a:lnTo>
                    <a:pt x="323" y="44"/>
                  </a:lnTo>
                  <a:lnTo>
                    <a:pt x="282" y="32"/>
                  </a:lnTo>
                  <a:lnTo>
                    <a:pt x="243" y="24"/>
                  </a:lnTo>
                  <a:lnTo>
                    <a:pt x="203" y="16"/>
                  </a:lnTo>
                  <a:lnTo>
                    <a:pt x="162" y="10"/>
                  </a:lnTo>
                  <a:lnTo>
                    <a:pt x="123" y="5"/>
                  </a:lnTo>
                  <a:lnTo>
                    <a:pt x="82" y="3"/>
                  </a:lnTo>
                  <a:lnTo>
                    <a:pt x="41" y="3"/>
                  </a:lnTo>
                  <a:lnTo>
                    <a:pt x="0" y="3"/>
                  </a:lnTo>
                </a:path>
              </a:pathLst>
            </a:custGeom>
            <a:solidFill>
              <a:srgbClr val="5ed65e"/>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422" name=""/>
            <p:cNvSpPr/>
            <p:nvPr/>
          </p:nvSpPr>
          <p:spPr>
            <a:xfrm>
              <a:off x="3319560" y="1757520"/>
              <a:ext cx="115920" cy="341280"/>
            </a:xfrm>
            <a:custGeom>
              <a:avLst/>
              <a:gdLst/>
              <a:ahLst/>
              <a:rect l="l" t="t" r="r" b="b"/>
              <a:pathLst>
                <a:path w="73" h="215">
                  <a:moveTo>
                    <a:pt x="28" y="3"/>
                  </a:moveTo>
                  <a:lnTo>
                    <a:pt x="72" y="0"/>
                  </a:lnTo>
                  <a:lnTo>
                    <a:pt x="43" y="211"/>
                  </a:lnTo>
                  <a:lnTo>
                    <a:pt x="0" y="214"/>
                  </a:lnTo>
                  <a:lnTo>
                    <a:pt x="28" y="3"/>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3" name=""/>
            <p:cNvSpPr/>
            <p:nvPr/>
          </p:nvSpPr>
          <p:spPr>
            <a:xfrm>
              <a:off x="1160640" y="2735280"/>
              <a:ext cx="137880" cy="114120"/>
            </a:xfrm>
            <a:custGeom>
              <a:avLst/>
              <a:gdLst/>
              <a:ahLst/>
              <a:rect l="l" t="t" r="r" b="b"/>
              <a:pathLst>
                <a:path w="87" h="72">
                  <a:moveTo>
                    <a:pt x="0" y="2"/>
                  </a:moveTo>
                  <a:lnTo>
                    <a:pt x="43" y="0"/>
                  </a:lnTo>
                  <a:lnTo>
                    <a:pt x="86" y="68"/>
                  </a:lnTo>
                  <a:lnTo>
                    <a:pt x="44" y="71"/>
                  </a:lnTo>
                  <a:lnTo>
                    <a:pt x="0" y="2"/>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4" name=""/>
            <p:cNvSpPr/>
            <p:nvPr/>
          </p:nvSpPr>
          <p:spPr>
            <a:xfrm>
              <a:off x="1281240" y="1969920"/>
              <a:ext cx="1508040" cy="976320"/>
            </a:xfrm>
            <a:custGeom>
              <a:avLst/>
              <a:gdLst/>
              <a:ahLst/>
              <a:rect l="l" t="t" r="r" b="b"/>
              <a:pathLst>
                <a:path w="950" h="615">
                  <a:moveTo>
                    <a:pt x="905" y="3"/>
                  </a:moveTo>
                  <a:lnTo>
                    <a:pt x="949" y="0"/>
                  </a:lnTo>
                  <a:lnTo>
                    <a:pt x="905" y="3"/>
                  </a:lnTo>
                  <a:lnTo>
                    <a:pt x="863" y="9"/>
                  </a:lnTo>
                  <a:lnTo>
                    <a:pt x="820" y="17"/>
                  </a:lnTo>
                  <a:lnTo>
                    <a:pt x="778" y="25"/>
                  </a:lnTo>
                  <a:lnTo>
                    <a:pt x="735" y="38"/>
                  </a:lnTo>
                  <a:lnTo>
                    <a:pt x="694" y="51"/>
                  </a:lnTo>
                  <a:lnTo>
                    <a:pt x="651" y="69"/>
                  </a:lnTo>
                  <a:lnTo>
                    <a:pt x="610" y="87"/>
                  </a:lnTo>
                  <a:lnTo>
                    <a:pt x="569" y="107"/>
                  </a:lnTo>
                  <a:lnTo>
                    <a:pt x="527" y="130"/>
                  </a:lnTo>
                  <a:lnTo>
                    <a:pt x="487" y="156"/>
                  </a:lnTo>
                  <a:lnTo>
                    <a:pt x="446" y="183"/>
                  </a:lnTo>
                  <a:lnTo>
                    <a:pt x="406" y="212"/>
                  </a:lnTo>
                  <a:lnTo>
                    <a:pt x="368" y="242"/>
                  </a:lnTo>
                  <a:lnTo>
                    <a:pt x="330" y="275"/>
                  </a:lnTo>
                  <a:lnTo>
                    <a:pt x="292" y="310"/>
                  </a:lnTo>
                  <a:lnTo>
                    <a:pt x="253" y="348"/>
                  </a:lnTo>
                  <a:lnTo>
                    <a:pt x="215" y="386"/>
                  </a:lnTo>
                  <a:lnTo>
                    <a:pt x="179" y="427"/>
                  </a:lnTo>
                  <a:lnTo>
                    <a:pt x="144" y="470"/>
                  </a:lnTo>
                  <a:lnTo>
                    <a:pt x="111" y="515"/>
                  </a:lnTo>
                  <a:lnTo>
                    <a:pt x="76" y="562"/>
                  </a:lnTo>
                  <a:lnTo>
                    <a:pt x="43" y="610"/>
                  </a:lnTo>
                  <a:lnTo>
                    <a:pt x="0" y="614"/>
                  </a:lnTo>
                  <a:lnTo>
                    <a:pt x="34" y="564"/>
                  </a:lnTo>
                  <a:lnTo>
                    <a:pt x="67" y="518"/>
                  </a:lnTo>
                  <a:lnTo>
                    <a:pt x="102" y="475"/>
                  </a:lnTo>
                  <a:lnTo>
                    <a:pt x="138" y="431"/>
                  </a:lnTo>
                  <a:lnTo>
                    <a:pt x="173" y="390"/>
                  </a:lnTo>
                  <a:lnTo>
                    <a:pt x="212" y="351"/>
                  </a:lnTo>
                  <a:lnTo>
                    <a:pt x="248" y="314"/>
                  </a:lnTo>
                  <a:lnTo>
                    <a:pt x="286" y="279"/>
                  </a:lnTo>
                  <a:lnTo>
                    <a:pt x="326" y="246"/>
                  </a:lnTo>
                  <a:lnTo>
                    <a:pt x="365" y="215"/>
                  </a:lnTo>
                  <a:lnTo>
                    <a:pt x="404" y="185"/>
                  </a:lnTo>
                  <a:lnTo>
                    <a:pt x="446" y="159"/>
                  </a:lnTo>
                  <a:lnTo>
                    <a:pt x="485" y="133"/>
                  </a:lnTo>
                  <a:lnTo>
                    <a:pt x="526" y="113"/>
                  </a:lnTo>
                  <a:lnTo>
                    <a:pt x="569" y="89"/>
                  </a:lnTo>
                  <a:lnTo>
                    <a:pt x="610" y="72"/>
                  </a:lnTo>
                  <a:lnTo>
                    <a:pt x="652" y="55"/>
                  </a:lnTo>
                  <a:lnTo>
                    <a:pt x="694" y="41"/>
                  </a:lnTo>
                  <a:lnTo>
                    <a:pt x="737" y="28"/>
                  </a:lnTo>
                  <a:lnTo>
                    <a:pt x="780" y="20"/>
                  </a:lnTo>
                  <a:lnTo>
                    <a:pt x="821" y="12"/>
                  </a:lnTo>
                  <a:lnTo>
                    <a:pt x="862" y="6"/>
                  </a:lnTo>
                  <a:lnTo>
                    <a:pt x="905" y="3"/>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5" name=""/>
            <p:cNvSpPr/>
            <p:nvPr/>
          </p:nvSpPr>
          <p:spPr>
            <a:xfrm>
              <a:off x="1282680" y="2936880"/>
              <a:ext cx="152280" cy="112680"/>
            </a:xfrm>
            <a:custGeom>
              <a:avLst/>
              <a:gdLst/>
              <a:ahLst/>
              <a:rect l="l" t="t" r="r" b="b"/>
              <a:pathLst>
                <a:path w="96" h="71">
                  <a:moveTo>
                    <a:pt x="0" y="3"/>
                  </a:moveTo>
                  <a:lnTo>
                    <a:pt x="41" y="0"/>
                  </a:lnTo>
                  <a:lnTo>
                    <a:pt x="95" y="67"/>
                  </a:lnTo>
                  <a:lnTo>
                    <a:pt x="53" y="70"/>
                  </a:lnTo>
                  <a:lnTo>
                    <a:pt x="0" y="3"/>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6" name=""/>
            <p:cNvSpPr/>
            <p:nvPr/>
          </p:nvSpPr>
          <p:spPr>
            <a:xfrm>
              <a:off x="1060560" y="3044880"/>
              <a:ext cx="374400" cy="129960"/>
            </a:xfrm>
            <a:custGeom>
              <a:avLst/>
              <a:gdLst/>
              <a:ahLst/>
              <a:rect l="l" t="t" r="r" b="b"/>
              <a:pathLst>
                <a:path w="236" h="82">
                  <a:moveTo>
                    <a:pt x="191" y="3"/>
                  </a:moveTo>
                  <a:lnTo>
                    <a:pt x="235" y="0"/>
                  </a:lnTo>
                  <a:lnTo>
                    <a:pt x="45" y="77"/>
                  </a:lnTo>
                  <a:lnTo>
                    <a:pt x="0" y="81"/>
                  </a:lnTo>
                  <a:lnTo>
                    <a:pt x="191" y="3"/>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7" name=""/>
            <p:cNvSpPr/>
            <p:nvPr/>
          </p:nvSpPr>
          <p:spPr>
            <a:xfrm>
              <a:off x="1060560" y="1676520"/>
              <a:ext cx="2303280" cy="1496880"/>
            </a:xfrm>
            <a:custGeom>
              <a:avLst/>
              <a:gdLst/>
              <a:ahLst/>
              <a:rect l="l" t="t" r="r" b="b"/>
              <a:pathLst>
                <a:path w="1451" h="943">
                  <a:moveTo>
                    <a:pt x="1450" y="52"/>
                  </a:moveTo>
                  <a:lnTo>
                    <a:pt x="1422" y="265"/>
                  </a:lnTo>
                  <a:lnTo>
                    <a:pt x="1381" y="246"/>
                  </a:lnTo>
                  <a:lnTo>
                    <a:pt x="1341" y="230"/>
                  </a:lnTo>
                  <a:lnTo>
                    <a:pt x="1300" y="218"/>
                  </a:lnTo>
                  <a:lnTo>
                    <a:pt x="1257" y="206"/>
                  </a:lnTo>
                  <a:lnTo>
                    <a:pt x="1216" y="197"/>
                  </a:lnTo>
                  <a:lnTo>
                    <a:pt x="1174" y="192"/>
                  </a:lnTo>
                  <a:lnTo>
                    <a:pt x="1132" y="187"/>
                  </a:lnTo>
                  <a:lnTo>
                    <a:pt x="1088" y="187"/>
                  </a:lnTo>
                  <a:lnTo>
                    <a:pt x="1045" y="187"/>
                  </a:lnTo>
                  <a:lnTo>
                    <a:pt x="1003" y="189"/>
                  </a:lnTo>
                  <a:lnTo>
                    <a:pt x="963" y="195"/>
                  </a:lnTo>
                  <a:lnTo>
                    <a:pt x="918" y="203"/>
                  </a:lnTo>
                  <a:lnTo>
                    <a:pt x="875" y="211"/>
                  </a:lnTo>
                  <a:lnTo>
                    <a:pt x="833" y="225"/>
                  </a:lnTo>
                  <a:lnTo>
                    <a:pt x="793" y="238"/>
                  </a:lnTo>
                  <a:lnTo>
                    <a:pt x="749" y="254"/>
                  </a:lnTo>
                  <a:lnTo>
                    <a:pt x="707" y="273"/>
                  </a:lnTo>
                  <a:lnTo>
                    <a:pt x="666" y="295"/>
                  </a:lnTo>
                  <a:lnTo>
                    <a:pt x="625" y="317"/>
                  </a:lnTo>
                  <a:lnTo>
                    <a:pt x="583" y="342"/>
                  </a:lnTo>
                  <a:lnTo>
                    <a:pt x="544" y="369"/>
                  </a:lnTo>
                  <a:lnTo>
                    <a:pt x="504" y="398"/>
                  </a:lnTo>
                  <a:lnTo>
                    <a:pt x="464" y="429"/>
                  </a:lnTo>
                  <a:lnTo>
                    <a:pt x="425" y="463"/>
                  </a:lnTo>
                  <a:lnTo>
                    <a:pt x="386" y="497"/>
                  </a:lnTo>
                  <a:lnTo>
                    <a:pt x="349" y="534"/>
                  </a:lnTo>
                  <a:lnTo>
                    <a:pt x="311" y="574"/>
                  </a:lnTo>
                  <a:lnTo>
                    <a:pt x="275" y="613"/>
                  </a:lnTo>
                  <a:lnTo>
                    <a:pt x="240" y="658"/>
                  </a:lnTo>
                  <a:lnTo>
                    <a:pt x="205" y="702"/>
                  </a:lnTo>
                  <a:lnTo>
                    <a:pt x="170" y="750"/>
                  </a:lnTo>
                  <a:lnTo>
                    <a:pt x="138" y="797"/>
                  </a:lnTo>
                  <a:lnTo>
                    <a:pt x="191" y="864"/>
                  </a:lnTo>
                  <a:lnTo>
                    <a:pt x="0" y="942"/>
                  </a:lnTo>
                  <a:lnTo>
                    <a:pt x="62" y="668"/>
                  </a:lnTo>
                  <a:lnTo>
                    <a:pt x="106" y="738"/>
                  </a:lnTo>
                  <a:lnTo>
                    <a:pt x="149" y="672"/>
                  </a:lnTo>
                  <a:lnTo>
                    <a:pt x="194" y="609"/>
                  </a:lnTo>
                  <a:lnTo>
                    <a:pt x="238" y="550"/>
                  </a:lnTo>
                  <a:lnTo>
                    <a:pt x="280" y="496"/>
                  </a:lnTo>
                  <a:lnTo>
                    <a:pt x="324" y="442"/>
                  </a:lnTo>
                  <a:lnTo>
                    <a:pt x="367" y="394"/>
                  </a:lnTo>
                  <a:lnTo>
                    <a:pt x="410" y="347"/>
                  </a:lnTo>
                  <a:lnTo>
                    <a:pt x="455" y="305"/>
                  </a:lnTo>
                  <a:lnTo>
                    <a:pt x="497" y="265"/>
                  </a:lnTo>
                  <a:lnTo>
                    <a:pt x="539" y="229"/>
                  </a:lnTo>
                  <a:lnTo>
                    <a:pt x="582" y="195"/>
                  </a:lnTo>
                  <a:lnTo>
                    <a:pt x="625" y="166"/>
                  </a:lnTo>
                  <a:lnTo>
                    <a:pt x="669" y="138"/>
                  </a:lnTo>
                  <a:lnTo>
                    <a:pt x="711" y="114"/>
                  </a:lnTo>
                  <a:lnTo>
                    <a:pt x="754" y="91"/>
                  </a:lnTo>
                  <a:lnTo>
                    <a:pt x="795" y="72"/>
                  </a:lnTo>
                  <a:lnTo>
                    <a:pt x="837" y="54"/>
                  </a:lnTo>
                  <a:lnTo>
                    <a:pt x="879" y="38"/>
                  </a:lnTo>
                  <a:lnTo>
                    <a:pt x="920" y="28"/>
                  </a:lnTo>
                  <a:lnTo>
                    <a:pt x="963" y="18"/>
                  </a:lnTo>
                  <a:lnTo>
                    <a:pt x="1006" y="10"/>
                  </a:lnTo>
                  <a:lnTo>
                    <a:pt x="1046" y="4"/>
                  </a:lnTo>
                  <a:lnTo>
                    <a:pt x="1087" y="1"/>
                  </a:lnTo>
                  <a:lnTo>
                    <a:pt x="1128" y="0"/>
                  </a:lnTo>
                  <a:lnTo>
                    <a:pt x="1169" y="0"/>
                  </a:lnTo>
                  <a:lnTo>
                    <a:pt x="1209" y="2"/>
                  </a:lnTo>
                  <a:lnTo>
                    <a:pt x="1250" y="7"/>
                  </a:lnTo>
                  <a:lnTo>
                    <a:pt x="1290" y="13"/>
                  </a:lnTo>
                  <a:lnTo>
                    <a:pt x="1330" y="20"/>
                  </a:lnTo>
                  <a:lnTo>
                    <a:pt x="1370" y="30"/>
                  </a:lnTo>
                  <a:lnTo>
                    <a:pt x="1411" y="40"/>
                  </a:lnTo>
                  <a:lnTo>
                    <a:pt x="1450" y="52"/>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28" name=""/>
          <p:cNvSpPr/>
          <p:nvPr/>
        </p:nvSpPr>
        <p:spPr>
          <a:xfrm>
            <a:off x="2062080" y="2238480"/>
            <a:ext cx="1281240" cy="513000"/>
          </a:xfrm>
          <a:prstGeom prst="rect">
            <a:avLst/>
          </a:prstGeom>
          <a:noFill/>
          <a:ln w="0">
            <a:noFill/>
          </a:ln>
        </p:spPr>
        <p:style>
          <a:lnRef idx="0"/>
          <a:fillRef idx="0"/>
          <a:effectRef idx="0"/>
          <a:fontRef idx="minor"/>
        </p:style>
        <p:txBody>
          <a:bodyPr lIns="87480" rIns="87480" tIns="42840" bIns="42840" anchor="t">
            <a:spAutoFit/>
          </a:bodyPr>
          <a:p>
            <a:pPr algn="ctr">
              <a:lnSpc>
                <a:spcPct val="100000"/>
              </a:lnSpc>
              <a:spcBef>
                <a:spcPts val="876"/>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1" i="1" lang="en-US" sz="1400" strike="noStrike" u="none">
                <a:solidFill>
                  <a:srgbClr val="ffffff"/>
                </a:solidFill>
                <a:effectLst/>
                <a:uFillTx/>
                <a:latin typeface="Arial"/>
              </a:rPr>
              <a:t>Project</a:t>
            </a:r>
            <a:br>
              <a:rPr sz="1400"/>
            </a:br>
            <a:r>
              <a:rPr b="1" i="1" lang="en-US" sz="1400" strike="noStrike" u="none">
                <a:solidFill>
                  <a:srgbClr val="ffffff"/>
                </a:solidFill>
                <a:effectLst/>
                <a:uFillTx/>
                <a:latin typeface="Arial"/>
              </a:rPr>
              <a:t>Selection</a:t>
            </a:r>
            <a:endParaRPr b="0" lang="en-US" sz="1400" strike="noStrike" u="none">
              <a:solidFill>
                <a:srgbClr val="000000"/>
              </a:solidFill>
              <a:effectLst/>
              <a:uFillTx/>
              <a:latin typeface="Times New Roman"/>
            </a:endParaRPr>
          </a:p>
        </p:txBody>
      </p:sp>
      <p:sp>
        <p:nvSpPr>
          <p:cNvPr id="429" name=""/>
          <p:cNvSpPr/>
          <p:nvPr/>
        </p:nvSpPr>
        <p:spPr>
          <a:xfrm>
            <a:off x="2062080" y="5243400"/>
            <a:ext cx="1281240" cy="513000"/>
          </a:xfrm>
          <a:prstGeom prst="rect">
            <a:avLst/>
          </a:prstGeom>
          <a:noFill/>
          <a:ln w="0">
            <a:noFill/>
          </a:ln>
        </p:spPr>
        <p:style>
          <a:lnRef idx="0"/>
          <a:fillRef idx="0"/>
          <a:effectRef idx="0"/>
          <a:fontRef idx="minor"/>
        </p:style>
        <p:txBody>
          <a:bodyPr lIns="87480" rIns="87480" tIns="42840" bIns="42840" anchor="t">
            <a:spAutoFit/>
          </a:bodyPr>
          <a:p>
            <a:pPr algn="ctr">
              <a:lnSpc>
                <a:spcPct val="100000"/>
              </a:lnSpc>
              <a:spcBef>
                <a:spcPts val="876"/>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1" i="1" lang="en-US" sz="1400" strike="noStrike" u="none">
                <a:solidFill>
                  <a:srgbClr val="ffffff"/>
                </a:solidFill>
                <a:effectLst/>
                <a:uFillTx/>
                <a:latin typeface="Arial"/>
              </a:rPr>
              <a:t>Project</a:t>
            </a:r>
            <a:br>
              <a:rPr sz="1400"/>
            </a:br>
            <a:r>
              <a:rPr b="1" i="1" lang="en-US" sz="1400" strike="noStrike" u="none">
                <a:solidFill>
                  <a:srgbClr val="ffffff"/>
                </a:solidFill>
                <a:effectLst/>
                <a:uFillTx/>
                <a:latin typeface="Arial"/>
              </a:rPr>
              <a:t>Selection</a:t>
            </a:r>
            <a:endParaRPr b="0" lang="en-US" sz="1400" strike="noStrike" u="none">
              <a:solidFill>
                <a:srgbClr val="000000"/>
              </a:solidFill>
              <a:effectLst/>
              <a:uFillTx/>
              <a:latin typeface="Times New Roman"/>
            </a:endParaRPr>
          </a:p>
        </p:txBody>
      </p:sp>
      <p:grpSp>
        <p:nvGrpSpPr>
          <p:cNvPr id="430" name=""/>
          <p:cNvGrpSpPr/>
          <p:nvPr/>
        </p:nvGrpSpPr>
        <p:grpSpPr>
          <a:xfrm>
            <a:off x="7311960" y="2343240"/>
            <a:ext cx="1292400" cy="3514680"/>
            <a:chOff x="7311960" y="2343240"/>
            <a:chExt cx="1292400" cy="3514680"/>
          </a:xfrm>
        </p:grpSpPr>
        <p:grpSp>
          <p:nvGrpSpPr>
            <p:cNvPr id="431" name=""/>
            <p:cNvGrpSpPr/>
            <p:nvPr/>
          </p:nvGrpSpPr>
          <p:grpSpPr>
            <a:xfrm>
              <a:off x="7345440" y="2343240"/>
              <a:ext cx="1258920" cy="3514680"/>
              <a:chOff x="7345440" y="2343240"/>
              <a:chExt cx="1258920" cy="3514680"/>
            </a:xfrm>
          </p:grpSpPr>
          <p:sp>
            <p:nvSpPr>
              <p:cNvPr id="432" name=""/>
              <p:cNvSpPr/>
              <p:nvPr/>
            </p:nvSpPr>
            <p:spPr>
              <a:xfrm>
                <a:off x="7345440" y="2343240"/>
                <a:ext cx="1163520" cy="3351240"/>
              </a:xfrm>
              <a:custGeom>
                <a:avLst/>
                <a:gdLst/>
                <a:ahLst/>
                <a:rect l="l" t="t" r="r" b="b"/>
                <a:pathLst>
                  <a:path w="733" h="2111">
                    <a:moveTo>
                      <a:pt x="304" y="0"/>
                    </a:moveTo>
                    <a:lnTo>
                      <a:pt x="17" y="178"/>
                    </a:lnTo>
                    <a:lnTo>
                      <a:pt x="72" y="206"/>
                    </a:lnTo>
                    <a:lnTo>
                      <a:pt x="124" y="237"/>
                    </a:lnTo>
                    <a:lnTo>
                      <a:pt x="171" y="269"/>
                    </a:lnTo>
                    <a:lnTo>
                      <a:pt x="216" y="305"/>
                    </a:lnTo>
                    <a:lnTo>
                      <a:pt x="258" y="341"/>
                    </a:lnTo>
                    <a:lnTo>
                      <a:pt x="295" y="379"/>
                    </a:lnTo>
                    <a:lnTo>
                      <a:pt x="329" y="420"/>
                    </a:lnTo>
                    <a:lnTo>
                      <a:pt x="361" y="462"/>
                    </a:lnTo>
                    <a:lnTo>
                      <a:pt x="391" y="504"/>
                    </a:lnTo>
                    <a:lnTo>
                      <a:pt x="416" y="551"/>
                    </a:lnTo>
                    <a:lnTo>
                      <a:pt x="436" y="598"/>
                    </a:lnTo>
                    <a:lnTo>
                      <a:pt x="455" y="646"/>
                    </a:lnTo>
                    <a:lnTo>
                      <a:pt x="471" y="698"/>
                    </a:lnTo>
                    <a:lnTo>
                      <a:pt x="483" y="751"/>
                    </a:lnTo>
                    <a:lnTo>
                      <a:pt x="491" y="801"/>
                    </a:lnTo>
                    <a:lnTo>
                      <a:pt x="498" y="858"/>
                    </a:lnTo>
                    <a:lnTo>
                      <a:pt x="498" y="912"/>
                    </a:lnTo>
                    <a:lnTo>
                      <a:pt x="496" y="969"/>
                    </a:lnTo>
                    <a:lnTo>
                      <a:pt x="494" y="1027"/>
                    </a:lnTo>
                    <a:lnTo>
                      <a:pt x="484" y="1087"/>
                    </a:lnTo>
                    <a:lnTo>
                      <a:pt x="474" y="1149"/>
                    </a:lnTo>
                    <a:lnTo>
                      <a:pt x="458" y="1209"/>
                    </a:lnTo>
                    <a:lnTo>
                      <a:pt x="442" y="1272"/>
                    </a:lnTo>
                    <a:lnTo>
                      <a:pt x="421" y="1334"/>
                    </a:lnTo>
                    <a:lnTo>
                      <a:pt x="396" y="1398"/>
                    </a:lnTo>
                    <a:lnTo>
                      <a:pt x="369" y="1463"/>
                    </a:lnTo>
                    <a:lnTo>
                      <a:pt x="335" y="1528"/>
                    </a:lnTo>
                    <a:lnTo>
                      <a:pt x="303" y="1595"/>
                    </a:lnTo>
                    <a:lnTo>
                      <a:pt x="264" y="1662"/>
                    </a:lnTo>
                    <a:lnTo>
                      <a:pt x="227" y="1730"/>
                    </a:lnTo>
                    <a:lnTo>
                      <a:pt x="181" y="1796"/>
                    </a:lnTo>
                    <a:lnTo>
                      <a:pt x="135" y="1866"/>
                    </a:lnTo>
                    <a:lnTo>
                      <a:pt x="0" y="1859"/>
                    </a:lnTo>
                    <a:lnTo>
                      <a:pt x="23" y="2110"/>
                    </a:lnTo>
                    <a:lnTo>
                      <a:pt x="372" y="1850"/>
                    </a:lnTo>
                    <a:lnTo>
                      <a:pt x="241" y="1857"/>
                    </a:lnTo>
                    <a:lnTo>
                      <a:pt x="307" y="1764"/>
                    </a:lnTo>
                    <a:lnTo>
                      <a:pt x="367" y="1675"/>
                    </a:lnTo>
                    <a:lnTo>
                      <a:pt x="423" y="1589"/>
                    </a:lnTo>
                    <a:lnTo>
                      <a:pt x="471" y="1505"/>
                    </a:lnTo>
                    <a:lnTo>
                      <a:pt x="521" y="1423"/>
                    </a:lnTo>
                    <a:lnTo>
                      <a:pt x="560" y="1345"/>
                    </a:lnTo>
                    <a:lnTo>
                      <a:pt x="595" y="1268"/>
                    </a:lnTo>
                    <a:lnTo>
                      <a:pt x="628" y="1194"/>
                    </a:lnTo>
                    <a:lnTo>
                      <a:pt x="657" y="1122"/>
                    </a:lnTo>
                    <a:lnTo>
                      <a:pt x="679" y="1053"/>
                    </a:lnTo>
                    <a:lnTo>
                      <a:pt x="697" y="986"/>
                    </a:lnTo>
                    <a:lnTo>
                      <a:pt x="710" y="920"/>
                    </a:lnTo>
                    <a:lnTo>
                      <a:pt x="720" y="856"/>
                    </a:lnTo>
                    <a:lnTo>
                      <a:pt x="728" y="795"/>
                    </a:lnTo>
                    <a:lnTo>
                      <a:pt x="732" y="736"/>
                    </a:lnTo>
                    <a:lnTo>
                      <a:pt x="730" y="681"/>
                    </a:lnTo>
                    <a:lnTo>
                      <a:pt x="726" y="624"/>
                    </a:lnTo>
                    <a:lnTo>
                      <a:pt x="719" y="572"/>
                    </a:lnTo>
                    <a:lnTo>
                      <a:pt x="706" y="520"/>
                    </a:lnTo>
                    <a:lnTo>
                      <a:pt x="691" y="472"/>
                    </a:lnTo>
                    <a:lnTo>
                      <a:pt x="675" y="422"/>
                    </a:lnTo>
                    <a:lnTo>
                      <a:pt x="655" y="377"/>
                    </a:lnTo>
                    <a:lnTo>
                      <a:pt x="631" y="333"/>
                    </a:lnTo>
                    <a:lnTo>
                      <a:pt x="605" y="291"/>
                    </a:lnTo>
                    <a:lnTo>
                      <a:pt x="576" y="248"/>
                    </a:lnTo>
                    <a:lnTo>
                      <a:pt x="545" y="208"/>
                    </a:lnTo>
                    <a:lnTo>
                      <a:pt x="508" y="171"/>
                    </a:lnTo>
                    <a:lnTo>
                      <a:pt x="473" y="134"/>
                    </a:lnTo>
                    <a:lnTo>
                      <a:pt x="434" y="98"/>
                    </a:lnTo>
                    <a:lnTo>
                      <a:pt x="393" y="63"/>
                    </a:lnTo>
                    <a:lnTo>
                      <a:pt x="350" y="31"/>
                    </a:lnTo>
                    <a:lnTo>
                      <a:pt x="304" y="0"/>
                    </a:lnTo>
                  </a:path>
                </a:pathLst>
              </a:custGeom>
              <a:solidFill>
                <a:srgbClr val="0e0d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3" name=""/>
              <p:cNvSpPr/>
              <p:nvPr/>
            </p:nvSpPr>
            <p:spPr>
              <a:xfrm>
                <a:off x="7880400" y="2436840"/>
                <a:ext cx="557280" cy="598320"/>
              </a:xfrm>
              <a:custGeom>
                <a:avLst/>
                <a:gdLst/>
                <a:ahLst/>
                <a:rect l="l" t="t" r="r" b="b"/>
                <a:pathLst>
                  <a:path w="351" h="377">
                    <a:moveTo>
                      <a:pt x="350" y="376"/>
                    </a:moveTo>
                    <a:lnTo>
                      <a:pt x="326" y="332"/>
                    </a:lnTo>
                    <a:lnTo>
                      <a:pt x="299" y="288"/>
                    </a:lnTo>
                    <a:lnTo>
                      <a:pt x="270" y="247"/>
                    </a:lnTo>
                    <a:lnTo>
                      <a:pt x="239" y="208"/>
                    </a:lnTo>
                    <a:lnTo>
                      <a:pt x="205" y="170"/>
                    </a:lnTo>
                    <a:lnTo>
                      <a:pt x="166" y="134"/>
                    </a:lnTo>
                    <a:lnTo>
                      <a:pt x="130" y="98"/>
                    </a:lnTo>
                    <a:lnTo>
                      <a:pt x="87" y="63"/>
                    </a:lnTo>
                    <a:lnTo>
                      <a:pt x="44" y="32"/>
                    </a:lnTo>
                    <a:lnTo>
                      <a:pt x="0" y="0"/>
                    </a:lnTo>
                    <a:lnTo>
                      <a:pt x="25" y="43"/>
                    </a:lnTo>
                    <a:lnTo>
                      <a:pt x="69" y="75"/>
                    </a:lnTo>
                    <a:lnTo>
                      <a:pt x="113" y="108"/>
                    </a:lnTo>
                    <a:lnTo>
                      <a:pt x="153" y="142"/>
                    </a:lnTo>
                    <a:lnTo>
                      <a:pt x="192" y="178"/>
                    </a:lnTo>
                    <a:lnTo>
                      <a:pt x="228" y="214"/>
                    </a:lnTo>
                    <a:lnTo>
                      <a:pt x="263" y="251"/>
                    </a:lnTo>
                    <a:lnTo>
                      <a:pt x="293" y="292"/>
                    </a:lnTo>
                    <a:lnTo>
                      <a:pt x="323" y="333"/>
                    </a:lnTo>
                    <a:lnTo>
                      <a:pt x="350" y="376"/>
                    </a:lnTo>
                  </a:path>
                </a:pathLst>
              </a:custGeom>
              <a:solidFill>
                <a:srgbClr val="ecec4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4" name=""/>
              <p:cNvSpPr/>
              <p:nvPr/>
            </p:nvSpPr>
            <p:spPr>
              <a:xfrm>
                <a:off x="7431120" y="2435400"/>
                <a:ext cx="493560" cy="355320"/>
              </a:xfrm>
              <a:custGeom>
                <a:avLst/>
                <a:gdLst/>
                <a:ahLst/>
                <a:rect l="l" t="t" r="r" b="b"/>
                <a:pathLst>
                  <a:path w="311" h="224">
                    <a:moveTo>
                      <a:pt x="310" y="44"/>
                    </a:moveTo>
                    <a:lnTo>
                      <a:pt x="286" y="0"/>
                    </a:lnTo>
                    <a:lnTo>
                      <a:pt x="0" y="178"/>
                    </a:lnTo>
                    <a:lnTo>
                      <a:pt x="24" y="223"/>
                    </a:lnTo>
                    <a:lnTo>
                      <a:pt x="310" y="44"/>
                    </a:lnTo>
                  </a:path>
                </a:pathLst>
              </a:custGeom>
              <a:solidFill>
                <a:srgbClr val="ecec4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5" name=""/>
              <p:cNvSpPr/>
              <p:nvPr/>
            </p:nvSpPr>
            <p:spPr>
              <a:xfrm>
                <a:off x="7786800" y="5375160"/>
                <a:ext cx="250560" cy="77760"/>
              </a:xfrm>
              <a:custGeom>
                <a:avLst/>
                <a:gdLst/>
                <a:ahLst/>
                <a:rect l="l" t="t" r="r" b="b"/>
                <a:pathLst>
                  <a:path w="158" h="49">
                    <a:moveTo>
                      <a:pt x="157" y="45"/>
                    </a:moveTo>
                    <a:lnTo>
                      <a:pt x="131" y="0"/>
                    </a:lnTo>
                    <a:lnTo>
                      <a:pt x="0" y="4"/>
                    </a:lnTo>
                    <a:lnTo>
                      <a:pt x="25" y="48"/>
                    </a:lnTo>
                    <a:lnTo>
                      <a:pt x="157" y="45"/>
                    </a:lnTo>
                  </a:path>
                </a:pathLst>
              </a:custGeom>
              <a:solidFill>
                <a:srgbClr val="ecec43"/>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436" name=""/>
              <p:cNvSpPr/>
              <p:nvPr/>
            </p:nvSpPr>
            <p:spPr>
              <a:xfrm>
                <a:off x="7613640" y="3241800"/>
                <a:ext cx="622440" cy="2230200"/>
              </a:xfrm>
              <a:custGeom>
                <a:avLst/>
                <a:gdLst/>
                <a:ahLst/>
                <a:rect l="l" t="t" r="r" b="b"/>
                <a:pathLst>
                  <a:path w="392" h="1405">
                    <a:moveTo>
                      <a:pt x="282" y="45"/>
                    </a:moveTo>
                    <a:lnTo>
                      <a:pt x="258" y="0"/>
                    </a:lnTo>
                    <a:lnTo>
                      <a:pt x="282" y="45"/>
                    </a:lnTo>
                    <a:lnTo>
                      <a:pt x="304" y="93"/>
                    </a:lnTo>
                    <a:lnTo>
                      <a:pt x="322" y="143"/>
                    </a:lnTo>
                    <a:lnTo>
                      <a:pt x="339" y="192"/>
                    </a:lnTo>
                    <a:lnTo>
                      <a:pt x="350" y="244"/>
                    </a:lnTo>
                    <a:lnTo>
                      <a:pt x="359" y="296"/>
                    </a:lnTo>
                    <a:lnTo>
                      <a:pt x="363" y="352"/>
                    </a:lnTo>
                    <a:lnTo>
                      <a:pt x="366" y="407"/>
                    </a:lnTo>
                    <a:lnTo>
                      <a:pt x="365" y="464"/>
                    </a:lnTo>
                    <a:lnTo>
                      <a:pt x="362" y="522"/>
                    </a:lnTo>
                    <a:lnTo>
                      <a:pt x="351" y="581"/>
                    </a:lnTo>
                    <a:lnTo>
                      <a:pt x="340" y="642"/>
                    </a:lnTo>
                    <a:lnTo>
                      <a:pt x="326" y="702"/>
                    </a:lnTo>
                    <a:lnTo>
                      <a:pt x="308" y="765"/>
                    </a:lnTo>
                    <a:lnTo>
                      <a:pt x="287" y="827"/>
                    </a:lnTo>
                    <a:lnTo>
                      <a:pt x="262" y="891"/>
                    </a:lnTo>
                    <a:lnTo>
                      <a:pt x="235" y="956"/>
                    </a:lnTo>
                    <a:lnTo>
                      <a:pt x="204" y="1022"/>
                    </a:lnTo>
                    <a:lnTo>
                      <a:pt x="171" y="1088"/>
                    </a:lnTo>
                    <a:lnTo>
                      <a:pt x="131" y="1154"/>
                    </a:lnTo>
                    <a:lnTo>
                      <a:pt x="90" y="1220"/>
                    </a:lnTo>
                    <a:lnTo>
                      <a:pt x="46" y="1288"/>
                    </a:lnTo>
                    <a:lnTo>
                      <a:pt x="0" y="1358"/>
                    </a:lnTo>
                    <a:lnTo>
                      <a:pt x="24" y="1404"/>
                    </a:lnTo>
                    <a:lnTo>
                      <a:pt x="72" y="1333"/>
                    </a:lnTo>
                    <a:lnTo>
                      <a:pt x="116" y="1268"/>
                    </a:lnTo>
                    <a:lnTo>
                      <a:pt x="155" y="1200"/>
                    </a:lnTo>
                    <a:lnTo>
                      <a:pt x="194" y="1133"/>
                    </a:lnTo>
                    <a:lnTo>
                      <a:pt x="228" y="1068"/>
                    </a:lnTo>
                    <a:lnTo>
                      <a:pt x="259" y="1001"/>
                    </a:lnTo>
                    <a:lnTo>
                      <a:pt x="288" y="937"/>
                    </a:lnTo>
                    <a:lnTo>
                      <a:pt x="313" y="873"/>
                    </a:lnTo>
                    <a:lnTo>
                      <a:pt x="332" y="810"/>
                    </a:lnTo>
                    <a:lnTo>
                      <a:pt x="350" y="747"/>
                    </a:lnTo>
                    <a:lnTo>
                      <a:pt x="365" y="686"/>
                    </a:lnTo>
                    <a:lnTo>
                      <a:pt x="375" y="626"/>
                    </a:lnTo>
                    <a:lnTo>
                      <a:pt x="385" y="567"/>
                    </a:lnTo>
                    <a:lnTo>
                      <a:pt x="387" y="510"/>
                    </a:lnTo>
                    <a:lnTo>
                      <a:pt x="391" y="451"/>
                    </a:lnTo>
                    <a:lnTo>
                      <a:pt x="387" y="396"/>
                    </a:lnTo>
                    <a:lnTo>
                      <a:pt x="383" y="342"/>
                    </a:lnTo>
                    <a:lnTo>
                      <a:pt x="374" y="288"/>
                    </a:lnTo>
                    <a:lnTo>
                      <a:pt x="363" y="235"/>
                    </a:lnTo>
                    <a:lnTo>
                      <a:pt x="346" y="186"/>
                    </a:lnTo>
                    <a:lnTo>
                      <a:pt x="327" y="138"/>
                    </a:lnTo>
                    <a:lnTo>
                      <a:pt x="307" y="92"/>
                    </a:lnTo>
                    <a:lnTo>
                      <a:pt x="282" y="45"/>
                    </a:lnTo>
                  </a:path>
                </a:pathLst>
              </a:custGeom>
              <a:solidFill>
                <a:srgbClr val="ecec4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7" name=""/>
              <p:cNvSpPr/>
              <p:nvPr/>
            </p:nvSpPr>
            <p:spPr>
              <a:xfrm>
                <a:off x="7407360" y="5386320"/>
                <a:ext cx="250920" cy="82440"/>
              </a:xfrm>
              <a:custGeom>
                <a:avLst/>
                <a:gdLst/>
                <a:ahLst/>
                <a:rect l="l" t="t" r="r" b="b"/>
                <a:pathLst>
                  <a:path w="158" h="52">
                    <a:moveTo>
                      <a:pt x="157" y="51"/>
                    </a:moveTo>
                    <a:lnTo>
                      <a:pt x="133" y="7"/>
                    </a:lnTo>
                    <a:lnTo>
                      <a:pt x="0" y="0"/>
                    </a:lnTo>
                    <a:lnTo>
                      <a:pt x="25" y="43"/>
                    </a:lnTo>
                    <a:lnTo>
                      <a:pt x="157" y="51"/>
                    </a:lnTo>
                  </a:path>
                </a:pathLst>
              </a:custGeom>
              <a:solidFill>
                <a:srgbClr val="ecec43"/>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38" name=""/>
              <p:cNvSpPr/>
              <p:nvPr/>
            </p:nvSpPr>
            <p:spPr>
              <a:xfrm>
                <a:off x="7405560" y="5384880"/>
                <a:ext cx="73080" cy="473040"/>
              </a:xfrm>
              <a:custGeom>
                <a:avLst/>
                <a:gdLst/>
                <a:ahLst/>
                <a:rect l="l" t="t" r="r" b="b"/>
                <a:pathLst>
                  <a:path w="46" h="298">
                    <a:moveTo>
                      <a:pt x="27" y="46"/>
                    </a:moveTo>
                    <a:lnTo>
                      <a:pt x="0" y="0"/>
                    </a:lnTo>
                    <a:lnTo>
                      <a:pt x="18" y="249"/>
                    </a:lnTo>
                    <a:lnTo>
                      <a:pt x="45" y="297"/>
                    </a:lnTo>
                    <a:lnTo>
                      <a:pt x="27" y="46"/>
                    </a:lnTo>
                  </a:path>
                </a:pathLst>
              </a:custGeom>
              <a:solidFill>
                <a:srgbClr val="ecec4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9" name=""/>
              <p:cNvSpPr/>
              <p:nvPr/>
            </p:nvSpPr>
            <p:spPr>
              <a:xfrm>
                <a:off x="7439040" y="2505240"/>
                <a:ext cx="1165320" cy="3352680"/>
              </a:xfrm>
              <a:custGeom>
                <a:avLst/>
                <a:gdLst/>
                <a:ahLst/>
                <a:rect l="l" t="t" r="r" b="b"/>
                <a:pathLst>
                  <a:path w="734" h="2112">
                    <a:moveTo>
                      <a:pt x="305" y="0"/>
                    </a:moveTo>
                    <a:lnTo>
                      <a:pt x="15" y="179"/>
                    </a:lnTo>
                    <a:lnTo>
                      <a:pt x="70" y="207"/>
                    </a:lnTo>
                    <a:lnTo>
                      <a:pt x="121" y="237"/>
                    </a:lnTo>
                    <a:lnTo>
                      <a:pt x="169" y="270"/>
                    </a:lnTo>
                    <a:lnTo>
                      <a:pt x="215" y="305"/>
                    </a:lnTo>
                    <a:lnTo>
                      <a:pt x="257" y="341"/>
                    </a:lnTo>
                    <a:lnTo>
                      <a:pt x="294" y="380"/>
                    </a:lnTo>
                    <a:lnTo>
                      <a:pt x="330" y="420"/>
                    </a:lnTo>
                    <a:lnTo>
                      <a:pt x="361" y="463"/>
                    </a:lnTo>
                    <a:lnTo>
                      <a:pt x="390" y="507"/>
                    </a:lnTo>
                    <a:lnTo>
                      <a:pt x="416" y="552"/>
                    </a:lnTo>
                    <a:lnTo>
                      <a:pt x="437" y="598"/>
                    </a:lnTo>
                    <a:lnTo>
                      <a:pt x="456" y="649"/>
                    </a:lnTo>
                    <a:lnTo>
                      <a:pt x="473" y="698"/>
                    </a:lnTo>
                    <a:lnTo>
                      <a:pt x="483" y="751"/>
                    </a:lnTo>
                    <a:lnTo>
                      <a:pt x="491" y="802"/>
                    </a:lnTo>
                    <a:lnTo>
                      <a:pt x="498" y="858"/>
                    </a:lnTo>
                    <a:lnTo>
                      <a:pt x="501" y="914"/>
                    </a:lnTo>
                    <a:lnTo>
                      <a:pt x="497" y="972"/>
                    </a:lnTo>
                    <a:lnTo>
                      <a:pt x="493" y="1029"/>
                    </a:lnTo>
                    <a:lnTo>
                      <a:pt x="484" y="1089"/>
                    </a:lnTo>
                    <a:lnTo>
                      <a:pt x="474" y="1149"/>
                    </a:lnTo>
                    <a:lnTo>
                      <a:pt x="460" y="1210"/>
                    </a:lnTo>
                    <a:lnTo>
                      <a:pt x="442" y="1272"/>
                    </a:lnTo>
                    <a:lnTo>
                      <a:pt x="420" y="1335"/>
                    </a:lnTo>
                    <a:lnTo>
                      <a:pt x="397" y="1401"/>
                    </a:lnTo>
                    <a:lnTo>
                      <a:pt x="369" y="1464"/>
                    </a:lnTo>
                    <a:lnTo>
                      <a:pt x="338" y="1532"/>
                    </a:lnTo>
                    <a:lnTo>
                      <a:pt x="304" y="1596"/>
                    </a:lnTo>
                    <a:lnTo>
                      <a:pt x="265" y="1665"/>
                    </a:lnTo>
                    <a:lnTo>
                      <a:pt x="226" y="1731"/>
                    </a:lnTo>
                    <a:lnTo>
                      <a:pt x="180" y="1800"/>
                    </a:lnTo>
                    <a:lnTo>
                      <a:pt x="133" y="1867"/>
                    </a:lnTo>
                    <a:lnTo>
                      <a:pt x="0" y="1860"/>
                    </a:lnTo>
                    <a:lnTo>
                      <a:pt x="19" y="2111"/>
                    </a:lnTo>
                    <a:lnTo>
                      <a:pt x="373" y="1853"/>
                    </a:lnTo>
                    <a:lnTo>
                      <a:pt x="241" y="1857"/>
                    </a:lnTo>
                    <a:lnTo>
                      <a:pt x="307" y="1767"/>
                    </a:lnTo>
                    <a:lnTo>
                      <a:pt x="367" y="1676"/>
                    </a:lnTo>
                    <a:lnTo>
                      <a:pt x="424" y="1589"/>
                    </a:lnTo>
                    <a:lnTo>
                      <a:pt x="473" y="1508"/>
                    </a:lnTo>
                    <a:lnTo>
                      <a:pt x="520" y="1424"/>
                    </a:lnTo>
                    <a:lnTo>
                      <a:pt x="561" y="1346"/>
                    </a:lnTo>
                    <a:lnTo>
                      <a:pt x="597" y="1269"/>
                    </a:lnTo>
                    <a:lnTo>
                      <a:pt x="629" y="1195"/>
                    </a:lnTo>
                    <a:lnTo>
                      <a:pt x="657" y="1123"/>
                    </a:lnTo>
                    <a:lnTo>
                      <a:pt x="680" y="1054"/>
                    </a:lnTo>
                    <a:lnTo>
                      <a:pt x="699" y="986"/>
                    </a:lnTo>
                    <a:lnTo>
                      <a:pt x="712" y="921"/>
                    </a:lnTo>
                    <a:lnTo>
                      <a:pt x="723" y="857"/>
                    </a:lnTo>
                    <a:lnTo>
                      <a:pt x="729" y="797"/>
                    </a:lnTo>
                    <a:lnTo>
                      <a:pt x="733" y="737"/>
                    </a:lnTo>
                    <a:lnTo>
                      <a:pt x="733" y="681"/>
                    </a:lnTo>
                    <a:lnTo>
                      <a:pt x="729" y="627"/>
                    </a:lnTo>
                    <a:lnTo>
                      <a:pt x="721" y="572"/>
                    </a:lnTo>
                    <a:lnTo>
                      <a:pt x="708" y="523"/>
                    </a:lnTo>
                    <a:lnTo>
                      <a:pt x="694" y="472"/>
                    </a:lnTo>
                    <a:lnTo>
                      <a:pt x="675" y="423"/>
                    </a:lnTo>
                    <a:lnTo>
                      <a:pt x="655" y="377"/>
                    </a:lnTo>
                    <a:lnTo>
                      <a:pt x="631" y="333"/>
                    </a:lnTo>
                    <a:lnTo>
                      <a:pt x="605" y="291"/>
                    </a:lnTo>
                    <a:lnTo>
                      <a:pt x="576" y="249"/>
                    </a:lnTo>
                    <a:lnTo>
                      <a:pt x="544" y="208"/>
                    </a:lnTo>
                    <a:lnTo>
                      <a:pt x="510" y="171"/>
                    </a:lnTo>
                    <a:lnTo>
                      <a:pt x="473" y="135"/>
                    </a:lnTo>
                    <a:lnTo>
                      <a:pt x="434" y="99"/>
                    </a:lnTo>
                    <a:lnTo>
                      <a:pt x="394" y="65"/>
                    </a:lnTo>
                    <a:lnTo>
                      <a:pt x="349" y="31"/>
                    </a:lnTo>
                    <a:lnTo>
                      <a:pt x="305" y="0"/>
                    </a:lnTo>
                  </a:path>
                </a:pathLst>
              </a:custGeom>
              <a:solidFill>
                <a:srgbClr val="ecec4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40" name=""/>
            <p:cNvSpPr/>
            <p:nvPr/>
          </p:nvSpPr>
          <p:spPr>
            <a:xfrm>
              <a:off x="7311960" y="2635200"/>
              <a:ext cx="782640" cy="687600"/>
            </a:xfrm>
            <a:custGeom>
              <a:avLst/>
              <a:gdLst/>
              <a:ahLst/>
              <a:rect l="l" t="t" r="r" b="b"/>
              <a:pathLst>
                <a:path w="493" h="433">
                  <a:moveTo>
                    <a:pt x="72" y="51"/>
                  </a:moveTo>
                  <a:lnTo>
                    <a:pt x="0" y="110"/>
                  </a:lnTo>
                  <a:lnTo>
                    <a:pt x="125" y="168"/>
                  </a:lnTo>
                  <a:lnTo>
                    <a:pt x="339" y="295"/>
                  </a:lnTo>
                  <a:lnTo>
                    <a:pt x="492" y="432"/>
                  </a:lnTo>
                  <a:lnTo>
                    <a:pt x="183" y="16"/>
                  </a:lnTo>
                  <a:lnTo>
                    <a:pt x="151" y="0"/>
                  </a:lnTo>
                  <a:lnTo>
                    <a:pt x="72" y="51"/>
                  </a:lnTo>
                </a:path>
              </a:pathLst>
            </a:custGeom>
            <a:solidFill>
              <a:srgbClr val="ecec4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1" name=""/>
            <p:cNvSpPr/>
            <p:nvPr/>
          </p:nvSpPr>
          <p:spPr>
            <a:xfrm>
              <a:off x="7548480" y="2476440"/>
              <a:ext cx="430200" cy="274680"/>
            </a:xfrm>
            <a:custGeom>
              <a:avLst/>
              <a:gdLst/>
              <a:ahLst/>
              <a:rect l="l" t="t" r="r" b="b"/>
              <a:pathLst>
                <a:path w="271" h="173">
                  <a:moveTo>
                    <a:pt x="16" y="130"/>
                  </a:moveTo>
                  <a:lnTo>
                    <a:pt x="215" y="0"/>
                  </a:lnTo>
                  <a:lnTo>
                    <a:pt x="270" y="38"/>
                  </a:lnTo>
                  <a:lnTo>
                    <a:pt x="45" y="172"/>
                  </a:lnTo>
                  <a:lnTo>
                    <a:pt x="0" y="140"/>
                  </a:lnTo>
                  <a:lnTo>
                    <a:pt x="45" y="113"/>
                  </a:lnTo>
                  <a:lnTo>
                    <a:pt x="47" y="115"/>
                  </a:lnTo>
                </a:path>
              </a:pathLst>
            </a:custGeom>
            <a:solidFill>
              <a:srgbClr val="ecec4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42" name=""/>
          <p:cNvSpPr/>
          <p:nvPr/>
        </p:nvSpPr>
        <p:spPr>
          <a:xfrm>
            <a:off x="7434360" y="2773440"/>
            <a:ext cx="928440" cy="299520"/>
          </a:xfrm>
          <a:prstGeom prst="rect">
            <a:avLst/>
          </a:prstGeom>
          <a:noFill/>
          <a:ln w="0">
            <a:noFill/>
          </a:ln>
        </p:spPr>
        <p:style>
          <a:lnRef idx="0"/>
          <a:fillRef idx="0"/>
          <a:effectRef idx="0"/>
          <a:fontRef idx="minor"/>
        </p:style>
        <p:txBody>
          <a:bodyPr lIns="87480" rIns="87480" tIns="42840" bIns="42840" anchor="t">
            <a:spAutoFit/>
          </a:bodyPr>
          <a:p>
            <a:pPr marL="54000" indent="-54000" algn="r">
              <a:lnSpc>
                <a:spcPct val="100000"/>
              </a:lnSpc>
              <a:spcBef>
                <a:spcPts val="876"/>
              </a:spcBef>
              <a:buClr>
                <a:srgbClr val="000000"/>
              </a:buClr>
              <a:buFont typeface="Arial"/>
              <a:buChar char="•"/>
              <a:tabLst>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1" lang="en-US" sz="1400" strike="noStrike" u="none">
                <a:solidFill>
                  <a:srgbClr val="000000"/>
                </a:solidFill>
                <a:effectLst/>
                <a:uFillTx/>
                <a:latin typeface="Arial"/>
              </a:rPr>
              <a:t>Volume</a:t>
            </a:r>
            <a:endParaRPr b="0" lang="en-US" sz="1400" strike="noStrike" u="none">
              <a:solidFill>
                <a:srgbClr val="000000"/>
              </a:solidFill>
              <a:effectLst/>
              <a:uFillTx/>
              <a:latin typeface="Times New Roman"/>
            </a:endParaRPr>
          </a:p>
        </p:txBody>
      </p:sp>
      <p:sp>
        <p:nvSpPr>
          <p:cNvPr id="443" name=""/>
          <p:cNvSpPr/>
          <p:nvPr/>
        </p:nvSpPr>
        <p:spPr>
          <a:xfrm>
            <a:off x="7494480" y="2538360"/>
            <a:ext cx="671760" cy="513000"/>
          </a:xfrm>
          <a:prstGeom prst="rect">
            <a:avLst/>
          </a:prstGeom>
          <a:noFill/>
          <a:ln w="0">
            <a:noFill/>
          </a:ln>
        </p:spPr>
        <p:style>
          <a:lnRef idx="0"/>
          <a:fillRef idx="0"/>
          <a:effectRef idx="0"/>
          <a:fontRef idx="minor"/>
        </p:style>
        <p:txBody>
          <a:bodyPr lIns="87480" rIns="87480" tIns="42840" bIns="42840" anchor="t">
            <a:spAutoFit/>
          </a:bodyPr>
          <a:p>
            <a:pPr marL="54000" indent="-54000" algn="r">
              <a:lnSpc>
                <a:spcPct val="100000"/>
              </a:lnSpc>
              <a:spcBef>
                <a:spcPts val="876"/>
              </a:spcBef>
              <a:buClr>
                <a:srgbClr val="000000"/>
              </a:buClr>
              <a:buFont typeface="Arial"/>
              <a:buChar char="•"/>
              <a:tabLst>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1" lang="en-US" sz="1400" strike="noStrike" u="none">
                <a:solidFill>
                  <a:srgbClr val="000000"/>
                </a:solidFill>
                <a:effectLst/>
                <a:uFillTx/>
                <a:latin typeface="Arial"/>
              </a:rPr>
              <a:t>Price</a:t>
            </a:r>
            <a:endParaRPr b="0" lang="en-US" sz="1400" strike="noStrike" u="none">
              <a:solidFill>
                <a:srgbClr val="000000"/>
              </a:solidFill>
              <a:effectLst/>
              <a:uFillTx/>
              <a:latin typeface="Times New Roman"/>
            </a:endParaRPr>
          </a:p>
        </p:txBody>
      </p:sp>
      <p:sp>
        <p:nvSpPr>
          <p:cNvPr id="444" name=""/>
          <p:cNvSpPr/>
          <p:nvPr/>
        </p:nvSpPr>
        <p:spPr>
          <a:xfrm>
            <a:off x="4884840" y="4840200"/>
            <a:ext cx="1317600" cy="299520"/>
          </a:xfrm>
          <a:prstGeom prst="rect">
            <a:avLst/>
          </a:prstGeom>
          <a:noFill/>
          <a:ln w="0">
            <a:noFill/>
          </a:ln>
        </p:spPr>
        <p:style>
          <a:lnRef idx="0"/>
          <a:fillRef idx="0"/>
          <a:effectRef idx="0"/>
          <a:fontRef idx="minor"/>
        </p:style>
        <p:txBody>
          <a:bodyPr lIns="87480" rIns="87480" tIns="42840" bIns="42840" anchor="t">
            <a:spAutoFit/>
          </a:bodyPr>
          <a:p>
            <a:pPr algn="ctr">
              <a:lnSpc>
                <a:spcPct val="100000"/>
              </a:lnSpc>
              <a:spcBef>
                <a:spcPts val="876"/>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1" lang="en-US" sz="1400" strike="noStrike" u="none">
                <a:solidFill>
                  <a:srgbClr val="000000"/>
                </a:solidFill>
                <a:effectLst/>
                <a:uFillTx/>
                <a:latin typeface="Arial"/>
              </a:rPr>
              <a:t>Productivity</a:t>
            </a:r>
            <a:endParaRPr b="0" lang="en-US" sz="1400" strike="noStrike" u="none">
              <a:solidFill>
                <a:srgbClr val="000000"/>
              </a:solidFill>
              <a:effectLst/>
              <a:uFillTx/>
              <a:latin typeface="Times New Roman"/>
            </a:endParaRPr>
          </a:p>
        </p:txBody>
      </p:sp>
      <p:sp>
        <p:nvSpPr>
          <p:cNvPr id="445" name=""/>
          <p:cNvSpPr/>
          <p:nvPr/>
        </p:nvSpPr>
        <p:spPr>
          <a:xfrm>
            <a:off x="4371840" y="3057480"/>
            <a:ext cx="1116000" cy="293760"/>
          </a:xfrm>
          <a:prstGeom prst="downArrow">
            <a:avLst>
              <a:gd name="adj1" fmla="val 50000"/>
              <a:gd name="adj2" fmla="val 50014"/>
            </a:avLst>
          </a:prstGeom>
          <a:solidFill>
            <a:srgbClr val="cec5ee"/>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4651200" y="3063960"/>
            <a:ext cx="1497240" cy="268920"/>
          </a:xfrm>
          <a:prstGeom prst="rect">
            <a:avLst/>
          </a:prstGeom>
          <a:noFill/>
          <a:ln w="0">
            <a:noFill/>
          </a:ln>
        </p:spPr>
        <p:style>
          <a:lnRef idx="0"/>
          <a:fillRef idx="0"/>
          <a:effectRef idx="0"/>
          <a:fontRef idx="minor"/>
        </p:style>
        <p:txBody>
          <a:bodyPr lIns="87480" rIns="87480" tIns="42840" bIns="42840" anchor="t">
            <a:spAutoFit/>
          </a:bodyPr>
          <a:p>
            <a:pPr>
              <a:lnSpc>
                <a:spcPct val="100000"/>
              </a:lnSpc>
              <a:spcBef>
                <a:spcPts val="751"/>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1" lang="en-US" sz="1200" strike="noStrike" u="none">
                <a:solidFill>
                  <a:srgbClr val="000000"/>
                </a:solidFill>
                <a:effectLst/>
                <a:uFillTx/>
                <a:latin typeface="Arial"/>
              </a:rPr>
              <a:t>CTQs</a:t>
            </a:r>
            <a:endParaRPr b="0" lang="en-US" sz="1200" strike="noStrike" u="none">
              <a:solidFill>
                <a:srgbClr val="000000"/>
              </a:solidFill>
              <a:effectLst/>
              <a:uFillTx/>
              <a:latin typeface="Times New Roman"/>
            </a:endParaRPr>
          </a:p>
        </p:txBody>
      </p:sp>
      <p:sp>
        <p:nvSpPr>
          <p:cNvPr id="447" name=""/>
          <p:cNvSpPr/>
          <p:nvPr/>
        </p:nvSpPr>
        <p:spPr>
          <a:xfrm>
            <a:off x="5548320" y="3041640"/>
            <a:ext cx="1325520" cy="293760"/>
          </a:xfrm>
          <a:prstGeom prst="upArrow">
            <a:avLst>
              <a:gd name="adj1" fmla="val 50000"/>
              <a:gd name="adj2" fmla="val 49986"/>
            </a:avLst>
          </a:prstGeom>
          <a:solidFill>
            <a:srgbClr val="cec5ee"/>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8" name=""/>
          <p:cNvSpPr/>
          <p:nvPr/>
        </p:nvSpPr>
        <p:spPr>
          <a:xfrm>
            <a:off x="5872320" y="3116160"/>
            <a:ext cx="747720" cy="268920"/>
          </a:xfrm>
          <a:prstGeom prst="rect">
            <a:avLst/>
          </a:prstGeom>
          <a:noFill/>
          <a:ln w="0">
            <a:noFill/>
          </a:ln>
        </p:spPr>
        <p:style>
          <a:lnRef idx="0"/>
          <a:fillRef idx="0"/>
          <a:effectRef idx="0"/>
          <a:fontRef idx="minor"/>
        </p:style>
        <p:txBody>
          <a:bodyPr lIns="87480" rIns="87480" tIns="42840" bIns="42840" anchor="t">
            <a:spAutoFit/>
          </a:bodyPr>
          <a:p>
            <a:pPr>
              <a:lnSpc>
                <a:spcPct val="100000"/>
              </a:lnSpc>
              <a:spcBef>
                <a:spcPts val="751"/>
              </a:spcBef>
              <a:tabLst>
                <a:tab algn="l" pos="0"/>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1" lang="en-US" sz="1200" strike="noStrike" u="none">
                <a:solidFill>
                  <a:srgbClr val="000000"/>
                </a:solidFill>
                <a:effectLst/>
                <a:uFillTx/>
                <a:latin typeface="Arial"/>
              </a:rPr>
              <a:t>Results</a:t>
            </a:r>
            <a:endParaRPr b="0" lang="en-US" sz="1200" strike="noStrike" u="none">
              <a:solidFill>
                <a:srgbClr val="000000"/>
              </a:solidFill>
              <a:effectLst/>
              <a:uFillTx/>
              <a:latin typeface="Times New Roman"/>
            </a:endParaRPr>
          </a:p>
        </p:txBody>
      </p:sp>
      <p:sp>
        <p:nvSpPr>
          <p:cNvPr id="449" name=""/>
          <p:cNvSpPr/>
          <p:nvPr/>
        </p:nvSpPr>
        <p:spPr>
          <a:xfrm>
            <a:off x="4160880" y="3703680"/>
            <a:ext cx="1824120" cy="863640"/>
          </a:xfrm>
          <a:prstGeom prst="rect">
            <a:avLst/>
          </a:prstGeom>
          <a:noFill/>
          <a:ln w="0">
            <a:noFill/>
          </a:ln>
        </p:spPr>
        <p:style>
          <a:lnRef idx="0"/>
          <a:fillRef idx="0"/>
          <a:effectRef idx="0"/>
          <a:fontRef idx="minor"/>
        </p:style>
        <p:txBody>
          <a:bodyPr lIns="87480" rIns="87480" tIns="42840" bIns="42840" anchor="t">
            <a:spAutoFit/>
          </a:bodyPr>
          <a:p>
            <a:pPr marL="109440" indent="-109440">
              <a:lnSpc>
                <a:spcPct val="100000"/>
              </a:lnSpc>
              <a:buClr>
                <a:srgbClr val="000000"/>
              </a:buClr>
              <a:buFont typeface="Arial"/>
              <a:buChar char="•"/>
              <a:tabLst>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0" lang="en-US" sz="1700" strike="noStrike" u="none">
                <a:solidFill>
                  <a:srgbClr val="000000"/>
                </a:solidFill>
                <a:effectLst/>
                <a:uFillTx/>
                <a:latin typeface="Arial"/>
              </a:rPr>
              <a:t>Cycletime</a:t>
            </a:r>
            <a:endParaRPr b="0" lang="en-US" sz="1700" strike="noStrike" u="none">
              <a:solidFill>
                <a:srgbClr val="000000"/>
              </a:solidFill>
              <a:effectLst/>
              <a:uFillTx/>
              <a:latin typeface="Times New Roman"/>
            </a:endParaRPr>
          </a:p>
          <a:p>
            <a:pPr marL="109440" indent="-109440">
              <a:lnSpc>
                <a:spcPct val="100000"/>
              </a:lnSpc>
              <a:buClr>
                <a:srgbClr val="000000"/>
              </a:buClr>
              <a:buFont typeface="Arial"/>
              <a:buChar char="•"/>
              <a:tabLst>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0" lang="en-US" sz="1700" strike="noStrike" u="none">
                <a:solidFill>
                  <a:srgbClr val="000000"/>
                </a:solidFill>
                <a:effectLst/>
                <a:uFillTx/>
                <a:latin typeface="Arial"/>
              </a:rPr>
              <a:t>Cash Flow</a:t>
            </a:r>
            <a:endParaRPr b="0" lang="en-US" sz="1700" strike="noStrike" u="none">
              <a:solidFill>
                <a:srgbClr val="000000"/>
              </a:solidFill>
              <a:effectLst/>
              <a:uFillTx/>
              <a:latin typeface="Times New Roman"/>
            </a:endParaRPr>
          </a:p>
          <a:p>
            <a:pPr marL="109440" indent="-109440">
              <a:lnSpc>
                <a:spcPct val="100000"/>
              </a:lnSpc>
              <a:buClr>
                <a:srgbClr val="000000"/>
              </a:buClr>
              <a:buFont typeface="Arial"/>
              <a:buChar char="•"/>
              <a:tabLst>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0" lang="en-US" sz="1700" strike="noStrike" u="none">
                <a:solidFill>
                  <a:srgbClr val="000000"/>
                </a:solidFill>
                <a:effectLst/>
                <a:uFillTx/>
                <a:latin typeface="Arial"/>
              </a:rPr>
              <a:t>DPMO</a:t>
            </a:r>
            <a:endParaRPr b="0" lang="en-US" sz="1700" strike="noStrike" u="none">
              <a:solidFill>
                <a:srgbClr val="000000"/>
              </a:solidFill>
              <a:effectLst/>
              <a:uFillTx/>
              <a:latin typeface="Times New Roman"/>
            </a:endParaRPr>
          </a:p>
        </p:txBody>
      </p:sp>
      <p:sp>
        <p:nvSpPr>
          <p:cNvPr id="450" name=""/>
          <p:cNvSpPr/>
          <p:nvPr/>
        </p:nvSpPr>
        <p:spPr>
          <a:xfrm>
            <a:off x="5773680" y="3703680"/>
            <a:ext cx="1827360" cy="863640"/>
          </a:xfrm>
          <a:prstGeom prst="rect">
            <a:avLst/>
          </a:prstGeom>
          <a:noFill/>
          <a:ln w="0">
            <a:noFill/>
          </a:ln>
        </p:spPr>
        <p:style>
          <a:lnRef idx="0"/>
          <a:fillRef idx="0"/>
          <a:effectRef idx="0"/>
          <a:fontRef idx="minor"/>
        </p:style>
        <p:txBody>
          <a:bodyPr lIns="87480" rIns="87480" tIns="42840" bIns="42840" anchor="t">
            <a:spAutoFit/>
          </a:bodyPr>
          <a:p>
            <a:pPr marL="109440" indent="-109440">
              <a:lnSpc>
                <a:spcPct val="100000"/>
              </a:lnSpc>
              <a:buClr>
                <a:srgbClr val="000000"/>
              </a:buClr>
              <a:buFont typeface="Arial"/>
              <a:buChar char="•"/>
              <a:tabLst>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0" lang="en-US" sz="1700" strike="noStrike" u="none">
                <a:solidFill>
                  <a:srgbClr val="000000"/>
                </a:solidFill>
                <a:effectLst/>
                <a:uFillTx/>
                <a:latin typeface="Arial"/>
              </a:rPr>
              <a:t># Binders </a:t>
            </a:r>
            <a:endParaRPr b="0" lang="en-US" sz="1700" strike="noStrike" u="none">
              <a:solidFill>
                <a:srgbClr val="000000"/>
              </a:solidFill>
              <a:effectLst/>
              <a:uFillTx/>
              <a:latin typeface="Times New Roman"/>
            </a:endParaRPr>
          </a:p>
          <a:p>
            <a:pPr marL="109440" indent="-109440">
              <a:lnSpc>
                <a:spcPct val="100000"/>
              </a:lnSpc>
              <a:buClr>
                <a:srgbClr val="000000"/>
              </a:buClr>
              <a:buFont typeface="Arial"/>
              <a:buChar char="•"/>
              <a:tabLst>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0" lang="en-US" sz="1700" strike="noStrike" u="none">
                <a:solidFill>
                  <a:srgbClr val="000000"/>
                </a:solidFill>
                <a:effectLst/>
                <a:uFillTx/>
                <a:latin typeface="Arial"/>
              </a:rPr>
              <a:t>Suppliers</a:t>
            </a:r>
            <a:endParaRPr b="0" lang="en-US" sz="1700" strike="noStrike" u="none">
              <a:solidFill>
                <a:srgbClr val="000000"/>
              </a:solidFill>
              <a:effectLst/>
              <a:uFillTx/>
              <a:latin typeface="Times New Roman"/>
            </a:endParaRPr>
          </a:p>
          <a:p>
            <a:pPr marL="109440" indent="-109440">
              <a:lnSpc>
                <a:spcPct val="100000"/>
              </a:lnSpc>
              <a:buClr>
                <a:srgbClr val="000000"/>
              </a:buClr>
              <a:buFont typeface="Arial"/>
              <a:buChar char="•"/>
              <a:tabLst>
                <a:tab algn="l" pos="817560"/>
                <a:tab algn="l" pos="1635120"/>
                <a:tab algn="l" pos="2452680"/>
                <a:tab algn="l" pos="3270240"/>
                <a:tab algn="l" pos="4087800"/>
                <a:tab algn="l" pos="4905360"/>
                <a:tab algn="l" pos="5722920"/>
                <a:tab algn="l" pos="6540480"/>
                <a:tab algn="l" pos="7358040"/>
                <a:tab algn="l" pos="8175600"/>
                <a:tab algn="l" pos="8993160"/>
                <a:tab algn="l" pos="9810720"/>
                <a:tab algn="l" pos="10628280"/>
              </a:tabLst>
            </a:pPr>
            <a:r>
              <a:rPr b="0" lang="en-US" sz="1700" strike="noStrike" u="none">
                <a:solidFill>
                  <a:srgbClr val="000000"/>
                </a:solidFill>
                <a:effectLst/>
                <a:uFillTx/>
                <a:latin typeface="Arial"/>
              </a:rPr>
              <a:t>Certs/$$</a:t>
            </a:r>
            <a:endParaRPr b="0" lang="en-US" sz="1700" strike="noStrike" u="none">
              <a:solidFill>
                <a:srgbClr val="000000"/>
              </a:solidFill>
              <a:effectLst/>
              <a:uFillTx/>
              <a:latin typeface="Times New Roman"/>
            </a:endParaRPr>
          </a:p>
        </p:txBody>
      </p:sp>
      <p:sp>
        <p:nvSpPr>
          <p:cNvPr id="451" name=""/>
          <p:cNvSpPr/>
          <p:nvPr/>
        </p:nvSpPr>
        <p:spPr>
          <a:xfrm>
            <a:off x="1254240" y="2684520"/>
            <a:ext cx="207720" cy="371520"/>
          </a:xfrm>
          <a:custGeom>
            <a:avLst/>
            <a:gdLst/>
            <a:ahLst/>
            <a:rect l="l" t="t" r="r" b="b"/>
            <a:pathLst>
              <a:path w="131" h="234">
                <a:moveTo>
                  <a:pt x="70" y="195"/>
                </a:moveTo>
                <a:lnTo>
                  <a:pt x="27" y="233"/>
                </a:lnTo>
                <a:lnTo>
                  <a:pt x="0" y="157"/>
                </a:lnTo>
                <a:lnTo>
                  <a:pt x="102" y="0"/>
                </a:lnTo>
                <a:lnTo>
                  <a:pt x="130" y="32"/>
                </a:lnTo>
                <a:lnTo>
                  <a:pt x="40" y="151"/>
                </a:lnTo>
                <a:lnTo>
                  <a:pt x="48" y="181"/>
                </a:lnTo>
                <a:lnTo>
                  <a:pt x="59" y="200"/>
                </a:lnTo>
                <a:lnTo>
                  <a:pt x="59" y="211"/>
                </a:lnTo>
                <a:lnTo>
                  <a:pt x="70" y="195"/>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2" name=""/>
          <p:cNvSpPr/>
          <p:nvPr/>
        </p:nvSpPr>
        <p:spPr>
          <a:xfrm>
            <a:off x="1409760" y="2170080"/>
            <a:ext cx="614160" cy="603360"/>
          </a:xfrm>
          <a:custGeom>
            <a:avLst/>
            <a:gdLst/>
            <a:ahLst/>
            <a:rect l="l" t="t" r="r" b="b"/>
            <a:pathLst>
              <a:path w="387" h="380">
                <a:moveTo>
                  <a:pt x="2" y="379"/>
                </a:moveTo>
                <a:lnTo>
                  <a:pt x="0" y="341"/>
                </a:lnTo>
                <a:lnTo>
                  <a:pt x="364" y="0"/>
                </a:lnTo>
                <a:lnTo>
                  <a:pt x="386" y="35"/>
                </a:lnTo>
                <a:lnTo>
                  <a:pt x="226" y="151"/>
                </a:lnTo>
                <a:lnTo>
                  <a:pt x="137" y="243"/>
                </a:lnTo>
                <a:lnTo>
                  <a:pt x="2" y="379"/>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3" name=""/>
          <p:cNvSpPr/>
          <p:nvPr/>
        </p:nvSpPr>
        <p:spPr>
          <a:xfrm>
            <a:off x="1978200" y="1960560"/>
            <a:ext cx="641160" cy="263520"/>
          </a:xfrm>
          <a:custGeom>
            <a:avLst/>
            <a:gdLst/>
            <a:ahLst/>
            <a:rect l="l" t="t" r="r" b="b"/>
            <a:pathLst>
              <a:path w="404" h="166">
                <a:moveTo>
                  <a:pt x="0" y="165"/>
                </a:moveTo>
                <a:lnTo>
                  <a:pt x="18" y="105"/>
                </a:lnTo>
                <a:lnTo>
                  <a:pt x="403" y="0"/>
                </a:lnTo>
                <a:lnTo>
                  <a:pt x="397" y="21"/>
                </a:lnTo>
                <a:lnTo>
                  <a:pt x="235" y="51"/>
                </a:lnTo>
                <a:lnTo>
                  <a:pt x="205" y="75"/>
                </a:lnTo>
                <a:lnTo>
                  <a:pt x="0" y="165"/>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 name=""/>
          <p:cNvSpPr/>
          <p:nvPr/>
        </p:nvSpPr>
        <p:spPr>
          <a:xfrm>
            <a:off x="2309760" y="2028960"/>
            <a:ext cx="103320" cy="39600"/>
          </a:xfrm>
          <a:custGeom>
            <a:avLst/>
            <a:gdLst/>
            <a:ahLst/>
            <a:rect l="l" t="t" r="r" b="b"/>
            <a:pathLst>
              <a:path w="65" h="25">
                <a:moveTo>
                  <a:pt x="0" y="2"/>
                </a:moveTo>
                <a:lnTo>
                  <a:pt x="64" y="0"/>
                </a:lnTo>
                <a:lnTo>
                  <a:pt x="16" y="24"/>
                </a:lnTo>
                <a:lnTo>
                  <a:pt x="16" y="8"/>
                </a:lnTo>
                <a:lnTo>
                  <a:pt x="16" y="5"/>
                </a:lnTo>
                <a:lnTo>
                  <a:pt x="32" y="5"/>
                </a:lnTo>
              </a:path>
            </a:pathLst>
          </a:custGeom>
          <a:solidFill>
            <a:srgbClr val="5ed65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455" name=""/>
          <p:cNvSpPr/>
          <p:nvPr/>
        </p:nvSpPr>
        <p:spPr>
          <a:xfrm>
            <a:off x="1160640" y="2743200"/>
            <a:ext cx="107640" cy="122400"/>
          </a:xfrm>
          <a:custGeom>
            <a:avLst/>
            <a:gdLst/>
            <a:ahLst/>
            <a:rect l="l" t="t" r="r" b="b"/>
            <a:pathLst>
              <a:path w="68" h="77">
                <a:moveTo>
                  <a:pt x="0" y="19"/>
                </a:moveTo>
                <a:lnTo>
                  <a:pt x="0" y="29"/>
                </a:lnTo>
                <a:lnTo>
                  <a:pt x="5" y="38"/>
                </a:lnTo>
                <a:lnTo>
                  <a:pt x="40" y="76"/>
                </a:lnTo>
                <a:lnTo>
                  <a:pt x="67" y="57"/>
                </a:lnTo>
                <a:lnTo>
                  <a:pt x="13" y="0"/>
                </a:lnTo>
                <a:lnTo>
                  <a:pt x="0" y="2"/>
                </a:lnTo>
                <a:lnTo>
                  <a:pt x="0" y="19"/>
                </a:lnTo>
              </a:path>
            </a:pathLst>
          </a:custGeom>
          <a:solidFill>
            <a:srgbClr val="5ed6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6" name=""/>
          <p:cNvGrpSpPr/>
          <p:nvPr/>
        </p:nvGrpSpPr>
        <p:grpSpPr>
          <a:xfrm>
            <a:off x="112680" y="568440"/>
            <a:ext cx="1214640" cy="730080"/>
            <a:chOff x="112680" y="568440"/>
            <a:chExt cx="1214640" cy="730080"/>
          </a:xfrm>
        </p:grpSpPr>
        <p:grpSp>
          <p:nvGrpSpPr>
            <p:cNvPr id="457" name=""/>
            <p:cNvGrpSpPr/>
            <p:nvPr/>
          </p:nvGrpSpPr>
          <p:grpSpPr>
            <a:xfrm>
              <a:off x="112680" y="568440"/>
              <a:ext cx="1120680" cy="698400"/>
              <a:chOff x="112680" y="568440"/>
              <a:chExt cx="1120680" cy="698400"/>
            </a:xfrm>
          </p:grpSpPr>
          <p:sp>
            <p:nvSpPr>
              <p:cNvPr id="458" name=""/>
              <p:cNvSpPr/>
              <p:nvPr/>
            </p:nvSpPr>
            <p:spPr>
              <a:xfrm>
                <a:off x="112680" y="568440"/>
                <a:ext cx="1074600" cy="658800"/>
              </a:xfrm>
              <a:prstGeom prst="roundRect">
                <a:avLst>
                  <a:gd name="adj" fmla="val 12486"/>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9" name=""/>
              <p:cNvSpPr/>
              <p:nvPr/>
            </p:nvSpPr>
            <p:spPr>
              <a:xfrm>
                <a:off x="158760" y="608040"/>
                <a:ext cx="1074600" cy="658800"/>
              </a:xfrm>
              <a:prstGeom prst="roundRect">
                <a:avLst>
                  <a:gd name="adj" fmla="val 12486"/>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460" name=""/>
            <p:cNvSpPr/>
            <p:nvPr/>
          </p:nvSpPr>
          <p:spPr>
            <a:xfrm>
              <a:off x="196920" y="638280"/>
              <a:ext cx="1076400" cy="660240"/>
            </a:xfrm>
            <a:prstGeom prst="roundRect">
              <a:avLst>
                <a:gd name="adj" fmla="val 12486"/>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1" name=""/>
            <p:cNvSpPr/>
            <p:nvPr/>
          </p:nvSpPr>
          <p:spPr>
            <a:xfrm>
              <a:off x="152280" y="700200"/>
              <a:ext cx="1175040" cy="464760"/>
            </a:xfrm>
            <a:prstGeom prst="rect">
              <a:avLst/>
            </a:prstGeom>
            <a:noFill/>
            <a:ln w="0">
              <a:noFill/>
            </a:ln>
          </p:spPr>
          <p:style>
            <a:lnRef idx="0"/>
            <a:fillRef idx="0"/>
            <a:effectRef idx="0"/>
            <a:fontRef idx="minor"/>
          </p:style>
          <p:txBody>
            <a:bodyPr lIns="60480" rIns="60480" tIns="30240" bIns="30240" anchor="t">
              <a:spAutoFit/>
            </a:bodyPr>
            <a:p>
              <a:pPr algn="ctr">
                <a:lnSpc>
                  <a:spcPct val="100000"/>
                </a:lnSpc>
                <a:spcBef>
                  <a:spcPts val="300"/>
                </a:spcBef>
                <a:tabLst>
                  <a:tab algn="l" pos="0"/>
                  <a:tab algn="l" pos="39384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Lst>
              </a:pPr>
              <a:endParaRPr b="0" lang="en-US" sz="1200" strike="noStrike" u="none">
                <a:solidFill>
                  <a:srgbClr val="000000"/>
                </a:solidFill>
                <a:effectLst/>
                <a:uFillTx/>
                <a:latin typeface="Times New Roman"/>
              </a:endParaRPr>
            </a:p>
            <a:p>
              <a:pPr algn="ctr">
                <a:lnSpc>
                  <a:spcPct val="100000"/>
                </a:lnSpc>
                <a:spcBef>
                  <a:spcPts val="300"/>
                </a:spcBef>
                <a:tabLst>
                  <a:tab algn="l" pos="0"/>
                  <a:tab algn="l" pos="39384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Lst>
              </a:pPr>
              <a:r>
                <a:rPr b="1" i="1" lang="en-US" sz="1200" strike="noStrike" u="none">
                  <a:solidFill>
                    <a:srgbClr val="000000"/>
                  </a:solidFill>
                  <a:effectLst/>
                  <a:uFillTx/>
                  <a:latin typeface="Arial"/>
                </a:rPr>
                <a:t>Summary</a:t>
              </a:r>
              <a:endParaRPr b="0" lang="en-US" sz="1200" strike="noStrike" u="none">
                <a:solidFill>
                  <a:srgbClr val="000000"/>
                </a:solidFill>
                <a:effectLst/>
                <a:uFillTx/>
                <a:latin typeface="Times New Roman"/>
              </a:endParaRPr>
            </a:p>
          </p:txBody>
        </p:sp>
      </p:gr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462" name=""/>
          <p:cNvSpPr/>
          <p:nvPr/>
        </p:nvSpPr>
        <p:spPr>
          <a:xfrm>
            <a:off x="2206800" y="1930680"/>
            <a:ext cx="6733800" cy="331092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Resources integrated in the Businesses</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Global Database &amp; Best Practice Sharing</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Common Approach / Tools</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Training &amp; Certification on 6 Sigma skills</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On-line Self Tutoring &amp; Reference</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Technical &amp; Financial Sign off on Quality </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All Projects Measured with the same Rigor</a:t>
            </a:r>
            <a:endParaRPr b="0" lang="en-US" sz="2400" strike="noStrike" u="none">
              <a:solidFill>
                <a:srgbClr val="000000"/>
              </a:solidFill>
              <a:effectLst/>
              <a:uFillTx/>
              <a:latin typeface="Times New Roman"/>
            </a:endParaRPr>
          </a:p>
        </p:txBody>
      </p:sp>
      <p:sp>
        <p:nvSpPr>
          <p:cNvPr id="463" name=""/>
          <p:cNvSpPr/>
          <p:nvPr/>
        </p:nvSpPr>
        <p:spPr>
          <a:xfrm>
            <a:off x="287280" y="5727600"/>
            <a:ext cx="8505720" cy="655560"/>
          </a:xfrm>
          <a:prstGeom prst="rect">
            <a:avLst/>
          </a:prstGeom>
          <a:solidFill>
            <a:srgbClr val="ffff00"/>
          </a:solidFill>
          <a:ln w="9360">
            <a:solidFill>
              <a:srgbClr val="000000"/>
            </a:solidFill>
            <a:miter/>
          </a:ln>
          <a:effectLst>
            <a:outerShdw dist="107932" dir="2700000" blurRad="0" rotWithShape="0">
              <a:srgbClr val="ffae0b"/>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Institutionalized Process Delivering Quality Earnings</a:t>
            </a:r>
            <a:endParaRPr b="0" lang="en-US" sz="2400" strike="noStrike" u="none">
              <a:solidFill>
                <a:srgbClr val="000000"/>
              </a:solidFill>
              <a:effectLst/>
              <a:uFillTx/>
              <a:latin typeface="Times New Roman"/>
            </a:endParaRPr>
          </a:p>
        </p:txBody>
      </p:sp>
      <p:sp>
        <p:nvSpPr>
          <p:cNvPr id="464" name=""/>
          <p:cNvSpPr/>
          <p:nvPr/>
        </p:nvSpPr>
        <p:spPr>
          <a:xfrm>
            <a:off x="2733120" y="1128600"/>
            <a:ext cx="5617800" cy="58212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Arial"/>
              </a:rPr>
              <a:t>Six Sigma Infrastructure:</a:t>
            </a:r>
            <a:endParaRPr b="0" lang="en-US" sz="3600" strike="noStrike" u="none">
              <a:solidFill>
                <a:srgbClr val="000000"/>
              </a:solidFill>
              <a:effectLst/>
              <a:uFillTx/>
              <a:latin typeface="Times New Roman"/>
            </a:endParaRPr>
          </a:p>
        </p:txBody>
      </p:sp>
      <p:sp>
        <p:nvSpPr>
          <p:cNvPr id="465" name=""/>
          <p:cNvSpPr/>
          <p:nvPr/>
        </p:nvSpPr>
        <p:spPr>
          <a:xfrm>
            <a:off x="2882880" y="1731960"/>
            <a:ext cx="5430960" cy="0"/>
          </a:xfrm>
          <a:prstGeom prst="line">
            <a:avLst/>
          </a:prstGeom>
          <a:ln w="38160">
            <a:solidFill>
              <a:srgbClr val="ff99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6" name=""/>
          <p:cNvSpPr/>
          <p:nvPr/>
        </p:nvSpPr>
        <p:spPr>
          <a:xfrm>
            <a:off x="4413600" y="90360"/>
            <a:ext cx="51094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Results </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from 6 Sigma</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467" name=""/>
          <p:cNvSpPr/>
          <p:nvPr/>
        </p:nvSpPr>
        <p:spPr>
          <a:xfrm>
            <a:off x="374760" y="9684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468" name="6%20Sigma1" descr=""/>
          <p:cNvPicPr/>
          <p:nvPr/>
        </p:nvPicPr>
        <p:blipFill>
          <a:blip r:embed="rId1"/>
          <a:stretch/>
        </p:blipFill>
        <p:spPr>
          <a:xfrm>
            <a:off x="388800" y="1779480"/>
            <a:ext cx="1820880" cy="1065240"/>
          </a:xfrm>
          <a:prstGeom prst="rect">
            <a:avLst/>
          </a:prstGeom>
          <a:noFill/>
          <a:ln w="0">
            <a:noFill/>
          </a:ln>
        </p:spPr>
      </p:pic>
      <p:sp>
        <p:nvSpPr>
          <p:cNvPr id="469" name=""/>
          <p:cNvSpPr/>
          <p:nvPr/>
        </p:nvSpPr>
        <p:spPr>
          <a:xfrm>
            <a:off x="565200" y="15620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470" name=""/>
          <p:cNvSpPr/>
          <p:nvPr/>
        </p:nvSpPr>
        <p:spPr>
          <a:xfrm>
            <a:off x="462600" y="18414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a:t>
            </a:r>
            <a:r>
              <a:rPr b="1" lang="en-US" sz="1000" strike="noStrike" u="none">
                <a:solidFill>
                  <a:srgbClr val="ff3300"/>
                </a:solidFill>
                <a:effectLst/>
                <a:uFillTx/>
                <a:latin typeface="Arial"/>
              </a:rPr>
              <a:t>PRODUCT DESIGN</a:t>
            </a:r>
            <a:endParaRPr b="0" lang="en-US" sz="1000" strike="noStrike" u="none">
              <a:solidFill>
                <a:srgbClr val="000000"/>
              </a:solidFill>
              <a:effectLst/>
              <a:uFillTx/>
              <a:latin typeface="Times New Roman"/>
            </a:endParaRPr>
          </a:p>
        </p:txBody>
      </p:sp>
      <p:sp>
        <p:nvSpPr>
          <p:cNvPr id="471" name=""/>
          <p:cNvSpPr/>
          <p:nvPr/>
        </p:nvSpPr>
        <p:spPr>
          <a:xfrm>
            <a:off x="450360" y="21193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472" name=""/>
          <p:cNvSpPr/>
          <p:nvPr/>
        </p:nvSpPr>
        <p:spPr>
          <a:xfrm>
            <a:off x="599760" y="23986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473" name=""/>
          <p:cNvSpPr/>
          <p:nvPr/>
        </p:nvSpPr>
        <p:spPr>
          <a:xfrm>
            <a:off x="614520" y="26748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474" name=""/>
          <p:cNvGrpSpPr/>
          <p:nvPr/>
        </p:nvGrpSpPr>
        <p:grpSpPr>
          <a:xfrm>
            <a:off x="452520" y="1019160"/>
            <a:ext cx="474480" cy="436680"/>
            <a:chOff x="452520" y="1019160"/>
            <a:chExt cx="474480" cy="436680"/>
          </a:xfrm>
        </p:grpSpPr>
        <p:sp>
          <p:nvSpPr>
            <p:cNvPr id="475" name=""/>
            <p:cNvSpPr/>
            <p:nvPr/>
          </p:nvSpPr>
          <p:spPr>
            <a:xfrm>
              <a:off x="452520" y="10191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6"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7"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78" name=""/>
          <p:cNvSpPr/>
          <p:nvPr/>
        </p:nvSpPr>
        <p:spPr>
          <a:xfrm>
            <a:off x="932040" y="11113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479" name=""/>
          <p:cNvSpPr/>
          <p:nvPr/>
        </p:nvSpPr>
        <p:spPr>
          <a:xfrm>
            <a:off x="529560" y="29559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480" name=""/>
          <p:cNvSpPr/>
          <p:nvPr/>
        </p:nvSpPr>
        <p:spPr>
          <a:xfrm>
            <a:off x="4266720" y="90360"/>
            <a:ext cx="54396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Products </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from 6 Sigma</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481" name=""/>
          <p:cNvGrpSpPr/>
          <p:nvPr/>
        </p:nvGrpSpPr>
        <p:grpSpPr>
          <a:xfrm>
            <a:off x="2257560" y="957240"/>
            <a:ext cx="6457680" cy="4157280"/>
            <a:chOff x="2257560" y="957240"/>
            <a:chExt cx="6457680" cy="4157280"/>
          </a:xfrm>
        </p:grpSpPr>
        <p:grpSp>
          <p:nvGrpSpPr>
            <p:cNvPr id="482" name=""/>
            <p:cNvGrpSpPr/>
            <p:nvPr/>
          </p:nvGrpSpPr>
          <p:grpSpPr>
            <a:xfrm>
              <a:off x="5292000" y="2098800"/>
              <a:ext cx="3057120" cy="3015720"/>
              <a:chOff x="5292000" y="2098800"/>
              <a:chExt cx="3057120" cy="3015720"/>
            </a:xfrm>
          </p:grpSpPr>
          <p:pic>
            <p:nvPicPr>
              <p:cNvPr id="483" name="" descr=""/>
              <p:cNvPicPr/>
              <p:nvPr/>
            </p:nvPicPr>
            <p:blipFill>
              <a:blip r:embed="rId1"/>
              <a:stretch/>
            </p:blipFill>
            <p:spPr>
              <a:xfrm>
                <a:off x="5299200" y="2098800"/>
                <a:ext cx="2962080" cy="2454120"/>
              </a:xfrm>
              <a:prstGeom prst="rect">
                <a:avLst/>
              </a:prstGeom>
              <a:noFill/>
              <a:ln w="0">
                <a:noFill/>
              </a:ln>
            </p:spPr>
          </p:pic>
          <p:sp>
            <p:nvSpPr>
              <p:cNvPr id="484" name=""/>
              <p:cNvSpPr/>
              <p:nvPr/>
            </p:nvSpPr>
            <p:spPr>
              <a:xfrm>
                <a:off x="5292000" y="4778280"/>
                <a:ext cx="3057120" cy="3362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dddddd"/>
                    </a:solidFill>
                    <a:effectLst/>
                    <a:uFillTx/>
                    <a:latin typeface="Arial"/>
                  </a:rPr>
                  <a:t>Abdomen: liver, spine, kidney</a:t>
                </a:r>
                <a:endParaRPr b="0" lang="en-US" sz="1600" strike="noStrike" u="none">
                  <a:solidFill>
                    <a:srgbClr val="000000"/>
                  </a:solidFill>
                  <a:effectLst/>
                  <a:uFillTx/>
                  <a:latin typeface="Times New Roman"/>
                </a:endParaRPr>
              </a:p>
            </p:txBody>
          </p:sp>
        </p:grpSp>
        <p:grpSp>
          <p:nvGrpSpPr>
            <p:cNvPr id="485" name=""/>
            <p:cNvGrpSpPr/>
            <p:nvPr/>
          </p:nvGrpSpPr>
          <p:grpSpPr>
            <a:xfrm>
              <a:off x="2257560" y="2089080"/>
              <a:ext cx="2114280" cy="3025440"/>
              <a:chOff x="2257560" y="2089080"/>
              <a:chExt cx="2114280" cy="3025440"/>
            </a:xfrm>
          </p:grpSpPr>
          <p:pic>
            <p:nvPicPr>
              <p:cNvPr id="486" name="" descr=""/>
              <p:cNvPicPr/>
              <p:nvPr/>
            </p:nvPicPr>
            <p:blipFill>
              <a:blip r:embed="rId2"/>
              <a:stretch/>
            </p:blipFill>
            <p:spPr>
              <a:xfrm>
                <a:off x="2257560" y="2089080"/>
                <a:ext cx="2114280" cy="2465280"/>
              </a:xfrm>
              <a:prstGeom prst="rect">
                <a:avLst/>
              </a:prstGeom>
              <a:noFill/>
              <a:ln w="0">
                <a:noFill/>
              </a:ln>
            </p:spPr>
          </p:pic>
          <p:sp>
            <p:nvSpPr>
              <p:cNvPr id="487" name=""/>
              <p:cNvSpPr/>
              <p:nvPr/>
            </p:nvSpPr>
            <p:spPr>
              <a:xfrm>
                <a:off x="2358360" y="4778280"/>
                <a:ext cx="1874520" cy="3362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dddddd"/>
                    </a:solidFill>
                    <a:effectLst/>
                    <a:uFillTx/>
                    <a:latin typeface="Arial"/>
                  </a:rPr>
                  <a:t>Head: skull, brain</a:t>
                </a:r>
                <a:endParaRPr b="0" lang="en-US" sz="1600" strike="noStrike" u="none">
                  <a:solidFill>
                    <a:srgbClr val="000000"/>
                  </a:solidFill>
                  <a:effectLst/>
                  <a:uFillTx/>
                  <a:latin typeface="Times New Roman"/>
                </a:endParaRPr>
              </a:p>
            </p:txBody>
          </p:sp>
        </p:grpSp>
        <p:sp>
          <p:nvSpPr>
            <p:cNvPr id="488" name=""/>
            <p:cNvSpPr/>
            <p:nvPr/>
          </p:nvSpPr>
          <p:spPr>
            <a:xfrm>
              <a:off x="2295360" y="957240"/>
              <a:ext cx="6419880" cy="392040"/>
            </a:xfrm>
            <a:prstGeom prst="rect">
              <a:avLst/>
            </a:prstGeom>
            <a:noFill/>
            <a:ln w="0">
              <a:noFill/>
            </a:ln>
          </p:spPr>
          <p:style>
            <a:lnRef idx="0"/>
            <a:fillRef idx="0"/>
            <a:effectRef idx="0"/>
            <a:fontRef idx="minor"/>
          </p:style>
          <p:txBody>
            <a:bodyPr lIns="0" rIns="0" tIns="0" bIns="0" anchor="t">
              <a:noAutofit/>
            </a:bodyPr>
            <a:p>
              <a:pPr algn="ctr">
                <a:lnSpc>
                  <a:spcPct val="89000"/>
                </a:lnSpc>
                <a:tabLst>
                  <a:tab algn="l" pos="0"/>
                  <a:tab algn="l" pos="1023840"/>
                  <a:tab algn="l" pos="2048040"/>
                  <a:tab algn="l" pos="3071880"/>
                  <a:tab algn="l" pos="4095720"/>
                  <a:tab algn="l" pos="5119560"/>
                  <a:tab algn="l" pos="6143760"/>
                  <a:tab algn="l" pos="7167600"/>
                  <a:tab algn="l" pos="8191440"/>
                  <a:tab algn="l" pos="9215280"/>
                  <a:tab algn="l" pos="10239480"/>
                </a:tabLst>
              </a:pPr>
              <a:r>
                <a:rPr b="1" i="1" lang="en-US" sz="3200" strike="noStrike" u="none">
                  <a:solidFill>
                    <a:srgbClr val="dddddd"/>
                  </a:solidFill>
                  <a:effectLst/>
                  <a:uFillTx/>
                  <a:latin typeface="Arial"/>
                </a:rPr>
                <a:t>GEMS LightSpeed CT Scanner</a:t>
              </a:r>
              <a:r>
                <a:rPr b="1" i="1" lang="en-US" sz="3200" strike="noStrike" u="none">
                  <a:solidFill>
                    <a:srgbClr val="000000"/>
                  </a:solidFill>
                  <a:effectLst/>
                  <a:uFillTx/>
                  <a:latin typeface="Arial"/>
                </a:rPr>
                <a:t> </a:t>
              </a:r>
              <a:endParaRPr b="0" lang="en-US" sz="3200" strike="noStrike" u="none">
                <a:solidFill>
                  <a:srgbClr val="000000"/>
                </a:solidFill>
                <a:effectLst/>
                <a:uFillTx/>
                <a:latin typeface="Times New Roman"/>
              </a:endParaRPr>
            </a:p>
          </p:txBody>
        </p:sp>
      </p:grpSp>
      <p:grpSp>
        <p:nvGrpSpPr>
          <p:cNvPr id="489" name=""/>
          <p:cNvGrpSpPr/>
          <p:nvPr/>
        </p:nvGrpSpPr>
        <p:grpSpPr>
          <a:xfrm>
            <a:off x="262080" y="941400"/>
            <a:ext cx="1900080" cy="2290680"/>
            <a:chOff x="262080" y="941400"/>
            <a:chExt cx="1900080" cy="2290680"/>
          </a:xfrm>
        </p:grpSpPr>
        <p:sp>
          <p:nvSpPr>
            <p:cNvPr id="490" name=""/>
            <p:cNvSpPr/>
            <p:nvPr/>
          </p:nvSpPr>
          <p:spPr>
            <a:xfrm>
              <a:off x="262080" y="9414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491" name="6%20Sigma1" descr=""/>
            <p:cNvPicPr/>
            <p:nvPr/>
          </p:nvPicPr>
          <p:blipFill>
            <a:blip r:embed="rId3"/>
            <a:stretch/>
          </p:blipFill>
          <p:spPr>
            <a:xfrm>
              <a:off x="276120" y="1752480"/>
              <a:ext cx="1820880" cy="1065240"/>
            </a:xfrm>
            <a:prstGeom prst="rect">
              <a:avLst/>
            </a:prstGeom>
            <a:noFill/>
            <a:ln w="0">
              <a:noFill/>
            </a:ln>
          </p:spPr>
        </p:pic>
        <p:sp>
          <p:nvSpPr>
            <p:cNvPr id="492" name=""/>
            <p:cNvSpPr/>
            <p:nvPr/>
          </p:nvSpPr>
          <p:spPr>
            <a:xfrm>
              <a:off x="452520" y="15350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493" name=""/>
            <p:cNvSpPr/>
            <p:nvPr/>
          </p:nvSpPr>
          <p:spPr>
            <a:xfrm>
              <a:off x="349920" y="18144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a:t>
              </a:r>
              <a:r>
                <a:rPr b="1" lang="en-US" sz="1000" strike="noStrike" u="none">
                  <a:solidFill>
                    <a:srgbClr val="ff3300"/>
                  </a:solidFill>
                  <a:effectLst/>
                  <a:uFillTx/>
                  <a:latin typeface="Arial"/>
                </a:rPr>
                <a:t>PRODUCT DESIGN</a:t>
              </a:r>
              <a:endParaRPr b="0" lang="en-US" sz="1000" strike="noStrike" u="none">
                <a:solidFill>
                  <a:srgbClr val="000000"/>
                </a:solidFill>
                <a:effectLst/>
                <a:uFillTx/>
                <a:latin typeface="Times New Roman"/>
              </a:endParaRPr>
            </a:p>
          </p:txBody>
        </p:sp>
        <p:sp>
          <p:nvSpPr>
            <p:cNvPr id="494" name=""/>
            <p:cNvSpPr/>
            <p:nvPr/>
          </p:nvSpPr>
          <p:spPr>
            <a:xfrm>
              <a:off x="337680" y="20923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495" name=""/>
            <p:cNvSpPr/>
            <p:nvPr/>
          </p:nvSpPr>
          <p:spPr>
            <a:xfrm>
              <a:off x="487080" y="23716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496" name=""/>
            <p:cNvSpPr/>
            <p:nvPr/>
          </p:nvSpPr>
          <p:spPr>
            <a:xfrm>
              <a:off x="501840" y="26478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497" name=""/>
            <p:cNvGrpSpPr/>
            <p:nvPr/>
          </p:nvGrpSpPr>
          <p:grpSpPr>
            <a:xfrm>
              <a:off x="339840" y="992160"/>
              <a:ext cx="474480" cy="436680"/>
              <a:chOff x="339840" y="992160"/>
              <a:chExt cx="474480" cy="436680"/>
            </a:xfrm>
          </p:grpSpPr>
          <p:sp>
            <p:nvSpPr>
              <p:cNvPr id="498" name=""/>
              <p:cNvSpPr/>
              <p:nvPr/>
            </p:nvSpPr>
            <p:spPr>
              <a:xfrm>
                <a:off x="339840" y="9921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9" name=""/>
              <p:cNvSpPr/>
              <p:nvPr/>
            </p:nvSpPr>
            <p:spPr>
              <a:xfrm>
                <a:off x="399600" y="1118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0" name=""/>
              <p:cNvSpPr/>
              <p:nvPr/>
            </p:nvSpPr>
            <p:spPr>
              <a:xfrm>
                <a:off x="399600" y="1118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01" name=""/>
            <p:cNvSpPr/>
            <p:nvPr/>
          </p:nvSpPr>
          <p:spPr>
            <a:xfrm>
              <a:off x="819360" y="10843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502" name=""/>
            <p:cNvSpPr/>
            <p:nvPr/>
          </p:nvSpPr>
          <p:spPr>
            <a:xfrm>
              <a:off x="416880" y="29289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503" name=""/>
          <p:cNvSpPr/>
          <p:nvPr/>
        </p:nvSpPr>
        <p:spPr>
          <a:xfrm>
            <a:off x="287280" y="5727600"/>
            <a:ext cx="8505720" cy="65556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Unparalleled Resolution in a Fraction of the Time</a:t>
            </a:r>
            <a:endParaRPr b="0" lang="en-US" sz="2400" strike="noStrike" u="none">
              <a:solidFill>
                <a:srgbClr val="000000"/>
              </a:solidFill>
              <a:effectLst/>
              <a:uFillTx/>
              <a:latin typeface="Times New Roman"/>
            </a:endParaRPr>
          </a:p>
        </p:txBody>
      </p:sp>
      <p:grpSp>
        <p:nvGrpSpPr>
          <p:cNvPr id="504" name=""/>
          <p:cNvGrpSpPr/>
          <p:nvPr/>
        </p:nvGrpSpPr>
        <p:grpSpPr>
          <a:xfrm>
            <a:off x="1069200" y="3621240"/>
            <a:ext cx="2711520" cy="1995120"/>
            <a:chOff x="1069200" y="3621240"/>
            <a:chExt cx="2711520" cy="1995120"/>
          </a:xfrm>
        </p:grpSpPr>
        <p:pic>
          <p:nvPicPr>
            <p:cNvPr id="505" name="" descr=""/>
            <p:cNvPicPr/>
            <p:nvPr/>
          </p:nvPicPr>
          <p:blipFill>
            <a:blip r:embed="rId1"/>
            <a:stretch/>
          </p:blipFill>
          <p:spPr>
            <a:xfrm>
              <a:off x="1608120" y="3621240"/>
              <a:ext cx="2071800" cy="1612800"/>
            </a:xfrm>
            <a:prstGeom prst="rect">
              <a:avLst/>
            </a:prstGeom>
            <a:noFill/>
            <a:ln w="0">
              <a:noFill/>
            </a:ln>
          </p:spPr>
        </p:pic>
        <p:sp>
          <p:nvSpPr>
            <p:cNvPr id="506" name=""/>
            <p:cNvSpPr/>
            <p:nvPr/>
          </p:nvSpPr>
          <p:spPr>
            <a:xfrm>
              <a:off x="1069200" y="5310360"/>
              <a:ext cx="2711520" cy="30600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dddddd"/>
                  </a:solidFill>
                  <a:effectLst/>
                  <a:uFillTx/>
                  <a:latin typeface="Arial"/>
                </a:rPr>
                <a:t>Abdomen: liver, spine, kidney</a:t>
              </a:r>
              <a:endParaRPr b="0" lang="en-US" sz="1400" strike="noStrike" u="none">
                <a:solidFill>
                  <a:srgbClr val="000000"/>
                </a:solidFill>
                <a:effectLst/>
                <a:uFillTx/>
                <a:latin typeface="Times New Roman"/>
              </a:endParaRPr>
            </a:p>
          </p:txBody>
        </p:sp>
      </p:grpSp>
      <p:grpSp>
        <p:nvGrpSpPr>
          <p:cNvPr id="507" name=""/>
          <p:cNvGrpSpPr/>
          <p:nvPr/>
        </p:nvGrpSpPr>
        <p:grpSpPr>
          <a:xfrm>
            <a:off x="2093400" y="1568520"/>
            <a:ext cx="1671480" cy="2050200"/>
            <a:chOff x="2093400" y="1568520"/>
            <a:chExt cx="1671480" cy="2050200"/>
          </a:xfrm>
        </p:grpSpPr>
        <p:pic>
          <p:nvPicPr>
            <p:cNvPr id="508" name="" descr=""/>
            <p:cNvPicPr/>
            <p:nvPr/>
          </p:nvPicPr>
          <p:blipFill>
            <a:blip r:embed="rId2"/>
            <a:stretch/>
          </p:blipFill>
          <p:spPr>
            <a:xfrm>
              <a:off x="2151720" y="1568520"/>
              <a:ext cx="1523160" cy="1744200"/>
            </a:xfrm>
            <a:prstGeom prst="rect">
              <a:avLst/>
            </a:prstGeom>
            <a:noFill/>
            <a:ln w="0">
              <a:noFill/>
            </a:ln>
          </p:spPr>
        </p:pic>
        <p:sp>
          <p:nvSpPr>
            <p:cNvPr id="509" name=""/>
            <p:cNvSpPr/>
            <p:nvPr/>
          </p:nvSpPr>
          <p:spPr>
            <a:xfrm>
              <a:off x="2093400" y="3312720"/>
              <a:ext cx="167148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dddddd"/>
                  </a:solidFill>
                  <a:effectLst/>
                  <a:uFillTx/>
                  <a:latin typeface="Arial"/>
                </a:rPr>
                <a:t>Head: skull, brain</a:t>
              </a:r>
              <a:endParaRPr b="0" lang="en-US" sz="1400" strike="noStrike" u="none">
                <a:solidFill>
                  <a:srgbClr val="000000"/>
                </a:solidFill>
                <a:effectLst/>
                <a:uFillTx/>
                <a:latin typeface="Times New Roman"/>
              </a:endParaRPr>
            </a:p>
          </p:txBody>
        </p:sp>
      </p:grpSp>
      <p:sp>
        <p:nvSpPr>
          <p:cNvPr id="510" name=""/>
          <p:cNvSpPr/>
          <p:nvPr/>
        </p:nvSpPr>
        <p:spPr>
          <a:xfrm>
            <a:off x="3834360" y="4978440"/>
            <a:ext cx="2643480" cy="519480"/>
          </a:xfrm>
          <a:prstGeom prst="rect">
            <a:avLst/>
          </a:prstGeom>
          <a:noFill/>
          <a:ln w="0">
            <a:noFill/>
          </a:ln>
          <a:effectLst>
            <a:outerShdw dist="40186" dir="1096358" blurRad="0" rotWithShape="0">
              <a:srgbClr val="000000"/>
            </a:outerShdw>
          </a:effectLst>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Arial"/>
              </a:rPr>
              <a:t>Image Speeds</a:t>
            </a:r>
            <a:r>
              <a:rPr b="1" lang="en-US" sz="2000" strike="noStrike" u="none">
                <a:solidFill>
                  <a:srgbClr val="ff0000"/>
                </a:solidFill>
                <a:effectLst/>
                <a:uFillTx/>
                <a:latin typeface="Arial"/>
              </a:rPr>
              <a:t> </a:t>
            </a:r>
            <a:endParaRPr b="0" lang="en-US" sz="2000" strike="noStrike" u="none">
              <a:solidFill>
                <a:srgbClr val="000000"/>
              </a:solidFill>
              <a:effectLst/>
              <a:uFillTx/>
              <a:latin typeface="Times New Roman"/>
            </a:endParaRPr>
          </a:p>
        </p:txBody>
      </p:sp>
      <p:grpSp>
        <p:nvGrpSpPr>
          <p:cNvPr id="511" name=""/>
          <p:cNvGrpSpPr/>
          <p:nvPr/>
        </p:nvGrpSpPr>
        <p:grpSpPr>
          <a:xfrm>
            <a:off x="4046400" y="1577880"/>
            <a:ext cx="4946760" cy="3459240"/>
            <a:chOff x="4046400" y="1577880"/>
            <a:chExt cx="4946760" cy="3459240"/>
          </a:xfrm>
        </p:grpSpPr>
        <p:pic>
          <p:nvPicPr>
            <p:cNvPr id="512" name="" descr=""/>
            <p:cNvPicPr/>
            <p:nvPr/>
          </p:nvPicPr>
          <p:blipFill>
            <a:blip r:embed="rId3"/>
            <a:stretch/>
          </p:blipFill>
          <p:spPr>
            <a:xfrm>
              <a:off x="4046400" y="1663560"/>
              <a:ext cx="4735800" cy="3373560"/>
            </a:xfrm>
            <a:prstGeom prst="rect">
              <a:avLst/>
            </a:prstGeom>
            <a:noFill/>
            <a:ln w="0">
              <a:noFill/>
            </a:ln>
          </p:spPr>
        </p:pic>
        <p:sp>
          <p:nvSpPr>
            <p:cNvPr id="513" name=""/>
            <p:cNvSpPr/>
            <p:nvPr/>
          </p:nvSpPr>
          <p:spPr>
            <a:xfrm>
              <a:off x="5195880" y="2293920"/>
              <a:ext cx="812880" cy="233280"/>
            </a:xfrm>
            <a:prstGeom prst="rect">
              <a:avLst/>
            </a:prstGeom>
            <a:noFill/>
            <a:ln w="0">
              <a:noFill/>
            </a:ln>
          </p:spPr>
          <p:style>
            <a:lnRef idx="0"/>
            <a:fillRef idx="0"/>
            <a:effectRef idx="0"/>
            <a:fontRef idx="minor"/>
          </p:style>
          <p:txBody>
            <a:bodyPr lIns="92160" rIns="92160" tIns="46080" bIns="4608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Esans55"/>
                </a:rPr>
                <a:t>HEAD</a:t>
              </a:r>
              <a:endParaRPr b="0" lang="en-US" sz="1200" strike="noStrike" u="none">
                <a:solidFill>
                  <a:srgbClr val="000000"/>
                </a:solidFill>
                <a:effectLst/>
                <a:uFillTx/>
                <a:latin typeface="Times New Roman"/>
              </a:endParaRPr>
            </a:p>
          </p:txBody>
        </p:sp>
        <p:sp>
          <p:nvSpPr>
            <p:cNvPr id="514" name=""/>
            <p:cNvSpPr/>
            <p:nvPr/>
          </p:nvSpPr>
          <p:spPr>
            <a:xfrm>
              <a:off x="5195880" y="2936880"/>
              <a:ext cx="812880" cy="235080"/>
            </a:xfrm>
            <a:prstGeom prst="rect">
              <a:avLst/>
            </a:prstGeom>
            <a:noFill/>
            <a:ln w="0">
              <a:noFill/>
            </a:ln>
          </p:spPr>
          <p:style>
            <a:lnRef idx="0"/>
            <a:fillRef idx="0"/>
            <a:effectRef idx="0"/>
            <a:fontRef idx="minor"/>
          </p:style>
          <p:txBody>
            <a:bodyPr lIns="92160" rIns="92160" tIns="46080" bIns="4608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Esans55"/>
                </a:rPr>
                <a:t>SPINE</a:t>
              </a:r>
              <a:endParaRPr b="0" lang="en-US" sz="1200" strike="noStrike" u="none">
                <a:solidFill>
                  <a:srgbClr val="000000"/>
                </a:solidFill>
                <a:effectLst/>
                <a:uFillTx/>
                <a:latin typeface="Times New Roman"/>
              </a:endParaRPr>
            </a:p>
          </p:txBody>
        </p:sp>
        <p:sp>
          <p:nvSpPr>
            <p:cNvPr id="515" name=""/>
            <p:cNvSpPr/>
            <p:nvPr/>
          </p:nvSpPr>
          <p:spPr>
            <a:xfrm>
              <a:off x="4989600" y="3583080"/>
              <a:ext cx="1087200" cy="233280"/>
            </a:xfrm>
            <a:prstGeom prst="rect">
              <a:avLst/>
            </a:prstGeom>
            <a:noFill/>
            <a:ln w="0">
              <a:noFill/>
            </a:ln>
          </p:spPr>
          <p:style>
            <a:lnRef idx="0"/>
            <a:fillRef idx="0"/>
            <a:effectRef idx="0"/>
            <a:fontRef idx="minor"/>
          </p:style>
          <p:txBody>
            <a:bodyPr lIns="92160" rIns="92160" tIns="46080" bIns="4608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Esans55"/>
                </a:rPr>
                <a:t>CHEST</a:t>
              </a:r>
              <a:br>
                <a:rPr sz="1200"/>
              </a:br>
              <a:r>
                <a:rPr b="1" i="1" lang="en-US" sz="1200" strike="noStrike" u="none">
                  <a:solidFill>
                    <a:srgbClr val="ffffff"/>
                  </a:solidFill>
                  <a:effectLst/>
                  <a:uFillTx/>
                  <a:latin typeface="GEsans55"/>
                </a:rPr>
                <a:t>ABDOMEN</a:t>
              </a:r>
              <a:br>
                <a:rPr sz="1200"/>
              </a:br>
              <a:r>
                <a:rPr b="1" i="1" lang="en-US" sz="1200" strike="noStrike" u="none">
                  <a:solidFill>
                    <a:srgbClr val="ffffff"/>
                  </a:solidFill>
                  <a:effectLst/>
                  <a:uFillTx/>
                  <a:latin typeface="GEsans55"/>
                </a:rPr>
                <a:t>PELVIS</a:t>
              </a:r>
              <a:endParaRPr b="0" lang="en-US" sz="1200" strike="noStrike" u="none">
                <a:solidFill>
                  <a:srgbClr val="000000"/>
                </a:solidFill>
                <a:effectLst/>
                <a:uFillTx/>
                <a:latin typeface="Times New Roman"/>
              </a:endParaRPr>
            </a:p>
          </p:txBody>
        </p:sp>
        <p:sp>
          <p:nvSpPr>
            <p:cNvPr id="516" name=""/>
            <p:cNvSpPr/>
            <p:nvPr/>
          </p:nvSpPr>
          <p:spPr>
            <a:xfrm>
              <a:off x="5195880" y="4286160"/>
              <a:ext cx="812880" cy="233280"/>
            </a:xfrm>
            <a:prstGeom prst="rect">
              <a:avLst/>
            </a:prstGeom>
            <a:noFill/>
            <a:ln w="0">
              <a:noFill/>
            </a:ln>
          </p:spPr>
          <p:style>
            <a:lnRef idx="0"/>
            <a:fillRef idx="0"/>
            <a:effectRef idx="0"/>
            <a:fontRef idx="minor"/>
          </p:style>
          <p:txBody>
            <a:bodyPr lIns="92160" rIns="92160" tIns="46080" bIns="4608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Esans55"/>
                </a:rPr>
                <a:t>LIVER</a:t>
              </a:r>
              <a:endParaRPr b="0" lang="en-US" sz="1200" strike="noStrike" u="none">
                <a:solidFill>
                  <a:srgbClr val="000000"/>
                </a:solidFill>
                <a:effectLst/>
                <a:uFillTx/>
                <a:latin typeface="Times New Roman"/>
              </a:endParaRPr>
            </a:p>
          </p:txBody>
        </p:sp>
        <p:sp>
          <p:nvSpPr>
            <p:cNvPr id="517" name=""/>
            <p:cNvSpPr/>
            <p:nvPr/>
          </p:nvSpPr>
          <p:spPr>
            <a:xfrm>
              <a:off x="6014880" y="2470320"/>
              <a:ext cx="871560" cy="2919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1 minute</a:t>
              </a:r>
              <a:endParaRPr b="0" lang="en-US" sz="1200" strike="noStrike" u="none">
                <a:solidFill>
                  <a:srgbClr val="000000"/>
                </a:solidFill>
                <a:effectLst/>
                <a:uFillTx/>
                <a:latin typeface="Times New Roman"/>
              </a:endParaRPr>
            </a:p>
          </p:txBody>
        </p:sp>
        <p:sp>
          <p:nvSpPr>
            <p:cNvPr id="518" name=""/>
            <p:cNvSpPr/>
            <p:nvPr/>
          </p:nvSpPr>
          <p:spPr>
            <a:xfrm>
              <a:off x="6819840" y="2470320"/>
              <a:ext cx="1082880" cy="2919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19 seconds</a:t>
              </a:r>
              <a:endParaRPr b="0" lang="en-US" sz="1200" strike="noStrike" u="none">
                <a:solidFill>
                  <a:srgbClr val="000000"/>
                </a:solidFill>
                <a:effectLst/>
                <a:uFillTx/>
                <a:latin typeface="Times New Roman"/>
              </a:endParaRPr>
            </a:p>
          </p:txBody>
        </p:sp>
        <p:sp>
          <p:nvSpPr>
            <p:cNvPr id="519" name=""/>
            <p:cNvSpPr/>
            <p:nvPr/>
          </p:nvSpPr>
          <p:spPr>
            <a:xfrm>
              <a:off x="7699320" y="2233440"/>
              <a:ext cx="1150920" cy="2937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Esans55"/>
                </a:rPr>
                <a:t>9 million</a:t>
              </a:r>
              <a:endParaRPr b="0" lang="en-US" sz="1200" strike="noStrike" u="none">
                <a:solidFill>
                  <a:srgbClr val="000000"/>
                </a:solidFill>
                <a:effectLst/>
                <a:uFillTx/>
                <a:latin typeface="Times New Roman"/>
              </a:endParaRPr>
            </a:p>
          </p:txBody>
        </p:sp>
        <p:sp>
          <p:nvSpPr>
            <p:cNvPr id="520" name=""/>
            <p:cNvSpPr/>
            <p:nvPr/>
          </p:nvSpPr>
          <p:spPr>
            <a:xfrm>
              <a:off x="6026040" y="3054240"/>
              <a:ext cx="930240" cy="3524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2 minutes</a:t>
              </a:r>
              <a:endParaRPr b="0" lang="en-US" sz="1200" strike="noStrike" u="none">
                <a:solidFill>
                  <a:srgbClr val="000000"/>
                </a:solidFill>
                <a:effectLst/>
                <a:uFillTx/>
                <a:latin typeface="Times New Roman"/>
              </a:endParaRPr>
            </a:p>
          </p:txBody>
        </p:sp>
        <p:sp>
          <p:nvSpPr>
            <p:cNvPr id="521" name=""/>
            <p:cNvSpPr/>
            <p:nvPr/>
          </p:nvSpPr>
          <p:spPr>
            <a:xfrm>
              <a:off x="6819840" y="3054240"/>
              <a:ext cx="1082880" cy="3524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15 seconds</a:t>
              </a:r>
              <a:endParaRPr b="0" lang="en-US" sz="1200" strike="noStrike" u="none">
                <a:solidFill>
                  <a:srgbClr val="000000"/>
                </a:solidFill>
                <a:effectLst/>
                <a:uFillTx/>
                <a:latin typeface="Times New Roman"/>
              </a:endParaRPr>
            </a:p>
          </p:txBody>
        </p:sp>
        <p:sp>
          <p:nvSpPr>
            <p:cNvPr id="522" name=""/>
            <p:cNvSpPr/>
            <p:nvPr/>
          </p:nvSpPr>
          <p:spPr>
            <a:xfrm>
              <a:off x="7699320" y="2820960"/>
              <a:ext cx="1150920" cy="3510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Esans55"/>
                </a:rPr>
                <a:t>1 million</a:t>
              </a:r>
              <a:endParaRPr b="0" lang="en-US" sz="1200" strike="noStrike" u="none">
                <a:solidFill>
                  <a:srgbClr val="000000"/>
                </a:solidFill>
                <a:effectLst/>
                <a:uFillTx/>
                <a:latin typeface="Times New Roman"/>
              </a:endParaRPr>
            </a:p>
          </p:txBody>
        </p:sp>
        <p:sp>
          <p:nvSpPr>
            <p:cNvPr id="523" name=""/>
            <p:cNvSpPr/>
            <p:nvPr/>
          </p:nvSpPr>
          <p:spPr>
            <a:xfrm>
              <a:off x="6008760" y="3757680"/>
              <a:ext cx="952560" cy="2919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3 minutes</a:t>
              </a:r>
              <a:endParaRPr b="0" lang="en-US" sz="1200" strike="noStrike" u="none">
                <a:solidFill>
                  <a:srgbClr val="000000"/>
                </a:solidFill>
                <a:effectLst/>
                <a:uFillTx/>
                <a:latin typeface="Times New Roman"/>
              </a:endParaRPr>
            </a:p>
          </p:txBody>
        </p:sp>
        <p:sp>
          <p:nvSpPr>
            <p:cNvPr id="524" name=""/>
            <p:cNvSpPr/>
            <p:nvPr/>
          </p:nvSpPr>
          <p:spPr>
            <a:xfrm>
              <a:off x="6819840" y="3757680"/>
              <a:ext cx="1082880" cy="2919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17 seconds</a:t>
              </a:r>
              <a:endParaRPr b="0" lang="en-US" sz="1200" strike="noStrike" u="none">
                <a:solidFill>
                  <a:srgbClr val="000000"/>
                </a:solidFill>
                <a:effectLst/>
                <a:uFillTx/>
                <a:latin typeface="Times New Roman"/>
              </a:endParaRPr>
            </a:p>
          </p:txBody>
        </p:sp>
        <p:sp>
          <p:nvSpPr>
            <p:cNvPr id="525" name=""/>
            <p:cNvSpPr/>
            <p:nvPr/>
          </p:nvSpPr>
          <p:spPr>
            <a:xfrm>
              <a:off x="7699320" y="3524400"/>
              <a:ext cx="1150920" cy="2919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Esans55"/>
                </a:rPr>
                <a:t>4 million</a:t>
              </a:r>
              <a:endParaRPr b="0" lang="en-US" sz="1200" strike="noStrike" u="none">
                <a:solidFill>
                  <a:srgbClr val="000000"/>
                </a:solidFill>
                <a:effectLst/>
                <a:uFillTx/>
                <a:latin typeface="Times New Roman"/>
              </a:endParaRPr>
            </a:p>
          </p:txBody>
        </p:sp>
        <p:sp>
          <p:nvSpPr>
            <p:cNvPr id="526" name=""/>
            <p:cNvSpPr/>
            <p:nvPr/>
          </p:nvSpPr>
          <p:spPr>
            <a:xfrm>
              <a:off x="5873760" y="4343400"/>
              <a:ext cx="1216080" cy="409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20 seconds</a:t>
              </a:r>
              <a:endParaRPr b="0" lang="en-US" sz="1200" strike="noStrike" u="none">
                <a:solidFill>
                  <a:srgbClr val="000000"/>
                </a:solidFill>
                <a:effectLst/>
                <a:uFillTx/>
                <a:latin typeface="Times New Roman"/>
              </a:endParaRPr>
            </a:p>
          </p:txBody>
        </p:sp>
        <p:sp>
          <p:nvSpPr>
            <p:cNvPr id="527" name=""/>
            <p:cNvSpPr/>
            <p:nvPr/>
          </p:nvSpPr>
          <p:spPr>
            <a:xfrm>
              <a:off x="6819840" y="4343400"/>
              <a:ext cx="1082880" cy="409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Arial"/>
                </a:rPr>
                <a:t>06 seconds</a:t>
              </a:r>
              <a:endParaRPr b="0" lang="en-US" sz="1200" strike="noStrike" u="none">
                <a:solidFill>
                  <a:srgbClr val="000000"/>
                </a:solidFill>
                <a:effectLst/>
                <a:uFillTx/>
                <a:latin typeface="Times New Roman"/>
              </a:endParaRPr>
            </a:p>
          </p:txBody>
        </p:sp>
        <p:sp>
          <p:nvSpPr>
            <p:cNvPr id="528" name=""/>
            <p:cNvSpPr/>
            <p:nvPr/>
          </p:nvSpPr>
          <p:spPr>
            <a:xfrm>
              <a:off x="7699320" y="4110120"/>
              <a:ext cx="1150920" cy="4093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Esans55"/>
                </a:rPr>
                <a:t>6 million</a:t>
              </a:r>
              <a:endParaRPr b="0" lang="en-US" sz="1200" strike="noStrike" u="none">
                <a:solidFill>
                  <a:srgbClr val="000000"/>
                </a:solidFill>
                <a:effectLst/>
                <a:uFillTx/>
                <a:latin typeface="Times New Roman"/>
              </a:endParaRPr>
            </a:p>
          </p:txBody>
        </p:sp>
        <p:sp>
          <p:nvSpPr>
            <p:cNvPr id="529" name=""/>
            <p:cNvSpPr/>
            <p:nvPr/>
          </p:nvSpPr>
          <p:spPr>
            <a:xfrm>
              <a:off x="5910120" y="1647720"/>
              <a:ext cx="1150920" cy="470160"/>
            </a:xfrm>
            <a:prstGeom prst="rect">
              <a:avLst/>
            </a:prstGeom>
            <a:noFill/>
            <a:ln w="0">
              <a:noFill/>
            </a:ln>
          </p:spPr>
          <p:style>
            <a:lnRef idx="0"/>
            <a:fillRef idx="0"/>
            <a:effectRef idx="0"/>
            <a:fontRef idx="minor"/>
          </p:style>
          <p:txBody>
            <a:bodyPr lIns="92160" rIns="92160" tIns="46080" bIns="4608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ffffff"/>
                  </a:solidFill>
                  <a:effectLst/>
                  <a:uFillTx/>
                  <a:latin typeface="GEsans55"/>
                </a:rPr>
                <a:t>Exam Time</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ffffff"/>
                  </a:solidFill>
                  <a:effectLst/>
                  <a:uFillTx/>
                  <a:latin typeface="GEsans55"/>
                </a:rPr>
                <a:t>Before</a:t>
              </a:r>
              <a:endParaRPr b="0" lang="en-US" sz="1100" strike="noStrike" u="none">
                <a:solidFill>
                  <a:srgbClr val="000000"/>
                </a:solidFill>
                <a:effectLst/>
                <a:uFillTx/>
                <a:latin typeface="Times New Roman"/>
              </a:endParaRPr>
            </a:p>
          </p:txBody>
        </p:sp>
        <p:sp>
          <p:nvSpPr>
            <p:cNvPr id="530" name=""/>
            <p:cNvSpPr/>
            <p:nvPr/>
          </p:nvSpPr>
          <p:spPr>
            <a:xfrm>
              <a:off x="6775560" y="1577880"/>
              <a:ext cx="1285920" cy="470160"/>
            </a:xfrm>
            <a:prstGeom prst="rect">
              <a:avLst/>
            </a:prstGeom>
            <a:noFill/>
            <a:ln w="0">
              <a:noFill/>
            </a:ln>
          </p:spPr>
          <p:style>
            <a:lnRef idx="0"/>
            <a:fillRef idx="0"/>
            <a:effectRef idx="0"/>
            <a:fontRef idx="minor"/>
          </p:style>
          <p:txBody>
            <a:bodyPr lIns="92160" rIns="92160" tIns="46080" bIns="4608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100"/>
              </a:br>
              <a:r>
                <a:rPr b="1" i="1" lang="en-US" sz="1100" strike="noStrike" u="none">
                  <a:solidFill>
                    <a:srgbClr val="ffffff"/>
                  </a:solidFill>
                  <a:effectLst/>
                  <a:uFillTx/>
                  <a:latin typeface="GEsans55"/>
                </a:rPr>
                <a:t>Exam Time</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ffffff"/>
                  </a:solidFill>
                  <a:effectLst/>
                  <a:uFillTx/>
                  <a:latin typeface="GEsans55"/>
                </a:rPr>
                <a:t>After</a:t>
              </a:r>
              <a:endParaRPr b="0" lang="en-US" sz="1100" strike="noStrike" u="none">
                <a:solidFill>
                  <a:srgbClr val="000000"/>
                </a:solidFill>
                <a:effectLst/>
                <a:uFillTx/>
                <a:latin typeface="Times New Roman"/>
              </a:endParaRPr>
            </a:p>
          </p:txBody>
        </p:sp>
        <p:sp>
          <p:nvSpPr>
            <p:cNvPr id="531" name=""/>
            <p:cNvSpPr/>
            <p:nvPr/>
          </p:nvSpPr>
          <p:spPr>
            <a:xfrm>
              <a:off x="7709040" y="1647720"/>
              <a:ext cx="1284120" cy="470160"/>
            </a:xfrm>
            <a:prstGeom prst="rect">
              <a:avLst/>
            </a:prstGeom>
            <a:noFill/>
            <a:ln w="0">
              <a:noFill/>
            </a:ln>
          </p:spPr>
          <p:style>
            <a:lnRef idx="0"/>
            <a:fillRef idx="0"/>
            <a:effectRef idx="0"/>
            <a:fontRef idx="minor"/>
          </p:style>
          <p:txBody>
            <a:bodyPr lIns="92160" rIns="92160" tIns="46080" bIns="4608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ffffff"/>
                  </a:solidFill>
                  <a:effectLst/>
                  <a:uFillTx/>
                  <a:latin typeface="GEsans55"/>
                </a:rPr>
                <a:t>Procedures</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100" strike="noStrike" u="none">
                  <a:solidFill>
                    <a:srgbClr val="ffffff"/>
                  </a:solidFill>
                  <a:effectLst/>
                  <a:uFillTx/>
                  <a:latin typeface="GEsans55"/>
                </a:rPr>
                <a:t>per Year</a:t>
              </a:r>
              <a:endParaRPr b="0" lang="en-US" sz="1100" strike="noStrike" u="none">
                <a:solidFill>
                  <a:srgbClr val="000000"/>
                </a:solidFill>
                <a:effectLst/>
                <a:uFillTx/>
                <a:latin typeface="Times New Roman"/>
              </a:endParaRPr>
            </a:p>
          </p:txBody>
        </p:sp>
      </p:grpSp>
      <p:sp>
        <p:nvSpPr>
          <p:cNvPr id="532" name=""/>
          <p:cNvSpPr/>
          <p:nvPr/>
        </p:nvSpPr>
        <p:spPr>
          <a:xfrm>
            <a:off x="4144680" y="90360"/>
            <a:ext cx="54396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Products </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from 6 Sigma</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533" name=""/>
          <p:cNvSpPr/>
          <p:nvPr/>
        </p:nvSpPr>
        <p:spPr>
          <a:xfrm>
            <a:off x="2295360" y="957240"/>
            <a:ext cx="6419880" cy="392040"/>
          </a:xfrm>
          <a:prstGeom prst="rect">
            <a:avLst/>
          </a:prstGeom>
          <a:noFill/>
          <a:ln w="0">
            <a:noFill/>
          </a:ln>
        </p:spPr>
        <p:style>
          <a:lnRef idx="0"/>
          <a:fillRef idx="0"/>
          <a:effectRef idx="0"/>
          <a:fontRef idx="minor"/>
        </p:style>
        <p:txBody>
          <a:bodyPr lIns="0" rIns="0" tIns="0" bIns="0" anchor="t">
            <a:noAutofit/>
          </a:bodyPr>
          <a:p>
            <a:pPr algn="ctr">
              <a:lnSpc>
                <a:spcPct val="89000"/>
              </a:lnSpc>
              <a:tabLst>
                <a:tab algn="l" pos="0"/>
                <a:tab algn="l" pos="1023840"/>
                <a:tab algn="l" pos="2048040"/>
                <a:tab algn="l" pos="3071880"/>
                <a:tab algn="l" pos="4095720"/>
                <a:tab algn="l" pos="5119560"/>
                <a:tab algn="l" pos="6143760"/>
                <a:tab algn="l" pos="7167600"/>
                <a:tab algn="l" pos="8191440"/>
                <a:tab algn="l" pos="9215280"/>
                <a:tab algn="l" pos="10239480"/>
              </a:tabLst>
            </a:pPr>
            <a:r>
              <a:rPr b="1" i="1" lang="en-US" sz="3200" strike="noStrike" u="none">
                <a:solidFill>
                  <a:srgbClr val="dddddd"/>
                </a:solidFill>
                <a:effectLst/>
                <a:uFillTx/>
                <a:latin typeface="Arial"/>
              </a:rPr>
              <a:t>GEMS LightSpeed CT Scanner</a:t>
            </a:r>
            <a:r>
              <a:rPr b="1" i="1" lang="en-US" sz="3200" strike="noStrike" u="none">
                <a:solidFill>
                  <a:srgbClr val="000000"/>
                </a:solidFill>
                <a:effectLst/>
                <a:uFillTx/>
                <a:latin typeface="Arial"/>
              </a:rPr>
              <a:t> </a:t>
            </a:r>
            <a:endParaRPr b="0" lang="en-US" sz="3200" strike="noStrike" u="none">
              <a:solidFill>
                <a:srgbClr val="000000"/>
              </a:solidFill>
              <a:effectLst/>
              <a:uFillTx/>
              <a:latin typeface="Times New Roman"/>
            </a:endParaRPr>
          </a:p>
        </p:txBody>
      </p:sp>
      <p:grpSp>
        <p:nvGrpSpPr>
          <p:cNvPr id="534" name=""/>
          <p:cNvGrpSpPr/>
          <p:nvPr/>
        </p:nvGrpSpPr>
        <p:grpSpPr>
          <a:xfrm>
            <a:off x="6077160" y="4679640"/>
            <a:ext cx="1062000" cy="1038960"/>
            <a:chOff x="6077160" y="4679640"/>
            <a:chExt cx="1062000" cy="1038960"/>
          </a:xfrm>
        </p:grpSpPr>
        <p:sp>
          <p:nvSpPr>
            <p:cNvPr id="535" name=""/>
            <p:cNvSpPr/>
            <p:nvPr/>
          </p:nvSpPr>
          <p:spPr>
            <a:xfrm>
              <a:off x="6077160" y="5321160"/>
              <a:ext cx="1062000" cy="3974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Before </a:t>
              </a:r>
              <a:endParaRPr b="0" lang="en-US" sz="2000" strike="noStrike" u="none">
                <a:solidFill>
                  <a:srgbClr val="000000"/>
                </a:solidFill>
                <a:effectLst/>
                <a:uFillTx/>
                <a:latin typeface="Times New Roman"/>
              </a:endParaRPr>
            </a:p>
          </p:txBody>
        </p:sp>
        <p:sp>
          <p:nvSpPr>
            <p:cNvPr id="536" name=""/>
            <p:cNvSpPr/>
            <p:nvPr/>
          </p:nvSpPr>
          <p:spPr>
            <a:xfrm flipV="1">
              <a:off x="6622920" y="4679640"/>
              <a:ext cx="0" cy="685800"/>
            </a:xfrm>
            <a:prstGeom prst="line">
              <a:avLst/>
            </a:prstGeom>
            <a:ln w="5724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537" name=""/>
          <p:cNvGrpSpPr/>
          <p:nvPr/>
        </p:nvGrpSpPr>
        <p:grpSpPr>
          <a:xfrm>
            <a:off x="7143840" y="4703400"/>
            <a:ext cx="849600" cy="1015200"/>
            <a:chOff x="7143840" y="4703400"/>
            <a:chExt cx="849600" cy="1015200"/>
          </a:xfrm>
        </p:grpSpPr>
        <p:sp>
          <p:nvSpPr>
            <p:cNvPr id="538" name=""/>
            <p:cNvSpPr/>
            <p:nvPr/>
          </p:nvSpPr>
          <p:spPr>
            <a:xfrm>
              <a:off x="7143840" y="5321160"/>
              <a:ext cx="849600" cy="39744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66ff33"/>
                  </a:solidFill>
                  <a:effectLst/>
                  <a:uFillTx/>
                  <a:latin typeface="Arial"/>
                </a:rPr>
                <a:t>After </a:t>
              </a:r>
              <a:endParaRPr b="0" lang="en-US" sz="2000" strike="noStrike" u="none">
                <a:solidFill>
                  <a:srgbClr val="000000"/>
                </a:solidFill>
                <a:effectLst/>
                <a:uFillTx/>
                <a:latin typeface="Times New Roman"/>
              </a:endParaRPr>
            </a:p>
          </p:txBody>
        </p:sp>
        <p:sp>
          <p:nvSpPr>
            <p:cNvPr id="539" name=""/>
            <p:cNvSpPr/>
            <p:nvPr/>
          </p:nvSpPr>
          <p:spPr>
            <a:xfrm flipV="1">
              <a:off x="7537320" y="4703400"/>
              <a:ext cx="0" cy="685800"/>
            </a:xfrm>
            <a:prstGeom prst="line">
              <a:avLst/>
            </a:prstGeom>
            <a:ln w="57240">
              <a:solidFill>
                <a:srgbClr val="66ff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540" name=""/>
          <p:cNvSpPr/>
          <p:nvPr/>
        </p:nvSpPr>
        <p:spPr>
          <a:xfrm>
            <a:off x="5392800" y="3211560"/>
            <a:ext cx="2795400" cy="1027080"/>
          </a:xfrm>
          <a:prstGeom prst="ellipse">
            <a:avLst/>
          </a:prstGeom>
          <a:noFill/>
          <a:ln w="38160">
            <a:solidFill>
              <a:srgbClr val="ff0000"/>
            </a:solidFill>
            <a:miter/>
          </a:ln>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541" name=""/>
          <p:cNvGrpSpPr/>
          <p:nvPr/>
        </p:nvGrpSpPr>
        <p:grpSpPr>
          <a:xfrm>
            <a:off x="176040" y="939960"/>
            <a:ext cx="1900080" cy="2290680"/>
            <a:chOff x="176040" y="939960"/>
            <a:chExt cx="1900080" cy="2290680"/>
          </a:xfrm>
        </p:grpSpPr>
        <p:sp>
          <p:nvSpPr>
            <p:cNvPr id="542" name=""/>
            <p:cNvSpPr/>
            <p:nvPr/>
          </p:nvSpPr>
          <p:spPr>
            <a:xfrm>
              <a:off x="176040" y="93996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543" name="6%20Sigma1" descr=""/>
            <p:cNvPicPr/>
            <p:nvPr/>
          </p:nvPicPr>
          <p:blipFill>
            <a:blip r:embed="rId4"/>
            <a:stretch/>
          </p:blipFill>
          <p:spPr>
            <a:xfrm>
              <a:off x="190080" y="1751040"/>
              <a:ext cx="1820880" cy="1065240"/>
            </a:xfrm>
            <a:prstGeom prst="rect">
              <a:avLst/>
            </a:prstGeom>
            <a:noFill/>
            <a:ln w="0">
              <a:noFill/>
            </a:ln>
          </p:spPr>
        </p:pic>
        <p:sp>
          <p:nvSpPr>
            <p:cNvPr id="544" name=""/>
            <p:cNvSpPr/>
            <p:nvPr/>
          </p:nvSpPr>
          <p:spPr>
            <a:xfrm>
              <a:off x="366480" y="153360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545" name=""/>
            <p:cNvSpPr/>
            <p:nvPr/>
          </p:nvSpPr>
          <p:spPr>
            <a:xfrm>
              <a:off x="263880" y="181296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a:t>
              </a:r>
              <a:r>
                <a:rPr b="1" lang="en-US" sz="1000" strike="noStrike" u="none">
                  <a:solidFill>
                    <a:srgbClr val="ff3300"/>
                  </a:solidFill>
                  <a:effectLst/>
                  <a:uFillTx/>
                  <a:latin typeface="Arial"/>
                </a:rPr>
                <a:t>PRODUCT DESIGN</a:t>
              </a:r>
              <a:endParaRPr b="0" lang="en-US" sz="1000" strike="noStrike" u="none">
                <a:solidFill>
                  <a:srgbClr val="000000"/>
                </a:solidFill>
                <a:effectLst/>
                <a:uFillTx/>
                <a:latin typeface="Times New Roman"/>
              </a:endParaRPr>
            </a:p>
          </p:txBody>
        </p:sp>
        <p:sp>
          <p:nvSpPr>
            <p:cNvPr id="546" name=""/>
            <p:cNvSpPr/>
            <p:nvPr/>
          </p:nvSpPr>
          <p:spPr>
            <a:xfrm>
              <a:off x="251640" y="209088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547" name=""/>
            <p:cNvSpPr/>
            <p:nvPr/>
          </p:nvSpPr>
          <p:spPr>
            <a:xfrm>
              <a:off x="401040" y="237024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548" name=""/>
            <p:cNvSpPr/>
            <p:nvPr/>
          </p:nvSpPr>
          <p:spPr>
            <a:xfrm>
              <a:off x="415800" y="264636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549" name=""/>
            <p:cNvGrpSpPr/>
            <p:nvPr/>
          </p:nvGrpSpPr>
          <p:grpSpPr>
            <a:xfrm>
              <a:off x="253800" y="990720"/>
              <a:ext cx="474480" cy="436680"/>
              <a:chOff x="253800" y="990720"/>
              <a:chExt cx="474480" cy="436680"/>
            </a:xfrm>
          </p:grpSpPr>
          <p:sp>
            <p:nvSpPr>
              <p:cNvPr id="550" name=""/>
              <p:cNvSpPr/>
              <p:nvPr/>
            </p:nvSpPr>
            <p:spPr>
              <a:xfrm>
                <a:off x="253800" y="99072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1" name=""/>
              <p:cNvSpPr/>
              <p:nvPr/>
            </p:nvSpPr>
            <p:spPr>
              <a:xfrm>
                <a:off x="313560" y="11170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2" name=""/>
              <p:cNvSpPr/>
              <p:nvPr/>
            </p:nvSpPr>
            <p:spPr>
              <a:xfrm>
                <a:off x="313560" y="11170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53" name=""/>
            <p:cNvSpPr/>
            <p:nvPr/>
          </p:nvSpPr>
          <p:spPr>
            <a:xfrm>
              <a:off x="733320" y="108288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554" name=""/>
            <p:cNvSpPr/>
            <p:nvPr/>
          </p:nvSpPr>
          <p:spPr>
            <a:xfrm>
              <a:off x="330840" y="292752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555"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6" name="PlaceHolder 1"/>
          <p:cNvSpPr>
            <a:spLocks noGrp="1"/>
          </p:cNvSpPr>
          <p:nvPr>
            <p:ph/>
          </p:nvPr>
        </p:nvSpPr>
        <p:spPr>
          <a:xfrm>
            <a:off x="2076480" y="1479600"/>
            <a:ext cx="7067520" cy="4147920"/>
          </a:xfrm>
          <a:prstGeom prst="rect">
            <a:avLst/>
          </a:prstGeom>
          <a:noFill/>
          <a:ln w="0">
            <a:noFill/>
          </a:ln>
        </p:spPr>
        <p:txBody>
          <a:bodyPr lIns="92160" rIns="92160" tIns="46080" bIns="46080" anchor="t">
            <a:normAutofit fontScale="92500" lnSpcReduction="9999"/>
          </a:bodyPr>
          <a:p>
            <a:pPr marL="343080" indent="-343080">
              <a:lnSpc>
                <a:spcPct val="100000"/>
              </a:lnSpc>
              <a:spcBef>
                <a:spcPts val="601"/>
              </a:spcBef>
              <a:buClr>
                <a:srgbClr val="ff9933"/>
              </a:buClr>
              <a:buFont typeface="Arial"/>
              <a:buChar char="•"/>
              <a:tabLst>
                <a:tab algn="l" pos="68112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9933"/>
                </a:solidFill>
                <a:effectLst/>
                <a:uFillTx/>
                <a:latin typeface="Arial"/>
              </a:rPr>
              <a:t>Hospitals Love It</a:t>
            </a:r>
            <a:br>
              <a:rPr sz="2800"/>
            </a:br>
            <a:r>
              <a:rPr b="1" lang="en-US" sz="2400" strike="noStrike" u="none">
                <a:solidFill>
                  <a:srgbClr val="000000"/>
                </a:solidFill>
                <a:effectLst/>
                <a:uFillTx/>
                <a:latin typeface="Arial"/>
              </a:rPr>
              <a:t>	</a:t>
            </a:r>
            <a:r>
              <a:rPr b="1" lang="en-US" sz="2400" strike="noStrike" u="none">
                <a:solidFill>
                  <a:srgbClr val="ffff00"/>
                </a:solidFill>
                <a:effectLst/>
                <a:uFillTx/>
                <a:latin typeface="Arial"/>
              </a:rPr>
              <a:t>Better Quality</a:t>
            </a:r>
            <a:r>
              <a:rPr b="1" lang="en-US" sz="2400" strike="noStrike" u="none">
                <a:solidFill>
                  <a:srgbClr val="000000"/>
                </a:solidFill>
                <a:effectLst/>
                <a:uFillTx/>
                <a:latin typeface="Arial"/>
              </a:rPr>
              <a:t>             </a:t>
            </a:r>
            <a:r>
              <a:rPr b="1" lang="en-US" sz="2400" strike="noStrike" u="none">
                <a:solidFill>
                  <a:srgbClr val="ffffff"/>
                </a:solidFill>
                <a:effectLst/>
                <a:uFillTx/>
                <a:latin typeface="Arial"/>
              </a:rPr>
              <a:t>- 10x more reliable</a:t>
            </a:r>
            <a:br>
              <a:rPr sz="2400"/>
            </a:br>
            <a:r>
              <a:rPr b="1" lang="en-US" sz="2400" strike="noStrike" u="none">
                <a:solidFill>
                  <a:srgbClr val="000000"/>
                </a:solidFill>
                <a:effectLst/>
                <a:uFillTx/>
                <a:latin typeface="Arial"/>
              </a:rPr>
              <a:t>	</a:t>
            </a:r>
            <a:r>
              <a:rPr b="1" lang="en-US" sz="2400" strike="noStrike" u="none">
                <a:solidFill>
                  <a:srgbClr val="ffff00"/>
                </a:solidFill>
                <a:effectLst/>
                <a:uFillTx/>
                <a:latin typeface="Arial"/>
              </a:rPr>
              <a:t>Higher Revenues</a:t>
            </a:r>
            <a:r>
              <a:rPr b="1" lang="en-US" sz="2400" strike="noStrike" u="none">
                <a:solidFill>
                  <a:srgbClr val="000000"/>
                </a:solidFill>
                <a:effectLst/>
                <a:uFillTx/>
                <a:latin typeface="Arial"/>
              </a:rPr>
              <a:t>       </a:t>
            </a:r>
            <a:r>
              <a:rPr b="1" lang="en-US" sz="2400" strike="noStrike" u="none">
                <a:solidFill>
                  <a:srgbClr val="ffffff"/>
                </a:solidFill>
                <a:effectLst/>
                <a:uFillTx/>
                <a:latin typeface="Arial"/>
              </a:rPr>
              <a:t>- more throughput</a:t>
            </a:r>
            <a:br>
              <a:rPr sz="2400"/>
            </a:br>
            <a:r>
              <a:rPr b="1" lang="en-US" sz="2400" strike="noStrike" u="none">
                <a:solidFill>
                  <a:srgbClr val="000000"/>
                </a:solidFill>
                <a:effectLst/>
                <a:uFillTx/>
                <a:latin typeface="Arial"/>
              </a:rPr>
              <a:t>	</a:t>
            </a:r>
            <a:r>
              <a:rPr b="1" lang="en-US" sz="2400" strike="noStrike" u="none">
                <a:solidFill>
                  <a:srgbClr val="ffff00"/>
                </a:solidFill>
                <a:effectLst/>
                <a:uFillTx/>
                <a:latin typeface="Arial"/>
              </a:rPr>
              <a:t>New technology first</a:t>
            </a:r>
            <a:r>
              <a:rPr b="1" lang="en-US" sz="2400" strike="noStrike" u="none">
                <a:solidFill>
                  <a:srgbClr val="000000"/>
                </a:solidFill>
                <a:effectLst/>
                <a:uFillTx/>
                <a:latin typeface="Arial"/>
              </a:rPr>
              <a:t> </a:t>
            </a:r>
            <a:r>
              <a:rPr b="1" lang="en-US" sz="2400" strike="noStrike" u="none">
                <a:solidFill>
                  <a:srgbClr val="ffffff"/>
                </a:solidFill>
                <a:effectLst/>
                <a:uFillTx/>
                <a:latin typeface="Arial"/>
              </a:rPr>
              <a:t>- better image quality</a:t>
            </a:r>
            <a:br>
              <a:rPr sz="2400"/>
            </a:br>
            <a:r>
              <a:rPr b="1" lang="en-US" sz="2400" strike="noStrike" u="none">
                <a:solidFill>
                  <a:srgbClr val="ffffff"/>
                </a:solidFill>
                <a:effectLst/>
                <a:uFillTx/>
                <a:latin typeface="Arial"/>
              </a:rPr>
              <a:t> </a:t>
            </a:r>
            <a:endParaRPr b="0" lang="en-US" sz="2400" strike="noStrike" u="none">
              <a:solidFill>
                <a:srgbClr val="000000"/>
              </a:solidFill>
              <a:effectLst/>
              <a:uFillTx/>
              <a:latin typeface="Times New Roman"/>
            </a:endParaRPr>
          </a:p>
          <a:p>
            <a:pPr marL="343080" indent="-343080">
              <a:lnSpc>
                <a:spcPct val="100000"/>
              </a:lnSpc>
              <a:spcBef>
                <a:spcPts val="601"/>
              </a:spcBef>
              <a:buClr>
                <a:srgbClr val="ff9933"/>
              </a:buClr>
              <a:buFont typeface="Arial"/>
              <a:buChar char="•"/>
              <a:tabLst>
                <a:tab algn="l" pos="68112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9933"/>
                </a:solidFill>
                <a:effectLst/>
                <a:uFillTx/>
                <a:latin typeface="Arial"/>
              </a:rPr>
              <a:t>Patients Love It</a:t>
            </a:r>
            <a:r>
              <a:rPr b="1" lang="en-US" sz="2400" strike="noStrike" u="none">
                <a:solidFill>
                  <a:srgbClr val="ff9933"/>
                </a:solidFill>
                <a:effectLst/>
                <a:uFillTx/>
                <a:latin typeface="Arial"/>
              </a:rPr>
              <a:t> </a:t>
            </a:r>
            <a:br>
              <a:rPr sz="2400"/>
            </a:br>
            <a:r>
              <a:rPr b="1" lang="en-US" sz="2400" strike="noStrike" u="none">
                <a:solidFill>
                  <a:srgbClr val="000000"/>
                </a:solidFill>
                <a:effectLst/>
                <a:uFillTx/>
                <a:latin typeface="Arial"/>
              </a:rPr>
              <a:t>	</a:t>
            </a:r>
            <a:r>
              <a:rPr b="1" lang="en-US" sz="2400" strike="noStrike" u="none">
                <a:solidFill>
                  <a:srgbClr val="ffff00"/>
                </a:solidFill>
                <a:effectLst/>
                <a:uFillTx/>
                <a:latin typeface="Arial"/>
              </a:rPr>
              <a:t>More Reliable &amp; Earlier diagnosis</a:t>
            </a:r>
            <a:r>
              <a:rPr b="1" lang="en-US" sz="2400" strike="noStrike" u="none">
                <a:solidFill>
                  <a:srgbClr val="ffff00"/>
                </a:solidFill>
                <a:effectLst/>
                <a:uFillTx/>
                <a:latin typeface="Arial"/>
              </a:rPr>
              <a:t> </a:t>
            </a:r>
            <a:br>
              <a:rPr sz="2400"/>
            </a:br>
            <a:r>
              <a:rPr b="1" lang="en-US" sz="2400" strike="noStrike" u="none">
                <a:solidFill>
                  <a:srgbClr val="ffff00"/>
                </a:solidFill>
                <a:effectLst/>
                <a:uFillTx/>
                <a:latin typeface="Arial"/>
              </a:rPr>
              <a:t>	</a:t>
            </a:r>
            <a:r>
              <a:rPr b="1" lang="en-US" sz="2400" strike="noStrike" u="none">
                <a:solidFill>
                  <a:srgbClr val="ffff00"/>
                </a:solidFill>
                <a:effectLst/>
                <a:uFillTx/>
                <a:latin typeface="Arial"/>
              </a:rPr>
              <a:t>Improved comfort</a:t>
            </a:r>
            <a:r>
              <a:rPr b="1" lang="en-US" sz="2400" strike="noStrike" u="none">
                <a:solidFill>
                  <a:srgbClr val="3333cc"/>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ffffff"/>
                </a:solidFill>
                <a:effectLst/>
                <a:uFillTx/>
                <a:latin typeface="Arial"/>
              </a:rPr>
              <a:t>- shorter exam time</a:t>
            </a:r>
            <a:endParaRPr b="0" lang="en-US" sz="2400" strike="noStrike" u="none">
              <a:solidFill>
                <a:srgbClr val="000000"/>
              </a:solidFill>
              <a:effectLst/>
              <a:uFillTx/>
              <a:latin typeface="Times New Roman"/>
            </a:endParaRPr>
          </a:p>
          <a:p>
            <a:pPr marL="343080" indent="0">
              <a:lnSpc>
                <a:spcPct val="100000"/>
              </a:lnSpc>
              <a:spcBef>
                <a:spcPts val="300"/>
              </a:spcBef>
              <a:buNone/>
              <a:tabLst>
                <a:tab algn="l" pos="681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601"/>
              </a:spcBef>
              <a:buClr>
                <a:srgbClr val="ff9933"/>
              </a:buClr>
              <a:buFont typeface="Arial"/>
              <a:buChar char="•"/>
              <a:tabLst>
                <a:tab algn="l" pos="68112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9933"/>
                </a:solidFill>
                <a:effectLst/>
                <a:uFillTx/>
                <a:latin typeface="Arial"/>
              </a:rPr>
              <a:t>GE Shareholders</a:t>
            </a:r>
            <a:r>
              <a:rPr b="1" lang="en-US" sz="2400" strike="noStrike" u="none">
                <a:solidFill>
                  <a:srgbClr val="ff9933"/>
                </a:solidFill>
                <a:effectLst/>
                <a:uFillTx/>
                <a:latin typeface="Arial"/>
              </a:rPr>
              <a:t> </a:t>
            </a:r>
            <a:r>
              <a:rPr b="1" i="1" lang="en-US" sz="2800" strike="noStrike" u="none">
                <a:solidFill>
                  <a:srgbClr val="ff9933"/>
                </a:solidFill>
                <a:effectLst/>
                <a:uFillTx/>
                <a:latin typeface="Arial"/>
              </a:rPr>
              <a:t>Love It</a:t>
            </a:r>
            <a:r>
              <a:rPr b="1" i="1" lang="en-US" sz="2800" strike="noStrike" u="none">
                <a:solidFill>
                  <a:srgbClr val="ff0000"/>
                </a:solidFill>
                <a:effectLst/>
                <a:uFillTx/>
                <a:latin typeface="Arial"/>
              </a:rPr>
              <a:t> </a:t>
            </a:r>
            <a:br>
              <a:rPr sz="2400"/>
            </a:br>
            <a:r>
              <a:rPr b="1" lang="en-US" sz="2400" strike="noStrike" u="none">
                <a:solidFill>
                  <a:srgbClr val="000000"/>
                </a:solidFill>
                <a:effectLst/>
                <a:uFillTx/>
                <a:latin typeface="Arial"/>
              </a:rPr>
              <a:t>	</a:t>
            </a:r>
            <a:r>
              <a:rPr b="1" lang="en-US" sz="2400" strike="noStrike" u="none">
                <a:solidFill>
                  <a:srgbClr val="ffff00"/>
                </a:solidFill>
                <a:effectLst/>
                <a:uFillTx/>
                <a:latin typeface="Arial"/>
              </a:rPr>
              <a:t>Higher Revenues</a:t>
            </a:r>
            <a:r>
              <a:rPr b="1" lang="en-US" sz="2400" strike="noStrike" u="none">
                <a:solidFill>
                  <a:srgbClr val="000000"/>
                </a:solidFill>
                <a:effectLst/>
                <a:uFillTx/>
                <a:latin typeface="Arial"/>
              </a:rPr>
              <a:t>     </a:t>
            </a:r>
            <a:r>
              <a:rPr b="1" lang="en-US" sz="2400" strike="noStrike" u="none">
                <a:solidFill>
                  <a:srgbClr val="ffffff"/>
                </a:solidFill>
                <a:effectLst/>
                <a:uFillTx/>
                <a:latin typeface="Arial"/>
              </a:rPr>
              <a:t>- up more than 50%</a:t>
            </a:r>
            <a:endParaRPr b="0" lang="en-US" sz="2400" strike="noStrike" u="none">
              <a:solidFill>
                <a:srgbClr val="000000"/>
              </a:solidFill>
              <a:effectLst/>
              <a:uFillTx/>
              <a:latin typeface="Times New Roman"/>
            </a:endParaRPr>
          </a:p>
        </p:txBody>
      </p:sp>
      <p:sp>
        <p:nvSpPr>
          <p:cNvPr id="557" name=""/>
          <p:cNvSpPr/>
          <p:nvPr/>
        </p:nvSpPr>
        <p:spPr>
          <a:xfrm>
            <a:off x="2295360" y="957240"/>
            <a:ext cx="6419880" cy="392040"/>
          </a:xfrm>
          <a:prstGeom prst="rect">
            <a:avLst/>
          </a:prstGeom>
          <a:noFill/>
          <a:ln w="0">
            <a:noFill/>
          </a:ln>
        </p:spPr>
        <p:style>
          <a:lnRef idx="0"/>
          <a:fillRef idx="0"/>
          <a:effectRef idx="0"/>
          <a:fontRef idx="minor"/>
        </p:style>
        <p:txBody>
          <a:bodyPr lIns="0" rIns="0" tIns="0" bIns="0" anchor="t">
            <a:noAutofit/>
          </a:bodyPr>
          <a:p>
            <a:pPr algn="ctr">
              <a:lnSpc>
                <a:spcPct val="89000"/>
              </a:lnSpc>
              <a:tabLst>
                <a:tab algn="l" pos="0"/>
                <a:tab algn="l" pos="1023840"/>
                <a:tab algn="l" pos="2048040"/>
                <a:tab algn="l" pos="3071880"/>
                <a:tab algn="l" pos="4095720"/>
                <a:tab algn="l" pos="5119560"/>
                <a:tab algn="l" pos="6143760"/>
                <a:tab algn="l" pos="7167600"/>
                <a:tab algn="l" pos="8191440"/>
                <a:tab algn="l" pos="9215280"/>
                <a:tab algn="l" pos="10239480"/>
              </a:tabLst>
            </a:pPr>
            <a:r>
              <a:rPr b="1" i="1" lang="en-US" sz="3200" strike="noStrike" u="none">
                <a:solidFill>
                  <a:srgbClr val="dddddd"/>
                </a:solidFill>
                <a:effectLst/>
                <a:uFillTx/>
                <a:latin typeface="Arial"/>
              </a:rPr>
              <a:t>GEMS LightSpeed CT Scanner</a:t>
            </a:r>
            <a:r>
              <a:rPr b="1" i="1" lang="en-US" sz="3200" strike="noStrike" u="none">
                <a:solidFill>
                  <a:srgbClr val="000000"/>
                </a:solidFill>
                <a:effectLst/>
                <a:uFillTx/>
                <a:latin typeface="Arial"/>
              </a:rPr>
              <a:t> </a:t>
            </a:r>
            <a:endParaRPr b="0" lang="en-US" sz="3200" strike="noStrike" u="none">
              <a:solidFill>
                <a:srgbClr val="000000"/>
              </a:solidFill>
              <a:effectLst/>
              <a:uFillTx/>
              <a:latin typeface="Times New Roman"/>
            </a:endParaRPr>
          </a:p>
        </p:txBody>
      </p:sp>
      <p:sp>
        <p:nvSpPr>
          <p:cNvPr id="558" name=""/>
          <p:cNvSpPr/>
          <p:nvPr/>
        </p:nvSpPr>
        <p:spPr>
          <a:xfrm>
            <a:off x="287280" y="5829480"/>
            <a:ext cx="8505720" cy="65556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Exceeding All of the Customers’ Expectations</a:t>
            </a:r>
            <a:endParaRPr b="0" lang="en-US" sz="2400" strike="noStrike" u="none">
              <a:solidFill>
                <a:srgbClr val="000000"/>
              </a:solidFill>
              <a:effectLst/>
              <a:uFillTx/>
              <a:latin typeface="Times New Roman"/>
            </a:endParaRPr>
          </a:p>
        </p:txBody>
      </p:sp>
      <p:sp>
        <p:nvSpPr>
          <p:cNvPr id="559" name=""/>
          <p:cNvSpPr/>
          <p:nvPr/>
        </p:nvSpPr>
        <p:spPr>
          <a:xfrm>
            <a:off x="4144680" y="90360"/>
            <a:ext cx="54396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Products </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from 6 Sigma</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560" name=""/>
          <p:cNvGrpSpPr/>
          <p:nvPr/>
        </p:nvGrpSpPr>
        <p:grpSpPr>
          <a:xfrm>
            <a:off x="247680" y="954000"/>
            <a:ext cx="1900080" cy="2290680"/>
            <a:chOff x="247680" y="954000"/>
            <a:chExt cx="1900080" cy="2290680"/>
          </a:xfrm>
        </p:grpSpPr>
        <p:sp>
          <p:nvSpPr>
            <p:cNvPr id="561" name=""/>
            <p:cNvSpPr/>
            <p:nvPr/>
          </p:nvSpPr>
          <p:spPr>
            <a:xfrm>
              <a:off x="247680" y="9540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562" name="6%20Sigma1" descr=""/>
            <p:cNvPicPr/>
            <p:nvPr/>
          </p:nvPicPr>
          <p:blipFill>
            <a:blip r:embed="rId1"/>
            <a:stretch/>
          </p:blipFill>
          <p:spPr>
            <a:xfrm>
              <a:off x="261720" y="1765080"/>
              <a:ext cx="1820880" cy="1065240"/>
            </a:xfrm>
            <a:prstGeom prst="rect">
              <a:avLst/>
            </a:prstGeom>
            <a:noFill/>
            <a:ln w="0">
              <a:noFill/>
            </a:ln>
          </p:spPr>
        </p:pic>
        <p:sp>
          <p:nvSpPr>
            <p:cNvPr id="563" name=""/>
            <p:cNvSpPr/>
            <p:nvPr/>
          </p:nvSpPr>
          <p:spPr>
            <a:xfrm>
              <a:off x="438120" y="15476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564" name=""/>
            <p:cNvSpPr/>
            <p:nvPr/>
          </p:nvSpPr>
          <p:spPr>
            <a:xfrm>
              <a:off x="335520" y="18270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a:t>
              </a:r>
              <a:r>
                <a:rPr b="1" lang="en-US" sz="1000" strike="noStrike" u="none">
                  <a:solidFill>
                    <a:srgbClr val="ff3300"/>
                  </a:solidFill>
                  <a:effectLst/>
                  <a:uFillTx/>
                  <a:latin typeface="Arial"/>
                </a:rPr>
                <a:t>PRODUCT DESIGN</a:t>
              </a:r>
              <a:endParaRPr b="0" lang="en-US" sz="1000" strike="noStrike" u="none">
                <a:solidFill>
                  <a:srgbClr val="000000"/>
                </a:solidFill>
                <a:effectLst/>
                <a:uFillTx/>
                <a:latin typeface="Times New Roman"/>
              </a:endParaRPr>
            </a:p>
          </p:txBody>
        </p:sp>
        <p:sp>
          <p:nvSpPr>
            <p:cNvPr id="565" name=""/>
            <p:cNvSpPr/>
            <p:nvPr/>
          </p:nvSpPr>
          <p:spPr>
            <a:xfrm>
              <a:off x="323280" y="21049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566" name=""/>
            <p:cNvSpPr/>
            <p:nvPr/>
          </p:nvSpPr>
          <p:spPr>
            <a:xfrm>
              <a:off x="472680" y="23842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567" name=""/>
            <p:cNvSpPr/>
            <p:nvPr/>
          </p:nvSpPr>
          <p:spPr>
            <a:xfrm>
              <a:off x="487440" y="26604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568" name=""/>
            <p:cNvGrpSpPr/>
            <p:nvPr/>
          </p:nvGrpSpPr>
          <p:grpSpPr>
            <a:xfrm>
              <a:off x="325440" y="1004760"/>
              <a:ext cx="474480" cy="436680"/>
              <a:chOff x="325440" y="1004760"/>
              <a:chExt cx="474480" cy="436680"/>
            </a:xfrm>
          </p:grpSpPr>
          <p:sp>
            <p:nvSpPr>
              <p:cNvPr id="569" name=""/>
              <p:cNvSpPr/>
              <p:nvPr/>
            </p:nvSpPr>
            <p:spPr>
              <a:xfrm>
                <a:off x="325440" y="10047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0" name=""/>
              <p:cNvSpPr/>
              <p:nvPr/>
            </p:nvSpPr>
            <p:spPr>
              <a:xfrm>
                <a:off x="385200" y="11311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1" name=""/>
              <p:cNvSpPr/>
              <p:nvPr/>
            </p:nvSpPr>
            <p:spPr>
              <a:xfrm>
                <a:off x="385200" y="11311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72" name=""/>
            <p:cNvSpPr/>
            <p:nvPr/>
          </p:nvSpPr>
          <p:spPr>
            <a:xfrm>
              <a:off x="804960" y="10969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573" name=""/>
            <p:cNvSpPr/>
            <p:nvPr/>
          </p:nvSpPr>
          <p:spPr>
            <a:xfrm>
              <a:off x="402480" y="29415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574" name=""/>
          <p:cNvSpPr/>
          <p:nvPr/>
        </p:nvSpPr>
        <p:spPr>
          <a:xfrm>
            <a:off x="2305080" y="1033560"/>
            <a:ext cx="2989080" cy="4715280"/>
          </a:xfrm>
          <a:prstGeom prst="rect">
            <a:avLst/>
          </a:prstGeom>
          <a:solidFill>
            <a:srgbClr val="ffffff"/>
          </a:solidFill>
          <a:ln w="28440">
            <a:solidFill>
              <a:srgbClr val="000000"/>
            </a:solidFill>
            <a:miter/>
          </a:ln>
        </p:spPr>
        <p:style>
          <a:lnRef idx="0"/>
          <a:fillRef idx="0"/>
          <a:effectRef idx="0"/>
          <a:fontRef idx="minor"/>
        </p:style>
        <p:txBody>
          <a:bodyPr lIns="65160" rIns="65160" tIns="31680" bIns="31680" anchor="t">
            <a:spAutoFit/>
          </a:bodyPr>
          <a:p>
            <a:pPr>
              <a:lnSpc>
                <a:spcPct val="110000"/>
              </a:lnSpc>
              <a:tabLst>
                <a:tab algn="l" pos="0"/>
                <a:tab algn="l" pos="44784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Lst>
            </a:pPr>
            <a:r>
              <a:rPr b="1" i="1" lang="en-US" sz="1800" strike="noStrike" u="sng">
                <a:solidFill>
                  <a:srgbClr val="000000"/>
                </a:solidFill>
                <a:effectLst/>
                <a:uFillTx/>
                <a:latin typeface="Arial"/>
              </a:rPr>
              <a:t>1997</a:t>
            </a:r>
            <a:br>
              <a:rPr sz="1800"/>
            </a:br>
            <a:r>
              <a:rPr b="1" lang="en-US" sz="1500" strike="noStrike" u="none">
                <a:solidFill>
                  <a:srgbClr val="000000"/>
                </a:solidFill>
                <a:effectLst/>
                <a:uFillTx/>
                <a:latin typeface="Arial"/>
              </a:rPr>
              <a:t>Performix</a:t>
            </a:r>
            <a:r>
              <a:rPr b="0" lang="en-US" sz="1500" strike="noStrike" u="none">
                <a:solidFill>
                  <a:srgbClr val="000000"/>
                </a:solidFill>
                <a:effectLst/>
                <a:uFillTx/>
                <a:latin typeface="Arial"/>
              </a:rPr>
              <a:t>™</a:t>
            </a:r>
            <a:r>
              <a:rPr b="1" lang="en-US" sz="1500" strike="noStrike" u="none">
                <a:solidFill>
                  <a:srgbClr val="000000"/>
                </a:solidFill>
                <a:effectLst/>
                <a:uFillTx/>
                <a:latin typeface="Arial"/>
              </a:rPr>
              <a:t> X-ray Tube</a:t>
            </a:r>
            <a:br>
              <a:rPr sz="1500"/>
            </a:br>
            <a:endParaRPr b="0" lang="en-US" sz="1500" strike="noStrike" u="none">
              <a:solidFill>
                <a:srgbClr val="000000"/>
              </a:solidFill>
              <a:effectLst/>
              <a:uFillTx/>
              <a:latin typeface="Times New Roman"/>
            </a:endParaRPr>
          </a:p>
          <a:p>
            <a:pPr>
              <a:lnSpc>
                <a:spcPct val="110000"/>
              </a:lnSpc>
              <a:tabLst>
                <a:tab algn="l" pos="0"/>
                <a:tab algn="l" pos="44784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Lst>
            </a:pPr>
            <a:r>
              <a:rPr b="1" i="1" lang="en-US" sz="1800" strike="noStrike" u="sng">
                <a:solidFill>
                  <a:srgbClr val="000000"/>
                </a:solidFill>
                <a:effectLst/>
                <a:uFillTx/>
                <a:latin typeface="Arial"/>
              </a:rPr>
              <a:t>1998</a:t>
            </a:r>
            <a:br>
              <a:rPr sz="1800"/>
            </a:br>
            <a:r>
              <a:rPr b="1" lang="en-US" sz="1500" strike="noStrike" u="none">
                <a:solidFill>
                  <a:srgbClr val="000000"/>
                </a:solidFill>
                <a:effectLst/>
                <a:uFillTx/>
                <a:latin typeface="Arial"/>
              </a:rPr>
              <a:t>LightSpeed</a:t>
            </a:r>
            <a:r>
              <a:rPr b="0" lang="en-US" sz="1500" strike="noStrike" u="none">
                <a:solidFill>
                  <a:srgbClr val="000000"/>
                </a:solidFill>
                <a:effectLst/>
                <a:uFillTx/>
                <a:latin typeface="Arial"/>
              </a:rPr>
              <a:t>™</a:t>
            </a:r>
            <a:r>
              <a:rPr b="1" lang="en-US" sz="1500" strike="noStrike" u="none">
                <a:solidFill>
                  <a:srgbClr val="000000"/>
                </a:solidFill>
                <a:effectLst/>
                <a:uFillTx/>
                <a:latin typeface="Arial"/>
              </a:rPr>
              <a:t> CT</a:t>
            </a:r>
            <a:br>
              <a:rPr sz="1500"/>
            </a:br>
            <a:r>
              <a:rPr b="1" lang="en-US" sz="1500" strike="noStrike" u="none">
                <a:solidFill>
                  <a:srgbClr val="000000"/>
                </a:solidFill>
                <a:effectLst/>
                <a:uFillTx/>
                <a:latin typeface="Arial"/>
              </a:rPr>
              <a:t>Small Motor products</a:t>
            </a:r>
            <a:br>
              <a:rPr sz="1500"/>
            </a:br>
            <a:r>
              <a:rPr b="1" lang="en-US" sz="1500" strike="noStrike" u="none">
                <a:solidFill>
                  <a:srgbClr val="000000"/>
                </a:solidFill>
                <a:effectLst/>
                <a:uFillTx/>
                <a:latin typeface="Arial"/>
              </a:rPr>
              <a:t>Ultem 1285 </a:t>
            </a:r>
            <a:br>
              <a:rPr sz="1500"/>
            </a:br>
            <a:r>
              <a:rPr b="1" lang="en-US" sz="1500" strike="noStrike" u="none">
                <a:solidFill>
                  <a:srgbClr val="000000"/>
                </a:solidFill>
                <a:effectLst/>
                <a:uFillTx/>
                <a:latin typeface="Arial"/>
              </a:rPr>
              <a:t>Spectra</a:t>
            </a:r>
            <a:r>
              <a:rPr b="0" lang="en-US" sz="1500" strike="noStrike" u="none">
                <a:solidFill>
                  <a:srgbClr val="000000"/>
                </a:solidFill>
                <a:effectLst/>
                <a:uFillTx/>
                <a:latin typeface="Arial"/>
              </a:rPr>
              <a:t>™</a:t>
            </a:r>
            <a:r>
              <a:rPr b="1" lang="en-US" sz="1500" strike="noStrike" u="none">
                <a:solidFill>
                  <a:srgbClr val="000000"/>
                </a:solidFill>
                <a:effectLst/>
                <a:uFillTx/>
                <a:latin typeface="Arial"/>
              </a:rPr>
              <a:t> Gas Range</a:t>
            </a:r>
            <a:br>
              <a:rPr sz="1500"/>
            </a:br>
            <a:endParaRPr b="0" lang="en-US" sz="1500" strike="noStrike" u="none">
              <a:solidFill>
                <a:srgbClr val="000000"/>
              </a:solidFill>
              <a:effectLst/>
              <a:uFillTx/>
              <a:latin typeface="Times New Roman"/>
            </a:endParaRPr>
          </a:p>
          <a:p>
            <a:pPr>
              <a:lnSpc>
                <a:spcPct val="110000"/>
              </a:lnSpc>
              <a:tabLst>
                <a:tab algn="l" pos="0"/>
                <a:tab algn="l" pos="447840"/>
                <a:tab algn="l" pos="895320"/>
                <a:tab algn="l" pos="1343160"/>
                <a:tab algn="l" pos="1790640"/>
                <a:tab algn="l" pos="2238480"/>
                <a:tab algn="l" pos="2685960"/>
                <a:tab algn="l" pos="3133800"/>
                <a:tab algn="l" pos="3581280"/>
                <a:tab algn="l" pos="4029120"/>
                <a:tab algn="l" pos="4476600"/>
                <a:tab algn="l" pos="4924440"/>
                <a:tab algn="l" pos="5372280"/>
                <a:tab algn="l" pos="5819760"/>
                <a:tab algn="l" pos="6267600"/>
                <a:tab algn="l" pos="6715080"/>
                <a:tab algn="l" pos="7162920"/>
                <a:tab algn="l" pos="7610400"/>
                <a:tab algn="l" pos="8058240"/>
                <a:tab algn="l" pos="8505720"/>
                <a:tab algn="l" pos="8953560"/>
              </a:tabLst>
            </a:pPr>
            <a:r>
              <a:rPr b="1" i="1" lang="en-US" sz="1800" strike="noStrike" u="sng">
                <a:solidFill>
                  <a:srgbClr val="000000"/>
                </a:solidFill>
                <a:effectLst/>
                <a:uFillTx/>
                <a:latin typeface="Arial"/>
              </a:rPr>
              <a:t>1999 </a:t>
            </a:r>
            <a:br>
              <a:rPr sz="1800"/>
            </a:br>
            <a:r>
              <a:rPr b="1" lang="en-US" sz="1500" strike="noStrike" u="none">
                <a:solidFill>
                  <a:srgbClr val="000000"/>
                </a:solidFill>
                <a:effectLst/>
                <a:uFillTx/>
                <a:latin typeface="Arial"/>
              </a:rPr>
              <a:t>Spectra</a:t>
            </a:r>
            <a:r>
              <a:rPr b="0" lang="en-US" sz="1500" strike="noStrike" u="none">
                <a:solidFill>
                  <a:srgbClr val="000000"/>
                </a:solidFill>
                <a:effectLst/>
                <a:uFillTx/>
                <a:latin typeface="Arial"/>
              </a:rPr>
              <a:t>™</a:t>
            </a:r>
            <a:r>
              <a:rPr b="1" lang="en-US" sz="1500" strike="noStrike" u="none">
                <a:solidFill>
                  <a:srgbClr val="000000"/>
                </a:solidFill>
                <a:effectLst/>
                <a:uFillTx/>
                <a:latin typeface="Arial"/>
              </a:rPr>
              <a:t> Electric Range</a:t>
            </a:r>
            <a:br>
              <a:rPr sz="1500"/>
            </a:br>
            <a:r>
              <a:rPr b="1" lang="en-US" sz="1500" strike="noStrike" u="none">
                <a:solidFill>
                  <a:srgbClr val="000000"/>
                </a:solidFill>
                <a:effectLst/>
                <a:uFillTx/>
                <a:latin typeface="Arial"/>
              </a:rPr>
              <a:t>Advantium</a:t>
            </a:r>
            <a:r>
              <a:rPr b="0" lang="en-US" sz="1500" strike="noStrike" u="none">
                <a:solidFill>
                  <a:srgbClr val="000000"/>
                </a:solidFill>
                <a:effectLst/>
                <a:uFillTx/>
                <a:latin typeface="Arial"/>
              </a:rPr>
              <a:t>™</a:t>
            </a:r>
            <a:r>
              <a:rPr b="1" lang="en-US" sz="1500" strike="noStrike" u="none">
                <a:solidFill>
                  <a:srgbClr val="000000"/>
                </a:solidFill>
                <a:effectLst/>
                <a:uFillTx/>
                <a:latin typeface="Arial"/>
              </a:rPr>
              <a:t> Speed Oven</a:t>
            </a:r>
            <a:br>
              <a:rPr sz="1500"/>
            </a:br>
            <a:r>
              <a:rPr b="1" lang="en-US" sz="1500" strike="noStrike" u="none">
                <a:solidFill>
                  <a:srgbClr val="000000"/>
                </a:solidFill>
                <a:effectLst/>
                <a:uFillTx/>
                <a:latin typeface="Arial"/>
              </a:rPr>
              <a:t>Triton Dishwasher</a:t>
            </a:r>
            <a:br>
              <a:rPr sz="1500"/>
            </a:br>
            <a:r>
              <a:rPr b="1" lang="en-US" sz="1500" strike="noStrike" u="none">
                <a:solidFill>
                  <a:srgbClr val="000000"/>
                </a:solidFill>
                <a:effectLst/>
                <a:uFillTx/>
                <a:latin typeface="Arial"/>
              </a:rPr>
              <a:t>Ceramic Metal Halide Lamps</a:t>
            </a:r>
            <a:br>
              <a:rPr sz="1500"/>
            </a:br>
            <a:r>
              <a:rPr b="1" lang="en-US" sz="1500" strike="noStrike" u="none">
                <a:solidFill>
                  <a:srgbClr val="000000"/>
                </a:solidFill>
                <a:effectLst/>
                <a:uFillTx/>
                <a:latin typeface="Arial"/>
              </a:rPr>
              <a:t>T5 Fluorescent Lamp</a:t>
            </a:r>
            <a:br>
              <a:rPr sz="1500"/>
            </a:br>
            <a:r>
              <a:rPr b="1" lang="en-US" sz="1500" strike="noStrike" u="none">
                <a:solidFill>
                  <a:srgbClr val="000000"/>
                </a:solidFill>
                <a:effectLst/>
                <a:uFillTx/>
                <a:latin typeface="Arial"/>
              </a:rPr>
              <a:t>Signa OpenSpeed</a:t>
            </a:r>
            <a:r>
              <a:rPr b="0" lang="en-US" sz="1500" strike="noStrike" u="none">
                <a:solidFill>
                  <a:srgbClr val="000000"/>
                </a:solidFill>
                <a:effectLst/>
                <a:uFillTx/>
                <a:latin typeface="Arial"/>
              </a:rPr>
              <a:t>™</a:t>
            </a:r>
            <a:r>
              <a:rPr b="1" lang="en-US" sz="1500" strike="noStrike" u="none">
                <a:solidFill>
                  <a:srgbClr val="000000"/>
                </a:solidFill>
                <a:effectLst/>
                <a:uFillTx/>
                <a:latin typeface="Arial"/>
              </a:rPr>
              <a:t> MR</a:t>
            </a:r>
            <a:br>
              <a:rPr sz="1500"/>
            </a:br>
            <a:r>
              <a:rPr b="1" lang="en-US" sz="1500" strike="noStrike" u="none">
                <a:solidFill>
                  <a:srgbClr val="000000"/>
                </a:solidFill>
                <a:effectLst/>
                <a:uFillTx/>
                <a:latin typeface="Arial"/>
              </a:rPr>
              <a:t>OQ 1050C for Compact Disc</a:t>
            </a:r>
            <a:br>
              <a:rPr sz="1500"/>
            </a:br>
            <a:r>
              <a:rPr b="1" lang="en-US" sz="1500" strike="noStrike" u="none">
                <a:solidFill>
                  <a:srgbClr val="000000"/>
                </a:solidFill>
                <a:effectLst/>
                <a:uFillTx/>
                <a:latin typeface="Arial"/>
              </a:rPr>
              <a:t>AC6000 Locomotive</a:t>
            </a:r>
            <a:endParaRPr b="0" lang="en-US" sz="1500" strike="noStrike" u="none">
              <a:solidFill>
                <a:srgbClr val="000000"/>
              </a:solidFill>
              <a:effectLst/>
              <a:uFillTx/>
              <a:latin typeface="Times New Roman"/>
            </a:endParaRPr>
          </a:p>
        </p:txBody>
      </p:sp>
      <p:sp>
        <p:nvSpPr>
          <p:cNvPr id="575" name=""/>
          <p:cNvSpPr/>
          <p:nvPr/>
        </p:nvSpPr>
        <p:spPr>
          <a:xfrm>
            <a:off x="5554800" y="1046160"/>
            <a:ext cx="3018600" cy="4534200"/>
          </a:xfrm>
          <a:prstGeom prst="rect">
            <a:avLst/>
          </a:prstGeom>
          <a:solidFill>
            <a:srgbClr val="ffffff"/>
          </a:solidFill>
          <a:ln w="28440">
            <a:solidFill>
              <a:srgbClr val="000000"/>
            </a:solidFill>
            <a:miter/>
          </a:ln>
        </p:spPr>
        <p:style>
          <a:lnRef idx="0"/>
          <a:fillRef idx="0"/>
          <a:effectRef idx="0"/>
          <a:fontRef idx="minor"/>
        </p:style>
        <p:txBody>
          <a:bodyPr wrap="none" lIns="92160" rIns="92160" tIns="46080" bIns="4608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sng">
                <a:solidFill>
                  <a:srgbClr val="000000"/>
                </a:solidFill>
                <a:effectLst/>
                <a:uFillTx/>
                <a:latin typeface="Arial"/>
              </a:rPr>
              <a:t>2001 or later New Designs</a:t>
            </a:r>
            <a:endParaRPr b="0" lang="en-US" sz="18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5000 Projects focused on</a:t>
            </a:r>
            <a:br>
              <a:rPr sz="1800"/>
            </a:br>
            <a:br>
              <a:rPr sz="1800"/>
            </a:br>
            <a:r>
              <a:rPr b="1" lang="en-US" sz="1800" strike="noStrike" u="none">
                <a:solidFill>
                  <a:srgbClr val="3333cc"/>
                </a:solidFill>
                <a:effectLst/>
                <a:uFillTx/>
                <a:latin typeface="Arial"/>
              </a:rPr>
              <a:t>New 6 Sigma Technology </a:t>
            </a:r>
            <a:endParaRPr b="0" lang="en-US" sz="18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&amp;</a:t>
            </a:r>
            <a:endParaRPr b="0" lang="en-US" sz="18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New Processes to the GE</a:t>
            </a:r>
            <a:endParaRPr b="0" lang="en-US" sz="18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Businesses</a:t>
            </a:r>
            <a:br>
              <a:rPr sz="1800"/>
            </a:br>
            <a:br>
              <a:rPr sz="1500"/>
            </a:br>
            <a:br>
              <a:rPr sz="1600"/>
            </a:br>
            <a:br>
              <a:rPr sz="1800"/>
            </a:br>
            <a:br>
              <a:rPr sz="1600"/>
            </a:br>
            <a:endParaRPr b="0" lang="en-US" sz="1800" strike="noStrike" u="none">
              <a:solidFill>
                <a:srgbClr val="000000"/>
              </a:solidFill>
              <a:effectLst/>
              <a:uFillTx/>
              <a:latin typeface="Times New Roman"/>
            </a:endParaRPr>
          </a:p>
        </p:txBody>
      </p:sp>
      <p:sp>
        <p:nvSpPr>
          <p:cNvPr id="576" name=""/>
          <p:cNvSpPr/>
          <p:nvPr/>
        </p:nvSpPr>
        <p:spPr>
          <a:xfrm>
            <a:off x="287280" y="5829480"/>
            <a:ext cx="8505720" cy="65556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All of GE Products Designed for Six Sigma</a:t>
            </a:r>
            <a:endParaRPr b="0" lang="en-US" sz="2400" strike="noStrike" u="none">
              <a:solidFill>
                <a:srgbClr val="000000"/>
              </a:solidFill>
              <a:effectLst/>
              <a:uFillTx/>
              <a:latin typeface="Times New Roman"/>
            </a:endParaRPr>
          </a:p>
        </p:txBody>
      </p:sp>
      <p:sp>
        <p:nvSpPr>
          <p:cNvPr id="577" name=""/>
          <p:cNvSpPr/>
          <p:nvPr/>
        </p:nvSpPr>
        <p:spPr>
          <a:xfrm>
            <a:off x="4144680" y="90360"/>
            <a:ext cx="54396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Products </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from 6 Sigma</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578" name=""/>
          <p:cNvGrpSpPr/>
          <p:nvPr/>
        </p:nvGrpSpPr>
        <p:grpSpPr>
          <a:xfrm>
            <a:off x="374760" y="968400"/>
            <a:ext cx="1900080" cy="2290680"/>
            <a:chOff x="374760" y="968400"/>
            <a:chExt cx="1900080" cy="2290680"/>
          </a:xfrm>
        </p:grpSpPr>
        <p:sp>
          <p:nvSpPr>
            <p:cNvPr id="579" name=""/>
            <p:cNvSpPr/>
            <p:nvPr/>
          </p:nvSpPr>
          <p:spPr>
            <a:xfrm>
              <a:off x="374760" y="9684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580" name="6%20Sigma1" descr=""/>
            <p:cNvPicPr/>
            <p:nvPr/>
          </p:nvPicPr>
          <p:blipFill>
            <a:blip r:embed="rId1"/>
            <a:stretch/>
          </p:blipFill>
          <p:spPr>
            <a:xfrm>
              <a:off x="388800" y="1779480"/>
              <a:ext cx="1820880" cy="1065240"/>
            </a:xfrm>
            <a:prstGeom prst="rect">
              <a:avLst/>
            </a:prstGeom>
            <a:noFill/>
            <a:ln w="0">
              <a:noFill/>
            </a:ln>
          </p:spPr>
        </p:pic>
        <p:sp>
          <p:nvSpPr>
            <p:cNvPr id="581" name=""/>
            <p:cNvSpPr/>
            <p:nvPr/>
          </p:nvSpPr>
          <p:spPr>
            <a:xfrm>
              <a:off x="565200" y="15620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582" name=""/>
            <p:cNvSpPr/>
            <p:nvPr/>
          </p:nvSpPr>
          <p:spPr>
            <a:xfrm>
              <a:off x="462600" y="18414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a:t>
              </a:r>
              <a:r>
                <a:rPr b="1" lang="en-US" sz="1000" strike="noStrike" u="none">
                  <a:solidFill>
                    <a:srgbClr val="ff3300"/>
                  </a:solidFill>
                  <a:effectLst/>
                  <a:uFillTx/>
                  <a:latin typeface="Arial"/>
                </a:rPr>
                <a:t>PRODUCT DESIGN</a:t>
              </a:r>
              <a:endParaRPr b="0" lang="en-US" sz="1000" strike="noStrike" u="none">
                <a:solidFill>
                  <a:srgbClr val="000000"/>
                </a:solidFill>
                <a:effectLst/>
                <a:uFillTx/>
                <a:latin typeface="Times New Roman"/>
              </a:endParaRPr>
            </a:p>
          </p:txBody>
        </p:sp>
        <p:sp>
          <p:nvSpPr>
            <p:cNvPr id="583" name=""/>
            <p:cNvSpPr/>
            <p:nvPr/>
          </p:nvSpPr>
          <p:spPr>
            <a:xfrm>
              <a:off x="450360" y="21193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584" name=""/>
            <p:cNvSpPr/>
            <p:nvPr/>
          </p:nvSpPr>
          <p:spPr>
            <a:xfrm>
              <a:off x="599760" y="23986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585" name=""/>
            <p:cNvSpPr/>
            <p:nvPr/>
          </p:nvSpPr>
          <p:spPr>
            <a:xfrm>
              <a:off x="614520" y="26748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586" name=""/>
            <p:cNvGrpSpPr/>
            <p:nvPr/>
          </p:nvGrpSpPr>
          <p:grpSpPr>
            <a:xfrm>
              <a:off x="452520" y="1019160"/>
              <a:ext cx="474480" cy="436680"/>
              <a:chOff x="452520" y="1019160"/>
              <a:chExt cx="474480" cy="436680"/>
            </a:xfrm>
          </p:grpSpPr>
          <p:sp>
            <p:nvSpPr>
              <p:cNvPr id="587" name=""/>
              <p:cNvSpPr/>
              <p:nvPr/>
            </p:nvSpPr>
            <p:spPr>
              <a:xfrm>
                <a:off x="452520" y="10191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8"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9"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90" name=""/>
            <p:cNvSpPr/>
            <p:nvPr/>
          </p:nvSpPr>
          <p:spPr>
            <a:xfrm>
              <a:off x="932040" y="11113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591" name=""/>
            <p:cNvSpPr/>
            <p:nvPr/>
          </p:nvSpPr>
          <p:spPr>
            <a:xfrm>
              <a:off x="529560" y="29559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592" name=""/>
          <p:cNvSpPr/>
          <p:nvPr/>
        </p:nvSpPr>
        <p:spPr>
          <a:xfrm>
            <a:off x="3902040" y="90360"/>
            <a:ext cx="57078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 the Customer</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593" name=""/>
          <p:cNvGrpSpPr/>
          <p:nvPr/>
        </p:nvGrpSpPr>
        <p:grpSpPr>
          <a:xfrm>
            <a:off x="2157480" y="1128600"/>
            <a:ext cx="7132320" cy="3874680"/>
            <a:chOff x="2157480" y="1128600"/>
            <a:chExt cx="7132320" cy="3874680"/>
          </a:xfrm>
        </p:grpSpPr>
        <p:grpSp>
          <p:nvGrpSpPr>
            <p:cNvPr id="594" name=""/>
            <p:cNvGrpSpPr/>
            <p:nvPr/>
          </p:nvGrpSpPr>
          <p:grpSpPr>
            <a:xfrm>
              <a:off x="2157480" y="1128600"/>
              <a:ext cx="7132320" cy="3874680"/>
              <a:chOff x="2157480" y="1128600"/>
              <a:chExt cx="7132320" cy="3874680"/>
            </a:xfrm>
          </p:grpSpPr>
          <p:sp>
            <p:nvSpPr>
              <p:cNvPr id="595" name=""/>
              <p:cNvSpPr/>
              <p:nvPr/>
            </p:nvSpPr>
            <p:spPr>
              <a:xfrm>
                <a:off x="2157480" y="2167560"/>
                <a:ext cx="7132320" cy="283572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200+ Black Belts Co-located at the Customer </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Customer Determines Project Scope</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Customer Determines &amp; Verifies $ Benefits</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Learn future needs ahead of Competition</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6000 projects already completed</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GE Share @ Customer grows as a result </a:t>
                </a:r>
                <a:endParaRPr b="0" lang="en-US" sz="2400" strike="noStrike" u="none">
                  <a:solidFill>
                    <a:srgbClr val="000000"/>
                  </a:solidFill>
                  <a:effectLst/>
                  <a:uFillTx/>
                  <a:latin typeface="Times New Roman"/>
                </a:endParaRPr>
              </a:p>
            </p:txBody>
          </p:sp>
          <p:sp>
            <p:nvSpPr>
              <p:cNvPr id="596" name=""/>
              <p:cNvSpPr/>
              <p:nvPr/>
            </p:nvSpPr>
            <p:spPr>
              <a:xfrm>
                <a:off x="3266280" y="1128600"/>
                <a:ext cx="4551480" cy="58212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dddddd"/>
                    </a:solidFill>
                    <a:effectLst/>
                    <a:uFillTx/>
                    <a:latin typeface="Arial"/>
                  </a:rPr>
                  <a:t>Six Sigma Process :</a:t>
                </a:r>
                <a:endParaRPr b="0" lang="en-US" sz="3600" strike="noStrike" u="none">
                  <a:solidFill>
                    <a:srgbClr val="000000"/>
                  </a:solidFill>
                  <a:effectLst/>
                  <a:uFillTx/>
                  <a:latin typeface="Times New Roman"/>
                </a:endParaRPr>
              </a:p>
            </p:txBody>
          </p:sp>
        </p:grpSp>
        <p:sp>
          <p:nvSpPr>
            <p:cNvPr id="597" name=""/>
            <p:cNvSpPr/>
            <p:nvPr/>
          </p:nvSpPr>
          <p:spPr>
            <a:xfrm>
              <a:off x="3378240" y="1731960"/>
              <a:ext cx="4305240" cy="0"/>
            </a:xfrm>
            <a:prstGeom prst="line">
              <a:avLst/>
            </a:prstGeom>
            <a:ln w="38160">
              <a:solidFill>
                <a:srgbClr val="ff99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598" name=""/>
          <p:cNvSpPr/>
          <p:nvPr/>
        </p:nvSpPr>
        <p:spPr>
          <a:xfrm>
            <a:off x="287280" y="5676840"/>
            <a:ext cx="8505720" cy="65556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Helping Customers feel 6 Sigma….A Win-Win Strategy</a:t>
            </a:r>
            <a:endParaRPr b="0" lang="en-US" sz="2400" strike="noStrike" u="none">
              <a:solidFill>
                <a:srgbClr val="000000"/>
              </a:solidFill>
              <a:effectLst/>
              <a:uFillTx/>
              <a:latin typeface="Times New Roman"/>
            </a:endParaRPr>
          </a:p>
        </p:txBody>
      </p:sp>
      <p:grpSp>
        <p:nvGrpSpPr>
          <p:cNvPr id="599" name=""/>
          <p:cNvGrpSpPr/>
          <p:nvPr/>
        </p:nvGrpSpPr>
        <p:grpSpPr>
          <a:xfrm>
            <a:off x="247680" y="968400"/>
            <a:ext cx="1900080" cy="2290680"/>
            <a:chOff x="247680" y="968400"/>
            <a:chExt cx="1900080" cy="2290680"/>
          </a:xfrm>
        </p:grpSpPr>
        <p:sp>
          <p:nvSpPr>
            <p:cNvPr id="600" name=""/>
            <p:cNvSpPr/>
            <p:nvPr/>
          </p:nvSpPr>
          <p:spPr>
            <a:xfrm>
              <a:off x="247680" y="9684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601" name="6%20Sigma1" descr=""/>
            <p:cNvPicPr/>
            <p:nvPr/>
          </p:nvPicPr>
          <p:blipFill>
            <a:blip r:embed="rId1"/>
            <a:stretch/>
          </p:blipFill>
          <p:spPr>
            <a:xfrm>
              <a:off x="261720" y="1779480"/>
              <a:ext cx="1820880" cy="1065240"/>
            </a:xfrm>
            <a:prstGeom prst="rect">
              <a:avLst/>
            </a:prstGeom>
            <a:noFill/>
            <a:ln w="0">
              <a:noFill/>
            </a:ln>
          </p:spPr>
        </p:pic>
        <p:sp>
          <p:nvSpPr>
            <p:cNvPr id="602" name=""/>
            <p:cNvSpPr/>
            <p:nvPr/>
          </p:nvSpPr>
          <p:spPr>
            <a:xfrm>
              <a:off x="438120" y="15620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603" name=""/>
            <p:cNvSpPr/>
            <p:nvPr/>
          </p:nvSpPr>
          <p:spPr>
            <a:xfrm>
              <a:off x="335520" y="18414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604" name=""/>
            <p:cNvSpPr/>
            <p:nvPr/>
          </p:nvSpPr>
          <p:spPr>
            <a:xfrm>
              <a:off x="323280" y="21193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a:t>
              </a:r>
              <a:r>
                <a:rPr b="1" lang="en-US" sz="1000" strike="noStrike" u="none">
                  <a:solidFill>
                    <a:srgbClr val="ff3300"/>
                  </a:solidFill>
                  <a:effectLst/>
                  <a:uFillTx/>
                  <a:latin typeface="Arial"/>
                </a:rPr>
                <a:t>  @ THE CUSTOMER</a:t>
              </a:r>
              <a:endParaRPr b="0" lang="en-US" sz="1000" strike="noStrike" u="none">
                <a:solidFill>
                  <a:srgbClr val="000000"/>
                </a:solidFill>
                <a:effectLst/>
                <a:uFillTx/>
                <a:latin typeface="Times New Roman"/>
              </a:endParaRPr>
            </a:p>
          </p:txBody>
        </p:sp>
        <p:sp>
          <p:nvSpPr>
            <p:cNvPr id="605" name=""/>
            <p:cNvSpPr/>
            <p:nvPr/>
          </p:nvSpPr>
          <p:spPr>
            <a:xfrm>
              <a:off x="472680" y="23986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606" name=""/>
            <p:cNvSpPr/>
            <p:nvPr/>
          </p:nvSpPr>
          <p:spPr>
            <a:xfrm>
              <a:off x="487440" y="26748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607" name=""/>
            <p:cNvGrpSpPr/>
            <p:nvPr/>
          </p:nvGrpSpPr>
          <p:grpSpPr>
            <a:xfrm>
              <a:off x="325440" y="1019160"/>
              <a:ext cx="474480" cy="436680"/>
              <a:chOff x="325440" y="1019160"/>
              <a:chExt cx="474480" cy="436680"/>
            </a:xfrm>
          </p:grpSpPr>
          <p:sp>
            <p:nvSpPr>
              <p:cNvPr id="608" name=""/>
              <p:cNvSpPr/>
              <p:nvPr/>
            </p:nvSpPr>
            <p:spPr>
              <a:xfrm>
                <a:off x="325440" y="10191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9" name=""/>
              <p:cNvSpPr/>
              <p:nvPr/>
            </p:nvSpPr>
            <p:spPr>
              <a:xfrm>
                <a:off x="38520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0" name=""/>
              <p:cNvSpPr/>
              <p:nvPr/>
            </p:nvSpPr>
            <p:spPr>
              <a:xfrm>
                <a:off x="38520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11" name=""/>
            <p:cNvSpPr/>
            <p:nvPr/>
          </p:nvSpPr>
          <p:spPr>
            <a:xfrm>
              <a:off x="804960" y="11113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612" name=""/>
            <p:cNvSpPr/>
            <p:nvPr/>
          </p:nvSpPr>
          <p:spPr>
            <a:xfrm>
              <a:off x="402480" y="29559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61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5" name=""/>
          <p:cNvSpPr/>
          <p:nvPr/>
        </p:nvSpPr>
        <p:spPr>
          <a:xfrm>
            <a:off x="2626560" y="603360"/>
            <a:ext cx="3736800" cy="51948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GEsans55"/>
              </a:rPr>
              <a:t>Customer CTQ Cycle</a:t>
            </a:r>
            <a:endParaRPr b="0" lang="en-US" sz="2800" strike="noStrike" u="none">
              <a:solidFill>
                <a:srgbClr val="000000"/>
              </a:solidFill>
              <a:effectLst/>
              <a:uFillTx/>
              <a:latin typeface="Times New Roman"/>
            </a:endParaRPr>
          </a:p>
        </p:txBody>
      </p:sp>
      <p:graphicFrame>
        <p:nvGraphicFramePr>
          <p:cNvPr id="616" name=""/>
          <p:cNvGraphicFramePr/>
          <p:nvPr/>
        </p:nvGraphicFramePr>
        <p:xfrm>
          <a:off x="1440000" y="1252440"/>
          <a:ext cx="1636560" cy="1030320"/>
        </p:xfrm>
        <a:graphic>
          <a:graphicData uri="http://schemas.openxmlformats.org/presentationml/2006/ole">
            <p:oleObj r:id="rId1" spid="">
              <p:embed/>
              <p:pic>
                <p:nvPicPr>
                  <p:cNvPr id="617" name="" descr=""/>
                  <p:cNvPicPr/>
                  <p:nvPr/>
                </p:nvPicPr>
                <p:blipFill>
                  <a:blip r:embed="rId2"/>
                  <a:stretch/>
                </p:blipFill>
                <p:spPr>
                  <a:xfrm>
                    <a:off x="1440000" y="1252440"/>
                    <a:ext cx="1636560" cy="1030320"/>
                  </a:xfrm>
                  <a:prstGeom prst="rect">
                    <a:avLst/>
                  </a:prstGeom>
                  <a:noFill/>
                  <a:ln w="0">
                    <a:noFill/>
                  </a:ln>
                </p:spPr>
              </p:pic>
            </p:oleObj>
          </a:graphicData>
        </a:graphic>
      </p:graphicFrame>
      <p:graphicFrame>
        <p:nvGraphicFramePr>
          <p:cNvPr id="618" name=""/>
          <p:cNvGraphicFramePr/>
          <p:nvPr/>
        </p:nvGraphicFramePr>
        <p:xfrm>
          <a:off x="6108840" y="4049640"/>
          <a:ext cx="1482480" cy="1233720"/>
        </p:xfrm>
        <a:graphic>
          <a:graphicData uri="http://schemas.openxmlformats.org/presentationml/2006/ole">
            <p:oleObj r:id="rId3" spid="">
              <p:embed/>
              <p:pic>
                <p:nvPicPr>
                  <p:cNvPr id="619" name="" descr=""/>
                  <p:cNvPicPr/>
                  <p:nvPr/>
                </p:nvPicPr>
                <p:blipFill>
                  <a:blip r:embed="rId4"/>
                  <a:stretch/>
                </p:blipFill>
                <p:spPr>
                  <a:xfrm>
                    <a:off x="6108840" y="4049640"/>
                    <a:ext cx="1482480" cy="1233720"/>
                  </a:xfrm>
                  <a:prstGeom prst="rect">
                    <a:avLst/>
                  </a:prstGeom>
                  <a:noFill/>
                  <a:ln w="0">
                    <a:noFill/>
                  </a:ln>
                </p:spPr>
              </p:pic>
            </p:oleObj>
          </a:graphicData>
        </a:graphic>
      </p:graphicFrame>
      <p:sp>
        <p:nvSpPr>
          <p:cNvPr id="620" name=""/>
          <p:cNvSpPr/>
          <p:nvPr/>
        </p:nvSpPr>
        <p:spPr>
          <a:xfrm>
            <a:off x="933480" y="2381400"/>
            <a:ext cx="2758680" cy="67176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ffffff"/>
                </a:solidFill>
                <a:effectLst/>
                <a:uFillTx/>
                <a:latin typeface="GEsans55"/>
              </a:rPr>
              <a:t>Customer visits</a:t>
            </a:r>
            <a:endParaRPr b="0" lang="en-US" sz="1400" strike="noStrike" u="none">
              <a:solidFill>
                <a:srgbClr val="000000"/>
              </a:solidFill>
              <a:effectLst/>
              <a:uFillTx/>
              <a:latin typeface="Times New Roman"/>
            </a:endParaRPr>
          </a:p>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a:t>
            </a: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Issues collected from all levels of</a:t>
            </a:r>
            <a:endParaRPr b="0" lang="en-US" sz="1200" strike="noStrike" u="none">
              <a:solidFill>
                <a:srgbClr val="000000"/>
              </a:solidFill>
              <a:effectLst/>
              <a:uFillTx/>
              <a:latin typeface="Times New Roman"/>
            </a:endParaRPr>
          </a:p>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customer organization</a:t>
            </a:r>
            <a:endParaRPr b="0" lang="en-US" sz="1200" strike="noStrike" u="none">
              <a:solidFill>
                <a:srgbClr val="000000"/>
              </a:solidFill>
              <a:effectLst/>
              <a:uFillTx/>
              <a:latin typeface="Times New Roman"/>
            </a:endParaRPr>
          </a:p>
        </p:txBody>
      </p:sp>
      <p:grpSp>
        <p:nvGrpSpPr>
          <p:cNvPr id="621" name=""/>
          <p:cNvGrpSpPr/>
          <p:nvPr/>
        </p:nvGrpSpPr>
        <p:grpSpPr>
          <a:xfrm>
            <a:off x="6369120" y="1096920"/>
            <a:ext cx="961920" cy="1381320"/>
            <a:chOff x="6369120" y="1096920"/>
            <a:chExt cx="961920" cy="1381320"/>
          </a:xfrm>
        </p:grpSpPr>
        <p:grpSp>
          <p:nvGrpSpPr>
            <p:cNvPr id="622" name=""/>
            <p:cNvGrpSpPr/>
            <p:nvPr/>
          </p:nvGrpSpPr>
          <p:grpSpPr>
            <a:xfrm>
              <a:off x="6369120" y="1096920"/>
              <a:ext cx="961920" cy="1381320"/>
              <a:chOff x="6369120" y="1096920"/>
              <a:chExt cx="961920" cy="1381320"/>
            </a:xfrm>
          </p:grpSpPr>
          <p:graphicFrame>
            <p:nvGraphicFramePr>
              <p:cNvPr id="623" name=""/>
              <p:cNvGraphicFramePr/>
              <p:nvPr/>
            </p:nvGraphicFramePr>
            <p:xfrm>
              <a:off x="6369120" y="1096920"/>
              <a:ext cx="961920" cy="1381320"/>
            </p:xfrm>
            <a:graphic>
              <a:graphicData uri="http://schemas.openxmlformats.org/presentationml/2006/ole">
                <p:oleObj r:id="rId5" spid="">
                  <p:embed/>
                  <p:pic>
                    <p:nvPicPr>
                      <p:cNvPr id="624" name="" descr=""/>
                      <p:cNvPicPr/>
                      <p:nvPr/>
                    </p:nvPicPr>
                    <p:blipFill>
                      <a:blip r:embed="rId6"/>
                      <a:stretch/>
                    </p:blipFill>
                    <p:spPr>
                      <a:xfrm>
                        <a:off x="6369120" y="1096920"/>
                        <a:ext cx="961920" cy="1381320"/>
                      </a:xfrm>
                      <a:prstGeom prst="rect">
                        <a:avLst/>
                      </a:prstGeom>
                      <a:noFill/>
                      <a:ln w="0">
                        <a:noFill/>
                      </a:ln>
                    </p:spPr>
                  </p:pic>
                </p:oleObj>
              </a:graphicData>
            </a:graphic>
          </p:graphicFrame>
          <p:sp>
            <p:nvSpPr>
              <p:cNvPr id="625" name=""/>
              <p:cNvSpPr/>
              <p:nvPr/>
            </p:nvSpPr>
            <p:spPr>
              <a:xfrm>
                <a:off x="6559560" y="1446120"/>
                <a:ext cx="517320" cy="313920"/>
              </a:xfrm>
              <a:prstGeom prst="rect">
                <a:avLst/>
              </a:prstGeom>
              <a:noFill/>
              <a:ln w="0">
                <a:noFill/>
              </a:ln>
            </p:spPr>
            <p:style>
              <a:lnRef idx="0"/>
              <a:fillRef idx="0"/>
              <a:effectRef idx="0"/>
              <a:fontRef idx="minor"/>
            </p:style>
            <p:txBody>
              <a:bodyPr wrap="none" lIns="36360" rIns="36360" tIns="19080" bIns="19080" anchor="t">
                <a:spAutoFit/>
              </a:bodyPr>
              <a:p>
                <a:pPr>
                  <a:tabLst>
                    <a:tab algn="l" pos="0"/>
                    <a:tab algn="l" pos="146160"/>
                    <a:tab algn="l" pos="291960"/>
                    <a:tab algn="l" pos="438120"/>
                    <a:tab algn="l" pos="584280"/>
                    <a:tab algn="l" pos="730080"/>
                    <a:tab algn="l" pos="876240"/>
                    <a:tab algn="l" pos="1022400"/>
                    <a:tab algn="l" pos="1168560"/>
                    <a:tab algn="l" pos="1314360"/>
                    <a:tab algn="l" pos="1460520"/>
                    <a:tab algn="l" pos="1606680"/>
                    <a:tab algn="l" pos="1752480"/>
                    <a:tab algn="l" pos="1898640"/>
                    <a:tab algn="l" pos="2044800"/>
                    <a:tab algn="l" pos="2190600"/>
                    <a:tab algn="l" pos="2336760"/>
                    <a:tab algn="l" pos="2482920"/>
                    <a:tab algn="l" pos="2629080"/>
                    <a:tab algn="l" pos="2774880"/>
                    <a:tab algn="l" pos="2921040"/>
                  </a:tabLst>
                </a:pPr>
                <a:r>
                  <a:rPr b="0" lang="en-US" sz="200" strike="noStrike" u="none">
                    <a:solidFill>
                      <a:srgbClr val="000000"/>
                    </a:solidFill>
                    <a:effectLst/>
                    <a:uFillTx/>
                    <a:latin typeface="Times New Roman"/>
                  </a:rPr>
                  <a:t>Miss-labeling from Bloomington</a:t>
                </a:r>
                <a:endParaRPr b="0" lang="en-US" sz="200" strike="noStrike" u="none">
                  <a:solidFill>
                    <a:srgbClr val="000000"/>
                  </a:solidFill>
                  <a:effectLst/>
                  <a:uFillTx/>
                  <a:latin typeface="Times New Roman"/>
                </a:endParaRPr>
              </a:p>
              <a:p>
                <a:pPr>
                  <a:tabLst>
                    <a:tab algn="l" pos="0"/>
                    <a:tab algn="l" pos="146160"/>
                    <a:tab algn="l" pos="291960"/>
                    <a:tab algn="l" pos="438120"/>
                    <a:tab algn="l" pos="584280"/>
                    <a:tab algn="l" pos="730080"/>
                    <a:tab algn="l" pos="876240"/>
                    <a:tab algn="l" pos="1022400"/>
                    <a:tab algn="l" pos="1168560"/>
                    <a:tab algn="l" pos="1314360"/>
                    <a:tab algn="l" pos="1460520"/>
                    <a:tab algn="l" pos="1606680"/>
                    <a:tab algn="l" pos="1752480"/>
                    <a:tab algn="l" pos="1898640"/>
                    <a:tab algn="l" pos="2044800"/>
                    <a:tab algn="l" pos="2190600"/>
                    <a:tab algn="l" pos="2336760"/>
                    <a:tab algn="l" pos="2482920"/>
                    <a:tab algn="l" pos="2629080"/>
                    <a:tab algn="l" pos="2774880"/>
                    <a:tab algn="l" pos="2921040"/>
                  </a:tabLst>
                </a:pPr>
                <a:endParaRPr b="0" lang="en-US" sz="200" strike="noStrike" u="none">
                  <a:solidFill>
                    <a:srgbClr val="000000"/>
                  </a:solidFill>
                  <a:effectLst/>
                  <a:uFillTx/>
                  <a:latin typeface="Times New Roman"/>
                </a:endParaRPr>
              </a:p>
              <a:p>
                <a:pPr>
                  <a:tabLst>
                    <a:tab algn="l" pos="0"/>
                    <a:tab algn="l" pos="146160"/>
                    <a:tab algn="l" pos="291960"/>
                    <a:tab algn="l" pos="438120"/>
                    <a:tab algn="l" pos="584280"/>
                    <a:tab algn="l" pos="730080"/>
                    <a:tab algn="l" pos="876240"/>
                    <a:tab algn="l" pos="1022400"/>
                    <a:tab algn="l" pos="1168560"/>
                    <a:tab algn="l" pos="1314360"/>
                    <a:tab algn="l" pos="1460520"/>
                    <a:tab algn="l" pos="1606680"/>
                    <a:tab algn="l" pos="1752480"/>
                    <a:tab algn="l" pos="1898640"/>
                    <a:tab algn="l" pos="2044800"/>
                    <a:tab algn="l" pos="2190600"/>
                    <a:tab algn="l" pos="2336760"/>
                    <a:tab algn="l" pos="2482920"/>
                    <a:tab algn="l" pos="2629080"/>
                    <a:tab algn="l" pos="2774880"/>
                    <a:tab algn="l" pos="2921040"/>
                  </a:tabLst>
                </a:pPr>
                <a:r>
                  <a:rPr b="0" lang="en-US" sz="200" strike="noStrike" u="none">
                    <a:solidFill>
                      <a:srgbClr val="000000"/>
                    </a:solidFill>
                    <a:effectLst/>
                    <a:uFillTx/>
                    <a:latin typeface="Times New Roman"/>
                  </a:rPr>
                  <a:t>Poor packaging for resale</a:t>
                </a:r>
                <a:endParaRPr b="0" lang="en-US" sz="200" strike="noStrike" u="none">
                  <a:solidFill>
                    <a:srgbClr val="000000"/>
                  </a:solidFill>
                  <a:effectLst/>
                  <a:uFillTx/>
                  <a:latin typeface="Times New Roman"/>
                </a:endParaRPr>
              </a:p>
              <a:p>
                <a:pPr>
                  <a:tabLst>
                    <a:tab algn="l" pos="0"/>
                    <a:tab algn="l" pos="146160"/>
                    <a:tab algn="l" pos="291960"/>
                    <a:tab algn="l" pos="438120"/>
                    <a:tab algn="l" pos="584280"/>
                    <a:tab algn="l" pos="730080"/>
                    <a:tab algn="l" pos="876240"/>
                    <a:tab algn="l" pos="1022400"/>
                    <a:tab algn="l" pos="1168560"/>
                    <a:tab algn="l" pos="1314360"/>
                    <a:tab algn="l" pos="1460520"/>
                    <a:tab algn="l" pos="1606680"/>
                    <a:tab algn="l" pos="1752480"/>
                    <a:tab algn="l" pos="1898640"/>
                    <a:tab algn="l" pos="2044800"/>
                    <a:tab algn="l" pos="2190600"/>
                    <a:tab algn="l" pos="2336760"/>
                    <a:tab algn="l" pos="2482920"/>
                    <a:tab algn="l" pos="2629080"/>
                    <a:tab algn="l" pos="2774880"/>
                    <a:tab algn="l" pos="2921040"/>
                  </a:tabLst>
                </a:pPr>
                <a:endParaRPr b="0" lang="en-US" sz="200" strike="noStrike" u="none">
                  <a:solidFill>
                    <a:srgbClr val="000000"/>
                  </a:solidFill>
                  <a:effectLst/>
                  <a:uFillTx/>
                  <a:latin typeface="Times New Roman"/>
                </a:endParaRPr>
              </a:p>
              <a:p>
                <a:pPr>
                  <a:tabLst>
                    <a:tab algn="l" pos="0"/>
                    <a:tab algn="l" pos="146160"/>
                    <a:tab algn="l" pos="291960"/>
                    <a:tab algn="l" pos="438120"/>
                    <a:tab algn="l" pos="584280"/>
                    <a:tab algn="l" pos="730080"/>
                    <a:tab algn="l" pos="876240"/>
                    <a:tab algn="l" pos="1022400"/>
                    <a:tab algn="l" pos="1168560"/>
                    <a:tab algn="l" pos="1314360"/>
                    <a:tab algn="l" pos="1460520"/>
                    <a:tab algn="l" pos="1606680"/>
                    <a:tab algn="l" pos="1752480"/>
                    <a:tab algn="l" pos="1898640"/>
                    <a:tab algn="l" pos="2044800"/>
                    <a:tab algn="l" pos="2190600"/>
                    <a:tab algn="l" pos="2336760"/>
                    <a:tab algn="l" pos="2482920"/>
                    <a:tab algn="l" pos="2629080"/>
                    <a:tab algn="l" pos="2774880"/>
                    <a:tab algn="l" pos="2921040"/>
                  </a:tabLst>
                </a:pPr>
                <a:r>
                  <a:rPr b="0" lang="en-US" sz="200" strike="noStrike" u="none">
                    <a:solidFill>
                      <a:srgbClr val="000000"/>
                    </a:solidFill>
                    <a:effectLst/>
                    <a:uFillTx/>
                    <a:latin typeface="Times New Roman"/>
                  </a:rPr>
                  <a:t>Damaged Goods from Mebane Small Pack</a:t>
                </a:r>
                <a:endParaRPr b="0" lang="en-US" sz="200" strike="noStrike" u="none">
                  <a:solidFill>
                    <a:srgbClr val="000000"/>
                  </a:solidFill>
                  <a:effectLst/>
                  <a:uFillTx/>
                  <a:latin typeface="Times New Roman"/>
                </a:endParaRPr>
              </a:p>
              <a:p>
                <a:pPr>
                  <a:tabLst>
                    <a:tab algn="l" pos="0"/>
                    <a:tab algn="l" pos="146160"/>
                    <a:tab algn="l" pos="291960"/>
                    <a:tab algn="l" pos="438120"/>
                    <a:tab algn="l" pos="584280"/>
                    <a:tab algn="l" pos="730080"/>
                    <a:tab algn="l" pos="876240"/>
                    <a:tab algn="l" pos="1022400"/>
                    <a:tab algn="l" pos="1168560"/>
                    <a:tab algn="l" pos="1314360"/>
                    <a:tab algn="l" pos="1460520"/>
                    <a:tab algn="l" pos="1606680"/>
                    <a:tab algn="l" pos="1752480"/>
                    <a:tab algn="l" pos="1898640"/>
                    <a:tab algn="l" pos="2044800"/>
                    <a:tab algn="l" pos="2190600"/>
                    <a:tab algn="l" pos="2336760"/>
                    <a:tab algn="l" pos="2482920"/>
                    <a:tab algn="l" pos="2629080"/>
                    <a:tab algn="l" pos="2774880"/>
                    <a:tab algn="l" pos="2921040"/>
                  </a:tabLst>
                </a:pPr>
                <a:endParaRPr b="0" lang="en-US" sz="200" strike="noStrike" u="none">
                  <a:solidFill>
                    <a:srgbClr val="000000"/>
                  </a:solidFill>
                  <a:effectLst/>
                  <a:uFillTx/>
                  <a:latin typeface="Times New Roman"/>
                </a:endParaRPr>
              </a:p>
              <a:p>
                <a:pPr>
                  <a:tabLst>
                    <a:tab algn="l" pos="0"/>
                    <a:tab algn="l" pos="146160"/>
                    <a:tab algn="l" pos="291960"/>
                    <a:tab algn="l" pos="438120"/>
                    <a:tab algn="l" pos="584280"/>
                    <a:tab algn="l" pos="730080"/>
                    <a:tab algn="l" pos="876240"/>
                    <a:tab algn="l" pos="1022400"/>
                    <a:tab algn="l" pos="1168560"/>
                    <a:tab algn="l" pos="1314360"/>
                    <a:tab algn="l" pos="1460520"/>
                    <a:tab algn="l" pos="1606680"/>
                    <a:tab algn="l" pos="1752480"/>
                    <a:tab algn="l" pos="1898640"/>
                    <a:tab algn="l" pos="2044800"/>
                    <a:tab algn="l" pos="2190600"/>
                    <a:tab algn="l" pos="2336760"/>
                    <a:tab algn="l" pos="2482920"/>
                    <a:tab algn="l" pos="2629080"/>
                    <a:tab algn="l" pos="2774880"/>
                    <a:tab algn="l" pos="2921040"/>
                  </a:tabLst>
                </a:pPr>
                <a:r>
                  <a:rPr b="0" lang="en-US" sz="200" strike="noStrike" u="none">
                    <a:solidFill>
                      <a:srgbClr val="000000"/>
                    </a:solidFill>
                    <a:effectLst/>
                    <a:uFillTx/>
                    <a:latin typeface="Times New Roman"/>
                  </a:rPr>
                  <a:t>Damaged Goods from LA Warehouse</a:t>
                </a:r>
                <a:endParaRPr b="0" lang="en-US" sz="200" strike="noStrike" u="none">
                  <a:solidFill>
                    <a:srgbClr val="000000"/>
                  </a:solidFill>
                  <a:effectLst/>
                  <a:uFillTx/>
                  <a:latin typeface="Times New Roman"/>
                </a:endParaRPr>
              </a:p>
              <a:p>
                <a:pPr>
                  <a:tabLst>
                    <a:tab algn="l" pos="0"/>
                    <a:tab algn="l" pos="146160"/>
                    <a:tab algn="l" pos="291960"/>
                    <a:tab algn="l" pos="438120"/>
                    <a:tab algn="l" pos="584280"/>
                    <a:tab algn="l" pos="730080"/>
                    <a:tab algn="l" pos="876240"/>
                    <a:tab algn="l" pos="1022400"/>
                    <a:tab algn="l" pos="1168560"/>
                    <a:tab algn="l" pos="1314360"/>
                    <a:tab algn="l" pos="1460520"/>
                    <a:tab algn="l" pos="1606680"/>
                    <a:tab algn="l" pos="1752480"/>
                    <a:tab algn="l" pos="1898640"/>
                    <a:tab algn="l" pos="2044800"/>
                    <a:tab algn="l" pos="2190600"/>
                    <a:tab algn="l" pos="2336760"/>
                    <a:tab algn="l" pos="2482920"/>
                    <a:tab algn="l" pos="2629080"/>
                    <a:tab algn="l" pos="2774880"/>
                    <a:tab algn="l" pos="2921040"/>
                  </a:tabLst>
                </a:pPr>
                <a:endParaRPr b="0" lang="en-US" sz="200" strike="noStrike" u="none">
                  <a:solidFill>
                    <a:srgbClr val="000000"/>
                  </a:solidFill>
                  <a:effectLst/>
                  <a:uFillTx/>
                  <a:latin typeface="Times New Roman"/>
                </a:endParaRPr>
              </a:p>
              <a:p>
                <a:pPr>
                  <a:tabLst>
                    <a:tab algn="l" pos="0"/>
                    <a:tab algn="l" pos="146160"/>
                    <a:tab algn="l" pos="291960"/>
                    <a:tab algn="l" pos="438120"/>
                    <a:tab algn="l" pos="584280"/>
                    <a:tab algn="l" pos="730080"/>
                    <a:tab algn="l" pos="876240"/>
                    <a:tab algn="l" pos="1022400"/>
                    <a:tab algn="l" pos="1168560"/>
                    <a:tab algn="l" pos="1314360"/>
                    <a:tab algn="l" pos="1460520"/>
                    <a:tab algn="l" pos="1606680"/>
                    <a:tab algn="l" pos="1752480"/>
                    <a:tab algn="l" pos="1898640"/>
                    <a:tab algn="l" pos="2044800"/>
                    <a:tab algn="l" pos="2190600"/>
                    <a:tab algn="l" pos="2336760"/>
                    <a:tab algn="l" pos="2482920"/>
                    <a:tab algn="l" pos="2629080"/>
                    <a:tab algn="l" pos="2774880"/>
                    <a:tab algn="l" pos="2921040"/>
                  </a:tabLst>
                </a:pPr>
                <a:endParaRPr b="0" lang="en-US" sz="200" strike="noStrike" u="none">
                  <a:solidFill>
                    <a:srgbClr val="000000"/>
                  </a:solidFill>
                  <a:effectLst/>
                  <a:uFillTx/>
                  <a:latin typeface="Times New Roman"/>
                </a:endParaRPr>
              </a:p>
            </p:txBody>
          </p:sp>
        </p:grpSp>
        <p:grpSp>
          <p:nvGrpSpPr>
            <p:cNvPr id="626" name=""/>
            <p:cNvGrpSpPr/>
            <p:nvPr/>
          </p:nvGrpSpPr>
          <p:grpSpPr>
            <a:xfrm>
              <a:off x="6513480" y="1515960"/>
              <a:ext cx="123480" cy="188280"/>
              <a:chOff x="6513480" y="1515960"/>
              <a:chExt cx="123480" cy="188280"/>
            </a:xfrm>
          </p:grpSpPr>
          <p:sp>
            <p:nvSpPr>
              <p:cNvPr id="627" name=""/>
              <p:cNvSpPr/>
              <p:nvPr/>
            </p:nvSpPr>
            <p:spPr>
              <a:xfrm>
                <a:off x="6513480" y="1518840"/>
                <a:ext cx="123480" cy="181080"/>
              </a:xfrm>
              <a:custGeom>
                <a:avLst/>
                <a:gdLst/>
                <a:ahLst/>
                <a:rect l="l" t="t" r="r" b="b"/>
                <a:pathLst>
                  <a:path stroke="0" w="21600" h="21600">
                    <a:moveTo>
                      <a:pt x="9957" y="21567"/>
                    </a:moveTo>
                    <a:arcTo wR="10800" hR="10800" stAng="5668617" swAng="5312151"/>
                    <a:lnTo>
                      <a:pt x="10800" y="10800"/>
                    </a:lnTo>
                    <a:close/>
                  </a:path>
                  <a:path fill="none" w="21600" h="21600">
                    <a:moveTo>
                      <a:pt x="9957" y="21567"/>
                    </a:moveTo>
                    <a:arcTo wR="10800" hR="10800" stAng="5668617" swAng="5312151"/>
                  </a:path>
                </a:pathLst>
              </a:custGeom>
              <a:noFill/>
              <a:ln cap="rnd"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8" name=""/>
              <p:cNvSpPr/>
              <p:nvPr/>
            </p:nvSpPr>
            <p:spPr>
              <a:xfrm>
                <a:off x="6513480" y="1521000"/>
                <a:ext cx="120600" cy="183240"/>
              </a:xfrm>
              <a:custGeom>
                <a:avLst/>
                <a:gdLst/>
                <a:ahLst/>
                <a:rect l="l" t="t" r="r" b="b"/>
                <a:pathLst>
                  <a:path stroke="0" w="21600" h="21600">
                    <a:moveTo>
                      <a:pt x="6" y="10428"/>
                    </a:moveTo>
                    <a:arcTo wR="10800" hR="10800" stAng="-10681504" swAng="5191058"/>
                    <a:lnTo>
                      <a:pt x="10800" y="10800"/>
                    </a:lnTo>
                    <a:close/>
                  </a:path>
                  <a:path fill="none" w="21600" h="21600">
                    <a:moveTo>
                      <a:pt x="6" y="10428"/>
                    </a:moveTo>
                    <a:arcTo wR="10800" hR="10800" stAng="-10681504" swAng="5191058"/>
                  </a:path>
                </a:pathLst>
              </a:custGeom>
              <a:noFill/>
              <a:ln cap="rnd"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9" name=""/>
              <p:cNvSpPr/>
              <p:nvPr/>
            </p:nvSpPr>
            <p:spPr>
              <a:xfrm>
                <a:off x="6541920" y="1515960"/>
                <a:ext cx="270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0" name=""/>
              <p:cNvSpPr/>
              <p:nvPr/>
            </p:nvSpPr>
            <p:spPr>
              <a:xfrm flipV="1">
                <a:off x="6558120" y="1517400"/>
                <a:ext cx="9360" cy="12600"/>
              </a:xfrm>
              <a:prstGeom prst="line">
                <a:avLst/>
              </a:prstGeom>
              <a:ln w="1260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grpSp>
      </p:grpSp>
      <p:sp>
        <p:nvSpPr>
          <p:cNvPr id="631" name=""/>
          <p:cNvSpPr/>
          <p:nvPr/>
        </p:nvSpPr>
        <p:spPr>
          <a:xfrm>
            <a:off x="4056120" y="1606680"/>
            <a:ext cx="1617480" cy="330120"/>
          </a:xfrm>
          <a:prstGeom prst="rightArrow">
            <a:avLst>
              <a:gd name="adj1" fmla="val 50000"/>
              <a:gd name="adj2" fmla="val 245097"/>
            </a:avLst>
          </a:prstGeom>
          <a:solidFill>
            <a:srgbClr val="ffff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2" name=""/>
          <p:cNvSpPr/>
          <p:nvPr/>
        </p:nvSpPr>
        <p:spPr>
          <a:xfrm>
            <a:off x="5530680" y="2457360"/>
            <a:ext cx="2716560" cy="8546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ffffff"/>
                </a:solidFill>
                <a:effectLst/>
                <a:uFillTx/>
                <a:latin typeface="GEsans55"/>
              </a:rPr>
              <a:t>Issues prioritized</a:t>
            </a:r>
            <a:endParaRPr b="0" lang="en-US" sz="1400" strike="noStrike" u="none">
              <a:solidFill>
                <a:srgbClr val="000000"/>
              </a:solidFill>
              <a:effectLst/>
              <a:uFillTx/>
              <a:latin typeface="Times New Roman"/>
            </a:endParaRPr>
          </a:p>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a:t>
            </a: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Mapped to current projects</a:t>
            </a:r>
            <a:endParaRPr b="0" lang="en-US" sz="1200" strike="noStrike" u="none">
              <a:solidFill>
                <a:srgbClr val="000000"/>
              </a:solidFill>
              <a:effectLst/>
              <a:uFillTx/>
              <a:latin typeface="Times New Roman"/>
            </a:endParaRPr>
          </a:p>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a:t>
            </a: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Ranked by customer impact and</a:t>
            </a:r>
            <a:endParaRPr b="0" lang="en-US" sz="1200" strike="noStrike" u="none">
              <a:solidFill>
                <a:srgbClr val="000000"/>
              </a:solidFill>
              <a:effectLst/>
              <a:uFillTx/>
              <a:latin typeface="Times New Roman"/>
            </a:endParaRPr>
          </a:p>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ease of implementation</a:t>
            </a:r>
            <a:endParaRPr b="0" lang="en-US" sz="1200" strike="noStrike" u="none">
              <a:solidFill>
                <a:srgbClr val="000000"/>
              </a:solidFill>
              <a:effectLst/>
              <a:uFillTx/>
              <a:latin typeface="Times New Roman"/>
            </a:endParaRPr>
          </a:p>
        </p:txBody>
      </p:sp>
      <p:sp>
        <p:nvSpPr>
          <p:cNvPr id="633" name=""/>
          <p:cNvSpPr/>
          <p:nvPr/>
        </p:nvSpPr>
        <p:spPr>
          <a:xfrm>
            <a:off x="6672240" y="3421080"/>
            <a:ext cx="330120" cy="677880"/>
          </a:xfrm>
          <a:prstGeom prst="downArrow">
            <a:avLst>
              <a:gd name="adj1" fmla="val 50000"/>
              <a:gd name="adj2" fmla="val 102719"/>
            </a:avLst>
          </a:prstGeom>
          <a:solidFill>
            <a:srgbClr val="ffff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4" name=""/>
          <p:cNvSpPr/>
          <p:nvPr/>
        </p:nvSpPr>
        <p:spPr>
          <a:xfrm>
            <a:off x="5367240" y="5292720"/>
            <a:ext cx="3753000" cy="67176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ffffff"/>
                </a:solidFill>
                <a:effectLst/>
                <a:uFillTx/>
                <a:latin typeface="GEsans55"/>
              </a:rPr>
              <a:t>Fix issues with Work-Outs</a:t>
            </a:r>
            <a:endParaRPr b="0" lang="en-US" sz="1400" strike="noStrike" u="none">
              <a:solidFill>
                <a:srgbClr val="000000"/>
              </a:solidFill>
              <a:effectLst/>
              <a:uFillTx/>
              <a:latin typeface="Times New Roman"/>
            </a:endParaRPr>
          </a:p>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a:t>
            </a: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Relay customer feedback to ERC</a:t>
            </a:r>
            <a:endParaRPr b="0" lang="en-US" sz="1200" strike="noStrike" u="none">
              <a:solidFill>
                <a:srgbClr val="000000"/>
              </a:solidFill>
              <a:effectLst/>
              <a:uFillTx/>
              <a:latin typeface="Times New Roman"/>
            </a:endParaRPr>
          </a:p>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employees &amp; improve process together</a:t>
            </a:r>
            <a:endParaRPr b="0" lang="en-US" sz="1200" strike="noStrike" u="none">
              <a:solidFill>
                <a:srgbClr val="000000"/>
              </a:solidFill>
              <a:effectLst/>
              <a:uFillTx/>
              <a:latin typeface="Times New Roman"/>
            </a:endParaRPr>
          </a:p>
        </p:txBody>
      </p:sp>
      <p:sp>
        <p:nvSpPr>
          <p:cNvPr id="635" name=""/>
          <p:cNvSpPr/>
          <p:nvPr/>
        </p:nvSpPr>
        <p:spPr>
          <a:xfrm>
            <a:off x="3446640" y="4883040"/>
            <a:ext cx="1577880" cy="330480"/>
          </a:xfrm>
          <a:prstGeom prst="leftArrow">
            <a:avLst>
              <a:gd name="adj1" fmla="val 50000"/>
              <a:gd name="adj2" fmla="val 238614"/>
            </a:avLst>
          </a:prstGeom>
          <a:solidFill>
            <a:srgbClr val="ffff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636" name=""/>
          <p:cNvGraphicFramePr/>
          <p:nvPr/>
        </p:nvGraphicFramePr>
        <p:xfrm>
          <a:off x="1682640" y="4346640"/>
          <a:ext cx="1150920" cy="890640"/>
        </p:xfrm>
        <a:graphic>
          <a:graphicData uri="http://schemas.openxmlformats.org/presentationml/2006/ole">
            <p:oleObj r:id="rId7" spid="">
              <p:embed/>
              <p:pic>
                <p:nvPicPr>
                  <p:cNvPr id="637" name="" descr=""/>
                  <p:cNvPicPr/>
                  <p:nvPr/>
                </p:nvPicPr>
                <p:blipFill>
                  <a:blip r:embed="rId8"/>
                  <a:stretch/>
                </p:blipFill>
                <p:spPr>
                  <a:xfrm>
                    <a:off x="1682640" y="4346640"/>
                    <a:ext cx="1150920" cy="890640"/>
                  </a:xfrm>
                  <a:prstGeom prst="rect">
                    <a:avLst/>
                  </a:prstGeom>
                  <a:noFill/>
                  <a:ln w="0">
                    <a:noFill/>
                  </a:ln>
                </p:spPr>
              </p:pic>
            </p:oleObj>
          </a:graphicData>
        </a:graphic>
      </p:graphicFrame>
      <p:sp>
        <p:nvSpPr>
          <p:cNvPr id="638" name=""/>
          <p:cNvSpPr/>
          <p:nvPr/>
        </p:nvSpPr>
        <p:spPr>
          <a:xfrm>
            <a:off x="918000" y="5398920"/>
            <a:ext cx="2843640" cy="67176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ffffff"/>
                </a:solidFill>
                <a:effectLst/>
                <a:uFillTx/>
                <a:latin typeface="GEsans55"/>
              </a:rPr>
              <a:t>Communicate successes </a:t>
            </a:r>
            <a:endParaRPr b="0" lang="en-US" sz="1400" strike="noStrike" u="none">
              <a:solidFill>
                <a:srgbClr val="000000"/>
              </a:solidFill>
              <a:effectLst/>
              <a:uFillTx/>
              <a:latin typeface="Times New Roman"/>
            </a:endParaRPr>
          </a:p>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a:t>
            </a: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Monitor the fixes/process changes</a:t>
            </a:r>
            <a:endParaRPr b="0" lang="en-US" sz="1200" strike="noStrike" u="none">
              <a:solidFill>
                <a:srgbClr val="000000"/>
              </a:solidFill>
              <a:effectLst/>
              <a:uFillTx/>
              <a:latin typeface="Times New Roman"/>
            </a:endParaRPr>
          </a:p>
          <a:p>
            <a:pPr>
              <a:lnSpc>
                <a:spcPct val="100000"/>
              </a:lnSpc>
              <a:tabLst>
                <a:tab algn="l" pos="0"/>
                <a:tab algn="r" pos="345960"/>
                <a:tab algn="r" pos="165888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	</a:t>
            </a:r>
            <a:r>
              <a:rPr b="0" lang="en-US" sz="1200" strike="noStrike" u="none">
                <a:solidFill>
                  <a:srgbClr val="ffffff"/>
                </a:solidFill>
                <a:effectLst/>
                <a:uFillTx/>
                <a:latin typeface="GEsans55"/>
              </a:rPr>
              <a:t>for effectiveness</a:t>
            </a:r>
            <a:endParaRPr b="0" lang="en-US" sz="1200" strike="noStrike" u="none">
              <a:solidFill>
                <a:srgbClr val="000000"/>
              </a:solidFill>
              <a:effectLst/>
              <a:uFillTx/>
              <a:latin typeface="Times New Roman"/>
            </a:endParaRPr>
          </a:p>
        </p:txBody>
      </p:sp>
      <p:sp>
        <p:nvSpPr>
          <p:cNvPr id="639" name=""/>
          <p:cNvSpPr/>
          <p:nvPr/>
        </p:nvSpPr>
        <p:spPr>
          <a:xfrm>
            <a:off x="2079720" y="3419640"/>
            <a:ext cx="330120" cy="677520"/>
          </a:xfrm>
          <a:prstGeom prst="upArrow">
            <a:avLst>
              <a:gd name="adj1" fmla="val 50000"/>
              <a:gd name="adj2" fmla="val 102569"/>
            </a:avLst>
          </a:prstGeom>
          <a:solidFill>
            <a:srgbClr val="ffff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40" name=""/>
          <p:cNvGrpSpPr/>
          <p:nvPr/>
        </p:nvGrpSpPr>
        <p:grpSpPr>
          <a:xfrm>
            <a:off x="182520" y="623880"/>
            <a:ext cx="1160640" cy="730080"/>
            <a:chOff x="182520" y="623880"/>
            <a:chExt cx="1160640" cy="730080"/>
          </a:xfrm>
        </p:grpSpPr>
        <p:grpSp>
          <p:nvGrpSpPr>
            <p:cNvPr id="641" name=""/>
            <p:cNvGrpSpPr/>
            <p:nvPr/>
          </p:nvGrpSpPr>
          <p:grpSpPr>
            <a:xfrm>
              <a:off x="182520" y="623880"/>
              <a:ext cx="1120680" cy="698400"/>
              <a:chOff x="182520" y="623880"/>
              <a:chExt cx="1120680" cy="698400"/>
            </a:xfrm>
          </p:grpSpPr>
          <p:sp>
            <p:nvSpPr>
              <p:cNvPr id="642" name=""/>
              <p:cNvSpPr/>
              <p:nvPr/>
            </p:nvSpPr>
            <p:spPr>
              <a:xfrm>
                <a:off x="182520" y="623880"/>
                <a:ext cx="1074960" cy="658800"/>
              </a:xfrm>
              <a:prstGeom prst="roundRect">
                <a:avLst>
                  <a:gd name="adj" fmla="val 12486"/>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3" name=""/>
              <p:cNvSpPr/>
              <p:nvPr/>
            </p:nvSpPr>
            <p:spPr>
              <a:xfrm>
                <a:off x="228600" y="663480"/>
                <a:ext cx="1074600" cy="658800"/>
              </a:xfrm>
              <a:prstGeom prst="roundRect">
                <a:avLst>
                  <a:gd name="adj" fmla="val 12486"/>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644" name=""/>
            <p:cNvSpPr/>
            <p:nvPr/>
          </p:nvSpPr>
          <p:spPr>
            <a:xfrm>
              <a:off x="266760" y="693720"/>
              <a:ext cx="1076400" cy="660240"/>
            </a:xfrm>
            <a:prstGeom prst="roundRect">
              <a:avLst>
                <a:gd name="adj" fmla="val 12486"/>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5" name=""/>
            <p:cNvSpPr/>
            <p:nvPr/>
          </p:nvSpPr>
          <p:spPr>
            <a:xfrm>
              <a:off x="304920" y="822240"/>
              <a:ext cx="998280" cy="426600"/>
            </a:xfrm>
            <a:prstGeom prst="rect">
              <a:avLst/>
            </a:prstGeom>
            <a:noFill/>
            <a:ln w="0">
              <a:noFill/>
            </a:ln>
          </p:spPr>
          <p:style>
            <a:lnRef idx="0"/>
            <a:fillRef idx="0"/>
            <a:effectRef idx="0"/>
            <a:fontRef idx="minor"/>
          </p:style>
          <p:txBody>
            <a:bodyPr lIns="60480" rIns="60480" tIns="30240" bIns="30240" anchor="t">
              <a:spAutoFit/>
            </a:bodyPr>
            <a:p>
              <a:pPr algn="ctr">
                <a:lnSpc>
                  <a:spcPct val="100000"/>
                </a:lnSpc>
                <a:spcBef>
                  <a:spcPts val="300"/>
                </a:spcBef>
                <a:tabLst>
                  <a:tab algn="l" pos="0"/>
                  <a:tab algn="l" pos="39384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Lst>
              </a:pPr>
              <a:r>
                <a:rPr b="1" i="1" lang="en-US" sz="1200" strike="noStrike" u="none">
                  <a:solidFill>
                    <a:srgbClr val="000000"/>
                  </a:solidFill>
                  <a:effectLst/>
                  <a:uFillTx/>
                  <a:latin typeface="Arial"/>
                </a:rPr>
                <a:t>The Customer</a:t>
              </a:r>
              <a:endParaRPr b="0" lang="en-US" sz="1200" strike="noStrike" u="none">
                <a:solidFill>
                  <a:srgbClr val="000000"/>
                </a:solidFill>
                <a:effectLst/>
                <a:uFillTx/>
                <a:latin typeface="Times New Roman"/>
              </a:endParaRPr>
            </a:p>
          </p:txBody>
        </p:sp>
      </p:grpSp>
      <p:sp>
        <p:nvSpPr>
          <p:cNvPr id="646" name=""/>
          <p:cNvSpPr/>
          <p:nvPr/>
        </p:nvSpPr>
        <p:spPr>
          <a:xfrm>
            <a:off x="2220480" y="6098760"/>
            <a:ext cx="4766400" cy="397440"/>
          </a:xfrm>
          <a:prstGeom prst="rect">
            <a:avLst/>
          </a:prstGeom>
          <a:solidFill>
            <a:srgbClr val="ffffff"/>
          </a:solidFill>
          <a:ln w="12600">
            <a:solidFill>
              <a:srgbClr val="000000"/>
            </a:solidFill>
            <a:miter/>
          </a:ln>
          <a:effectLst>
            <a:outerShdw dist="107932" dir="2700000" blurRad="0" rotWithShape="0">
              <a:srgbClr val="fc0128"/>
            </a:outerShdw>
          </a:effectLst>
        </p:spPr>
        <p:style>
          <a:lnRef idx="0"/>
          <a:fillRef idx="0"/>
          <a:effectRef idx="0"/>
          <a:fontRef idx="minor"/>
        </p:style>
        <p:txBody>
          <a:bodyPr wrap="none" lIns="92160" rIns="92160" tIns="46080" bIns="4608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Focused on Continuous Improvement</a:t>
            </a:r>
            <a:endParaRPr b="0" lang="en-US" sz="2000" strike="noStrike" u="none">
              <a:solidFill>
                <a:srgbClr val="000000"/>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24" name=""/>
          <p:cNvSpPr/>
          <p:nvPr/>
        </p:nvSpPr>
        <p:spPr>
          <a:xfrm>
            <a:off x="1581840" y="2198520"/>
            <a:ext cx="4510440" cy="1068120"/>
          </a:xfrm>
          <a:prstGeom prst="rect">
            <a:avLst/>
          </a:prstGeom>
          <a:noFill/>
          <a:ln w="0">
            <a:noFill/>
          </a:ln>
        </p:spPr>
        <p:style>
          <a:lnRef idx="0"/>
          <a:fillRef idx="0"/>
          <a:effectRef idx="0"/>
          <a:fontRef idx="minor"/>
        </p:style>
        <p:txBody>
          <a:bodyPr wrap="none" lIns="92160" rIns="92160" tIns="46080" bIns="46080" anchor="t">
            <a:spAutoFit/>
          </a:bodyPr>
          <a:p>
            <a:pPr marL="345960" indent="-345960">
              <a:lnSpc>
                <a:spcPct val="200000"/>
              </a:lnSpc>
              <a:buClr>
                <a:srgbClr val="ddddd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dddddd"/>
                </a:solidFill>
                <a:effectLst/>
                <a:uFillTx/>
                <a:latin typeface="GEsans55"/>
              </a:rPr>
              <a:t> </a:t>
            </a:r>
            <a:r>
              <a:rPr b="1" lang="en-US" sz="3200" strike="noStrike" u="none">
                <a:solidFill>
                  <a:srgbClr val="000000"/>
                </a:solidFill>
                <a:effectLst/>
                <a:uFillTx/>
                <a:latin typeface="GEsans55"/>
              </a:rPr>
              <a:t> </a:t>
            </a:r>
            <a:r>
              <a:rPr b="1" i="1" lang="en-US" sz="3200" strike="noStrike" u="none">
                <a:solidFill>
                  <a:srgbClr val="ff0000"/>
                </a:solidFill>
                <a:effectLst/>
                <a:uFillTx/>
                <a:latin typeface="GEsansCon57"/>
              </a:rPr>
              <a:t>Measure</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of Quality</a:t>
            </a:r>
            <a:r>
              <a:rPr b="1" lang="en-US" sz="3200" strike="noStrike" u="none">
                <a:solidFill>
                  <a:srgbClr val="000000"/>
                </a:solidFill>
                <a:effectLst/>
                <a:uFillTx/>
                <a:latin typeface="GEsans55"/>
              </a:rPr>
              <a:t> </a:t>
            </a:r>
            <a:endParaRPr b="0" lang="en-US" sz="3200" strike="noStrike" u="none">
              <a:solidFill>
                <a:srgbClr val="000000"/>
              </a:solidFill>
              <a:effectLst/>
              <a:uFillTx/>
              <a:latin typeface="Times New Roman"/>
            </a:endParaRPr>
          </a:p>
        </p:txBody>
      </p:sp>
      <p:sp>
        <p:nvSpPr>
          <p:cNvPr id="25" name=""/>
          <p:cNvSpPr/>
          <p:nvPr/>
        </p:nvSpPr>
        <p:spPr>
          <a:xfrm>
            <a:off x="946080" y="3662280"/>
            <a:ext cx="7507440" cy="2289240"/>
          </a:xfrm>
          <a:prstGeom prst="rect">
            <a:avLst/>
          </a:prstGeom>
          <a:solidFill>
            <a:srgbClr val="ffff00"/>
          </a:solidFill>
          <a:ln w="2844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6 Sigma is a Statistically based Quality Program.</a:t>
            </a:r>
            <a:br>
              <a:rPr sz="2400"/>
            </a:b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It is a rigorous methodology to improve</a:t>
            </a:r>
            <a:br>
              <a:rPr sz="2400"/>
            </a:br>
            <a:r>
              <a:rPr b="1" lang="en-US" sz="2400" strike="noStrike" u="none">
                <a:solidFill>
                  <a:srgbClr val="000000"/>
                </a:solidFill>
                <a:effectLst/>
                <a:uFillTx/>
                <a:latin typeface="GEsans55"/>
              </a:rPr>
              <a:t>process control.</a:t>
            </a:r>
            <a:endParaRPr b="0" lang="en-US" sz="2400" strike="noStrike" u="none">
              <a:solidFill>
                <a:srgbClr val="000000"/>
              </a:solidFill>
              <a:effectLst/>
              <a:uFillTx/>
              <a:latin typeface="Times New Roman"/>
            </a:endParaRPr>
          </a:p>
        </p:txBody>
      </p:sp>
      <p:sp>
        <p:nvSpPr>
          <p:cNvPr id="26" name=""/>
          <p:cNvSpPr/>
          <p:nvPr/>
        </p:nvSpPr>
        <p:spPr>
          <a:xfrm>
            <a:off x="623520" y="1225440"/>
            <a:ext cx="8149680" cy="99792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600" strike="noStrike" u="none">
                <a:solidFill>
                  <a:srgbClr val="dddddd"/>
                </a:solidFill>
                <a:effectLst/>
                <a:uFillTx/>
                <a:latin typeface="GEsansCon57"/>
              </a:rPr>
              <a:t>What Is Six Sigma? </a:t>
            </a:r>
            <a:endParaRPr b="0" lang="en-US" sz="6600" strike="noStrike" u="none">
              <a:solidFill>
                <a:srgbClr val="000000"/>
              </a:solidFill>
              <a:effectLst/>
              <a:uFillTx/>
              <a:latin typeface="Times New Roman"/>
            </a:endParaRPr>
          </a:p>
        </p:txBody>
      </p:sp>
      <p:sp>
        <p:nvSpPr>
          <p:cNvPr id="27" name=""/>
          <p:cNvSpPr/>
          <p:nvPr/>
        </p:nvSpPr>
        <p:spPr>
          <a:xfrm>
            <a:off x="677880" y="609480"/>
            <a:ext cx="7788240" cy="1143000"/>
          </a:xfrm>
          <a:prstGeom prst="rect">
            <a:avLst/>
          </a:prstGeom>
          <a:noFill/>
          <a:ln w="0">
            <a:noFill/>
          </a:ln>
        </p:spPr>
        <p:style>
          <a:lnRef idx="0"/>
          <a:fillRef idx="0"/>
          <a:effectRef idx="0"/>
          <a:fontRef idx="minor"/>
        </p:style>
        <p:txBody>
          <a:bodyPr wrap="none"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28" name="">
            <a:hlinkClick r:id="rId1" action="ppaction://hlinksldjump"/>
          </p:cNvPr>
          <p:cNvSpPr/>
          <p:nvPr/>
        </p:nvSpPr>
        <p:spPr>
          <a:xfrm>
            <a:off x="533520" y="1297080"/>
            <a:ext cx="7778520" cy="873000"/>
          </a:xfrm>
          <a:custGeom>
            <a:avLst/>
            <a:gdLst>
              <a:gd name="textAreaLeft" fmla="*/ 56520 w 7778520"/>
              <a:gd name="textAreaRight" fmla="*/ 7722000 w 7778520"/>
              <a:gd name="textAreaTop" fmla="*/ 56520 h 873000"/>
              <a:gd name="textAreaBottom" fmla="*/ 816480 h 873000"/>
            </a:gdLst>
            <a:ahLst/>
            <a:cxnLst/>
            <a:rect l="textAreaLeft" t="textAreaTop" r="textAreaRight" b="textAreaBottom"/>
            <a:pathLst>
              <a:path w="192388" h="21600">
                <a:moveTo>
                  <a:pt x="0" y="0"/>
                </a:moveTo>
                <a:lnTo>
                  <a:pt x="192388" y="0"/>
                </a:lnTo>
                <a:lnTo>
                  <a:pt x="192388" y="21600"/>
                </a:lnTo>
                <a:lnTo>
                  <a:pt x="0" y="21600"/>
                </a:lnTo>
                <a:close/>
              </a:path>
              <a:path fill="lightenLess" w="192388" h="21600">
                <a:moveTo>
                  <a:pt x="0" y="0"/>
                </a:moveTo>
                <a:lnTo>
                  <a:pt x="192388" y="0"/>
                </a:lnTo>
                <a:lnTo>
                  <a:pt x="190988" y="1400"/>
                </a:lnTo>
                <a:lnTo>
                  <a:pt x="1400" y="1400"/>
                </a:lnTo>
                <a:close/>
              </a:path>
              <a:path fill="darken" w="192388" h="21600">
                <a:moveTo>
                  <a:pt x="192388" y="0"/>
                </a:moveTo>
                <a:lnTo>
                  <a:pt x="192388" y="21600"/>
                </a:lnTo>
                <a:lnTo>
                  <a:pt x="190988" y="20200"/>
                </a:lnTo>
                <a:lnTo>
                  <a:pt x="190988" y="1400"/>
                </a:lnTo>
                <a:close/>
              </a:path>
              <a:path fill="darkenLess" w="192388" h="21600">
                <a:moveTo>
                  <a:pt x="192388" y="21600"/>
                </a:moveTo>
                <a:lnTo>
                  <a:pt x="0" y="21600"/>
                </a:lnTo>
                <a:lnTo>
                  <a:pt x="1400" y="20200"/>
                </a:lnTo>
                <a:lnTo>
                  <a:pt x="190988" y="20200"/>
                </a:lnTo>
                <a:close/>
              </a:path>
              <a:path fill="lighten" w="192388" h="21600">
                <a:moveTo>
                  <a:pt x="0" y="21600"/>
                </a:moveTo>
                <a:lnTo>
                  <a:pt x="0" y="0"/>
                </a:lnTo>
                <a:lnTo>
                  <a:pt x="1400" y="1400"/>
                </a:lnTo>
                <a:lnTo>
                  <a:pt x="1400" y="20200"/>
                </a:lnTo>
                <a:close/>
              </a:path>
              <a:path fill="darken" w="192388" h="21600">
                <a:moveTo>
                  <a:pt x="89187" y="3794"/>
                </a:moveTo>
                <a:lnTo>
                  <a:pt x="103200" y="10800"/>
                </a:lnTo>
                <a:lnTo>
                  <a:pt x="89187" y="17806"/>
                </a:lnTo>
                <a:close/>
              </a:path>
            </a:pathLst>
          </a:cu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647" name=""/>
          <p:cNvGrpSpPr/>
          <p:nvPr/>
        </p:nvGrpSpPr>
        <p:grpSpPr>
          <a:xfrm>
            <a:off x="3860640" y="2146320"/>
            <a:ext cx="3022920" cy="851040"/>
            <a:chOff x="3860640" y="2146320"/>
            <a:chExt cx="3022920" cy="851040"/>
          </a:xfrm>
        </p:grpSpPr>
        <p:sp>
          <p:nvSpPr>
            <p:cNvPr id="648" name=""/>
            <p:cNvSpPr/>
            <p:nvPr/>
          </p:nvSpPr>
          <p:spPr>
            <a:xfrm>
              <a:off x="3860640" y="2146320"/>
              <a:ext cx="302292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9" name=""/>
            <p:cNvSpPr/>
            <p:nvPr/>
          </p:nvSpPr>
          <p:spPr>
            <a:xfrm>
              <a:off x="3946680" y="2309760"/>
              <a:ext cx="290808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Floor Care Manufacturer</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Plastics</a:t>
              </a:r>
              <a:endParaRPr b="0" lang="en-US" sz="1600" strike="noStrike" u="none">
                <a:solidFill>
                  <a:srgbClr val="000000"/>
                </a:solidFill>
                <a:effectLst/>
                <a:uFillTx/>
                <a:latin typeface="Times New Roman"/>
              </a:endParaRPr>
            </a:p>
          </p:txBody>
        </p:sp>
      </p:grpSp>
      <p:grpSp>
        <p:nvGrpSpPr>
          <p:cNvPr id="650" name=""/>
          <p:cNvGrpSpPr/>
          <p:nvPr/>
        </p:nvGrpSpPr>
        <p:grpSpPr>
          <a:xfrm>
            <a:off x="7338960" y="1450800"/>
            <a:ext cx="1358640" cy="851040"/>
            <a:chOff x="7338960" y="1450800"/>
            <a:chExt cx="1358640" cy="851040"/>
          </a:xfrm>
        </p:grpSpPr>
        <p:sp>
          <p:nvSpPr>
            <p:cNvPr id="651" name=""/>
            <p:cNvSpPr/>
            <p:nvPr/>
          </p:nvSpPr>
          <p:spPr>
            <a:xfrm>
              <a:off x="7338960" y="1450800"/>
              <a:ext cx="135864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2" name=""/>
            <p:cNvSpPr/>
            <p:nvPr/>
          </p:nvSpPr>
          <p:spPr>
            <a:xfrm>
              <a:off x="7338960" y="1587600"/>
              <a:ext cx="135864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Airlines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Engines</a:t>
              </a:r>
              <a:endParaRPr b="0" lang="en-US" sz="1600" strike="noStrike" u="none">
                <a:solidFill>
                  <a:srgbClr val="000000"/>
                </a:solidFill>
                <a:effectLst/>
                <a:uFillTx/>
                <a:latin typeface="Times New Roman"/>
              </a:endParaRPr>
            </a:p>
          </p:txBody>
        </p:sp>
      </p:grpSp>
      <p:grpSp>
        <p:nvGrpSpPr>
          <p:cNvPr id="653" name=""/>
          <p:cNvGrpSpPr/>
          <p:nvPr/>
        </p:nvGrpSpPr>
        <p:grpSpPr>
          <a:xfrm>
            <a:off x="3759120" y="1058760"/>
            <a:ext cx="1676520" cy="851040"/>
            <a:chOff x="3759120" y="1058760"/>
            <a:chExt cx="1676520" cy="851040"/>
          </a:xfrm>
        </p:grpSpPr>
        <p:sp>
          <p:nvSpPr>
            <p:cNvPr id="654" name=""/>
            <p:cNvSpPr/>
            <p:nvPr/>
          </p:nvSpPr>
          <p:spPr>
            <a:xfrm>
              <a:off x="3784680" y="1058760"/>
              <a:ext cx="165096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5" name=""/>
            <p:cNvSpPr/>
            <p:nvPr/>
          </p:nvSpPr>
          <p:spPr>
            <a:xfrm>
              <a:off x="3759120" y="1131840"/>
              <a:ext cx="16765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Builders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nvGrpSpPr>
          <p:cNvPr id="656" name=""/>
          <p:cNvGrpSpPr/>
          <p:nvPr/>
        </p:nvGrpSpPr>
        <p:grpSpPr>
          <a:xfrm>
            <a:off x="2230560" y="1517760"/>
            <a:ext cx="1485720" cy="850680"/>
            <a:chOff x="2230560" y="1517760"/>
            <a:chExt cx="1485720" cy="850680"/>
          </a:xfrm>
        </p:grpSpPr>
        <p:sp>
          <p:nvSpPr>
            <p:cNvPr id="657" name=""/>
            <p:cNvSpPr/>
            <p:nvPr/>
          </p:nvSpPr>
          <p:spPr>
            <a:xfrm>
              <a:off x="2287440" y="1517760"/>
              <a:ext cx="1371600" cy="85068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8" name=""/>
            <p:cNvSpPr/>
            <p:nvPr/>
          </p:nvSpPr>
          <p:spPr>
            <a:xfrm>
              <a:off x="2230560" y="1654200"/>
              <a:ext cx="14857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Hospitals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Medical</a:t>
              </a:r>
              <a:endParaRPr b="0" lang="en-US" sz="1600" strike="noStrike" u="none">
                <a:solidFill>
                  <a:srgbClr val="000000"/>
                </a:solidFill>
                <a:effectLst/>
                <a:uFillTx/>
                <a:latin typeface="Times New Roman"/>
              </a:endParaRPr>
            </a:p>
          </p:txBody>
        </p:sp>
      </p:grpSp>
      <p:grpSp>
        <p:nvGrpSpPr>
          <p:cNvPr id="659" name=""/>
          <p:cNvGrpSpPr/>
          <p:nvPr/>
        </p:nvGrpSpPr>
        <p:grpSpPr>
          <a:xfrm>
            <a:off x="2219400" y="2786040"/>
            <a:ext cx="1930320" cy="979560"/>
            <a:chOff x="2219400" y="2786040"/>
            <a:chExt cx="1930320" cy="979560"/>
          </a:xfrm>
        </p:grpSpPr>
        <p:sp>
          <p:nvSpPr>
            <p:cNvPr id="660" name=""/>
            <p:cNvSpPr/>
            <p:nvPr/>
          </p:nvSpPr>
          <p:spPr>
            <a:xfrm>
              <a:off x="2219400" y="2786040"/>
              <a:ext cx="1930320" cy="97956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1" name=""/>
            <p:cNvSpPr/>
            <p:nvPr/>
          </p:nvSpPr>
          <p:spPr>
            <a:xfrm>
              <a:off x="2347920" y="2795400"/>
              <a:ext cx="167580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Retailers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Lighting</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nvGrpSpPr>
          <p:cNvPr id="662" name=""/>
          <p:cNvGrpSpPr/>
          <p:nvPr/>
        </p:nvGrpSpPr>
        <p:grpSpPr>
          <a:xfrm>
            <a:off x="5737320" y="1038240"/>
            <a:ext cx="1398600" cy="893880"/>
            <a:chOff x="5737320" y="1038240"/>
            <a:chExt cx="1398600" cy="893880"/>
          </a:xfrm>
        </p:grpSpPr>
        <p:sp>
          <p:nvSpPr>
            <p:cNvPr id="663" name=""/>
            <p:cNvSpPr/>
            <p:nvPr/>
          </p:nvSpPr>
          <p:spPr>
            <a:xfrm>
              <a:off x="5737320" y="1038240"/>
              <a:ext cx="1398600" cy="89388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4" name=""/>
            <p:cNvSpPr/>
            <p:nvPr/>
          </p:nvSpPr>
          <p:spPr>
            <a:xfrm>
              <a:off x="5878800" y="1073160"/>
              <a:ext cx="119376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OEMs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Vendor</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CEF</a:t>
              </a:r>
              <a:endParaRPr b="0" lang="en-US" sz="1600" strike="noStrike" u="none">
                <a:solidFill>
                  <a:srgbClr val="000000"/>
                </a:solidFill>
                <a:effectLst/>
                <a:uFillTx/>
                <a:latin typeface="Times New Roman"/>
              </a:endParaRPr>
            </a:p>
          </p:txBody>
        </p:sp>
      </p:grpSp>
      <p:grpSp>
        <p:nvGrpSpPr>
          <p:cNvPr id="665" name=""/>
          <p:cNvGrpSpPr/>
          <p:nvPr/>
        </p:nvGrpSpPr>
        <p:grpSpPr>
          <a:xfrm>
            <a:off x="6846840" y="2664000"/>
            <a:ext cx="2147760" cy="934920"/>
            <a:chOff x="6846840" y="2664000"/>
            <a:chExt cx="2147760" cy="934920"/>
          </a:xfrm>
        </p:grpSpPr>
        <p:sp>
          <p:nvSpPr>
            <p:cNvPr id="666" name=""/>
            <p:cNvSpPr/>
            <p:nvPr/>
          </p:nvSpPr>
          <p:spPr>
            <a:xfrm>
              <a:off x="6846840" y="2705400"/>
              <a:ext cx="2147760" cy="89352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7" name=""/>
            <p:cNvSpPr/>
            <p:nvPr/>
          </p:nvSpPr>
          <p:spPr>
            <a:xfrm>
              <a:off x="6956280" y="2664000"/>
              <a:ext cx="198108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Utilities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Power Sys.</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Industrial Sys</a:t>
              </a:r>
              <a:r>
                <a:rPr b="0" lang="en-US" sz="1600" strike="noStrike" u="none">
                  <a:solidFill>
                    <a:srgbClr val="000000"/>
                  </a:solidFill>
                  <a:effectLst/>
                  <a:uFillTx/>
                  <a:latin typeface="GEsans55"/>
                </a:rPr>
                <a:t>.</a:t>
              </a:r>
              <a:endParaRPr b="0" lang="en-US" sz="1600" strike="noStrike" u="none">
                <a:solidFill>
                  <a:srgbClr val="000000"/>
                </a:solidFill>
                <a:effectLst/>
                <a:uFillTx/>
                <a:latin typeface="Times New Roman"/>
              </a:endParaRPr>
            </a:p>
          </p:txBody>
        </p:sp>
      </p:grpSp>
      <p:sp>
        <p:nvSpPr>
          <p:cNvPr id="668" name=""/>
          <p:cNvSpPr/>
          <p:nvPr/>
        </p:nvSpPr>
        <p:spPr>
          <a:xfrm>
            <a:off x="3902040" y="90360"/>
            <a:ext cx="57078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 the Customer</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669" name=""/>
          <p:cNvGrpSpPr/>
          <p:nvPr/>
        </p:nvGrpSpPr>
        <p:grpSpPr>
          <a:xfrm>
            <a:off x="206280" y="954000"/>
            <a:ext cx="1900080" cy="2290680"/>
            <a:chOff x="206280" y="954000"/>
            <a:chExt cx="1900080" cy="2290680"/>
          </a:xfrm>
        </p:grpSpPr>
        <p:sp>
          <p:nvSpPr>
            <p:cNvPr id="670" name=""/>
            <p:cNvSpPr/>
            <p:nvPr/>
          </p:nvSpPr>
          <p:spPr>
            <a:xfrm>
              <a:off x="206280" y="9540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671" name="6%20Sigma1" descr=""/>
            <p:cNvPicPr/>
            <p:nvPr/>
          </p:nvPicPr>
          <p:blipFill>
            <a:blip r:embed="rId1"/>
            <a:stretch/>
          </p:blipFill>
          <p:spPr>
            <a:xfrm>
              <a:off x="220320" y="1765080"/>
              <a:ext cx="1820880" cy="1065240"/>
            </a:xfrm>
            <a:prstGeom prst="rect">
              <a:avLst/>
            </a:prstGeom>
            <a:noFill/>
            <a:ln w="0">
              <a:noFill/>
            </a:ln>
          </p:spPr>
        </p:pic>
        <p:sp>
          <p:nvSpPr>
            <p:cNvPr id="672" name=""/>
            <p:cNvSpPr/>
            <p:nvPr/>
          </p:nvSpPr>
          <p:spPr>
            <a:xfrm>
              <a:off x="396720" y="15476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673" name=""/>
            <p:cNvSpPr/>
            <p:nvPr/>
          </p:nvSpPr>
          <p:spPr>
            <a:xfrm>
              <a:off x="294120" y="18270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674" name=""/>
            <p:cNvSpPr/>
            <p:nvPr/>
          </p:nvSpPr>
          <p:spPr>
            <a:xfrm>
              <a:off x="281880" y="21049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a:t>
              </a:r>
              <a:r>
                <a:rPr b="1" lang="en-US" sz="1000" strike="noStrike" u="none">
                  <a:solidFill>
                    <a:srgbClr val="ff3300"/>
                  </a:solidFill>
                  <a:effectLst/>
                  <a:uFillTx/>
                  <a:latin typeface="Arial"/>
                </a:rPr>
                <a:t> @ THE CUSTOMER</a:t>
              </a:r>
              <a:endParaRPr b="0" lang="en-US" sz="1000" strike="noStrike" u="none">
                <a:solidFill>
                  <a:srgbClr val="000000"/>
                </a:solidFill>
                <a:effectLst/>
                <a:uFillTx/>
                <a:latin typeface="Times New Roman"/>
              </a:endParaRPr>
            </a:p>
          </p:txBody>
        </p:sp>
        <p:sp>
          <p:nvSpPr>
            <p:cNvPr id="675" name=""/>
            <p:cNvSpPr/>
            <p:nvPr/>
          </p:nvSpPr>
          <p:spPr>
            <a:xfrm>
              <a:off x="431280" y="23842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676" name=""/>
            <p:cNvSpPr/>
            <p:nvPr/>
          </p:nvSpPr>
          <p:spPr>
            <a:xfrm>
              <a:off x="446040" y="26604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677" name=""/>
            <p:cNvGrpSpPr/>
            <p:nvPr/>
          </p:nvGrpSpPr>
          <p:grpSpPr>
            <a:xfrm>
              <a:off x="284040" y="1004760"/>
              <a:ext cx="474480" cy="436680"/>
              <a:chOff x="284040" y="1004760"/>
              <a:chExt cx="474480" cy="436680"/>
            </a:xfrm>
          </p:grpSpPr>
          <p:sp>
            <p:nvSpPr>
              <p:cNvPr id="678" name=""/>
              <p:cNvSpPr/>
              <p:nvPr/>
            </p:nvSpPr>
            <p:spPr>
              <a:xfrm>
                <a:off x="284040" y="10047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9" name=""/>
              <p:cNvSpPr/>
              <p:nvPr/>
            </p:nvSpPr>
            <p:spPr>
              <a:xfrm>
                <a:off x="343800" y="11311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0" name=""/>
              <p:cNvSpPr/>
              <p:nvPr/>
            </p:nvSpPr>
            <p:spPr>
              <a:xfrm>
                <a:off x="343800" y="11311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81" name=""/>
            <p:cNvSpPr/>
            <p:nvPr/>
          </p:nvSpPr>
          <p:spPr>
            <a:xfrm>
              <a:off x="763560" y="10969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682" name=""/>
            <p:cNvSpPr/>
            <p:nvPr/>
          </p:nvSpPr>
          <p:spPr>
            <a:xfrm>
              <a:off x="361080" y="29415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683" name=""/>
          <p:cNvGrpSpPr/>
          <p:nvPr/>
        </p:nvGrpSpPr>
        <p:grpSpPr>
          <a:xfrm>
            <a:off x="1076400" y="3673440"/>
            <a:ext cx="7780320" cy="2054160"/>
            <a:chOff x="1076400" y="3673440"/>
            <a:chExt cx="7780320" cy="2054160"/>
          </a:xfrm>
        </p:grpSpPr>
        <p:sp>
          <p:nvSpPr>
            <p:cNvPr id="684" name=""/>
            <p:cNvSpPr/>
            <p:nvPr/>
          </p:nvSpPr>
          <p:spPr>
            <a:xfrm>
              <a:off x="1076400" y="3673440"/>
              <a:ext cx="7780320" cy="205416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5" name=""/>
            <p:cNvSpPr/>
            <p:nvPr/>
          </p:nvSpPr>
          <p:spPr>
            <a:xfrm>
              <a:off x="1262160" y="3708360"/>
              <a:ext cx="2967120" cy="88632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tabLst>
                  <a:tab algn="l" pos="0"/>
                  <a:tab algn="l" pos="4064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Customer Issue</a:t>
              </a:r>
              <a:endParaRPr b="0" lang="en-US" sz="20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4064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GEsans55"/>
                </a:rPr>
                <a:t>Assembly Line Efficiency</a:t>
              </a:r>
              <a:endParaRPr b="0" lang="en-US" sz="1600" strike="noStrike" u="none">
                <a:solidFill>
                  <a:srgbClr val="000000"/>
                </a:solidFill>
                <a:effectLst/>
                <a:uFillTx/>
                <a:latin typeface="Times New Roman"/>
              </a:endParaRPr>
            </a:p>
            <a:p>
              <a:pPr marL="228600" indent="-228600">
                <a:lnSpc>
                  <a:spcPct val="100000"/>
                </a:lnSpc>
                <a:tabLst>
                  <a:tab algn="l" pos="0"/>
                  <a:tab algn="l" pos="4064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grpSp>
      <p:sp>
        <p:nvSpPr>
          <p:cNvPr id="686" name=""/>
          <p:cNvSpPr/>
          <p:nvPr/>
        </p:nvSpPr>
        <p:spPr>
          <a:xfrm>
            <a:off x="3860640" y="2146320"/>
            <a:ext cx="3022920" cy="851040"/>
          </a:xfrm>
          <a:prstGeom prst="ellipse">
            <a:avLst/>
          </a:prstGeom>
          <a:solidFill>
            <a:srgbClr val="3333cc"/>
          </a:solidFill>
          <a:ln w="936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7" name=""/>
          <p:cNvSpPr/>
          <p:nvPr/>
        </p:nvSpPr>
        <p:spPr>
          <a:xfrm>
            <a:off x="3946680" y="2309760"/>
            <a:ext cx="290808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ffffff"/>
                </a:solidFill>
                <a:effectLst/>
                <a:uFillTx/>
                <a:latin typeface="GEsans55"/>
              </a:rPr>
              <a:t>Floor Care Manufacturer</a:t>
            </a:r>
            <a:br>
              <a:rPr sz="1600"/>
            </a:br>
            <a:r>
              <a:rPr b="0" lang="en-US" sz="1600" strike="noStrike" u="none">
                <a:solidFill>
                  <a:srgbClr val="ffffff"/>
                </a:solidFill>
                <a:effectLst/>
                <a:uFillTx/>
                <a:latin typeface="GEsans55"/>
              </a:rPr>
              <a:t>–</a:t>
            </a:r>
            <a:r>
              <a:rPr b="0" lang="en-US" sz="1600" strike="noStrike" u="none">
                <a:solidFill>
                  <a:srgbClr val="ffffff"/>
                </a:solidFill>
                <a:effectLst/>
                <a:uFillTx/>
                <a:latin typeface="GEsans55"/>
              </a:rPr>
              <a:t>	</a:t>
            </a:r>
            <a:r>
              <a:rPr b="0" lang="en-US" sz="1600" strike="noStrike" u="none">
                <a:solidFill>
                  <a:srgbClr val="ffffff"/>
                </a:solidFill>
                <a:effectLst/>
                <a:uFillTx/>
                <a:latin typeface="GEsans55"/>
              </a:rPr>
              <a:t>Plastics</a:t>
            </a:r>
            <a:endParaRPr b="0" lang="en-US" sz="1600" strike="noStrike" u="none">
              <a:solidFill>
                <a:srgbClr val="000000"/>
              </a:solidFill>
              <a:effectLst/>
              <a:uFillTx/>
              <a:latin typeface="Times New Roman"/>
            </a:endParaRPr>
          </a:p>
        </p:txBody>
      </p:sp>
      <p:grpSp>
        <p:nvGrpSpPr>
          <p:cNvPr id="688" name=""/>
          <p:cNvGrpSpPr/>
          <p:nvPr/>
        </p:nvGrpSpPr>
        <p:grpSpPr>
          <a:xfrm>
            <a:off x="7338960" y="1450800"/>
            <a:ext cx="1358640" cy="851040"/>
            <a:chOff x="7338960" y="1450800"/>
            <a:chExt cx="1358640" cy="851040"/>
          </a:xfrm>
        </p:grpSpPr>
        <p:sp>
          <p:nvSpPr>
            <p:cNvPr id="689" name=""/>
            <p:cNvSpPr/>
            <p:nvPr/>
          </p:nvSpPr>
          <p:spPr>
            <a:xfrm>
              <a:off x="7338960" y="1450800"/>
              <a:ext cx="135864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0" name=""/>
            <p:cNvSpPr/>
            <p:nvPr/>
          </p:nvSpPr>
          <p:spPr>
            <a:xfrm>
              <a:off x="7338960" y="1587600"/>
              <a:ext cx="135864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Airlines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Engines</a:t>
              </a:r>
              <a:endParaRPr b="0" lang="en-US" sz="1600" strike="noStrike" u="none">
                <a:solidFill>
                  <a:srgbClr val="000000"/>
                </a:solidFill>
                <a:effectLst/>
                <a:uFillTx/>
                <a:latin typeface="Times New Roman"/>
              </a:endParaRPr>
            </a:p>
          </p:txBody>
        </p:sp>
      </p:grpSp>
      <p:grpSp>
        <p:nvGrpSpPr>
          <p:cNvPr id="691" name=""/>
          <p:cNvGrpSpPr/>
          <p:nvPr/>
        </p:nvGrpSpPr>
        <p:grpSpPr>
          <a:xfrm>
            <a:off x="3759120" y="1058760"/>
            <a:ext cx="1676520" cy="851040"/>
            <a:chOff x="3759120" y="1058760"/>
            <a:chExt cx="1676520" cy="851040"/>
          </a:xfrm>
        </p:grpSpPr>
        <p:sp>
          <p:nvSpPr>
            <p:cNvPr id="692" name=""/>
            <p:cNvSpPr/>
            <p:nvPr/>
          </p:nvSpPr>
          <p:spPr>
            <a:xfrm>
              <a:off x="3784680" y="1058760"/>
              <a:ext cx="165096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3" name=""/>
            <p:cNvSpPr/>
            <p:nvPr/>
          </p:nvSpPr>
          <p:spPr>
            <a:xfrm>
              <a:off x="3759120" y="1131840"/>
              <a:ext cx="16765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Builders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nvGrpSpPr>
          <p:cNvPr id="694" name=""/>
          <p:cNvGrpSpPr/>
          <p:nvPr/>
        </p:nvGrpSpPr>
        <p:grpSpPr>
          <a:xfrm>
            <a:off x="1994040" y="1376280"/>
            <a:ext cx="1930320" cy="2206800"/>
            <a:chOff x="1994040" y="1376280"/>
            <a:chExt cx="1930320" cy="2206800"/>
          </a:xfrm>
        </p:grpSpPr>
        <p:grpSp>
          <p:nvGrpSpPr>
            <p:cNvPr id="695" name=""/>
            <p:cNvGrpSpPr/>
            <p:nvPr/>
          </p:nvGrpSpPr>
          <p:grpSpPr>
            <a:xfrm>
              <a:off x="2216160" y="1376280"/>
              <a:ext cx="1485720" cy="851040"/>
              <a:chOff x="2216160" y="1376280"/>
              <a:chExt cx="1485720" cy="851040"/>
            </a:xfrm>
          </p:grpSpPr>
          <p:sp>
            <p:nvSpPr>
              <p:cNvPr id="696" name=""/>
              <p:cNvSpPr/>
              <p:nvPr/>
            </p:nvSpPr>
            <p:spPr>
              <a:xfrm>
                <a:off x="2273040" y="1376280"/>
                <a:ext cx="137160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7" name=""/>
              <p:cNvSpPr/>
              <p:nvPr/>
            </p:nvSpPr>
            <p:spPr>
              <a:xfrm>
                <a:off x="2216160" y="1513080"/>
                <a:ext cx="14857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Hospitals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Medical</a:t>
                </a:r>
                <a:endParaRPr b="0" lang="en-US" sz="1600" strike="noStrike" u="none">
                  <a:solidFill>
                    <a:srgbClr val="000000"/>
                  </a:solidFill>
                  <a:effectLst/>
                  <a:uFillTx/>
                  <a:latin typeface="Times New Roman"/>
                </a:endParaRPr>
              </a:p>
            </p:txBody>
          </p:sp>
        </p:grpSp>
        <p:grpSp>
          <p:nvGrpSpPr>
            <p:cNvPr id="698" name=""/>
            <p:cNvGrpSpPr/>
            <p:nvPr/>
          </p:nvGrpSpPr>
          <p:grpSpPr>
            <a:xfrm>
              <a:off x="1994040" y="2603520"/>
              <a:ext cx="1930320" cy="979560"/>
              <a:chOff x="1994040" y="2603520"/>
              <a:chExt cx="1930320" cy="979560"/>
            </a:xfrm>
          </p:grpSpPr>
          <p:sp>
            <p:nvSpPr>
              <p:cNvPr id="699" name=""/>
              <p:cNvSpPr/>
              <p:nvPr/>
            </p:nvSpPr>
            <p:spPr>
              <a:xfrm>
                <a:off x="1994040" y="2603520"/>
                <a:ext cx="1930320" cy="97956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0" name=""/>
              <p:cNvSpPr/>
              <p:nvPr/>
            </p:nvSpPr>
            <p:spPr>
              <a:xfrm>
                <a:off x="2122560" y="2612880"/>
                <a:ext cx="167580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Retailers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Lighting</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grpSp>
        <p:nvGrpSpPr>
          <p:cNvPr id="701" name=""/>
          <p:cNvGrpSpPr/>
          <p:nvPr/>
        </p:nvGrpSpPr>
        <p:grpSpPr>
          <a:xfrm>
            <a:off x="5737320" y="1038240"/>
            <a:ext cx="1398600" cy="893880"/>
            <a:chOff x="5737320" y="1038240"/>
            <a:chExt cx="1398600" cy="893880"/>
          </a:xfrm>
        </p:grpSpPr>
        <p:sp>
          <p:nvSpPr>
            <p:cNvPr id="702" name=""/>
            <p:cNvSpPr/>
            <p:nvPr/>
          </p:nvSpPr>
          <p:spPr>
            <a:xfrm>
              <a:off x="5737320" y="1038240"/>
              <a:ext cx="1398600" cy="89388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3" name=""/>
            <p:cNvSpPr/>
            <p:nvPr/>
          </p:nvSpPr>
          <p:spPr>
            <a:xfrm>
              <a:off x="5878800" y="1073160"/>
              <a:ext cx="119376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OEMs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Vendor</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CEF</a:t>
              </a:r>
              <a:endParaRPr b="0" lang="en-US" sz="1600" strike="noStrike" u="none">
                <a:solidFill>
                  <a:srgbClr val="000000"/>
                </a:solidFill>
                <a:effectLst/>
                <a:uFillTx/>
                <a:latin typeface="Times New Roman"/>
              </a:endParaRPr>
            </a:p>
          </p:txBody>
        </p:sp>
      </p:grpSp>
      <p:grpSp>
        <p:nvGrpSpPr>
          <p:cNvPr id="704" name=""/>
          <p:cNvGrpSpPr/>
          <p:nvPr/>
        </p:nvGrpSpPr>
        <p:grpSpPr>
          <a:xfrm>
            <a:off x="6846840" y="2664000"/>
            <a:ext cx="2147760" cy="934920"/>
            <a:chOff x="6846840" y="2664000"/>
            <a:chExt cx="2147760" cy="934920"/>
          </a:xfrm>
        </p:grpSpPr>
        <p:sp>
          <p:nvSpPr>
            <p:cNvPr id="705" name=""/>
            <p:cNvSpPr/>
            <p:nvPr/>
          </p:nvSpPr>
          <p:spPr>
            <a:xfrm>
              <a:off x="6846840" y="2705400"/>
              <a:ext cx="2147760" cy="89352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6" name=""/>
            <p:cNvSpPr/>
            <p:nvPr/>
          </p:nvSpPr>
          <p:spPr>
            <a:xfrm>
              <a:off x="6956280" y="2664000"/>
              <a:ext cx="198108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Utilities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Power Sys.</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Industrial Sys</a:t>
              </a:r>
              <a:r>
                <a:rPr b="0" lang="en-US" sz="1600" strike="noStrike" u="none">
                  <a:solidFill>
                    <a:srgbClr val="000000"/>
                  </a:solidFill>
                  <a:effectLst/>
                  <a:uFillTx/>
                  <a:latin typeface="GEsans55"/>
                </a:rPr>
                <a:t>.</a:t>
              </a:r>
              <a:endParaRPr b="0" lang="en-US" sz="1600" strike="noStrike" u="none">
                <a:solidFill>
                  <a:srgbClr val="000000"/>
                </a:solidFill>
                <a:effectLst/>
                <a:uFillTx/>
                <a:latin typeface="Times New Roman"/>
              </a:endParaRPr>
            </a:p>
          </p:txBody>
        </p:sp>
      </p:grpSp>
      <p:sp>
        <p:nvSpPr>
          <p:cNvPr id="707" name=""/>
          <p:cNvSpPr/>
          <p:nvPr/>
        </p:nvSpPr>
        <p:spPr>
          <a:xfrm>
            <a:off x="3902040" y="90360"/>
            <a:ext cx="57078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 the Customer</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708" name=""/>
          <p:cNvGrpSpPr/>
          <p:nvPr/>
        </p:nvGrpSpPr>
        <p:grpSpPr>
          <a:xfrm>
            <a:off x="0" y="841320"/>
            <a:ext cx="1900080" cy="2290680"/>
            <a:chOff x="0" y="841320"/>
            <a:chExt cx="1900080" cy="2290680"/>
          </a:xfrm>
        </p:grpSpPr>
        <p:sp>
          <p:nvSpPr>
            <p:cNvPr id="709" name=""/>
            <p:cNvSpPr/>
            <p:nvPr/>
          </p:nvSpPr>
          <p:spPr>
            <a:xfrm>
              <a:off x="0" y="84132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710" name="6%20Sigma1" descr=""/>
            <p:cNvPicPr/>
            <p:nvPr/>
          </p:nvPicPr>
          <p:blipFill>
            <a:blip r:embed="rId1"/>
            <a:stretch/>
          </p:blipFill>
          <p:spPr>
            <a:xfrm>
              <a:off x="14040" y="1652400"/>
              <a:ext cx="1820880" cy="1065240"/>
            </a:xfrm>
            <a:prstGeom prst="rect">
              <a:avLst/>
            </a:prstGeom>
            <a:noFill/>
            <a:ln w="0">
              <a:noFill/>
            </a:ln>
          </p:spPr>
        </p:pic>
        <p:sp>
          <p:nvSpPr>
            <p:cNvPr id="711" name=""/>
            <p:cNvSpPr/>
            <p:nvPr/>
          </p:nvSpPr>
          <p:spPr>
            <a:xfrm>
              <a:off x="190440" y="143496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712" name=""/>
            <p:cNvSpPr/>
            <p:nvPr/>
          </p:nvSpPr>
          <p:spPr>
            <a:xfrm>
              <a:off x="87840" y="171432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713" name=""/>
            <p:cNvSpPr/>
            <p:nvPr/>
          </p:nvSpPr>
          <p:spPr>
            <a:xfrm>
              <a:off x="75600" y="199224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a:t>
              </a:r>
              <a:r>
                <a:rPr b="1" lang="en-US" sz="1000" strike="noStrike" u="none">
                  <a:solidFill>
                    <a:srgbClr val="ff3300"/>
                  </a:solidFill>
                  <a:effectLst/>
                  <a:uFillTx/>
                  <a:latin typeface="Arial"/>
                </a:rPr>
                <a:t>  @ THE CUSTOMER</a:t>
              </a:r>
              <a:endParaRPr b="0" lang="en-US" sz="1000" strike="noStrike" u="none">
                <a:solidFill>
                  <a:srgbClr val="000000"/>
                </a:solidFill>
                <a:effectLst/>
                <a:uFillTx/>
                <a:latin typeface="Times New Roman"/>
              </a:endParaRPr>
            </a:p>
          </p:txBody>
        </p:sp>
        <p:sp>
          <p:nvSpPr>
            <p:cNvPr id="714" name=""/>
            <p:cNvSpPr/>
            <p:nvPr/>
          </p:nvSpPr>
          <p:spPr>
            <a:xfrm>
              <a:off x="225000" y="227160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715" name=""/>
            <p:cNvSpPr/>
            <p:nvPr/>
          </p:nvSpPr>
          <p:spPr>
            <a:xfrm>
              <a:off x="239760" y="254772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716" name=""/>
            <p:cNvGrpSpPr/>
            <p:nvPr/>
          </p:nvGrpSpPr>
          <p:grpSpPr>
            <a:xfrm>
              <a:off x="77760" y="892080"/>
              <a:ext cx="474480" cy="436680"/>
              <a:chOff x="77760" y="892080"/>
              <a:chExt cx="474480" cy="436680"/>
            </a:xfrm>
          </p:grpSpPr>
          <p:sp>
            <p:nvSpPr>
              <p:cNvPr id="717" name=""/>
              <p:cNvSpPr/>
              <p:nvPr/>
            </p:nvSpPr>
            <p:spPr>
              <a:xfrm>
                <a:off x="77760" y="89208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8" name=""/>
              <p:cNvSpPr/>
              <p:nvPr/>
            </p:nvSpPr>
            <p:spPr>
              <a:xfrm>
                <a:off x="137520" y="101844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9" name=""/>
              <p:cNvSpPr/>
              <p:nvPr/>
            </p:nvSpPr>
            <p:spPr>
              <a:xfrm>
                <a:off x="137520" y="101844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720" name=""/>
            <p:cNvSpPr/>
            <p:nvPr/>
          </p:nvSpPr>
          <p:spPr>
            <a:xfrm>
              <a:off x="557280" y="98424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721" name=""/>
            <p:cNvSpPr/>
            <p:nvPr/>
          </p:nvSpPr>
          <p:spPr>
            <a:xfrm>
              <a:off x="154800" y="282888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722" name=""/>
          <p:cNvSpPr/>
          <p:nvPr/>
        </p:nvSpPr>
        <p:spPr>
          <a:xfrm>
            <a:off x="1076400" y="3673440"/>
            <a:ext cx="7780320" cy="205416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3" name=""/>
          <p:cNvSpPr/>
          <p:nvPr/>
        </p:nvSpPr>
        <p:spPr>
          <a:xfrm>
            <a:off x="1262160" y="3708360"/>
            <a:ext cx="2967120" cy="88632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tabLst>
                <a:tab algn="l" pos="0"/>
                <a:tab algn="l" pos="4064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Customer Issue</a:t>
            </a:r>
            <a:endParaRPr b="0" lang="en-US" sz="20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4064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b2b2b2"/>
                </a:solidFill>
                <a:effectLst/>
                <a:uFillTx/>
                <a:latin typeface="GEsans55"/>
              </a:rPr>
              <a:t>Assembly Line Efficiency</a:t>
            </a:r>
            <a:endParaRPr b="0" lang="en-US" sz="1600" strike="noStrike" u="none">
              <a:solidFill>
                <a:srgbClr val="000000"/>
              </a:solidFill>
              <a:effectLst/>
              <a:uFillTx/>
              <a:latin typeface="Times New Roman"/>
            </a:endParaRPr>
          </a:p>
          <a:p>
            <a:pPr marL="228600" indent="-228600">
              <a:lnSpc>
                <a:spcPct val="100000"/>
              </a:lnSpc>
              <a:tabLst>
                <a:tab algn="l" pos="0"/>
                <a:tab algn="l" pos="4064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724" name=""/>
          <p:cNvSpPr/>
          <p:nvPr/>
        </p:nvSpPr>
        <p:spPr>
          <a:xfrm>
            <a:off x="3860640" y="2146320"/>
            <a:ext cx="3022920" cy="851040"/>
          </a:xfrm>
          <a:prstGeom prst="ellipse">
            <a:avLst/>
          </a:prstGeom>
          <a:solidFill>
            <a:srgbClr val="3333cc"/>
          </a:solidFill>
          <a:ln w="936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5" name=""/>
          <p:cNvSpPr/>
          <p:nvPr/>
        </p:nvSpPr>
        <p:spPr>
          <a:xfrm>
            <a:off x="3946680" y="2309760"/>
            <a:ext cx="290808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ffffff"/>
                </a:solidFill>
                <a:effectLst/>
                <a:uFillTx/>
                <a:latin typeface="GEsans55"/>
              </a:rPr>
              <a:t>Floor Care Manufacturer</a:t>
            </a:r>
            <a:br>
              <a:rPr sz="1600"/>
            </a:br>
            <a:r>
              <a:rPr b="0" lang="en-US" sz="1600" strike="noStrike" u="none">
                <a:solidFill>
                  <a:srgbClr val="ffffff"/>
                </a:solidFill>
                <a:effectLst/>
                <a:uFillTx/>
                <a:latin typeface="GEsans55"/>
              </a:rPr>
              <a:t>–</a:t>
            </a:r>
            <a:r>
              <a:rPr b="0" lang="en-US" sz="1600" strike="noStrike" u="none">
                <a:solidFill>
                  <a:srgbClr val="ffffff"/>
                </a:solidFill>
                <a:effectLst/>
                <a:uFillTx/>
                <a:latin typeface="GEsans55"/>
              </a:rPr>
              <a:t>	</a:t>
            </a:r>
            <a:r>
              <a:rPr b="0" lang="en-US" sz="1600" strike="noStrike" u="none">
                <a:solidFill>
                  <a:srgbClr val="ffffff"/>
                </a:solidFill>
                <a:effectLst/>
                <a:uFillTx/>
                <a:latin typeface="GEsans55"/>
              </a:rPr>
              <a:t>Plastics</a:t>
            </a:r>
            <a:endParaRPr b="0" lang="en-US" sz="1600" strike="noStrike" u="none">
              <a:solidFill>
                <a:srgbClr val="000000"/>
              </a:solidFill>
              <a:effectLst/>
              <a:uFillTx/>
              <a:latin typeface="Times New Roman"/>
            </a:endParaRPr>
          </a:p>
        </p:txBody>
      </p:sp>
      <p:grpSp>
        <p:nvGrpSpPr>
          <p:cNvPr id="726" name=""/>
          <p:cNvGrpSpPr/>
          <p:nvPr/>
        </p:nvGrpSpPr>
        <p:grpSpPr>
          <a:xfrm>
            <a:off x="7338960" y="1450800"/>
            <a:ext cx="1358640" cy="851040"/>
            <a:chOff x="7338960" y="1450800"/>
            <a:chExt cx="1358640" cy="851040"/>
          </a:xfrm>
        </p:grpSpPr>
        <p:sp>
          <p:nvSpPr>
            <p:cNvPr id="727" name=""/>
            <p:cNvSpPr/>
            <p:nvPr/>
          </p:nvSpPr>
          <p:spPr>
            <a:xfrm>
              <a:off x="7338960" y="1450800"/>
              <a:ext cx="135864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8" name=""/>
            <p:cNvSpPr/>
            <p:nvPr/>
          </p:nvSpPr>
          <p:spPr>
            <a:xfrm>
              <a:off x="7338960" y="1587600"/>
              <a:ext cx="135864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Airlines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Engines</a:t>
              </a:r>
              <a:endParaRPr b="0" lang="en-US" sz="1600" strike="noStrike" u="none">
                <a:solidFill>
                  <a:srgbClr val="000000"/>
                </a:solidFill>
                <a:effectLst/>
                <a:uFillTx/>
                <a:latin typeface="Times New Roman"/>
              </a:endParaRPr>
            </a:p>
          </p:txBody>
        </p:sp>
      </p:grpSp>
      <p:grpSp>
        <p:nvGrpSpPr>
          <p:cNvPr id="729" name=""/>
          <p:cNvGrpSpPr/>
          <p:nvPr/>
        </p:nvGrpSpPr>
        <p:grpSpPr>
          <a:xfrm>
            <a:off x="3759120" y="1058760"/>
            <a:ext cx="1676520" cy="851040"/>
            <a:chOff x="3759120" y="1058760"/>
            <a:chExt cx="1676520" cy="851040"/>
          </a:xfrm>
        </p:grpSpPr>
        <p:sp>
          <p:nvSpPr>
            <p:cNvPr id="730" name=""/>
            <p:cNvSpPr/>
            <p:nvPr/>
          </p:nvSpPr>
          <p:spPr>
            <a:xfrm>
              <a:off x="3784680" y="1058760"/>
              <a:ext cx="165096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1" name=""/>
            <p:cNvSpPr/>
            <p:nvPr/>
          </p:nvSpPr>
          <p:spPr>
            <a:xfrm>
              <a:off x="3759120" y="1131840"/>
              <a:ext cx="16765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Builders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nvGrpSpPr>
          <p:cNvPr id="732" name=""/>
          <p:cNvGrpSpPr/>
          <p:nvPr/>
        </p:nvGrpSpPr>
        <p:grpSpPr>
          <a:xfrm>
            <a:off x="1994040" y="1376280"/>
            <a:ext cx="1930320" cy="2206800"/>
            <a:chOff x="1994040" y="1376280"/>
            <a:chExt cx="1930320" cy="2206800"/>
          </a:xfrm>
        </p:grpSpPr>
        <p:grpSp>
          <p:nvGrpSpPr>
            <p:cNvPr id="733" name=""/>
            <p:cNvGrpSpPr/>
            <p:nvPr/>
          </p:nvGrpSpPr>
          <p:grpSpPr>
            <a:xfrm>
              <a:off x="2216160" y="1376280"/>
              <a:ext cx="1485720" cy="851040"/>
              <a:chOff x="2216160" y="1376280"/>
              <a:chExt cx="1485720" cy="851040"/>
            </a:xfrm>
          </p:grpSpPr>
          <p:sp>
            <p:nvSpPr>
              <p:cNvPr id="734" name=""/>
              <p:cNvSpPr/>
              <p:nvPr/>
            </p:nvSpPr>
            <p:spPr>
              <a:xfrm>
                <a:off x="2273040" y="1376280"/>
                <a:ext cx="137160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5" name=""/>
              <p:cNvSpPr/>
              <p:nvPr/>
            </p:nvSpPr>
            <p:spPr>
              <a:xfrm>
                <a:off x="2216160" y="1513080"/>
                <a:ext cx="14857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Hospitals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Medical</a:t>
                </a:r>
                <a:endParaRPr b="0" lang="en-US" sz="1600" strike="noStrike" u="none">
                  <a:solidFill>
                    <a:srgbClr val="000000"/>
                  </a:solidFill>
                  <a:effectLst/>
                  <a:uFillTx/>
                  <a:latin typeface="Times New Roman"/>
                </a:endParaRPr>
              </a:p>
            </p:txBody>
          </p:sp>
        </p:grpSp>
        <p:grpSp>
          <p:nvGrpSpPr>
            <p:cNvPr id="736" name=""/>
            <p:cNvGrpSpPr/>
            <p:nvPr/>
          </p:nvGrpSpPr>
          <p:grpSpPr>
            <a:xfrm>
              <a:off x="1994040" y="2603520"/>
              <a:ext cx="1930320" cy="979560"/>
              <a:chOff x="1994040" y="2603520"/>
              <a:chExt cx="1930320" cy="979560"/>
            </a:xfrm>
          </p:grpSpPr>
          <p:sp>
            <p:nvSpPr>
              <p:cNvPr id="737" name=""/>
              <p:cNvSpPr/>
              <p:nvPr/>
            </p:nvSpPr>
            <p:spPr>
              <a:xfrm>
                <a:off x="1994040" y="2603520"/>
                <a:ext cx="1930320" cy="97956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8" name=""/>
              <p:cNvSpPr/>
              <p:nvPr/>
            </p:nvSpPr>
            <p:spPr>
              <a:xfrm>
                <a:off x="2122560" y="2612880"/>
                <a:ext cx="167580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Retailers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Lighting</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grpSp>
        <p:nvGrpSpPr>
          <p:cNvPr id="739" name=""/>
          <p:cNvGrpSpPr/>
          <p:nvPr/>
        </p:nvGrpSpPr>
        <p:grpSpPr>
          <a:xfrm>
            <a:off x="5737320" y="1038240"/>
            <a:ext cx="1398600" cy="893880"/>
            <a:chOff x="5737320" y="1038240"/>
            <a:chExt cx="1398600" cy="893880"/>
          </a:xfrm>
        </p:grpSpPr>
        <p:sp>
          <p:nvSpPr>
            <p:cNvPr id="740" name=""/>
            <p:cNvSpPr/>
            <p:nvPr/>
          </p:nvSpPr>
          <p:spPr>
            <a:xfrm>
              <a:off x="5737320" y="1038240"/>
              <a:ext cx="1398600" cy="89388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1" name=""/>
            <p:cNvSpPr/>
            <p:nvPr/>
          </p:nvSpPr>
          <p:spPr>
            <a:xfrm>
              <a:off x="5878800" y="1073160"/>
              <a:ext cx="119376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OEMs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Vendor</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CEF</a:t>
              </a:r>
              <a:endParaRPr b="0" lang="en-US" sz="1600" strike="noStrike" u="none">
                <a:solidFill>
                  <a:srgbClr val="000000"/>
                </a:solidFill>
                <a:effectLst/>
                <a:uFillTx/>
                <a:latin typeface="Times New Roman"/>
              </a:endParaRPr>
            </a:p>
          </p:txBody>
        </p:sp>
      </p:grpSp>
      <p:grpSp>
        <p:nvGrpSpPr>
          <p:cNvPr id="742" name=""/>
          <p:cNvGrpSpPr/>
          <p:nvPr/>
        </p:nvGrpSpPr>
        <p:grpSpPr>
          <a:xfrm>
            <a:off x="6846840" y="2664000"/>
            <a:ext cx="2147760" cy="934920"/>
            <a:chOff x="6846840" y="2664000"/>
            <a:chExt cx="2147760" cy="934920"/>
          </a:xfrm>
        </p:grpSpPr>
        <p:sp>
          <p:nvSpPr>
            <p:cNvPr id="743" name=""/>
            <p:cNvSpPr/>
            <p:nvPr/>
          </p:nvSpPr>
          <p:spPr>
            <a:xfrm>
              <a:off x="6846840" y="2705400"/>
              <a:ext cx="2147760" cy="89352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4" name=""/>
            <p:cNvSpPr/>
            <p:nvPr/>
          </p:nvSpPr>
          <p:spPr>
            <a:xfrm>
              <a:off x="6956280" y="2664000"/>
              <a:ext cx="198108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Utilities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Power Sys.</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Industrial Sys</a:t>
              </a:r>
              <a:r>
                <a:rPr b="0" lang="en-US" sz="1600" strike="noStrike" u="none">
                  <a:solidFill>
                    <a:srgbClr val="000000"/>
                  </a:solidFill>
                  <a:effectLst/>
                  <a:uFillTx/>
                  <a:latin typeface="GEsans55"/>
                </a:rPr>
                <a:t>.</a:t>
              </a:r>
              <a:endParaRPr b="0" lang="en-US" sz="1600" strike="noStrike" u="none">
                <a:solidFill>
                  <a:srgbClr val="000000"/>
                </a:solidFill>
                <a:effectLst/>
                <a:uFillTx/>
                <a:latin typeface="Times New Roman"/>
              </a:endParaRPr>
            </a:p>
          </p:txBody>
        </p:sp>
      </p:grpSp>
      <p:sp>
        <p:nvSpPr>
          <p:cNvPr id="745" name=""/>
          <p:cNvSpPr/>
          <p:nvPr/>
        </p:nvSpPr>
        <p:spPr>
          <a:xfrm>
            <a:off x="5284800" y="3708360"/>
            <a:ext cx="3427200" cy="886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Six Sigma @ the Customer</a:t>
            </a:r>
            <a:endParaRPr b="0" lang="en-US" sz="2000" strike="noStrike" u="none">
              <a:solidFill>
                <a:srgbClr val="000000"/>
              </a:solidFill>
              <a:effectLst/>
              <a:uFillTx/>
              <a:latin typeface="Times New Roman"/>
            </a:endParaRPr>
          </a:p>
          <a:p>
            <a:pPr>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GEsans55"/>
              </a:rPr>
              <a:t>  </a:t>
            </a:r>
            <a:r>
              <a:rPr b="1" lang="en-US" sz="1600" strike="noStrike" u="none">
                <a:solidFill>
                  <a:srgbClr val="ff0000"/>
                </a:solidFill>
                <a:effectLst/>
                <a:uFillTx/>
                <a:latin typeface="GEsans55"/>
              </a:rPr>
              <a:t>Six Sigma Approach identifies</a:t>
            </a:r>
            <a:br>
              <a:rPr sz="1600"/>
            </a:br>
            <a:r>
              <a:rPr b="1" lang="en-US" sz="1600" strike="noStrike" u="none">
                <a:solidFill>
                  <a:srgbClr val="ff0000"/>
                </a:solidFill>
                <a:effectLst/>
                <a:uFillTx/>
                <a:latin typeface="GEsans55"/>
              </a:rPr>
              <a:t>   Factors impacting Work Flow</a:t>
            </a:r>
            <a:endParaRPr b="0" lang="en-US" sz="1600" strike="noStrike" u="none">
              <a:solidFill>
                <a:srgbClr val="000000"/>
              </a:solidFill>
              <a:effectLst/>
              <a:uFillTx/>
              <a:latin typeface="Times New Roman"/>
            </a:endParaRPr>
          </a:p>
        </p:txBody>
      </p:sp>
      <p:sp>
        <p:nvSpPr>
          <p:cNvPr id="746" name=""/>
          <p:cNvSpPr/>
          <p:nvPr/>
        </p:nvSpPr>
        <p:spPr>
          <a:xfrm>
            <a:off x="3902040" y="90360"/>
            <a:ext cx="57078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 the Customer</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747" name=""/>
          <p:cNvGrpSpPr/>
          <p:nvPr/>
        </p:nvGrpSpPr>
        <p:grpSpPr>
          <a:xfrm>
            <a:off x="177840" y="912960"/>
            <a:ext cx="1900080" cy="2290680"/>
            <a:chOff x="177840" y="912960"/>
            <a:chExt cx="1900080" cy="2290680"/>
          </a:xfrm>
        </p:grpSpPr>
        <p:sp>
          <p:nvSpPr>
            <p:cNvPr id="748" name=""/>
            <p:cNvSpPr/>
            <p:nvPr/>
          </p:nvSpPr>
          <p:spPr>
            <a:xfrm>
              <a:off x="177840" y="91296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749" name="6%20Sigma1" descr=""/>
            <p:cNvPicPr/>
            <p:nvPr/>
          </p:nvPicPr>
          <p:blipFill>
            <a:blip r:embed="rId1"/>
            <a:stretch/>
          </p:blipFill>
          <p:spPr>
            <a:xfrm>
              <a:off x="191880" y="1724040"/>
              <a:ext cx="1820880" cy="1065240"/>
            </a:xfrm>
            <a:prstGeom prst="rect">
              <a:avLst/>
            </a:prstGeom>
            <a:noFill/>
            <a:ln w="0">
              <a:noFill/>
            </a:ln>
          </p:spPr>
        </p:pic>
        <p:sp>
          <p:nvSpPr>
            <p:cNvPr id="750" name=""/>
            <p:cNvSpPr/>
            <p:nvPr/>
          </p:nvSpPr>
          <p:spPr>
            <a:xfrm>
              <a:off x="368280" y="150660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751" name=""/>
            <p:cNvSpPr/>
            <p:nvPr/>
          </p:nvSpPr>
          <p:spPr>
            <a:xfrm>
              <a:off x="265680" y="178596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752" name=""/>
            <p:cNvSpPr/>
            <p:nvPr/>
          </p:nvSpPr>
          <p:spPr>
            <a:xfrm>
              <a:off x="253440" y="206388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3300"/>
                  </a:solidFill>
                  <a:effectLst/>
                  <a:uFillTx/>
                  <a:latin typeface="Arial"/>
                </a:rPr>
                <a:t>1998  </a:t>
              </a:r>
              <a:r>
                <a:rPr b="1" lang="en-US" sz="1000" strike="noStrike" u="none">
                  <a:solidFill>
                    <a:srgbClr val="b2b2b2"/>
                  </a:solidFill>
                  <a:effectLst/>
                  <a:uFillTx/>
                  <a:latin typeface="Arial"/>
                </a:rPr>
                <a:t>@ THE CUSTOMER</a:t>
              </a:r>
              <a:endParaRPr b="0" lang="en-US" sz="1000" strike="noStrike" u="none">
                <a:solidFill>
                  <a:srgbClr val="000000"/>
                </a:solidFill>
                <a:effectLst/>
                <a:uFillTx/>
                <a:latin typeface="Times New Roman"/>
              </a:endParaRPr>
            </a:p>
          </p:txBody>
        </p:sp>
        <p:sp>
          <p:nvSpPr>
            <p:cNvPr id="753" name=""/>
            <p:cNvSpPr/>
            <p:nvPr/>
          </p:nvSpPr>
          <p:spPr>
            <a:xfrm>
              <a:off x="402840" y="234324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754" name=""/>
            <p:cNvSpPr/>
            <p:nvPr/>
          </p:nvSpPr>
          <p:spPr>
            <a:xfrm>
              <a:off x="417600" y="261936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755" name=""/>
            <p:cNvGrpSpPr/>
            <p:nvPr/>
          </p:nvGrpSpPr>
          <p:grpSpPr>
            <a:xfrm>
              <a:off x="255600" y="963720"/>
              <a:ext cx="474480" cy="436680"/>
              <a:chOff x="255600" y="963720"/>
              <a:chExt cx="474480" cy="436680"/>
            </a:xfrm>
          </p:grpSpPr>
          <p:sp>
            <p:nvSpPr>
              <p:cNvPr id="756" name=""/>
              <p:cNvSpPr/>
              <p:nvPr/>
            </p:nvSpPr>
            <p:spPr>
              <a:xfrm>
                <a:off x="255600" y="96372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7" name=""/>
              <p:cNvSpPr/>
              <p:nvPr/>
            </p:nvSpPr>
            <p:spPr>
              <a:xfrm>
                <a:off x="315360" y="10900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8" name=""/>
              <p:cNvSpPr/>
              <p:nvPr/>
            </p:nvSpPr>
            <p:spPr>
              <a:xfrm>
                <a:off x="315360" y="10900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759" name=""/>
            <p:cNvSpPr/>
            <p:nvPr/>
          </p:nvSpPr>
          <p:spPr>
            <a:xfrm>
              <a:off x="735120" y="105588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760" name=""/>
            <p:cNvSpPr/>
            <p:nvPr/>
          </p:nvSpPr>
          <p:spPr>
            <a:xfrm>
              <a:off x="332640" y="290052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761" name=""/>
          <p:cNvSpPr/>
          <p:nvPr/>
        </p:nvSpPr>
        <p:spPr>
          <a:xfrm>
            <a:off x="1076400" y="3673440"/>
            <a:ext cx="7780320" cy="205416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2" name=""/>
          <p:cNvSpPr/>
          <p:nvPr/>
        </p:nvSpPr>
        <p:spPr>
          <a:xfrm>
            <a:off x="1262160" y="3708360"/>
            <a:ext cx="2967120" cy="88632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tabLst>
                <a:tab algn="l" pos="0"/>
                <a:tab algn="l" pos="4064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Customer Issue</a:t>
            </a:r>
            <a:endParaRPr b="0" lang="en-US" sz="20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4064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b2b2b2"/>
                </a:solidFill>
                <a:effectLst/>
                <a:uFillTx/>
                <a:latin typeface="GEsans55"/>
              </a:rPr>
              <a:t>Assembly Line Efficiency</a:t>
            </a:r>
            <a:endParaRPr b="0" lang="en-US" sz="1600" strike="noStrike" u="none">
              <a:solidFill>
                <a:srgbClr val="000000"/>
              </a:solidFill>
              <a:effectLst/>
              <a:uFillTx/>
              <a:latin typeface="Times New Roman"/>
            </a:endParaRPr>
          </a:p>
          <a:p>
            <a:pPr marL="228600" indent="-228600">
              <a:lnSpc>
                <a:spcPct val="100000"/>
              </a:lnSpc>
              <a:tabLst>
                <a:tab algn="l" pos="0"/>
                <a:tab algn="l" pos="4064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763" name=""/>
          <p:cNvSpPr/>
          <p:nvPr/>
        </p:nvSpPr>
        <p:spPr>
          <a:xfrm>
            <a:off x="3860640" y="2146320"/>
            <a:ext cx="3022920" cy="851040"/>
          </a:xfrm>
          <a:prstGeom prst="ellipse">
            <a:avLst/>
          </a:prstGeom>
          <a:solidFill>
            <a:srgbClr val="3333cc"/>
          </a:solidFill>
          <a:ln w="936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4" name=""/>
          <p:cNvSpPr/>
          <p:nvPr/>
        </p:nvSpPr>
        <p:spPr>
          <a:xfrm>
            <a:off x="3946680" y="2309760"/>
            <a:ext cx="290808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ffffff"/>
                </a:solidFill>
                <a:effectLst/>
                <a:uFillTx/>
                <a:latin typeface="GEsans55"/>
              </a:rPr>
              <a:t>Floor Care Manufacturer</a:t>
            </a:r>
            <a:br>
              <a:rPr sz="1600"/>
            </a:br>
            <a:r>
              <a:rPr b="0" lang="en-US" sz="1600" strike="noStrike" u="none">
                <a:solidFill>
                  <a:srgbClr val="ffffff"/>
                </a:solidFill>
                <a:effectLst/>
                <a:uFillTx/>
                <a:latin typeface="GEsans55"/>
              </a:rPr>
              <a:t>–</a:t>
            </a:r>
            <a:r>
              <a:rPr b="0" lang="en-US" sz="1600" strike="noStrike" u="none">
                <a:solidFill>
                  <a:srgbClr val="ffffff"/>
                </a:solidFill>
                <a:effectLst/>
                <a:uFillTx/>
                <a:latin typeface="GEsans55"/>
              </a:rPr>
              <a:t>	</a:t>
            </a:r>
            <a:r>
              <a:rPr b="0" lang="en-US" sz="1600" strike="noStrike" u="none">
                <a:solidFill>
                  <a:srgbClr val="ffffff"/>
                </a:solidFill>
                <a:effectLst/>
                <a:uFillTx/>
                <a:latin typeface="GEsans55"/>
              </a:rPr>
              <a:t>Plastics</a:t>
            </a:r>
            <a:endParaRPr b="0" lang="en-US" sz="1600" strike="noStrike" u="none">
              <a:solidFill>
                <a:srgbClr val="000000"/>
              </a:solidFill>
              <a:effectLst/>
              <a:uFillTx/>
              <a:latin typeface="Times New Roman"/>
            </a:endParaRPr>
          </a:p>
        </p:txBody>
      </p:sp>
      <p:grpSp>
        <p:nvGrpSpPr>
          <p:cNvPr id="765" name=""/>
          <p:cNvGrpSpPr/>
          <p:nvPr/>
        </p:nvGrpSpPr>
        <p:grpSpPr>
          <a:xfrm>
            <a:off x="7338960" y="1450800"/>
            <a:ext cx="1358640" cy="851040"/>
            <a:chOff x="7338960" y="1450800"/>
            <a:chExt cx="1358640" cy="851040"/>
          </a:xfrm>
        </p:grpSpPr>
        <p:sp>
          <p:nvSpPr>
            <p:cNvPr id="766" name=""/>
            <p:cNvSpPr/>
            <p:nvPr/>
          </p:nvSpPr>
          <p:spPr>
            <a:xfrm>
              <a:off x="7338960" y="1450800"/>
              <a:ext cx="135864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7" name=""/>
            <p:cNvSpPr/>
            <p:nvPr/>
          </p:nvSpPr>
          <p:spPr>
            <a:xfrm>
              <a:off x="7338960" y="1587600"/>
              <a:ext cx="135864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Airlines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Engines</a:t>
              </a:r>
              <a:endParaRPr b="0" lang="en-US" sz="1600" strike="noStrike" u="none">
                <a:solidFill>
                  <a:srgbClr val="000000"/>
                </a:solidFill>
                <a:effectLst/>
                <a:uFillTx/>
                <a:latin typeface="Times New Roman"/>
              </a:endParaRPr>
            </a:p>
          </p:txBody>
        </p:sp>
      </p:grpSp>
      <p:grpSp>
        <p:nvGrpSpPr>
          <p:cNvPr id="768" name=""/>
          <p:cNvGrpSpPr/>
          <p:nvPr/>
        </p:nvGrpSpPr>
        <p:grpSpPr>
          <a:xfrm>
            <a:off x="3759120" y="1058760"/>
            <a:ext cx="1676520" cy="851040"/>
            <a:chOff x="3759120" y="1058760"/>
            <a:chExt cx="1676520" cy="851040"/>
          </a:xfrm>
        </p:grpSpPr>
        <p:sp>
          <p:nvSpPr>
            <p:cNvPr id="769" name=""/>
            <p:cNvSpPr/>
            <p:nvPr/>
          </p:nvSpPr>
          <p:spPr>
            <a:xfrm>
              <a:off x="3784680" y="1058760"/>
              <a:ext cx="165096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0" name=""/>
            <p:cNvSpPr/>
            <p:nvPr/>
          </p:nvSpPr>
          <p:spPr>
            <a:xfrm>
              <a:off x="3759120" y="1131840"/>
              <a:ext cx="16765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Builders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nvGrpSpPr>
          <p:cNvPr id="771" name=""/>
          <p:cNvGrpSpPr/>
          <p:nvPr/>
        </p:nvGrpSpPr>
        <p:grpSpPr>
          <a:xfrm>
            <a:off x="1994040" y="1376280"/>
            <a:ext cx="1930320" cy="2206800"/>
            <a:chOff x="1994040" y="1376280"/>
            <a:chExt cx="1930320" cy="2206800"/>
          </a:xfrm>
        </p:grpSpPr>
        <p:grpSp>
          <p:nvGrpSpPr>
            <p:cNvPr id="772" name=""/>
            <p:cNvGrpSpPr/>
            <p:nvPr/>
          </p:nvGrpSpPr>
          <p:grpSpPr>
            <a:xfrm>
              <a:off x="2216160" y="1376280"/>
              <a:ext cx="1485720" cy="851040"/>
              <a:chOff x="2216160" y="1376280"/>
              <a:chExt cx="1485720" cy="851040"/>
            </a:xfrm>
          </p:grpSpPr>
          <p:sp>
            <p:nvSpPr>
              <p:cNvPr id="773" name=""/>
              <p:cNvSpPr/>
              <p:nvPr/>
            </p:nvSpPr>
            <p:spPr>
              <a:xfrm>
                <a:off x="2273040" y="1376280"/>
                <a:ext cx="137160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4" name=""/>
              <p:cNvSpPr/>
              <p:nvPr/>
            </p:nvSpPr>
            <p:spPr>
              <a:xfrm>
                <a:off x="2216160" y="1513080"/>
                <a:ext cx="14857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Hospitals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Medical</a:t>
                </a:r>
                <a:endParaRPr b="0" lang="en-US" sz="1600" strike="noStrike" u="none">
                  <a:solidFill>
                    <a:srgbClr val="000000"/>
                  </a:solidFill>
                  <a:effectLst/>
                  <a:uFillTx/>
                  <a:latin typeface="Times New Roman"/>
                </a:endParaRPr>
              </a:p>
            </p:txBody>
          </p:sp>
        </p:grpSp>
        <p:grpSp>
          <p:nvGrpSpPr>
            <p:cNvPr id="775" name=""/>
            <p:cNvGrpSpPr/>
            <p:nvPr/>
          </p:nvGrpSpPr>
          <p:grpSpPr>
            <a:xfrm>
              <a:off x="1994040" y="2603520"/>
              <a:ext cx="1930320" cy="979560"/>
              <a:chOff x="1994040" y="2603520"/>
              <a:chExt cx="1930320" cy="979560"/>
            </a:xfrm>
          </p:grpSpPr>
          <p:sp>
            <p:nvSpPr>
              <p:cNvPr id="776" name=""/>
              <p:cNvSpPr/>
              <p:nvPr/>
            </p:nvSpPr>
            <p:spPr>
              <a:xfrm>
                <a:off x="1994040" y="2603520"/>
                <a:ext cx="1930320" cy="97956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7" name=""/>
              <p:cNvSpPr/>
              <p:nvPr/>
            </p:nvSpPr>
            <p:spPr>
              <a:xfrm>
                <a:off x="2122560" y="2612880"/>
                <a:ext cx="167580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Retailers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Lighting</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grpSp>
        <p:nvGrpSpPr>
          <p:cNvPr id="778" name=""/>
          <p:cNvGrpSpPr/>
          <p:nvPr/>
        </p:nvGrpSpPr>
        <p:grpSpPr>
          <a:xfrm>
            <a:off x="5737320" y="1038240"/>
            <a:ext cx="1398600" cy="893880"/>
            <a:chOff x="5737320" y="1038240"/>
            <a:chExt cx="1398600" cy="893880"/>
          </a:xfrm>
        </p:grpSpPr>
        <p:sp>
          <p:nvSpPr>
            <p:cNvPr id="779" name=""/>
            <p:cNvSpPr/>
            <p:nvPr/>
          </p:nvSpPr>
          <p:spPr>
            <a:xfrm>
              <a:off x="5737320" y="1038240"/>
              <a:ext cx="1398600" cy="89388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0" name=""/>
            <p:cNvSpPr/>
            <p:nvPr/>
          </p:nvSpPr>
          <p:spPr>
            <a:xfrm>
              <a:off x="5878800" y="1073160"/>
              <a:ext cx="119376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OEMs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Vendor</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CEF</a:t>
              </a:r>
              <a:endParaRPr b="0" lang="en-US" sz="1600" strike="noStrike" u="none">
                <a:solidFill>
                  <a:srgbClr val="000000"/>
                </a:solidFill>
                <a:effectLst/>
                <a:uFillTx/>
                <a:latin typeface="Times New Roman"/>
              </a:endParaRPr>
            </a:p>
          </p:txBody>
        </p:sp>
      </p:grpSp>
      <p:grpSp>
        <p:nvGrpSpPr>
          <p:cNvPr id="781" name=""/>
          <p:cNvGrpSpPr/>
          <p:nvPr/>
        </p:nvGrpSpPr>
        <p:grpSpPr>
          <a:xfrm>
            <a:off x="6846840" y="2664000"/>
            <a:ext cx="2147760" cy="934920"/>
            <a:chOff x="6846840" y="2664000"/>
            <a:chExt cx="2147760" cy="934920"/>
          </a:xfrm>
        </p:grpSpPr>
        <p:sp>
          <p:nvSpPr>
            <p:cNvPr id="782" name=""/>
            <p:cNvSpPr/>
            <p:nvPr/>
          </p:nvSpPr>
          <p:spPr>
            <a:xfrm>
              <a:off x="6846840" y="2705400"/>
              <a:ext cx="2147760" cy="89352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3" name=""/>
            <p:cNvSpPr/>
            <p:nvPr/>
          </p:nvSpPr>
          <p:spPr>
            <a:xfrm>
              <a:off x="6956280" y="2664000"/>
              <a:ext cx="198108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Utilities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Power Sys.</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Industrial Sys</a:t>
              </a:r>
              <a:r>
                <a:rPr b="0" lang="en-US" sz="1600" strike="noStrike" u="none">
                  <a:solidFill>
                    <a:srgbClr val="000000"/>
                  </a:solidFill>
                  <a:effectLst/>
                  <a:uFillTx/>
                  <a:latin typeface="GEsans55"/>
                </a:rPr>
                <a:t>.</a:t>
              </a:r>
              <a:endParaRPr b="0" lang="en-US" sz="1600" strike="noStrike" u="none">
                <a:solidFill>
                  <a:srgbClr val="000000"/>
                </a:solidFill>
                <a:effectLst/>
                <a:uFillTx/>
                <a:latin typeface="Times New Roman"/>
              </a:endParaRPr>
            </a:p>
          </p:txBody>
        </p:sp>
      </p:grpSp>
      <p:sp>
        <p:nvSpPr>
          <p:cNvPr id="784" name=""/>
          <p:cNvSpPr/>
          <p:nvPr/>
        </p:nvSpPr>
        <p:spPr>
          <a:xfrm>
            <a:off x="1262160" y="4562640"/>
            <a:ext cx="4300560" cy="113004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Customer Results</a:t>
            </a:r>
            <a:endParaRPr b="0" lang="en-US" sz="20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GEsans55"/>
              </a:rPr>
              <a:t>Output from 450 </a:t>
            </a:r>
            <a:r>
              <a:rPr b="1" lang="en-US" sz="1600" strike="noStrike" u="none">
                <a:solidFill>
                  <a:srgbClr val="ff0000"/>
                </a:solidFill>
                <a:effectLst/>
                <a:uFillTx/>
                <a:latin typeface="Wingdings"/>
                <a:ea typeface="Wingdings"/>
              </a:rPr>
              <a:t></a:t>
            </a:r>
            <a:r>
              <a:rPr b="1" lang="en-US" sz="1600" strike="noStrike" u="none">
                <a:solidFill>
                  <a:srgbClr val="ff0000"/>
                </a:solidFill>
                <a:effectLst/>
                <a:uFillTx/>
                <a:latin typeface="GEsans55"/>
              </a:rPr>
              <a:t>800 Units/Day</a:t>
            </a:r>
            <a:endParaRPr b="0" lang="en-US" sz="16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GEsans55"/>
              </a:rPr>
              <a:t>WIP  </a:t>
            </a:r>
            <a:r>
              <a:rPr b="1" lang="en-US" sz="1600" strike="noStrike" u="none">
                <a:solidFill>
                  <a:srgbClr val="ff0000"/>
                </a:solidFill>
                <a:effectLst/>
                <a:uFillTx/>
                <a:latin typeface="Wingdings"/>
                <a:ea typeface="Wingdings"/>
              </a:rPr>
              <a:t></a:t>
            </a:r>
            <a:r>
              <a:rPr b="1" lang="en-US" sz="1600" strike="noStrike" u="none">
                <a:solidFill>
                  <a:srgbClr val="ff0000"/>
                </a:solidFill>
                <a:effectLst/>
                <a:uFillTx/>
                <a:latin typeface="GEsans55"/>
              </a:rPr>
              <a:t>85%</a:t>
            </a:r>
            <a:endParaRPr b="0" lang="en-US" sz="16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GEsans55"/>
              </a:rPr>
              <a:t>$1MM Cost Out</a:t>
            </a:r>
            <a:endParaRPr b="0" lang="en-US" sz="1600" strike="noStrike" u="none">
              <a:solidFill>
                <a:srgbClr val="000000"/>
              </a:solidFill>
              <a:effectLst/>
              <a:uFillTx/>
              <a:latin typeface="Times New Roman"/>
            </a:endParaRPr>
          </a:p>
        </p:txBody>
      </p:sp>
      <p:sp>
        <p:nvSpPr>
          <p:cNvPr id="785" name=""/>
          <p:cNvSpPr/>
          <p:nvPr/>
        </p:nvSpPr>
        <p:spPr>
          <a:xfrm>
            <a:off x="5284800" y="3708360"/>
            <a:ext cx="3427200" cy="886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Six Sigma @ the Customer</a:t>
            </a:r>
            <a:endParaRPr b="0" lang="en-US" sz="2000" strike="noStrike" u="none">
              <a:solidFill>
                <a:srgbClr val="000000"/>
              </a:solidFill>
              <a:effectLst/>
              <a:uFillTx/>
              <a:latin typeface="Times New Roman"/>
            </a:endParaRPr>
          </a:p>
          <a:p>
            <a:pPr>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GEsans55"/>
              </a:rPr>
              <a:t>  </a:t>
            </a:r>
            <a:r>
              <a:rPr b="1" lang="en-US" sz="1600" strike="noStrike" u="none">
                <a:solidFill>
                  <a:srgbClr val="b2b2b2"/>
                </a:solidFill>
                <a:effectLst/>
                <a:uFillTx/>
                <a:latin typeface="GEsans55"/>
              </a:rPr>
              <a:t>Six Sigma Approach identifies</a:t>
            </a:r>
            <a:br>
              <a:rPr sz="1600"/>
            </a:br>
            <a:r>
              <a:rPr b="1" lang="en-US" sz="1600" strike="noStrike" u="none">
                <a:solidFill>
                  <a:srgbClr val="b2b2b2"/>
                </a:solidFill>
                <a:effectLst/>
                <a:uFillTx/>
                <a:latin typeface="GEsans55"/>
              </a:rPr>
              <a:t>   Factors impacting Work Flow</a:t>
            </a:r>
            <a:endParaRPr b="0" lang="en-US" sz="1600" strike="noStrike" u="none">
              <a:solidFill>
                <a:srgbClr val="000000"/>
              </a:solidFill>
              <a:effectLst/>
              <a:uFillTx/>
              <a:latin typeface="Times New Roman"/>
            </a:endParaRPr>
          </a:p>
        </p:txBody>
      </p:sp>
      <p:sp>
        <p:nvSpPr>
          <p:cNvPr id="786" name=""/>
          <p:cNvSpPr/>
          <p:nvPr/>
        </p:nvSpPr>
        <p:spPr>
          <a:xfrm>
            <a:off x="3902040" y="90360"/>
            <a:ext cx="57078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 the Customer</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787" name=""/>
          <p:cNvGrpSpPr/>
          <p:nvPr/>
        </p:nvGrpSpPr>
        <p:grpSpPr>
          <a:xfrm>
            <a:off x="192240" y="898560"/>
            <a:ext cx="1900080" cy="2290680"/>
            <a:chOff x="192240" y="898560"/>
            <a:chExt cx="1900080" cy="2290680"/>
          </a:xfrm>
        </p:grpSpPr>
        <p:sp>
          <p:nvSpPr>
            <p:cNvPr id="788" name=""/>
            <p:cNvSpPr/>
            <p:nvPr/>
          </p:nvSpPr>
          <p:spPr>
            <a:xfrm>
              <a:off x="192240" y="89856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789" name="6%20Sigma1" descr=""/>
            <p:cNvPicPr/>
            <p:nvPr/>
          </p:nvPicPr>
          <p:blipFill>
            <a:blip r:embed="rId1"/>
            <a:stretch/>
          </p:blipFill>
          <p:spPr>
            <a:xfrm>
              <a:off x="206280" y="1709640"/>
              <a:ext cx="1820880" cy="1065240"/>
            </a:xfrm>
            <a:prstGeom prst="rect">
              <a:avLst/>
            </a:prstGeom>
            <a:noFill/>
            <a:ln w="0">
              <a:noFill/>
            </a:ln>
          </p:spPr>
        </p:pic>
        <p:sp>
          <p:nvSpPr>
            <p:cNvPr id="790" name=""/>
            <p:cNvSpPr/>
            <p:nvPr/>
          </p:nvSpPr>
          <p:spPr>
            <a:xfrm>
              <a:off x="382680" y="149220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791" name=""/>
            <p:cNvSpPr/>
            <p:nvPr/>
          </p:nvSpPr>
          <p:spPr>
            <a:xfrm>
              <a:off x="280080" y="177156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792" name=""/>
            <p:cNvSpPr/>
            <p:nvPr/>
          </p:nvSpPr>
          <p:spPr>
            <a:xfrm>
              <a:off x="267840" y="204948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a:t>
              </a:r>
              <a:r>
                <a:rPr b="1" lang="en-US" sz="1000" strike="noStrike" u="none">
                  <a:solidFill>
                    <a:srgbClr val="ff3300"/>
                  </a:solidFill>
                  <a:effectLst/>
                  <a:uFillTx/>
                  <a:latin typeface="Arial"/>
                </a:rPr>
                <a:t>  @ THE CUSTOMER</a:t>
              </a:r>
              <a:endParaRPr b="0" lang="en-US" sz="1000" strike="noStrike" u="none">
                <a:solidFill>
                  <a:srgbClr val="000000"/>
                </a:solidFill>
                <a:effectLst/>
                <a:uFillTx/>
                <a:latin typeface="Times New Roman"/>
              </a:endParaRPr>
            </a:p>
          </p:txBody>
        </p:sp>
        <p:sp>
          <p:nvSpPr>
            <p:cNvPr id="793" name=""/>
            <p:cNvSpPr/>
            <p:nvPr/>
          </p:nvSpPr>
          <p:spPr>
            <a:xfrm>
              <a:off x="417240" y="232884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794" name=""/>
            <p:cNvSpPr/>
            <p:nvPr/>
          </p:nvSpPr>
          <p:spPr>
            <a:xfrm>
              <a:off x="432000" y="260496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795" name=""/>
            <p:cNvGrpSpPr/>
            <p:nvPr/>
          </p:nvGrpSpPr>
          <p:grpSpPr>
            <a:xfrm>
              <a:off x="270000" y="949320"/>
              <a:ext cx="474480" cy="436680"/>
              <a:chOff x="270000" y="949320"/>
              <a:chExt cx="474480" cy="436680"/>
            </a:xfrm>
          </p:grpSpPr>
          <p:sp>
            <p:nvSpPr>
              <p:cNvPr id="796" name=""/>
              <p:cNvSpPr/>
              <p:nvPr/>
            </p:nvSpPr>
            <p:spPr>
              <a:xfrm>
                <a:off x="270000" y="94932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7" name=""/>
              <p:cNvSpPr/>
              <p:nvPr/>
            </p:nvSpPr>
            <p:spPr>
              <a:xfrm>
                <a:off x="329760" y="10756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8" name=""/>
              <p:cNvSpPr/>
              <p:nvPr/>
            </p:nvSpPr>
            <p:spPr>
              <a:xfrm>
                <a:off x="329760" y="10756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799" name=""/>
            <p:cNvSpPr/>
            <p:nvPr/>
          </p:nvSpPr>
          <p:spPr>
            <a:xfrm>
              <a:off x="749520" y="104148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800" name=""/>
            <p:cNvSpPr/>
            <p:nvPr/>
          </p:nvSpPr>
          <p:spPr>
            <a:xfrm>
              <a:off x="347040" y="288612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801" name=""/>
          <p:cNvSpPr/>
          <p:nvPr/>
        </p:nvSpPr>
        <p:spPr>
          <a:xfrm>
            <a:off x="1076400" y="3673440"/>
            <a:ext cx="7780320" cy="205416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2" name=""/>
          <p:cNvSpPr/>
          <p:nvPr/>
        </p:nvSpPr>
        <p:spPr>
          <a:xfrm>
            <a:off x="1262160" y="3708360"/>
            <a:ext cx="2967120" cy="88632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tabLst>
                <a:tab algn="l" pos="0"/>
                <a:tab algn="l" pos="4064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Customer Issue</a:t>
            </a:r>
            <a:endParaRPr b="0" lang="en-US" sz="20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4064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b2b2b2"/>
                </a:solidFill>
                <a:effectLst/>
                <a:uFillTx/>
                <a:latin typeface="GEsans55"/>
              </a:rPr>
              <a:t>Assembly Line Efficiency</a:t>
            </a:r>
            <a:endParaRPr b="0" lang="en-US" sz="1600" strike="noStrike" u="none">
              <a:solidFill>
                <a:srgbClr val="000000"/>
              </a:solidFill>
              <a:effectLst/>
              <a:uFillTx/>
              <a:latin typeface="Times New Roman"/>
            </a:endParaRPr>
          </a:p>
          <a:p>
            <a:pPr marL="228600" indent="-228600">
              <a:lnSpc>
                <a:spcPct val="100000"/>
              </a:lnSpc>
              <a:tabLst>
                <a:tab algn="l" pos="0"/>
                <a:tab algn="l" pos="4064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03" name=""/>
          <p:cNvSpPr/>
          <p:nvPr/>
        </p:nvSpPr>
        <p:spPr>
          <a:xfrm>
            <a:off x="1262160" y="4562640"/>
            <a:ext cx="4300560" cy="113004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Customer Results</a:t>
            </a:r>
            <a:endParaRPr b="0" lang="en-US" sz="20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b2b2b2"/>
                </a:solidFill>
                <a:effectLst/>
                <a:uFillTx/>
                <a:latin typeface="GEsans55"/>
              </a:rPr>
              <a:t>Output from 450 </a:t>
            </a:r>
            <a:r>
              <a:rPr b="1" lang="en-US" sz="1600" strike="noStrike" u="none">
                <a:solidFill>
                  <a:srgbClr val="b2b2b2"/>
                </a:solidFill>
                <a:effectLst/>
                <a:uFillTx/>
                <a:latin typeface="Wingdings"/>
                <a:ea typeface="Wingdings"/>
              </a:rPr>
              <a:t></a:t>
            </a:r>
            <a:r>
              <a:rPr b="1" lang="en-US" sz="1600" strike="noStrike" u="none">
                <a:solidFill>
                  <a:srgbClr val="b2b2b2"/>
                </a:solidFill>
                <a:effectLst/>
                <a:uFillTx/>
                <a:latin typeface="GEsans55"/>
              </a:rPr>
              <a:t>800 Units/Day</a:t>
            </a:r>
            <a:endParaRPr b="0" lang="en-US" sz="16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b2b2b2"/>
                </a:solidFill>
                <a:effectLst/>
                <a:uFillTx/>
                <a:latin typeface="GEsans55"/>
              </a:rPr>
              <a:t>WIP  </a:t>
            </a:r>
            <a:r>
              <a:rPr b="1" lang="en-US" sz="1600" strike="noStrike" u="none">
                <a:solidFill>
                  <a:srgbClr val="b2b2b2"/>
                </a:solidFill>
                <a:effectLst/>
                <a:uFillTx/>
                <a:latin typeface="Wingdings"/>
                <a:ea typeface="Wingdings"/>
              </a:rPr>
              <a:t></a:t>
            </a:r>
            <a:r>
              <a:rPr b="1" lang="en-US" sz="1600" strike="noStrike" u="none">
                <a:solidFill>
                  <a:srgbClr val="b2b2b2"/>
                </a:solidFill>
                <a:effectLst/>
                <a:uFillTx/>
                <a:latin typeface="GEsans55"/>
              </a:rPr>
              <a:t>85%</a:t>
            </a:r>
            <a:endParaRPr b="0" lang="en-US" sz="1600" strike="noStrike" u="none">
              <a:solidFill>
                <a:srgbClr val="000000"/>
              </a:solidFill>
              <a:effectLst/>
              <a:uFillTx/>
              <a:latin typeface="Times New Roman"/>
            </a:endParaRPr>
          </a:p>
          <a:p>
            <a:pPr marL="228600" indent="-228600">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b2b2b2"/>
                </a:solidFill>
                <a:effectLst/>
                <a:uFillTx/>
                <a:latin typeface="GEsans55"/>
              </a:rPr>
              <a:t>$1MM Cost Out</a:t>
            </a:r>
            <a:endParaRPr b="0" lang="en-US" sz="1600" strike="noStrike" u="none">
              <a:solidFill>
                <a:srgbClr val="000000"/>
              </a:solidFill>
              <a:effectLst/>
              <a:uFillTx/>
              <a:latin typeface="Times New Roman"/>
            </a:endParaRPr>
          </a:p>
        </p:txBody>
      </p:sp>
      <p:sp>
        <p:nvSpPr>
          <p:cNvPr id="804" name=""/>
          <p:cNvSpPr/>
          <p:nvPr/>
        </p:nvSpPr>
        <p:spPr>
          <a:xfrm>
            <a:off x="3860640" y="2146320"/>
            <a:ext cx="3022920" cy="851040"/>
          </a:xfrm>
          <a:prstGeom prst="ellipse">
            <a:avLst/>
          </a:prstGeom>
          <a:solidFill>
            <a:srgbClr val="3333cc"/>
          </a:solidFill>
          <a:ln w="936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5" name=""/>
          <p:cNvSpPr/>
          <p:nvPr/>
        </p:nvSpPr>
        <p:spPr>
          <a:xfrm>
            <a:off x="3946680" y="2309760"/>
            <a:ext cx="290808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ffffff"/>
                </a:solidFill>
                <a:effectLst/>
                <a:uFillTx/>
                <a:latin typeface="GEsans55"/>
              </a:rPr>
              <a:t>Floor Care Manufacturer</a:t>
            </a:r>
            <a:br>
              <a:rPr sz="1600"/>
            </a:br>
            <a:r>
              <a:rPr b="0" lang="en-US" sz="1600" strike="noStrike" u="none">
                <a:solidFill>
                  <a:srgbClr val="ffffff"/>
                </a:solidFill>
                <a:effectLst/>
                <a:uFillTx/>
                <a:latin typeface="GEsans55"/>
              </a:rPr>
              <a:t>–</a:t>
            </a:r>
            <a:r>
              <a:rPr b="0" lang="en-US" sz="1600" strike="noStrike" u="none">
                <a:solidFill>
                  <a:srgbClr val="ffffff"/>
                </a:solidFill>
                <a:effectLst/>
                <a:uFillTx/>
                <a:latin typeface="GEsans55"/>
              </a:rPr>
              <a:t>	</a:t>
            </a:r>
            <a:r>
              <a:rPr b="0" lang="en-US" sz="1600" strike="noStrike" u="none">
                <a:solidFill>
                  <a:srgbClr val="ffffff"/>
                </a:solidFill>
                <a:effectLst/>
                <a:uFillTx/>
                <a:latin typeface="GEsans55"/>
              </a:rPr>
              <a:t>Plastics</a:t>
            </a:r>
            <a:endParaRPr b="0" lang="en-US" sz="1600" strike="noStrike" u="none">
              <a:solidFill>
                <a:srgbClr val="000000"/>
              </a:solidFill>
              <a:effectLst/>
              <a:uFillTx/>
              <a:latin typeface="Times New Roman"/>
            </a:endParaRPr>
          </a:p>
        </p:txBody>
      </p:sp>
      <p:grpSp>
        <p:nvGrpSpPr>
          <p:cNvPr id="806" name=""/>
          <p:cNvGrpSpPr/>
          <p:nvPr/>
        </p:nvGrpSpPr>
        <p:grpSpPr>
          <a:xfrm>
            <a:off x="7338960" y="1450800"/>
            <a:ext cx="1358640" cy="851040"/>
            <a:chOff x="7338960" y="1450800"/>
            <a:chExt cx="1358640" cy="851040"/>
          </a:xfrm>
        </p:grpSpPr>
        <p:sp>
          <p:nvSpPr>
            <p:cNvPr id="807" name=""/>
            <p:cNvSpPr/>
            <p:nvPr/>
          </p:nvSpPr>
          <p:spPr>
            <a:xfrm>
              <a:off x="7338960" y="1450800"/>
              <a:ext cx="135864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8" name=""/>
            <p:cNvSpPr/>
            <p:nvPr/>
          </p:nvSpPr>
          <p:spPr>
            <a:xfrm>
              <a:off x="7338960" y="1587600"/>
              <a:ext cx="135864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Airlines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Engines</a:t>
              </a:r>
              <a:endParaRPr b="0" lang="en-US" sz="1600" strike="noStrike" u="none">
                <a:solidFill>
                  <a:srgbClr val="000000"/>
                </a:solidFill>
                <a:effectLst/>
                <a:uFillTx/>
                <a:latin typeface="Times New Roman"/>
              </a:endParaRPr>
            </a:p>
          </p:txBody>
        </p:sp>
      </p:grpSp>
      <p:grpSp>
        <p:nvGrpSpPr>
          <p:cNvPr id="809" name=""/>
          <p:cNvGrpSpPr/>
          <p:nvPr/>
        </p:nvGrpSpPr>
        <p:grpSpPr>
          <a:xfrm>
            <a:off x="3759120" y="1058760"/>
            <a:ext cx="1676520" cy="851040"/>
            <a:chOff x="3759120" y="1058760"/>
            <a:chExt cx="1676520" cy="851040"/>
          </a:xfrm>
        </p:grpSpPr>
        <p:sp>
          <p:nvSpPr>
            <p:cNvPr id="810" name=""/>
            <p:cNvSpPr/>
            <p:nvPr/>
          </p:nvSpPr>
          <p:spPr>
            <a:xfrm>
              <a:off x="3784680" y="1058760"/>
              <a:ext cx="165096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1" name=""/>
            <p:cNvSpPr/>
            <p:nvPr/>
          </p:nvSpPr>
          <p:spPr>
            <a:xfrm>
              <a:off x="3759120" y="1131840"/>
              <a:ext cx="16765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Builders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nvGrpSpPr>
          <p:cNvPr id="812" name=""/>
          <p:cNvGrpSpPr/>
          <p:nvPr/>
        </p:nvGrpSpPr>
        <p:grpSpPr>
          <a:xfrm>
            <a:off x="1994040" y="1376280"/>
            <a:ext cx="1930320" cy="2206800"/>
            <a:chOff x="1994040" y="1376280"/>
            <a:chExt cx="1930320" cy="2206800"/>
          </a:xfrm>
        </p:grpSpPr>
        <p:grpSp>
          <p:nvGrpSpPr>
            <p:cNvPr id="813" name=""/>
            <p:cNvGrpSpPr/>
            <p:nvPr/>
          </p:nvGrpSpPr>
          <p:grpSpPr>
            <a:xfrm>
              <a:off x="2216160" y="1376280"/>
              <a:ext cx="1485720" cy="851040"/>
              <a:chOff x="2216160" y="1376280"/>
              <a:chExt cx="1485720" cy="851040"/>
            </a:xfrm>
          </p:grpSpPr>
          <p:sp>
            <p:nvSpPr>
              <p:cNvPr id="814" name=""/>
              <p:cNvSpPr/>
              <p:nvPr/>
            </p:nvSpPr>
            <p:spPr>
              <a:xfrm>
                <a:off x="2273040" y="1376280"/>
                <a:ext cx="137160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5" name=""/>
              <p:cNvSpPr/>
              <p:nvPr/>
            </p:nvSpPr>
            <p:spPr>
              <a:xfrm>
                <a:off x="2216160" y="1513080"/>
                <a:ext cx="14857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Hospitals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Medical</a:t>
                </a:r>
                <a:endParaRPr b="0" lang="en-US" sz="1600" strike="noStrike" u="none">
                  <a:solidFill>
                    <a:srgbClr val="000000"/>
                  </a:solidFill>
                  <a:effectLst/>
                  <a:uFillTx/>
                  <a:latin typeface="Times New Roman"/>
                </a:endParaRPr>
              </a:p>
            </p:txBody>
          </p:sp>
        </p:grpSp>
        <p:grpSp>
          <p:nvGrpSpPr>
            <p:cNvPr id="816" name=""/>
            <p:cNvGrpSpPr/>
            <p:nvPr/>
          </p:nvGrpSpPr>
          <p:grpSpPr>
            <a:xfrm>
              <a:off x="1994040" y="2603520"/>
              <a:ext cx="1930320" cy="979560"/>
              <a:chOff x="1994040" y="2603520"/>
              <a:chExt cx="1930320" cy="979560"/>
            </a:xfrm>
          </p:grpSpPr>
          <p:sp>
            <p:nvSpPr>
              <p:cNvPr id="817" name=""/>
              <p:cNvSpPr/>
              <p:nvPr/>
            </p:nvSpPr>
            <p:spPr>
              <a:xfrm>
                <a:off x="1994040" y="2603520"/>
                <a:ext cx="1930320" cy="97956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8" name=""/>
              <p:cNvSpPr/>
              <p:nvPr/>
            </p:nvSpPr>
            <p:spPr>
              <a:xfrm>
                <a:off x="2122560" y="2612880"/>
                <a:ext cx="167580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Retailers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Lighting</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grpSp>
        <p:nvGrpSpPr>
          <p:cNvPr id="819" name=""/>
          <p:cNvGrpSpPr/>
          <p:nvPr/>
        </p:nvGrpSpPr>
        <p:grpSpPr>
          <a:xfrm>
            <a:off x="5737320" y="1038240"/>
            <a:ext cx="1398600" cy="893880"/>
            <a:chOff x="5737320" y="1038240"/>
            <a:chExt cx="1398600" cy="893880"/>
          </a:xfrm>
        </p:grpSpPr>
        <p:sp>
          <p:nvSpPr>
            <p:cNvPr id="820" name=""/>
            <p:cNvSpPr/>
            <p:nvPr/>
          </p:nvSpPr>
          <p:spPr>
            <a:xfrm>
              <a:off x="5737320" y="1038240"/>
              <a:ext cx="1398600" cy="89388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1" name=""/>
            <p:cNvSpPr/>
            <p:nvPr/>
          </p:nvSpPr>
          <p:spPr>
            <a:xfrm>
              <a:off x="5878800" y="1073160"/>
              <a:ext cx="119376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OEMs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Vendor</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CEF</a:t>
              </a:r>
              <a:endParaRPr b="0" lang="en-US" sz="1600" strike="noStrike" u="none">
                <a:solidFill>
                  <a:srgbClr val="000000"/>
                </a:solidFill>
                <a:effectLst/>
                <a:uFillTx/>
                <a:latin typeface="Times New Roman"/>
              </a:endParaRPr>
            </a:p>
          </p:txBody>
        </p:sp>
      </p:grpSp>
      <p:grpSp>
        <p:nvGrpSpPr>
          <p:cNvPr id="822" name=""/>
          <p:cNvGrpSpPr/>
          <p:nvPr/>
        </p:nvGrpSpPr>
        <p:grpSpPr>
          <a:xfrm>
            <a:off x="6846840" y="2664000"/>
            <a:ext cx="2147760" cy="934920"/>
            <a:chOff x="6846840" y="2664000"/>
            <a:chExt cx="2147760" cy="934920"/>
          </a:xfrm>
        </p:grpSpPr>
        <p:sp>
          <p:nvSpPr>
            <p:cNvPr id="823" name=""/>
            <p:cNvSpPr/>
            <p:nvPr/>
          </p:nvSpPr>
          <p:spPr>
            <a:xfrm>
              <a:off x="6846840" y="2705400"/>
              <a:ext cx="2147760" cy="89352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4" name=""/>
            <p:cNvSpPr/>
            <p:nvPr/>
          </p:nvSpPr>
          <p:spPr>
            <a:xfrm>
              <a:off x="6956280" y="2664000"/>
              <a:ext cx="198108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Utilities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Power Sys.</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Industrial Sys</a:t>
              </a:r>
              <a:r>
                <a:rPr b="0" lang="en-US" sz="1600" strike="noStrike" u="none">
                  <a:solidFill>
                    <a:srgbClr val="000000"/>
                  </a:solidFill>
                  <a:effectLst/>
                  <a:uFillTx/>
                  <a:latin typeface="GEsans55"/>
                </a:rPr>
                <a:t>.</a:t>
              </a:r>
              <a:endParaRPr b="0" lang="en-US" sz="1600" strike="noStrike" u="none">
                <a:solidFill>
                  <a:srgbClr val="000000"/>
                </a:solidFill>
                <a:effectLst/>
                <a:uFillTx/>
                <a:latin typeface="Times New Roman"/>
              </a:endParaRPr>
            </a:p>
          </p:txBody>
        </p:sp>
      </p:grpSp>
      <p:sp>
        <p:nvSpPr>
          <p:cNvPr id="825" name=""/>
          <p:cNvSpPr/>
          <p:nvPr/>
        </p:nvSpPr>
        <p:spPr>
          <a:xfrm>
            <a:off x="5284800" y="3708360"/>
            <a:ext cx="3427200" cy="886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Six Sigma @ the Customer</a:t>
            </a:r>
            <a:endParaRPr b="0" lang="en-US" sz="2000" strike="noStrike" u="none">
              <a:solidFill>
                <a:srgbClr val="000000"/>
              </a:solidFill>
              <a:effectLst/>
              <a:uFillTx/>
              <a:latin typeface="Times New Roman"/>
            </a:endParaRPr>
          </a:p>
          <a:p>
            <a:pPr>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GEsans55"/>
              </a:rPr>
              <a:t>  </a:t>
            </a:r>
            <a:r>
              <a:rPr b="1" lang="en-US" sz="1600" strike="noStrike" u="none">
                <a:solidFill>
                  <a:srgbClr val="b2b2b2"/>
                </a:solidFill>
                <a:effectLst/>
                <a:uFillTx/>
                <a:latin typeface="GEsans55"/>
              </a:rPr>
              <a:t>Six Sigma Approach identifies</a:t>
            </a:r>
            <a:br>
              <a:rPr sz="1600"/>
            </a:br>
            <a:r>
              <a:rPr b="1" lang="en-US" sz="1600" strike="noStrike" u="none">
                <a:solidFill>
                  <a:srgbClr val="b2b2b2"/>
                </a:solidFill>
                <a:effectLst/>
                <a:uFillTx/>
                <a:latin typeface="GEsans55"/>
              </a:rPr>
              <a:t>   Factors impacting Work Flow</a:t>
            </a:r>
            <a:endParaRPr b="0" lang="en-US" sz="1600" strike="noStrike" u="none">
              <a:solidFill>
                <a:srgbClr val="000000"/>
              </a:solidFill>
              <a:effectLst/>
              <a:uFillTx/>
              <a:latin typeface="Times New Roman"/>
            </a:endParaRPr>
          </a:p>
        </p:txBody>
      </p:sp>
      <p:sp>
        <p:nvSpPr>
          <p:cNvPr id="826" name=""/>
          <p:cNvSpPr/>
          <p:nvPr/>
        </p:nvSpPr>
        <p:spPr>
          <a:xfrm>
            <a:off x="5320080" y="4562640"/>
            <a:ext cx="2751480" cy="886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55"/>
              </a:rPr>
              <a:t>GE Results</a:t>
            </a:r>
            <a:endParaRPr b="0" lang="en-US" sz="2000" strike="noStrike" u="none">
              <a:solidFill>
                <a:srgbClr val="000000"/>
              </a:solidFill>
              <a:effectLst/>
              <a:uFillTx/>
              <a:latin typeface="Times New Roman"/>
            </a:endParaRPr>
          </a:p>
          <a:p>
            <a:pPr>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GEsans55"/>
              </a:rPr>
              <a:t>  </a:t>
            </a:r>
            <a:r>
              <a:rPr b="1" lang="en-US" sz="1600" strike="noStrike" u="none">
                <a:solidFill>
                  <a:srgbClr val="ff0000"/>
                </a:solidFill>
                <a:effectLst/>
                <a:uFillTx/>
                <a:latin typeface="GEsans55"/>
              </a:rPr>
              <a:t>2MM lb. Share Shift</a:t>
            </a:r>
            <a:endParaRPr b="0" lang="en-US" sz="1600" strike="noStrike" u="none">
              <a:solidFill>
                <a:srgbClr val="000000"/>
              </a:solidFill>
              <a:effectLst/>
              <a:uFillTx/>
              <a:latin typeface="Times New Roman"/>
            </a:endParaRPr>
          </a:p>
          <a:p>
            <a:pPr>
              <a:lnSpc>
                <a:spcPct val="100000"/>
              </a:lnSpc>
              <a:buClr>
                <a:srgbClr val="000000"/>
              </a:buClr>
              <a:buFont typeface="GEsans55"/>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GEsans55"/>
              </a:rPr>
              <a:t>  $1.5MM Growth Program</a:t>
            </a:r>
            <a:endParaRPr b="0" lang="en-US" sz="1600" strike="noStrike" u="none">
              <a:solidFill>
                <a:srgbClr val="000000"/>
              </a:solidFill>
              <a:effectLst/>
              <a:uFillTx/>
              <a:latin typeface="Times New Roman"/>
            </a:endParaRPr>
          </a:p>
        </p:txBody>
      </p:sp>
      <p:sp>
        <p:nvSpPr>
          <p:cNvPr id="827" name=""/>
          <p:cNvSpPr/>
          <p:nvPr/>
        </p:nvSpPr>
        <p:spPr>
          <a:xfrm>
            <a:off x="3902040" y="90360"/>
            <a:ext cx="57078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 the Customer</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828" name=""/>
          <p:cNvGrpSpPr/>
          <p:nvPr/>
        </p:nvGrpSpPr>
        <p:grpSpPr>
          <a:xfrm>
            <a:off x="0" y="896760"/>
            <a:ext cx="1900080" cy="2290680"/>
            <a:chOff x="0" y="896760"/>
            <a:chExt cx="1900080" cy="2290680"/>
          </a:xfrm>
        </p:grpSpPr>
        <p:sp>
          <p:nvSpPr>
            <p:cNvPr id="829" name=""/>
            <p:cNvSpPr/>
            <p:nvPr/>
          </p:nvSpPr>
          <p:spPr>
            <a:xfrm>
              <a:off x="0" y="89676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830" name="6%20Sigma1" descr=""/>
            <p:cNvPicPr/>
            <p:nvPr/>
          </p:nvPicPr>
          <p:blipFill>
            <a:blip r:embed="rId1"/>
            <a:stretch/>
          </p:blipFill>
          <p:spPr>
            <a:xfrm>
              <a:off x="14040" y="1707840"/>
              <a:ext cx="1820880" cy="1065240"/>
            </a:xfrm>
            <a:prstGeom prst="rect">
              <a:avLst/>
            </a:prstGeom>
            <a:noFill/>
            <a:ln w="0">
              <a:noFill/>
            </a:ln>
          </p:spPr>
        </p:pic>
        <p:sp>
          <p:nvSpPr>
            <p:cNvPr id="831" name=""/>
            <p:cNvSpPr/>
            <p:nvPr/>
          </p:nvSpPr>
          <p:spPr>
            <a:xfrm>
              <a:off x="190440" y="149040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832" name=""/>
            <p:cNvSpPr/>
            <p:nvPr/>
          </p:nvSpPr>
          <p:spPr>
            <a:xfrm>
              <a:off x="87840" y="176976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833" name=""/>
            <p:cNvSpPr/>
            <p:nvPr/>
          </p:nvSpPr>
          <p:spPr>
            <a:xfrm>
              <a:off x="75600" y="204768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a:t>
              </a:r>
              <a:r>
                <a:rPr b="1" lang="en-US" sz="1000" strike="noStrike" u="none">
                  <a:solidFill>
                    <a:srgbClr val="ff3300"/>
                  </a:solidFill>
                  <a:effectLst/>
                  <a:uFillTx/>
                  <a:latin typeface="Arial"/>
                </a:rPr>
                <a:t> @ THE CUSTOMER</a:t>
              </a:r>
              <a:endParaRPr b="0" lang="en-US" sz="1000" strike="noStrike" u="none">
                <a:solidFill>
                  <a:srgbClr val="000000"/>
                </a:solidFill>
                <a:effectLst/>
                <a:uFillTx/>
                <a:latin typeface="Times New Roman"/>
              </a:endParaRPr>
            </a:p>
          </p:txBody>
        </p:sp>
        <p:sp>
          <p:nvSpPr>
            <p:cNvPr id="834" name=""/>
            <p:cNvSpPr/>
            <p:nvPr/>
          </p:nvSpPr>
          <p:spPr>
            <a:xfrm>
              <a:off x="225000" y="232704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835" name=""/>
            <p:cNvSpPr/>
            <p:nvPr/>
          </p:nvSpPr>
          <p:spPr>
            <a:xfrm>
              <a:off x="239760" y="260316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836" name=""/>
            <p:cNvGrpSpPr/>
            <p:nvPr/>
          </p:nvGrpSpPr>
          <p:grpSpPr>
            <a:xfrm>
              <a:off x="77760" y="947520"/>
              <a:ext cx="474480" cy="436680"/>
              <a:chOff x="77760" y="947520"/>
              <a:chExt cx="474480" cy="436680"/>
            </a:xfrm>
          </p:grpSpPr>
          <p:sp>
            <p:nvSpPr>
              <p:cNvPr id="837" name=""/>
              <p:cNvSpPr/>
              <p:nvPr/>
            </p:nvSpPr>
            <p:spPr>
              <a:xfrm>
                <a:off x="77760" y="94752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8" name=""/>
              <p:cNvSpPr/>
              <p:nvPr/>
            </p:nvSpPr>
            <p:spPr>
              <a:xfrm>
                <a:off x="137520" y="10738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9" name=""/>
              <p:cNvSpPr/>
              <p:nvPr/>
            </p:nvSpPr>
            <p:spPr>
              <a:xfrm>
                <a:off x="137520" y="10738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840" name=""/>
            <p:cNvSpPr/>
            <p:nvPr/>
          </p:nvSpPr>
          <p:spPr>
            <a:xfrm>
              <a:off x="557280" y="103968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841" name=""/>
            <p:cNvSpPr/>
            <p:nvPr/>
          </p:nvSpPr>
          <p:spPr>
            <a:xfrm>
              <a:off x="154800" y="288432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842" name=""/>
          <p:cNvGrpSpPr/>
          <p:nvPr/>
        </p:nvGrpSpPr>
        <p:grpSpPr>
          <a:xfrm>
            <a:off x="1076400" y="3673440"/>
            <a:ext cx="7780320" cy="2054160"/>
            <a:chOff x="1076400" y="3673440"/>
            <a:chExt cx="7780320" cy="2054160"/>
          </a:xfrm>
        </p:grpSpPr>
        <p:grpSp>
          <p:nvGrpSpPr>
            <p:cNvPr id="843" name=""/>
            <p:cNvGrpSpPr/>
            <p:nvPr/>
          </p:nvGrpSpPr>
          <p:grpSpPr>
            <a:xfrm>
              <a:off x="1076400" y="3673440"/>
              <a:ext cx="7780320" cy="2054160"/>
              <a:chOff x="1076400" y="3673440"/>
              <a:chExt cx="7780320" cy="2054160"/>
            </a:xfrm>
          </p:grpSpPr>
          <p:sp>
            <p:nvSpPr>
              <p:cNvPr id="844" name=""/>
              <p:cNvSpPr/>
              <p:nvPr/>
            </p:nvSpPr>
            <p:spPr>
              <a:xfrm>
                <a:off x="1076400" y="3673440"/>
                <a:ext cx="7780320" cy="205416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45" name=""/>
              <p:cNvSpPr/>
              <p:nvPr/>
            </p:nvSpPr>
            <p:spPr>
              <a:xfrm>
                <a:off x="5418000" y="3675240"/>
                <a:ext cx="0" cy="205236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46" name=""/>
            <p:cNvSpPr/>
            <p:nvPr/>
          </p:nvSpPr>
          <p:spPr>
            <a:xfrm>
              <a:off x="1978200" y="3787920"/>
              <a:ext cx="2695320" cy="947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GEsansCon57"/>
                </a:rPr>
                <a:t>Customer Results</a:t>
              </a:r>
              <a:endParaRPr b="0" lang="en-US" sz="2800" strike="noStrike" u="none">
                <a:solidFill>
                  <a:srgbClr val="000000"/>
                </a:solidFill>
                <a:effectLst/>
                <a:uFillTx/>
                <a:latin typeface="Times New Roman"/>
              </a:endParaRPr>
            </a:p>
          </p:txBody>
        </p:sp>
        <p:sp>
          <p:nvSpPr>
            <p:cNvPr id="847" name=""/>
            <p:cNvSpPr/>
            <p:nvPr/>
          </p:nvSpPr>
          <p:spPr>
            <a:xfrm>
              <a:off x="6264360" y="3787920"/>
              <a:ext cx="1725480" cy="947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GEsansCon57"/>
                </a:rPr>
                <a:t>GE Results</a:t>
              </a:r>
              <a:endParaRPr b="0" lang="en-US" sz="2800" strike="noStrike" u="none">
                <a:solidFill>
                  <a:srgbClr val="000000"/>
                </a:solidFill>
                <a:effectLst/>
                <a:uFillTx/>
                <a:latin typeface="Times New Roman"/>
              </a:endParaRPr>
            </a:p>
          </p:txBody>
        </p:sp>
      </p:grpSp>
      <p:sp>
        <p:nvSpPr>
          <p:cNvPr id="848" name=""/>
          <p:cNvSpPr/>
          <p:nvPr/>
        </p:nvSpPr>
        <p:spPr>
          <a:xfrm>
            <a:off x="1173240" y="4533840"/>
            <a:ext cx="4154400" cy="916920"/>
          </a:xfrm>
          <a:prstGeom prst="rect">
            <a:avLst/>
          </a:prstGeom>
          <a:noFill/>
          <a:ln w="0">
            <a:noFill/>
          </a:ln>
        </p:spPr>
        <p:style>
          <a:lnRef idx="0"/>
          <a:fillRef idx="0"/>
          <a:effectRef idx="0"/>
          <a:fontRef idx="minor"/>
        </p:style>
        <p:txBody>
          <a:bodyPr lIns="90000" rIns="90000" tIns="46800" bIns="46800" anchor="t">
            <a:spAutoFit/>
          </a:bodyPr>
          <a:p>
            <a:pPr marL="228600" indent="-22860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0000"/>
                </a:solidFill>
                <a:effectLst/>
                <a:uFillTx/>
                <a:latin typeface="GEsans55"/>
              </a:rPr>
              <a:t>Output from 450 </a:t>
            </a:r>
            <a:r>
              <a:rPr b="1" lang="en-US" sz="1800" strike="noStrike" u="none">
                <a:solidFill>
                  <a:srgbClr val="ff0000"/>
                </a:solidFill>
                <a:effectLst/>
                <a:uFillTx/>
                <a:latin typeface="Wingdings"/>
                <a:ea typeface="Wingdings"/>
              </a:rPr>
              <a:t></a:t>
            </a:r>
            <a:r>
              <a:rPr b="1" lang="en-US" sz="1800" strike="noStrike" u="none">
                <a:solidFill>
                  <a:srgbClr val="ff0000"/>
                </a:solidFill>
                <a:effectLst/>
                <a:uFillTx/>
                <a:latin typeface="GEsans55"/>
              </a:rPr>
              <a:t>800 Units/Day</a:t>
            </a:r>
            <a:endParaRPr b="0" lang="en-US" sz="1800" strike="noStrike" u="none">
              <a:solidFill>
                <a:srgbClr val="000000"/>
              </a:solidFill>
              <a:effectLst/>
              <a:uFillTx/>
              <a:latin typeface="Times New Roman"/>
            </a:endParaRPr>
          </a:p>
          <a:p>
            <a:pPr marL="228600" indent="-22860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0000"/>
                </a:solidFill>
                <a:effectLst/>
                <a:uFillTx/>
                <a:latin typeface="GEsans55"/>
              </a:rPr>
              <a:t>WIP  </a:t>
            </a:r>
            <a:r>
              <a:rPr b="1" lang="en-US" sz="1800" strike="noStrike" u="none">
                <a:solidFill>
                  <a:srgbClr val="ff0000"/>
                </a:solidFill>
                <a:effectLst/>
                <a:uFillTx/>
                <a:latin typeface="Wingdings"/>
                <a:ea typeface="Wingdings"/>
              </a:rPr>
              <a:t></a:t>
            </a:r>
            <a:r>
              <a:rPr b="1" lang="en-US" sz="1800" strike="noStrike" u="none">
                <a:solidFill>
                  <a:srgbClr val="ff0000"/>
                </a:solidFill>
                <a:effectLst/>
                <a:uFillTx/>
                <a:latin typeface="GEsans55"/>
              </a:rPr>
              <a:t>85%</a:t>
            </a:r>
            <a:endParaRPr b="0" lang="en-US" sz="1800" strike="noStrike" u="none">
              <a:solidFill>
                <a:srgbClr val="000000"/>
              </a:solidFill>
              <a:effectLst/>
              <a:uFillTx/>
              <a:latin typeface="Times New Roman"/>
            </a:endParaRPr>
          </a:p>
          <a:p>
            <a:pPr marL="228600" indent="-22860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0000"/>
                </a:solidFill>
                <a:effectLst/>
                <a:uFillTx/>
                <a:latin typeface="GEsans55"/>
              </a:rPr>
              <a:t>$1MM Cost Out</a:t>
            </a:r>
            <a:endParaRPr b="0" lang="en-US" sz="1800" strike="noStrike" u="none">
              <a:solidFill>
                <a:srgbClr val="000000"/>
              </a:solidFill>
              <a:effectLst/>
              <a:uFillTx/>
              <a:latin typeface="Times New Roman"/>
            </a:endParaRPr>
          </a:p>
        </p:txBody>
      </p:sp>
      <p:sp>
        <p:nvSpPr>
          <p:cNvPr id="849" name=""/>
          <p:cNvSpPr/>
          <p:nvPr/>
        </p:nvSpPr>
        <p:spPr>
          <a:xfrm>
            <a:off x="3860640" y="2146320"/>
            <a:ext cx="3022920" cy="851040"/>
          </a:xfrm>
          <a:prstGeom prst="ellipse">
            <a:avLst/>
          </a:prstGeom>
          <a:solidFill>
            <a:srgbClr val="3333cc"/>
          </a:solidFill>
          <a:ln w="936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0" name=""/>
          <p:cNvSpPr/>
          <p:nvPr/>
        </p:nvSpPr>
        <p:spPr>
          <a:xfrm>
            <a:off x="3946680" y="2309760"/>
            <a:ext cx="290808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ffffff"/>
                </a:solidFill>
                <a:effectLst/>
                <a:uFillTx/>
                <a:latin typeface="GEsans55"/>
              </a:rPr>
              <a:t>Floor Care Manufacturer</a:t>
            </a:r>
            <a:br>
              <a:rPr sz="1600"/>
            </a:br>
            <a:r>
              <a:rPr b="0" lang="en-US" sz="1600" strike="noStrike" u="none">
                <a:solidFill>
                  <a:srgbClr val="ffffff"/>
                </a:solidFill>
                <a:effectLst/>
                <a:uFillTx/>
                <a:latin typeface="GEsans55"/>
              </a:rPr>
              <a:t>–</a:t>
            </a:r>
            <a:r>
              <a:rPr b="0" lang="en-US" sz="1600" strike="noStrike" u="none">
                <a:solidFill>
                  <a:srgbClr val="ffffff"/>
                </a:solidFill>
                <a:effectLst/>
                <a:uFillTx/>
                <a:latin typeface="GEsans55"/>
              </a:rPr>
              <a:t>	</a:t>
            </a:r>
            <a:r>
              <a:rPr b="0" lang="en-US" sz="1600" strike="noStrike" u="none">
                <a:solidFill>
                  <a:srgbClr val="ffffff"/>
                </a:solidFill>
                <a:effectLst/>
                <a:uFillTx/>
                <a:latin typeface="GEsans55"/>
              </a:rPr>
              <a:t>Plastics</a:t>
            </a:r>
            <a:endParaRPr b="0" lang="en-US" sz="1600" strike="noStrike" u="none">
              <a:solidFill>
                <a:srgbClr val="000000"/>
              </a:solidFill>
              <a:effectLst/>
              <a:uFillTx/>
              <a:latin typeface="Times New Roman"/>
            </a:endParaRPr>
          </a:p>
        </p:txBody>
      </p:sp>
      <p:grpSp>
        <p:nvGrpSpPr>
          <p:cNvPr id="851" name=""/>
          <p:cNvGrpSpPr/>
          <p:nvPr/>
        </p:nvGrpSpPr>
        <p:grpSpPr>
          <a:xfrm>
            <a:off x="7338960" y="1450800"/>
            <a:ext cx="1358640" cy="851040"/>
            <a:chOff x="7338960" y="1450800"/>
            <a:chExt cx="1358640" cy="851040"/>
          </a:xfrm>
        </p:grpSpPr>
        <p:sp>
          <p:nvSpPr>
            <p:cNvPr id="852" name=""/>
            <p:cNvSpPr/>
            <p:nvPr/>
          </p:nvSpPr>
          <p:spPr>
            <a:xfrm>
              <a:off x="7338960" y="1450800"/>
              <a:ext cx="135864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3" name=""/>
            <p:cNvSpPr/>
            <p:nvPr/>
          </p:nvSpPr>
          <p:spPr>
            <a:xfrm>
              <a:off x="7338960" y="1587600"/>
              <a:ext cx="135864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Airlines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Engines</a:t>
              </a:r>
              <a:endParaRPr b="0" lang="en-US" sz="1600" strike="noStrike" u="none">
                <a:solidFill>
                  <a:srgbClr val="000000"/>
                </a:solidFill>
                <a:effectLst/>
                <a:uFillTx/>
                <a:latin typeface="Times New Roman"/>
              </a:endParaRPr>
            </a:p>
          </p:txBody>
        </p:sp>
      </p:grpSp>
      <p:grpSp>
        <p:nvGrpSpPr>
          <p:cNvPr id="854" name=""/>
          <p:cNvGrpSpPr/>
          <p:nvPr/>
        </p:nvGrpSpPr>
        <p:grpSpPr>
          <a:xfrm>
            <a:off x="3759120" y="1058760"/>
            <a:ext cx="1676520" cy="851040"/>
            <a:chOff x="3759120" y="1058760"/>
            <a:chExt cx="1676520" cy="851040"/>
          </a:xfrm>
        </p:grpSpPr>
        <p:sp>
          <p:nvSpPr>
            <p:cNvPr id="855" name=""/>
            <p:cNvSpPr/>
            <p:nvPr/>
          </p:nvSpPr>
          <p:spPr>
            <a:xfrm>
              <a:off x="3784680" y="1058760"/>
              <a:ext cx="165096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6" name=""/>
            <p:cNvSpPr/>
            <p:nvPr/>
          </p:nvSpPr>
          <p:spPr>
            <a:xfrm>
              <a:off x="3759120" y="1131840"/>
              <a:ext cx="16765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Builders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nvGrpSpPr>
          <p:cNvPr id="857" name=""/>
          <p:cNvGrpSpPr/>
          <p:nvPr/>
        </p:nvGrpSpPr>
        <p:grpSpPr>
          <a:xfrm>
            <a:off x="1994040" y="1376280"/>
            <a:ext cx="1930320" cy="2206800"/>
            <a:chOff x="1994040" y="1376280"/>
            <a:chExt cx="1930320" cy="2206800"/>
          </a:xfrm>
        </p:grpSpPr>
        <p:grpSp>
          <p:nvGrpSpPr>
            <p:cNvPr id="858" name=""/>
            <p:cNvGrpSpPr/>
            <p:nvPr/>
          </p:nvGrpSpPr>
          <p:grpSpPr>
            <a:xfrm>
              <a:off x="2216160" y="1376280"/>
              <a:ext cx="1485720" cy="851040"/>
              <a:chOff x="2216160" y="1376280"/>
              <a:chExt cx="1485720" cy="851040"/>
            </a:xfrm>
          </p:grpSpPr>
          <p:sp>
            <p:nvSpPr>
              <p:cNvPr id="859" name=""/>
              <p:cNvSpPr/>
              <p:nvPr/>
            </p:nvSpPr>
            <p:spPr>
              <a:xfrm>
                <a:off x="2273040" y="1376280"/>
                <a:ext cx="1371600" cy="85104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0" name=""/>
              <p:cNvSpPr/>
              <p:nvPr/>
            </p:nvSpPr>
            <p:spPr>
              <a:xfrm>
                <a:off x="2216160" y="1513080"/>
                <a:ext cx="1485720" cy="60696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spcBef>
                    <a:spcPts val="1001"/>
                  </a:spcBef>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Hospitals</a:t>
                </a:r>
                <a:br>
                  <a:rPr sz="1600"/>
                </a:b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Medical</a:t>
                </a:r>
                <a:endParaRPr b="0" lang="en-US" sz="1600" strike="noStrike" u="none">
                  <a:solidFill>
                    <a:srgbClr val="000000"/>
                  </a:solidFill>
                  <a:effectLst/>
                  <a:uFillTx/>
                  <a:latin typeface="Times New Roman"/>
                </a:endParaRPr>
              </a:p>
            </p:txBody>
          </p:sp>
        </p:grpSp>
        <p:grpSp>
          <p:nvGrpSpPr>
            <p:cNvPr id="861" name=""/>
            <p:cNvGrpSpPr/>
            <p:nvPr/>
          </p:nvGrpSpPr>
          <p:grpSpPr>
            <a:xfrm>
              <a:off x="1994040" y="2603520"/>
              <a:ext cx="1930320" cy="979560"/>
              <a:chOff x="1994040" y="2603520"/>
              <a:chExt cx="1930320" cy="979560"/>
            </a:xfrm>
          </p:grpSpPr>
          <p:sp>
            <p:nvSpPr>
              <p:cNvPr id="862" name=""/>
              <p:cNvSpPr/>
              <p:nvPr/>
            </p:nvSpPr>
            <p:spPr>
              <a:xfrm>
                <a:off x="1994040" y="2603520"/>
                <a:ext cx="1930320" cy="97956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3" name=""/>
              <p:cNvSpPr/>
              <p:nvPr/>
            </p:nvSpPr>
            <p:spPr>
              <a:xfrm>
                <a:off x="2122560" y="2612880"/>
                <a:ext cx="167580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Retailers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Lighting</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Appliances</a:t>
                </a:r>
                <a:endParaRPr b="0" lang="en-US" sz="1600" strike="noStrike" u="none">
                  <a:solidFill>
                    <a:srgbClr val="000000"/>
                  </a:solidFill>
                  <a:effectLst/>
                  <a:uFillTx/>
                  <a:latin typeface="Times New Roman"/>
                </a:endParaRPr>
              </a:p>
            </p:txBody>
          </p:sp>
        </p:grpSp>
      </p:grpSp>
      <p:grpSp>
        <p:nvGrpSpPr>
          <p:cNvPr id="864" name=""/>
          <p:cNvGrpSpPr/>
          <p:nvPr/>
        </p:nvGrpSpPr>
        <p:grpSpPr>
          <a:xfrm>
            <a:off x="5737320" y="1038240"/>
            <a:ext cx="1398600" cy="893880"/>
            <a:chOff x="5737320" y="1038240"/>
            <a:chExt cx="1398600" cy="893880"/>
          </a:xfrm>
        </p:grpSpPr>
        <p:sp>
          <p:nvSpPr>
            <p:cNvPr id="865" name=""/>
            <p:cNvSpPr/>
            <p:nvPr/>
          </p:nvSpPr>
          <p:spPr>
            <a:xfrm>
              <a:off x="5737320" y="1038240"/>
              <a:ext cx="1398600" cy="89388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6" name=""/>
            <p:cNvSpPr/>
            <p:nvPr/>
          </p:nvSpPr>
          <p:spPr>
            <a:xfrm>
              <a:off x="5878800" y="1073160"/>
              <a:ext cx="119376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OEMs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Vendor</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CEF</a:t>
              </a:r>
              <a:endParaRPr b="0" lang="en-US" sz="1600" strike="noStrike" u="none">
                <a:solidFill>
                  <a:srgbClr val="000000"/>
                </a:solidFill>
                <a:effectLst/>
                <a:uFillTx/>
                <a:latin typeface="Times New Roman"/>
              </a:endParaRPr>
            </a:p>
          </p:txBody>
        </p:sp>
      </p:grpSp>
      <p:grpSp>
        <p:nvGrpSpPr>
          <p:cNvPr id="867" name=""/>
          <p:cNvGrpSpPr/>
          <p:nvPr/>
        </p:nvGrpSpPr>
        <p:grpSpPr>
          <a:xfrm>
            <a:off x="6846840" y="2664000"/>
            <a:ext cx="2147760" cy="934920"/>
            <a:chOff x="6846840" y="2664000"/>
            <a:chExt cx="2147760" cy="934920"/>
          </a:xfrm>
        </p:grpSpPr>
        <p:sp>
          <p:nvSpPr>
            <p:cNvPr id="868" name=""/>
            <p:cNvSpPr/>
            <p:nvPr/>
          </p:nvSpPr>
          <p:spPr>
            <a:xfrm>
              <a:off x="6846840" y="2705400"/>
              <a:ext cx="2147760" cy="893520"/>
            </a:xfrm>
            <a:prstGeom prst="ellipse">
              <a:avLst/>
            </a:prstGeom>
            <a:solidFill>
              <a:srgbClr val="66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9" name=""/>
            <p:cNvSpPr/>
            <p:nvPr/>
          </p:nvSpPr>
          <p:spPr>
            <a:xfrm>
              <a:off x="6956280" y="2664000"/>
              <a:ext cx="1981080" cy="850680"/>
            </a:xfrm>
            <a:prstGeom prst="rect">
              <a:avLst/>
            </a:prstGeom>
            <a:noFill/>
            <a:ln w="0">
              <a:noFill/>
            </a:ln>
          </p:spPr>
          <p:style>
            <a:lnRef idx="0"/>
            <a:fillRef idx="0"/>
            <a:effectRef idx="0"/>
            <a:fontRef idx="minor"/>
          </p:style>
          <p:txBody>
            <a:bodyPr lIns="87480" rIns="87480" tIns="44280" bIns="44280" anchor="t">
              <a:spAutoFit/>
            </a:bodyPr>
            <a:p>
              <a:pPr algn="ct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1" lang="en-US" sz="1800" strike="noStrike" u="none">
                  <a:solidFill>
                    <a:srgbClr val="000000"/>
                  </a:solidFill>
                  <a:effectLst/>
                  <a:uFillTx/>
                  <a:latin typeface="GEsans55"/>
                </a:rPr>
                <a:t>Utilities</a:t>
              </a:r>
              <a:endParaRPr b="0" lang="en-US" sz="18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Power Sys.</a:t>
              </a:r>
              <a:endParaRPr b="0" lang="en-US" sz="1600" strike="noStrike" u="none">
                <a:solidFill>
                  <a:srgbClr val="000000"/>
                </a:solidFill>
                <a:effectLst/>
                <a:uFillTx/>
                <a:latin typeface="Times New Roman"/>
              </a:endParaRPr>
            </a:p>
            <a:p>
              <a:pPr>
                <a:lnSpc>
                  <a:spcPct val="100000"/>
                </a:lnSpc>
                <a:tabLst>
                  <a:tab algn="l" pos="0"/>
                  <a:tab algn="l" pos="228600"/>
                  <a:tab algn="l" pos="681120"/>
                  <a:tab algn="l" pos="1362240"/>
                  <a:tab algn="l" pos="2043000"/>
                  <a:tab algn="l" pos="2724120"/>
                  <a:tab algn="l" pos="3405240"/>
                  <a:tab algn="l" pos="4086360"/>
                  <a:tab algn="l" pos="4767120"/>
                  <a:tab algn="l" pos="5448240"/>
                  <a:tab algn="l" pos="6129360"/>
                  <a:tab algn="l" pos="6810480"/>
                  <a:tab algn="l" pos="7491240"/>
                  <a:tab algn="l" pos="8172360"/>
                  <a:tab algn="l" pos="8853480"/>
                  <a:tab algn="l" pos="9534600"/>
                  <a:tab algn="l" pos="10215720"/>
                  <a:tab algn="l" pos="10896480"/>
                </a:tabLst>
              </a:pPr>
              <a:r>
                <a:rPr b="0" lang="en-US" sz="1600" strike="noStrike" u="none">
                  <a:solidFill>
                    <a:srgbClr val="3333cc"/>
                  </a:solidFill>
                  <a:effectLst/>
                  <a:uFillTx/>
                  <a:latin typeface="GEsans55"/>
                </a:rPr>
                <a:t>–</a:t>
              </a:r>
              <a:r>
                <a:rPr b="0" lang="en-US" sz="1600" strike="noStrike" u="none">
                  <a:solidFill>
                    <a:srgbClr val="3333cc"/>
                  </a:solidFill>
                  <a:effectLst/>
                  <a:uFillTx/>
                  <a:latin typeface="GEsans55"/>
                </a:rPr>
                <a:t>	</a:t>
              </a:r>
              <a:r>
                <a:rPr b="0" lang="en-US" sz="1600" strike="noStrike" u="none">
                  <a:solidFill>
                    <a:srgbClr val="3333cc"/>
                  </a:solidFill>
                  <a:effectLst/>
                  <a:uFillTx/>
                  <a:latin typeface="GEsans55"/>
                </a:rPr>
                <a:t>Industrial Sys</a:t>
              </a:r>
              <a:r>
                <a:rPr b="0" lang="en-US" sz="1600" strike="noStrike" u="none">
                  <a:solidFill>
                    <a:srgbClr val="000000"/>
                  </a:solidFill>
                  <a:effectLst/>
                  <a:uFillTx/>
                  <a:latin typeface="GEsans55"/>
                </a:rPr>
                <a:t>.</a:t>
              </a:r>
              <a:endParaRPr b="0" lang="en-US" sz="1600" strike="noStrike" u="none">
                <a:solidFill>
                  <a:srgbClr val="000000"/>
                </a:solidFill>
                <a:effectLst/>
                <a:uFillTx/>
                <a:latin typeface="Times New Roman"/>
              </a:endParaRPr>
            </a:p>
          </p:txBody>
        </p:sp>
      </p:grpSp>
      <p:sp>
        <p:nvSpPr>
          <p:cNvPr id="870" name=""/>
          <p:cNvSpPr/>
          <p:nvPr/>
        </p:nvSpPr>
        <p:spPr>
          <a:xfrm>
            <a:off x="5652000" y="4533840"/>
            <a:ext cx="28735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0000"/>
                </a:solidFill>
                <a:effectLst/>
                <a:uFillTx/>
                <a:latin typeface="GEsans55"/>
              </a:rPr>
              <a:t>2MM lb. Share Shift</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0000"/>
                </a:solidFill>
                <a:effectLst/>
                <a:uFillTx/>
                <a:latin typeface="GEsans55"/>
              </a:rPr>
              <a:t>$1.5MM Growth Program</a:t>
            </a:r>
            <a:endParaRPr b="0" lang="en-US" sz="1800" strike="noStrike" u="none">
              <a:solidFill>
                <a:srgbClr val="000000"/>
              </a:solidFill>
              <a:effectLst/>
              <a:uFillTx/>
              <a:latin typeface="Times New Roman"/>
            </a:endParaRPr>
          </a:p>
        </p:txBody>
      </p:sp>
      <p:sp>
        <p:nvSpPr>
          <p:cNvPr id="871" name=""/>
          <p:cNvSpPr/>
          <p:nvPr/>
        </p:nvSpPr>
        <p:spPr>
          <a:xfrm>
            <a:off x="287280" y="5829480"/>
            <a:ext cx="8505720" cy="65556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Customers Gain Productivity….GE Rewarded with Share</a:t>
            </a:r>
            <a:endParaRPr b="0" lang="en-US" sz="2400" strike="noStrike" u="none">
              <a:solidFill>
                <a:srgbClr val="000000"/>
              </a:solidFill>
              <a:effectLst/>
              <a:uFillTx/>
              <a:latin typeface="Times New Roman"/>
            </a:endParaRPr>
          </a:p>
        </p:txBody>
      </p:sp>
      <p:sp>
        <p:nvSpPr>
          <p:cNvPr id="872" name=""/>
          <p:cNvSpPr/>
          <p:nvPr/>
        </p:nvSpPr>
        <p:spPr>
          <a:xfrm>
            <a:off x="3902040" y="90360"/>
            <a:ext cx="570780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 the Customer</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873" name=""/>
          <p:cNvGrpSpPr/>
          <p:nvPr/>
        </p:nvGrpSpPr>
        <p:grpSpPr>
          <a:xfrm>
            <a:off x="231840" y="800280"/>
            <a:ext cx="1900080" cy="2290680"/>
            <a:chOff x="231840" y="800280"/>
            <a:chExt cx="1900080" cy="2290680"/>
          </a:xfrm>
        </p:grpSpPr>
        <p:sp>
          <p:nvSpPr>
            <p:cNvPr id="874" name=""/>
            <p:cNvSpPr/>
            <p:nvPr/>
          </p:nvSpPr>
          <p:spPr>
            <a:xfrm>
              <a:off x="231840" y="80028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875" name="6%20Sigma1" descr=""/>
            <p:cNvPicPr/>
            <p:nvPr/>
          </p:nvPicPr>
          <p:blipFill>
            <a:blip r:embed="rId1"/>
            <a:stretch/>
          </p:blipFill>
          <p:spPr>
            <a:xfrm>
              <a:off x="245880" y="1611360"/>
              <a:ext cx="1820880" cy="1065240"/>
            </a:xfrm>
            <a:prstGeom prst="rect">
              <a:avLst/>
            </a:prstGeom>
            <a:noFill/>
            <a:ln w="0">
              <a:noFill/>
            </a:ln>
          </p:spPr>
        </p:pic>
        <p:sp>
          <p:nvSpPr>
            <p:cNvPr id="876" name=""/>
            <p:cNvSpPr/>
            <p:nvPr/>
          </p:nvSpPr>
          <p:spPr>
            <a:xfrm>
              <a:off x="422280" y="139392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877" name=""/>
            <p:cNvSpPr/>
            <p:nvPr/>
          </p:nvSpPr>
          <p:spPr>
            <a:xfrm>
              <a:off x="319680" y="167328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878" name=""/>
            <p:cNvSpPr/>
            <p:nvPr/>
          </p:nvSpPr>
          <p:spPr>
            <a:xfrm>
              <a:off x="307440" y="195120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a:t>
              </a:r>
              <a:r>
                <a:rPr b="1" lang="en-US" sz="1000" strike="noStrike" u="none">
                  <a:solidFill>
                    <a:srgbClr val="ff3300"/>
                  </a:solidFill>
                  <a:effectLst/>
                  <a:uFillTx/>
                  <a:latin typeface="Arial"/>
                </a:rPr>
                <a:t> @ THE CUSTOMER</a:t>
              </a:r>
              <a:endParaRPr b="0" lang="en-US" sz="1000" strike="noStrike" u="none">
                <a:solidFill>
                  <a:srgbClr val="000000"/>
                </a:solidFill>
                <a:effectLst/>
                <a:uFillTx/>
                <a:latin typeface="Times New Roman"/>
              </a:endParaRPr>
            </a:p>
          </p:txBody>
        </p:sp>
        <p:sp>
          <p:nvSpPr>
            <p:cNvPr id="879" name=""/>
            <p:cNvSpPr/>
            <p:nvPr/>
          </p:nvSpPr>
          <p:spPr>
            <a:xfrm>
              <a:off x="456840" y="223056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880" name=""/>
            <p:cNvSpPr/>
            <p:nvPr/>
          </p:nvSpPr>
          <p:spPr>
            <a:xfrm>
              <a:off x="471600" y="250668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881" name=""/>
            <p:cNvGrpSpPr/>
            <p:nvPr/>
          </p:nvGrpSpPr>
          <p:grpSpPr>
            <a:xfrm>
              <a:off x="309600" y="851040"/>
              <a:ext cx="474480" cy="436680"/>
              <a:chOff x="309600" y="851040"/>
              <a:chExt cx="474480" cy="436680"/>
            </a:xfrm>
          </p:grpSpPr>
          <p:sp>
            <p:nvSpPr>
              <p:cNvPr id="882" name=""/>
              <p:cNvSpPr/>
              <p:nvPr/>
            </p:nvSpPr>
            <p:spPr>
              <a:xfrm>
                <a:off x="309600" y="85104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3" name=""/>
              <p:cNvSpPr/>
              <p:nvPr/>
            </p:nvSpPr>
            <p:spPr>
              <a:xfrm>
                <a:off x="369360" y="97740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4" name=""/>
              <p:cNvSpPr/>
              <p:nvPr/>
            </p:nvSpPr>
            <p:spPr>
              <a:xfrm>
                <a:off x="369360" y="97740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885" name=""/>
            <p:cNvSpPr/>
            <p:nvPr/>
          </p:nvSpPr>
          <p:spPr>
            <a:xfrm>
              <a:off x="789120" y="94320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886" name=""/>
            <p:cNvSpPr/>
            <p:nvPr/>
          </p:nvSpPr>
          <p:spPr>
            <a:xfrm>
              <a:off x="386640" y="278784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887" name=""/>
          <p:cNvGrpSpPr/>
          <p:nvPr/>
        </p:nvGrpSpPr>
        <p:grpSpPr>
          <a:xfrm>
            <a:off x="1489320" y="1266840"/>
            <a:ext cx="7341840" cy="5225760"/>
            <a:chOff x="1489320" y="1266840"/>
            <a:chExt cx="7341840" cy="5225760"/>
          </a:xfrm>
        </p:grpSpPr>
        <p:sp>
          <p:nvSpPr>
            <p:cNvPr id="888" name=""/>
            <p:cNvSpPr/>
            <p:nvPr/>
          </p:nvSpPr>
          <p:spPr>
            <a:xfrm>
              <a:off x="2114640" y="1266840"/>
              <a:ext cx="6716520" cy="1739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33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dddddd"/>
                  </a:solidFill>
                  <a:effectLst/>
                  <a:uFillTx/>
                  <a:latin typeface="Arial"/>
                </a:rPr>
                <a:t>Give  CUSTOMERS      What They Want</a:t>
              </a:r>
              <a:endParaRPr b="0" lang="en-US" sz="5400" strike="noStrike" u="none">
                <a:solidFill>
                  <a:srgbClr val="000000"/>
                </a:solidFill>
                <a:effectLst/>
                <a:uFillTx/>
                <a:latin typeface="Times New Roman"/>
              </a:endParaRPr>
            </a:p>
          </p:txBody>
        </p:sp>
        <p:sp>
          <p:nvSpPr>
            <p:cNvPr id="889" name=""/>
            <p:cNvSpPr/>
            <p:nvPr/>
          </p:nvSpPr>
          <p:spPr>
            <a:xfrm>
              <a:off x="1489320" y="5575680"/>
              <a:ext cx="6314400" cy="9169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33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dddddd"/>
                  </a:solidFill>
                  <a:effectLst/>
                  <a:uFillTx/>
                  <a:latin typeface="Arial"/>
                </a:rPr>
                <a:t>When They Want It</a:t>
              </a:r>
              <a:endParaRPr b="0" lang="en-US" sz="5400" strike="noStrike" u="none">
                <a:solidFill>
                  <a:srgbClr val="000000"/>
                </a:solidFill>
                <a:effectLst/>
                <a:uFillTx/>
                <a:latin typeface="Times New Roman"/>
              </a:endParaRPr>
            </a:p>
          </p:txBody>
        </p:sp>
      </p:grpSp>
      <p:sp>
        <p:nvSpPr>
          <p:cNvPr id="890" name=""/>
          <p:cNvSpPr/>
          <p:nvPr/>
        </p:nvSpPr>
        <p:spPr>
          <a:xfrm>
            <a:off x="4781520" y="101520"/>
            <a:ext cx="4626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Fulfillment </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891" name=""/>
          <p:cNvSpPr/>
          <p:nvPr/>
        </p:nvSpPr>
        <p:spPr>
          <a:xfrm>
            <a:off x="642960" y="3711600"/>
            <a:ext cx="8226360" cy="1557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892" name=""/>
          <p:cNvGrpSpPr/>
          <p:nvPr/>
        </p:nvGrpSpPr>
        <p:grpSpPr>
          <a:xfrm>
            <a:off x="722520" y="3916440"/>
            <a:ext cx="7831800" cy="1882800"/>
            <a:chOff x="722520" y="3916440"/>
            <a:chExt cx="7831800" cy="1882800"/>
          </a:xfrm>
        </p:grpSpPr>
        <p:sp>
          <p:nvSpPr>
            <p:cNvPr id="893" name=""/>
            <p:cNvSpPr/>
            <p:nvPr/>
          </p:nvSpPr>
          <p:spPr>
            <a:xfrm>
              <a:off x="722520" y="3916440"/>
              <a:ext cx="7831800" cy="119124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“The fact that we’ve done Six Sigma for seven years is irrelevant to the customer,</a:t>
              </a:r>
              <a:endParaRPr b="0" lang="en-US" sz="18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 but if we can bring Six Sigma to life at a customer, it’s the whole game. “</a:t>
              </a:r>
              <a:endParaRPr b="0" lang="en-US" sz="18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Chairman and CEO, Jeff Immelt</a:t>
              </a:r>
              <a:endParaRPr b="0" lang="en-US" sz="1800" strike="noStrike" u="none">
                <a:solidFill>
                  <a:srgbClr val="000000"/>
                </a:solidFill>
                <a:effectLst/>
                <a:uFillTx/>
                <a:latin typeface="Times New Roman"/>
              </a:endParaRPr>
            </a:p>
          </p:txBody>
        </p:sp>
        <p:sp>
          <p:nvSpPr>
            <p:cNvPr id="894" name=""/>
            <p:cNvSpPr/>
            <p:nvPr/>
          </p:nvSpPr>
          <p:spPr>
            <a:xfrm>
              <a:off x="6162480" y="5432400"/>
              <a:ext cx="184320" cy="366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895" name=""/>
          <p:cNvSpPr/>
          <p:nvPr/>
        </p:nvSpPr>
        <p:spPr>
          <a:xfrm>
            <a:off x="374760" y="9684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896" name="6%20Sigma1" descr=""/>
          <p:cNvPicPr/>
          <p:nvPr/>
        </p:nvPicPr>
        <p:blipFill>
          <a:blip r:embed="rId1"/>
          <a:stretch/>
        </p:blipFill>
        <p:spPr>
          <a:xfrm>
            <a:off x="388800" y="1779480"/>
            <a:ext cx="1820880" cy="1065240"/>
          </a:xfrm>
          <a:prstGeom prst="rect">
            <a:avLst/>
          </a:prstGeom>
          <a:noFill/>
          <a:ln w="0">
            <a:noFill/>
          </a:ln>
        </p:spPr>
      </p:pic>
      <p:sp>
        <p:nvSpPr>
          <p:cNvPr id="897" name=""/>
          <p:cNvSpPr/>
          <p:nvPr/>
        </p:nvSpPr>
        <p:spPr>
          <a:xfrm>
            <a:off x="565200" y="15620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898" name=""/>
          <p:cNvSpPr/>
          <p:nvPr/>
        </p:nvSpPr>
        <p:spPr>
          <a:xfrm>
            <a:off x="462600" y="18414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899" name=""/>
          <p:cNvSpPr/>
          <p:nvPr/>
        </p:nvSpPr>
        <p:spPr>
          <a:xfrm>
            <a:off x="450360" y="21193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a:t>
            </a:r>
            <a:r>
              <a:rPr b="1" lang="en-US" sz="1000" strike="noStrike" u="none">
                <a:solidFill>
                  <a:srgbClr val="ff3300"/>
                </a:solidFill>
                <a:effectLst/>
                <a:uFillTx/>
                <a:latin typeface="Arial"/>
              </a:rPr>
              <a:t>@ THE CUSTOMER</a:t>
            </a:r>
            <a:endParaRPr b="0" lang="en-US" sz="1000" strike="noStrike" u="none">
              <a:solidFill>
                <a:srgbClr val="000000"/>
              </a:solidFill>
              <a:effectLst/>
              <a:uFillTx/>
              <a:latin typeface="Times New Roman"/>
            </a:endParaRPr>
          </a:p>
        </p:txBody>
      </p:sp>
      <p:sp>
        <p:nvSpPr>
          <p:cNvPr id="900" name=""/>
          <p:cNvSpPr/>
          <p:nvPr/>
        </p:nvSpPr>
        <p:spPr>
          <a:xfrm>
            <a:off x="599760" y="23986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901" name=""/>
          <p:cNvSpPr/>
          <p:nvPr/>
        </p:nvSpPr>
        <p:spPr>
          <a:xfrm>
            <a:off x="614520" y="26748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902" name=""/>
          <p:cNvGrpSpPr/>
          <p:nvPr/>
        </p:nvGrpSpPr>
        <p:grpSpPr>
          <a:xfrm>
            <a:off x="452520" y="1019160"/>
            <a:ext cx="474480" cy="436680"/>
            <a:chOff x="452520" y="1019160"/>
            <a:chExt cx="474480" cy="436680"/>
          </a:xfrm>
        </p:grpSpPr>
        <p:sp>
          <p:nvSpPr>
            <p:cNvPr id="903" name=""/>
            <p:cNvSpPr/>
            <p:nvPr/>
          </p:nvSpPr>
          <p:spPr>
            <a:xfrm>
              <a:off x="452520" y="10191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4"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5"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06" name=""/>
          <p:cNvSpPr/>
          <p:nvPr/>
        </p:nvSpPr>
        <p:spPr>
          <a:xfrm>
            <a:off x="932040" y="11113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907" name=""/>
          <p:cNvSpPr/>
          <p:nvPr/>
        </p:nvSpPr>
        <p:spPr>
          <a:xfrm>
            <a:off x="529560" y="29559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spTree>
  </p:cSld>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908" name=""/>
          <p:cNvSpPr/>
          <p:nvPr/>
        </p:nvSpPr>
        <p:spPr>
          <a:xfrm>
            <a:off x="1217520" y="5784840"/>
            <a:ext cx="7131240" cy="65556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Delivery to Customer Want Date</a:t>
            </a:r>
            <a:endParaRPr b="0" lang="en-US" sz="2400" strike="noStrike" u="none">
              <a:solidFill>
                <a:srgbClr val="000000"/>
              </a:solidFill>
              <a:effectLst/>
              <a:uFillTx/>
              <a:latin typeface="Times New Roman"/>
            </a:endParaRPr>
          </a:p>
        </p:txBody>
      </p:sp>
      <p:sp>
        <p:nvSpPr>
          <p:cNvPr id="909" name=""/>
          <p:cNvSpPr/>
          <p:nvPr/>
        </p:nvSpPr>
        <p:spPr>
          <a:xfrm>
            <a:off x="2508120" y="4124160"/>
            <a:ext cx="5715000" cy="0"/>
          </a:xfrm>
          <a:prstGeom prst="line">
            <a:avLst/>
          </a:prstGeom>
          <a:ln w="57240">
            <a:solidFill>
              <a:srgbClr val="ff99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0" name=""/>
          <p:cNvSpPr/>
          <p:nvPr/>
        </p:nvSpPr>
        <p:spPr>
          <a:xfrm>
            <a:off x="5281560" y="1282680"/>
            <a:ext cx="100080" cy="2844720"/>
          </a:xfrm>
          <a:prstGeom prst="rect">
            <a:avLst/>
          </a:prstGeom>
          <a:solidFill>
            <a:srgbClr val="ff9933"/>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911" name=""/>
          <p:cNvGrpSpPr/>
          <p:nvPr/>
        </p:nvGrpSpPr>
        <p:grpSpPr>
          <a:xfrm>
            <a:off x="2567160" y="1300320"/>
            <a:ext cx="3468600" cy="2805120"/>
            <a:chOff x="2567160" y="1300320"/>
            <a:chExt cx="3468600" cy="2805120"/>
          </a:xfrm>
        </p:grpSpPr>
        <p:sp>
          <p:nvSpPr>
            <p:cNvPr id="912" name=""/>
            <p:cNvSpPr/>
            <p:nvPr/>
          </p:nvSpPr>
          <p:spPr>
            <a:xfrm>
              <a:off x="2567160" y="1300320"/>
              <a:ext cx="2705040" cy="280512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3" name=""/>
            <p:cNvSpPr/>
            <p:nvPr/>
          </p:nvSpPr>
          <p:spPr>
            <a:xfrm flipH="1">
              <a:off x="2608560" y="1979640"/>
              <a:ext cx="3427200" cy="976320"/>
            </a:xfrm>
            <a:custGeom>
              <a:avLst/>
              <a:gdLst>
                <a:gd name="textAreaLeft" fmla="*/ 535680 w 3427200"/>
                <a:gd name="textAreaRight" fmla="*/ 2999160 w 3427200"/>
                <a:gd name="textAreaTop" fmla="*/ 244080 h 976320"/>
                <a:gd name="textAreaBottom" fmla="*/ 732240 h 97632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ea42d2"/>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Narrow"/>
                </a:rPr>
                <a:t>But how early?</a:t>
              </a:r>
              <a:endParaRPr b="0" lang="en-US" sz="3200" strike="noStrike" u="none">
                <a:solidFill>
                  <a:srgbClr val="000000"/>
                </a:solidFill>
                <a:effectLst/>
                <a:uFillTx/>
                <a:latin typeface="Times New Roman"/>
              </a:endParaRPr>
            </a:p>
          </p:txBody>
        </p:sp>
      </p:grpSp>
      <p:grpSp>
        <p:nvGrpSpPr>
          <p:cNvPr id="914" name=""/>
          <p:cNvGrpSpPr/>
          <p:nvPr/>
        </p:nvGrpSpPr>
        <p:grpSpPr>
          <a:xfrm>
            <a:off x="2598480" y="1298520"/>
            <a:ext cx="5589720" cy="2806920"/>
            <a:chOff x="2598480" y="1298520"/>
            <a:chExt cx="5589720" cy="2806920"/>
          </a:xfrm>
        </p:grpSpPr>
        <p:sp>
          <p:nvSpPr>
            <p:cNvPr id="915" name=""/>
            <p:cNvSpPr/>
            <p:nvPr/>
          </p:nvSpPr>
          <p:spPr>
            <a:xfrm>
              <a:off x="5389560" y="1298520"/>
              <a:ext cx="2795760" cy="280692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Kino MT"/>
                </a:rPr>
                <a:t>h</a:t>
              </a:r>
              <a:endParaRPr b="0" lang="en-US" sz="2000" strike="noStrike" u="none">
                <a:solidFill>
                  <a:srgbClr val="000000"/>
                </a:solidFill>
                <a:effectLst/>
                <a:uFillTx/>
                <a:latin typeface="Times New Roman"/>
              </a:endParaRPr>
            </a:p>
          </p:txBody>
        </p:sp>
        <p:sp>
          <p:nvSpPr>
            <p:cNvPr id="916" name=""/>
            <p:cNvSpPr/>
            <p:nvPr/>
          </p:nvSpPr>
          <p:spPr>
            <a:xfrm flipH="1">
              <a:off x="2598120" y="1968480"/>
              <a:ext cx="3452760" cy="992160"/>
            </a:xfrm>
            <a:custGeom>
              <a:avLst/>
              <a:gdLst>
                <a:gd name="textAreaLeft" fmla="*/ 539280 w 3452760"/>
                <a:gd name="textAreaRight" fmla="*/ 3021480 w 3452760"/>
                <a:gd name="textAreaTop" fmla="*/ 248040 h 992160"/>
                <a:gd name="textAreaBottom" fmla="*/ 744120 h 99216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8ce65a"/>
            </a:solidFill>
            <a:ln w="9360">
              <a:solidFill>
                <a:srgbClr val="ffff6b"/>
              </a:solidFill>
              <a:miter/>
            </a:ln>
          </p:spPr>
          <p:style>
            <a:lnRef idx="0"/>
            <a:fillRef idx="0"/>
            <a:effectRef idx="0"/>
            <a:fontRef idx="minor"/>
          </p:style>
          <p:txBody>
            <a:bodyPr wrap="none" lIns="90000" rIns="90000" tIns="46800" bIns="46800" anchor="ctr">
              <a:no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ffff"/>
                  </a:solidFill>
                  <a:effectLst/>
                  <a:uFillTx/>
                  <a:latin typeface="Arial Narrow"/>
                </a:rPr>
                <a:t>But how early ?</a:t>
              </a:r>
              <a:r>
                <a:rPr b="1" lang="en-US" sz="2800" strike="noStrike" u="none">
                  <a:solidFill>
                    <a:srgbClr val="ffff6b"/>
                  </a:solidFill>
                  <a:effectLst/>
                  <a:uFillTx/>
                  <a:latin typeface="Times New Roman"/>
                </a:rPr>
                <a:t> </a:t>
              </a:r>
              <a:endParaRPr b="0" lang="en-US" sz="2800" strike="noStrike" u="none">
                <a:solidFill>
                  <a:srgbClr val="000000"/>
                </a:solidFill>
                <a:effectLst/>
                <a:uFillTx/>
                <a:latin typeface="Times New Roman"/>
              </a:endParaRPr>
            </a:p>
          </p:txBody>
        </p:sp>
        <p:sp>
          <p:nvSpPr>
            <p:cNvPr id="917" name=""/>
            <p:cNvSpPr/>
            <p:nvPr/>
          </p:nvSpPr>
          <p:spPr>
            <a:xfrm>
              <a:off x="4962600" y="2948040"/>
              <a:ext cx="3225600" cy="1096920"/>
            </a:xfrm>
            <a:custGeom>
              <a:avLst/>
              <a:gdLst>
                <a:gd name="textAreaLeft" fmla="*/ 504000 w 3225600"/>
                <a:gd name="textAreaRight" fmla="*/ 2822400 w 3225600"/>
                <a:gd name="textAreaTop" fmla="*/ 274320 h 1096920"/>
                <a:gd name="textAreaBottom" fmla="*/ 822960 h 1096920"/>
              </a:gdLst>
              <a:ahLst/>
              <a:cxnLst/>
              <a:rect l="textAreaLeft" t="textAreaTop" r="textAreaRight" b="textAreaBottom"/>
              <a:pathLst>
                <a:path w="21600" h="21600">
                  <a:moveTo>
                    <a:pt x="3375" y="5400"/>
                  </a:moveTo>
                  <a:lnTo>
                    <a:pt x="16200" y="5400"/>
                  </a:lnTo>
                  <a:lnTo>
                    <a:pt x="16200" y="0"/>
                  </a:lnTo>
                  <a:lnTo>
                    <a:pt x="21600" y="10800"/>
                  </a:lnTo>
                  <a:lnTo>
                    <a:pt x="16200" y="21600"/>
                  </a:lnTo>
                  <a:lnTo>
                    <a:pt x="16200" y="16200"/>
                  </a:lnTo>
                  <a:lnTo>
                    <a:pt x="3375" y="16200"/>
                  </a:lnTo>
                  <a:close/>
                </a:path>
                <a:path w="21600" h="21600">
                  <a:moveTo>
                    <a:pt x="0" y="5400"/>
                  </a:moveTo>
                  <a:lnTo>
                    <a:pt x="675" y="5400"/>
                  </a:lnTo>
                  <a:lnTo>
                    <a:pt x="675" y="16200"/>
                  </a:lnTo>
                  <a:lnTo>
                    <a:pt x="0" y="16200"/>
                  </a:lnTo>
                  <a:close/>
                </a:path>
                <a:path w="21600" h="21600">
                  <a:moveTo>
                    <a:pt x="1350" y="5400"/>
                  </a:moveTo>
                  <a:lnTo>
                    <a:pt x="2700" y="5400"/>
                  </a:lnTo>
                  <a:lnTo>
                    <a:pt x="2700" y="16200"/>
                  </a:lnTo>
                  <a:lnTo>
                    <a:pt x="1350" y="16200"/>
                  </a:lnTo>
                  <a:close/>
                </a:path>
              </a:pathLst>
            </a:cu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Times New Roman"/>
                </a:rPr>
                <a:t>   </a:t>
              </a:r>
              <a:r>
                <a:rPr b="1" lang="en-US" sz="3200" strike="noStrike" u="none">
                  <a:solidFill>
                    <a:srgbClr val="000000"/>
                  </a:solidFill>
                  <a:effectLst/>
                  <a:uFillTx/>
                  <a:latin typeface="Arial Narrow"/>
                </a:rPr>
                <a:t>And how late?</a:t>
              </a:r>
              <a:endParaRPr b="0" lang="en-US" sz="3200" strike="noStrike" u="none">
                <a:solidFill>
                  <a:srgbClr val="000000"/>
                </a:solidFill>
                <a:effectLst/>
                <a:uFillTx/>
                <a:latin typeface="Times New Roman"/>
              </a:endParaRPr>
            </a:p>
          </p:txBody>
        </p:sp>
      </p:grpSp>
      <p:sp>
        <p:nvSpPr>
          <p:cNvPr id="918" name=""/>
          <p:cNvSpPr txBox="1"/>
          <p:nvPr/>
        </p:nvSpPr>
        <p:spPr>
          <a:xfrm>
            <a:off x="1719360" y="4500720"/>
            <a:ext cx="1868400" cy="47448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9360">
                  <a:solidFill>
                    <a:srgbClr val="000000"/>
                  </a:solidFill>
                  <a:miter/>
                </a:ln>
                <a:solidFill>
                  <a:srgbClr val="dddddd"/>
                </a:solidFill>
                <a:uFillTx/>
                <a:latin typeface="Arial Black"/>
              </a:rPr>
              <a:t>Early</a:t>
            </a:r>
            <a:endParaRPr b="0" lang="en-US" sz="2400" spc="3" strike="noStrike" u="none">
              <a:ln w="9360">
                <a:solidFill>
                  <a:srgbClr val="000000"/>
                </a:solidFill>
                <a:miter/>
              </a:ln>
              <a:solidFill>
                <a:srgbClr val="dddddd"/>
              </a:solidFill>
              <a:uFillTx/>
              <a:latin typeface="Arial Black"/>
              <a:ea typeface="Arial Black"/>
            </a:endParaRPr>
          </a:p>
        </p:txBody>
      </p:sp>
      <p:sp>
        <p:nvSpPr>
          <p:cNvPr id="919" name=""/>
          <p:cNvSpPr txBox="1"/>
          <p:nvPr/>
        </p:nvSpPr>
        <p:spPr>
          <a:xfrm>
            <a:off x="7101000" y="4530600"/>
            <a:ext cx="1447560" cy="4003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9360">
                  <a:solidFill>
                    <a:srgbClr val="000000"/>
                  </a:solidFill>
                  <a:miter/>
                </a:ln>
                <a:solidFill>
                  <a:srgbClr val="dddddd"/>
                </a:solidFill>
                <a:uFillTx/>
                <a:latin typeface="Arial Black"/>
              </a:rPr>
              <a:t>Late</a:t>
            </a:r>
            <a:endParaRPr b="0" lang="en-US" sz="2400" spc="3" strike="noStrike" u="none">
              <a:ln w="9360">
                <a:solidFill>
                  <a:srgbClr val="000000"/>
                </a:solidFill>
                <a:miter/>
              </a:ln>
              <a:solidFill>
                <a:srgbClr val="dddddd"/>
              </a:solidFill>
              <a:uFillTx/>
              <a:latin typeface="Arial Black"/>
              <a:ea typeface="Arial Black"/>
            </a:endParaRPr>
          </a:p>
        </p:txBody>
      </p:sp>
      <p:sp>
        <p:nvSpPr>
          <p:cNvPr id="920" name=""/>
          <p:cNvSpPr/>
          <p:nvPr/>
        </p:nvSpPr>
        <p:spPr>
          <a:xfrm>
            <a:off x="4267080" y="4276800"/>
            <a:ext cx="2141640" cy="1272960"/>
          </a:xfrm>
          <a:prstGeom prst="upArrow">
            <a:avLst>
              <a:gd name="adj1" fmla="val 49963"/>
              <a:gd name="adj2" fmla="val 37657"/>
            </a:avLst>
          </a:prstGeom>
          <a:solidFill>
            <a:srgbClr val="9d9de7"/>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On Time</a:t>
            </a:r>
            <a:endParaRPr b="0" lang="en-US" sz="2000" strike="noStrike" u="none">
              <a:solidFill>
                <a:srgbClr val="000000"/>
              </a:solidFill>
              <a:effectLst/>
              <a:uFillTx/>
              <a:latin typeface="Times New Roman"/>
            </a:endParaRPr>
          </a:p>
        </p:txBody>
      </p:sp>
      <p:sp>
        <p:nvSpPr>
          <p:cNvPr id="921" name=""/>
          <p:cNvSpPr/>
          <p:nvPr/>
        </p:nvSpPr>
        <p:spPr>
          <a:xfrm>
            <a:off x="4781520" y="101520"/>
            <a:ext cx="4626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Fulfillment </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922" name=""/>
          <p:cNvGrpSpPr/>
          <p:nvPr/>
        </p:nvGrpSpPr>
        <p:grpSpPr>
          <a:xfrm>
            <a:off x="374760" y="968400"/>
            <a:ext cx="1900080" cy="2290680"/>
            <a:chOff x="374760" y="968400"/>
            <a:chExt cx="1900080" cy="2290680"/>
          </a:xfrm>
        </p:grpSpPr>
        <p:sp>
          <p:nvSpPr>
            <p:cNvPr id="923" name=""/>
            <p:cNvSpPr/>
            <p:nvPr/>
          </p:nvSpPr>
          <p:spPr>
            <a:xfrm>
              <a:off x="374760" y="9684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924" name="6%20Sigma1" descr=""/>
            <p:cNvPicPr/>
            <p:nvPr/>
          </p:nvPicPr>
          <p:blipFill>
            <a:blip r:embed="rId1"/>
            <a:stretch/>
          </p:blipFill>
          <p:spPr>
            <a:xfrm>
              <a:off x="388800" y="1779480"/>
              <a:ext cx="1820880" cy="1065240"/>
            </a:xfrm>
            <a:prstGeom prst="rect">
              <a:avLst/>
            </a:prstGeom>
            <a:noFill/>
            <a:ln w="0">
              <a:noFill/>
            </a:ln>
          </p:spPr>
        </p:pic>
        <p:sp>
          <p:nvSpPr>
            <p:cNvPr id="925" name=""/>
            <p:cNvSpPr/>
            <p:nvPr/>
          </p:nvSpPr>
          <p:spPr>
            <a:xfrm>
              <a:off x="565200" y="15620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926" name=""/>
            <p:cNvSpPr/>
            <p:nvPr/>
          </p:nvSpPr>
          <p:spPr>
            <a:xfrm>
              <a:off x="462600" y="18414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927" name=""/>
            <p:cNvSpPr/>
            <p:nvPr/>
          </p:nvSpPr>
          <p:spPr>
            <a:xfrm>
              <a:off x="450360" y="21193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928" name=""/>
            <p:cNvSpPr/>
            <p:nvPr/>
          </p:nvSpPr>
          <p:spPr>
            <a:xfrm>
              <a:off x="599760" y="23986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a:t>
              </a:r>
              <a:r>
                <a:rPr b="1" lang="en-US" sz="1000" strike="noStrike" u="none">
                  <a:solidFill>
                    <a:srgbClr val="ff3300"/>
                  </a:solidFill>
                  <a:effectLst/>
                  <a:uFillTx/>
                  <a:latin typeface="Arial"/>
                </a:rPr>
                <a:t>  FULFILLMENT</a:t>
              </a:r>
              <a:endParaRPr b="0" lang="en-US" sz="1000" strike="noStrike" u="none">
                <a:solidFill>
                  <a:srgbClr val="000000"/>
                </a:solidFill>
                <a:effectLst/>
                <a:uFillTx/>
                <a:latin typeface="Times New Roman"/>
              </a:endParaRPr>
            </a:p>
          </p:txBody>
        </p:sp>
        <p:sp>
          <p:nvSpPr>
            <p:cNvPr id="929" name=""/>
            <p:cNvSpPr/>
            <p:nvPr/>
          </p:nvSpPr>
          <p:spPr>
            <a:xfrm>
              <a:off x="614520" y="26748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930" name=""/>
            <p:cNvGrpSpPr/>
            <p:nvPr/>
          </p:nvGrpSpPr>
          <p:grpSpPr>
            <a:xfrm>
              <a:off x="452520" y="1019160"/>
              <a:ext cx="474480" cy="436680"/>
              <a:chOff x="452520" y="1019160"/>
              <a:chExt cx="474480" cy="436680"/>
            </a:xfrm>
          </p:grpSpPr>
          <p:sp>
            <p:nvSpPr>
              <p:cNvPr id="931" name=""/>
              <p:cNvSpPr/>
              <p:nvPr/>
            </p:nvSpPr>
            <p:spPr>
              <a:xfrm>
                <a:off x="452520" y="10191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2"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3"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34" name=""/>
            <p:cNvSpPr/>
            <p:nvPr/>
          </p:nvSpPr>
          <p:spPr>
            <a:xfrm>
              <a:off x="932040" y="11113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935" name=""/>
            <p:cNvSpPr/>
            <p:nvPr/>
          </p:nvSpPr>
          <p:spPr>
            <a:xfrm>
              <a:off x="529560" y="29559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936" name=""/>
          <p:cNvSpPr/>
          <p:nvPr/>
        </p:nvSpPr>
        <p:spPr>
          <a:xfrm>
            <a:off x="2508120" y="4113360"/>
            <a:ext cx="5715000" cy="0"/>
          </a:xfrm>
          <a:prstGeom prst="line">
            <a:avLst/>
          </a:prstGeom>
          <a:ln w="57240">
            <a:solidFill>
              <a:srgbClr val="ff99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7" name=""/>
          <p:cNvSpPr/>
          <p:nvPr/>
        </p:nvSpPr>
        <p:spPr>
          <a:xfrm>
            <a:off x="5281560" y="1282680"/>
            <a:ext cx="100080" cy="2844720"/>
          </a:xfrm>
          <a:prstGeom prst="rect">
            <a:avLst/>
          </a:prstGeom>
          <a:solidFill>
            <a:srgbClr val="ff9933"/>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8" name=""/>
          <p:cNvSpPr txBox="1"/>
          <p:nvPr/>
        </p:nvSpPr>
        <p:spPr>
          <a:xfrm>
            <a:off x="7101000" y="4530600"/>
            <a:ext cx="1447560" cy="40032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9360">
                  <a:solidFill>
                    <a:srgbClr val="000000"/>
                  </a:solidFill>
                  <a:miter/>
                </a:ln>
                <a:solidFill>
                  <a:srgbClr val="dddddd"/>
                </a:solidFill>
                <a:uFillTx/>
                <a:latin typeface="Arial Black"/>
              </a:rPr>
              <a:t>Late</a:t>
            </a:r>
            <a:endParaRPr b="0" lang="en-US" sz="2400" spc="3" strike="noStrike" u="none">
              <a:ln w="9360">
                <a:solidFill>
                  <a:srgbClr val="000000"/>
                </a:solidFill>
                <a:miter/>
              </a:ln>
              <a:solidFill>
                <a:srgbClr val="dddddd"/>
              </a:solidFill>
              <a:uFillTx/>
              <a:latin typeface="Arial Black"/>
              <a:ea typeface="Arial Black"/>
            </a:endParaRPr>
          </a:p>
        </p:txBody>
      </p:sp>
      <p:sp>
        <p:nvSpPr>
          <p:cNvPr id="939" name=""/>
          <p:cNvSpPr/>
          <p:nvPr/>
        </p:nvSpPr>
        <p:spPr>
          <a:xfrm>
            <a:off x="4267080" y="4276800"/>
            <a:ext cx="2141640" cy="1272960"/>
          </a:xfrm>
          <a:prstGeom prst="upArrow">
            <a:avLst>
              <a:gd name="adj1" fmla="val 49963"/>
              <a:gd name="adj2" fmla="val 37657"/>
            </a:avLst>
          </a:prstGeom>
          <a:solidFill>
            <a:srgbClr val="9d9de7"/>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On Time</a:t>
            </a:r>
            <a:endParaRPr b="0" lang="en-US" sz="2000" strike="noStrike" u="none">
              <a:solidFill>
                <a:srgbClr val="000000"/>
              </a:solidFill>
              <a:effectLst/>
              <a:uFillTx/>
              <a:latin typeface="Times New Roman"/>
            </a:endParaRPr>
          </a:p>
        </p:txBody>
      </p:sp>
      <p:sp>
        <p:nvSpPr>
          <p:cNvPr id="940" name=""/>
          <p:cNvSpPr/>
          <p:nvPr/>
        </p:nvSpPr>
        <p:spPr>
          <a:xfrm>
            <a:off x="1217520" y="5784840"/>
            <a:ext cx="7131240" cy="65556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Reducing Variation to Meet Customer Request</a:t>
            </a:r>
            <a:endParaRPr b="0" lang="en-US" sz="2400" strike="noStrike" u="none">
              <a:solidFill>
                <a:srgbClr val="000000"/>
              </a:solidFill>
              <a:effectLst/>
              <a:uFillTx/>
              <a:latin typeface="Times New Roman"/>
            </a:endParaRPr>
          </a:p>
        </p:txBody>
      </p:sp>
      <p:grpSp>
        <p:nvGrpSpPr>
          <p:cNvPr id="941" name=""/>
          <p:cNvGrpSpPr/>
          <p:nvPr/>
        </p:nvGrpSpPr>
        <p:grpSpPr>
          <a:xfrm>
            <a:off x="2830680" y="1298520"/>
            <a:ext cx="4843440" cy="2806920"/>
            <a:chOff x="2830680" y="1298520"/>
            <a:chExt cx="4843440" cy="2806920"/>
          </a:xfrm>
        </p:grpSpPr>
        <p:sp>
          <p:nvSpPr>
            <p:cNvPr id="942" name=""/>
            <p:cNvSpPr/>
            <p:nvPr/>
          </p:nvSpPr>
          <p:spPr>
            <a:xfrm>
              <a:off x="4707000" y="1300320"/>
              <a:ext cx="565200" cy="280512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3" name=""/>
            <p:cNvSpPr/>
            <p:nvPr/>
          </p:nvSpPr>
          <p:spPr>
            <a:xfrm>
              <a:off x="5389560" y="1298520"/>
              <a:ext cx="396720" cy="280692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00"/>
                  </a:solidFill>
                  <a:effectLst/>
                  <a:uFillTx/>
                  <a:latin typeface="Kino MT"/>
                </a:rPr>
                <a:t>h</a:t>
              </a:r>
              <a:endParaRPr b="0" lang="en-US" sz="2000" strike="noStrike" u="none">
                <a:solidFill>
                  <a:srgbClr val="000000"/>
                </a:solidFill>
                <a:effectLst/>
                <a:uFillTx/>
                <a:latin typeface="Times New Roman"/>
              </a:endParaRPr>
            </a:p>
          </p:txBody>
        </p:sp>
        <p:sp>
          <p:nvSpPr>
            <p:cNvPr id="944" name=""/>
            <p:cNvSpPr/>
            <p:nvPr/>
          </p:nvSpPr>
          <p:spPr>
            <a:xfrm>
              <a:off x="2830680" y="2136600"/>
              <a:ext cx="1881000" cy="838440"/>
            </a:xfrm>
            <a:prstGeom prst="rightArrow">
              <a:avLst>
                <a:gd name="adj1" fmla="val 50000"/>
                <a:gd name="adj2" fmla="val 56086"/>
              </a:avLst>
            </a:prstGeom>
            <a:solidFill>
              <a:srgbClr val="66ff33"/>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5" name=""/>
            <p:cNvSpPr/>
            <p:nvPr/>
          </p:nvSpPr>
          <p:spPr>
            <a:xfrm flipH="1">
              <a:off x="5792760" y="2149560"/>
              <a:ext cx="1881360" cy="838080"/>
            </a:xfrm>
            <a:prstGeom prst="rightArrow">
              <a:avLst>
                <a:gd name="adj1" fmla="val 50000"/>
                <a:gd name="adj2" fmla="val 56121"/>
              </a:avLst>
            </a:prstGeom>
            <a:solidFill>
              <a:srgbClr val="66ff33"/>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946" name=""/>
          <p:cNvSpPr/>
          <p:nvPr/>
        </p:nvSpPr>
        <p:spPr>
          <a:xfrm>
            <a:off x="4781520" y="101520"/>
            <a:ext cx="4626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Fulfillment </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947" name=""/>
          <p:cNvSpPr txBox="1"/>
          <p:nvPr/>
        </p:nvSpPr>
        <p:spPr>
          <a:xfrm>
            <a:off x="1719360" y="4500720"/>
            <a:ext cx="1868400" cy="47448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pc="3" strike="noStrike" u="none">
                <a:ln w="9360">
                  <a:solidFill>
                    <a:srgbClr val="000000"/>
                  </a:solidFill>
                  <a:miter/>
                </a:ln>
                <a:solidFill>
                  <a:srgbClr val="dddddd"/>
                </a:solidFill>
                <a:uFillTx/>
                <a:latin typeface="Arial Black"/>
              </a:rPr>
              <a:t>Early</a:t>
            </a:r>
            <a:endParaRPr b="0" lang="en-US" sz="2400" spc="3" strike="noStrike" u="none">
              <a:ln w="9360">
                <a:solidFill>
                  <a:srgbClr val="000000"/>
                </a:solidFill>
                <a:miter/>
              </a:ln>
              <a:solidFill>
                <a:srgbClr val="dddddd"/>
              </a:solidFill>
              <a:uFillTx/>
              <a:latin typeface="Arial Black"/>
              <a:ea typeface="Arial Black"/>
            </a:endParaRPr>
          </a:p>
        </p:txBody>
      </p:sp>
      <p:grpSp>
        <p:nvGrpSpPr>
          <p:cNvPr id="948" name=""/>
          <p:cNvGrpSpPr/>
          <p:nvPr/>
        </p:nvGrpSpPr>
        <p:grpSpPr>
          <a:xfrm>
            <a:off x="374760" y="968400"/>
            <a:ext cx="1900080" cy="2290680"/>
            <a:chOff x="374760" y="968400"/>
            <a:chExt cx="1900080" cy="2290680"/>
          </a:xfrm>
        </p:grpSpPr>
        <p:sp>
          <p:nvSpPr>
            <p:cNvPr id="949" name=""/>
            <p:cNvSpPr/>
            <p:nvPr/>
          </p:nvSpPr>
          <p:spPr>
            <a:xfrm>
              <a:off x="374760" y="9684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950" name="6%20Sigma1" descr=""/>
            <p:cNvPicPr/>
            <p:nvPr/>
          </p:nvPicPr>
          <p:blipFill>
            <a:blip r:embed="rId1"/>
            <a:stretch/>
          </p:blipFill>
          <p:spPr>
            <a:xfrm>
              <a:off x="388800" y="1779480"/>
              <a:ext cx="1820880" cy="1065240"/>
            </a:xfrm>
            <a:prstGeom prst="rect">
              <a:avLst/>
            </a:prstGeom>
            <a:noFill/>
            <a:ln w="0">
              <a:noFill/>
            </a:ln>
          </p:spPr>
        </p:pic>
        <p:sp>
          <p:nvSpPr>
            <p:cNvPr id="951" name=""/>
            <p:cNvSpPr/>
            <p:nvPr/>
          </p:nvSpPr>
          <p:spPr>
            <a:xfrm>
              <a:off x="565200" y="15620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952" name=""/>
            <p:cNvSpPr/>
            <p:nvPr/>
          </p:nvSpPr>
          <p:spPr>
            <a:xfrm>
              <a:off x="462600" y="18414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953" name=""/>
            <p:cNvSpPr/>
            <p:nvPr/>
          </p:nvSpPr>
          <p:spPr>
            <a:xfrm>
              <a:off x="450360" y="21193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954" name=""/>
            <p:cNvSpPr/>
            <p:nvPr/>
          </p:nvSpPr>
          <p:spPr>
            <a:xfrm>
              <a:off x="599760" y="23986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a:t>
              </a:r>
              <a:r>
                <a:rPr b="1" lang="en-US" sz="1000" strike="noStrike" u="none">
                  <a:solidFill>
                    <a:srgbClr val="ff3300"/>
                  </a:solidFill>
                  <a:effectLst/>
                  <a:uFillTx/>
                  <a:latin typeface="Arial"/>
                </a:rPr>
                <a:t>  FULFILLMENT</a:t>
              </a:r>
              <a:endParaRPr b="0" lang="en-US" sz="1000" strike="noStrike" u="none">
                <a:solidFill>
                  <a:srgbClr val="000000"/>
                </a:solidFill>
                <a:effectLst/>
                <a:uFillTx/>
                <a:latin typeface="Times New Roman"/>
              </a:endParaRPr>
            </a:p>
          </p:txBody>
        </p:sp>
        <p:sp>
          <p:nvSpPr>
            <p:cNvPr id="955" name=""/>
            <p:cNvSpPr/>
            <p:nvPr/>
          </p:nvSpPr>
          <p:spPr>
            <a:xfrm>
              <a:off x="614520" y="26748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956" name=""/>
            <p:cNvGrpSpPr/>
            <p:nvPr/>
          </p:nvGrpSpPr>
          <p:grpSpPr>
            <a:xfrm>
              <a:off x="452520" y="1019160"/>
              <a:ext cx="474480" cy="436680"/>
              <a:chOff x="452520" y="1019160"/>
              <a:chExt cx="474480" cy="436680"/>
            </a:xfrm>
          </p:grpSpPr>
          <p:sp>
            <p:nvSpPr>
              <p:cNvPr id="957" name=""/>
              <p:cNvSpPr/>
              <p:nvPr/>
            </p:nvSpPr>
            <p:spPr>
              <a:xfrm>
                <a:off x="452520" y="10191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8"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9"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60" name=""/>
            <p:cNvSpPr/>
            <p:nvPr/>
          </p:nvSpPr>
          <p:spPr>
            <a:xfrm>
              <a:off x="932040" y="11113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961" name=""/>
            <p:cNvSpPr/>
            <p:nvPr/>
          </p:nvSpPr>
          <p:spPr>
            <a:xfrm>
              <a:off x="529560" y="29559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transition spd="slow">
    <p:split dir="in" orient="vert"/>
  </p:transition>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962" name=""/>
          <p:cNvGrpSpPr/>
          <p:nvPr/>
        </p:nvGrpSpPr>
        <p:grpSpPr>
          <a:xfrm>
            <a:off x="2139840" y="1655640"/>
            <a:ext cx="7004160" cy="2770200"/>
            <a:chOff x="2139840" y="1655640"/>
            <a:chExt cx="7004160" cy="2770200"/>
          </a:xfrm>
        </p:grpSpPr>
        <p:grpSp>
          <p:nvGrpSpPr>
            <p:cNvPr id="963" name=""/>
            <p:cNvGrpSpPr/>
            <p:nvPr/>
          </p:nvGrpSpPr>
          <p:grpSpPr>
            <a:xfrm>
              <a:off x="2139840" y="1655640"/>
              <a:ext cx="6569280" cy="2770200"/>
              <a:chOff x="2139840" y="1655640"/>
              <a:chExt cx="6569280" cy="2770200"/>
            </a:xfrm>
          </p:grpSpPr>
          <p:sp>
            <p:nvSpPr>
              <p:cNvPr id="964" name=""/>
              <p:cNvSpPr/>
              <p:nvPr/>
            </p:nvSpPr>
            <p:spPr>
              <a:xfrm>
                <a:off x="2139840" y="1655640"/>
                <a:ext cx="6569280" cy="2770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5" name=""/>
              <p:cNvSpPr/>
              <p:nvPr/>
            </p:nvSpPr>
            <p:spPr>
              <a:xfrm>
                <a:off x="2774880" y="3678120"/>
                <a:ext cx="5805720" cy="77760"/>
              </a:xfrm>
              <a:prstGeom prst="rect">
                <a:avLst/>
              </a:prstGeom>
              <a:solidFill>
                <a:srgbClr val="2a6aff"/>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0000"/>
                  </a:solidFill>
                  <a:effectLst/>
                  <a:uFillTx/>
                  <a:latin typeface="Times New Roman"/>
                </a:endParaRPr>
              </a:p>
            </p:txBody>
          </p:sp>
          <p:sp>
            <p:nvSpPr>
              <p:cNvPr id="966" name=""/>
              <p:cNvSpPr/>
              <p:nvPr/>
            </p:nvSpPr>
            <p:spPr>
              <a:xfrm rot="16200000">
                <a:off x="1221480" y="2880720"/>
                <a:ext cx="2414880" cy="304560"/>
              </a:xfrm>
              <a:prstGeom prst="rect">
                <a:avLst/>
              </a:prstGeom>
              <a:noFill/>
              <a:ln w="0">
                <a:noFill/>
              </a:ln>
            </p:spPr>
            <p:style>
              <a:lnRef idx="0"/>
              <a:fillRef idx="0"/>
              <a:effectRef idx="0"/>
              <a:fontRef idx="minor"/>
            </p:style>
            <p:txBody>
              <a:bodyPr wrap="none" lIns="92160" rIns="92160" tIns="46080" bIns="46080" anchor="t">
                <a:spAutoFit/>
              </a:bodyPr>
              <a:p>
                <a:pPr>
                  <a:lnSpc>
                    <a:spcPct val="8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GEsans55"/>
                  </a:rPr>
                  <a:t>Variation from Request</a:t>
                </a:r>
                <a:endParaRPr b="0" lang="en-US" sz="1600" strike="noStrike" u="none">
                  <a:solidFill>
                    <a:srgbClr val="000000"/>
                  </a:solidFill>
                  <a:effectLst/>
                  <a:uFillTx/>
                  <a:latin typeface="Times New Roman"/>
                </a:endParaRPr>
              </a:p>
            </p:txBody>
          </p:sp>
          <p:sp>
            <p:nvSpPr>
              <p:cNvPr id="967" name=""/>
              <p:cNvSpPr/>
              <p:nvPr/>
            </p:nvSpPr>
            <p:spPr>
              <a:xfrm>
                <a:off x="2759040" y="1766880"/>
                <a:ext cx="0" cy="249876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968" name=""/>
            <p:cNvSpPr/>
            <p:nvPr/>
          </p:nvSpPr>
          <p:spPr>
            <a:xfrm>
              <a:off x="2749680" y="3870360"/>
              <a:ext cx="6394320" cy="30600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2857680"/>
                  <a:tab algn="l" pos="5319720"/>
                  <a:tab algn="r" pos="7772400"/>
                  <a:tab algn="l" pos="8229600"/>
                  <a:tab algn="l" pos="9144000"/>
                  <a:tab algn="l" pos="10058400"/>
                </a:tabLst>
              </a:pPr>
              <a:r>
                <a:rPr b="0" lang="en-US" sz="1400" strike="noStrike" u="none">
                  <a:solidFill>
                    <a:srgbClr val="000000"/>
                  </a:solidFill>
                  <a:effectLst/>
                  <a:uFillTx/>
                  <a:latin typeface="GEsans55"/>
                </a:rPr>
                <a:t>2/99    </a:t>
              </a:r>
              <a:r>
                <a:rPr b="0" lang="en-US" sz="1400" strike="noStrike" u="none">
                  <a:solidFill>
                    <a:srgbClr val="000000"/>
                  </a:solidFill>
                  <a:effectLst/>
                  <a:uFillTx/>
                  <a:latin typeface="GEsans55"/>
                </a:rPr>
                <a:t>	</a:t>
              </a:r>
              <a:r>
                <a:rPr b="0" lang="en-US" sz="1400" strike="noStrike" u="none">
                  <a:solidFill>
                    <a:srgbClr val="000000"/>
                  </a:solidFill>
                  <a:effectLst/>
                  <a:uFillTx/>
                  <a:latin typeface="GEsans55"/>
                </a:rPr>
                <a:t>10/99</a:t>
              </a:r>
              <a:r>
                <a:rPr b="0" lang="en-US" sz="1400" strike="noStrike" u="none">
                  <a:solidFill>
                    <a:srgbClr val="000000"/>
                  </a:solidFill>
                  <a:effectLst/>
                  <a:uFillTx/>
                  <a:latin typeface="GEsans55"/>
                </a:rPr>
                <a:t>	</a:t>
              </a:r>
              <a:r>
                <a:rPr b="0" lang="en-US" sz="1400" strike="noStrike" u="none">
                  <a:solidFill>
                    <a:srgbClr val="000000"/>
                  </a:solidFill>
                  <a:effectLst/>
                  <a:uFillTx/>
                  <a:latin typeface="GEsans55"/>
                </a:rPr>
                <a:t>Today</a:t>
              </a:r>
              <a:r>
                <a:rPr b="0" lang="en-US" sz="1400" strike="noStrike" u="none">
                  <a:solidFill>
                    <a:srgbClr val="000000"/>
                  </a:solidFill>
                  <a:effectLst/>
                  <a:uFillTx/>
                  <a:latin typeface="GEsans55"/>
                </a:rPr>
                <a:t>	</a:t>
              </a:r>
              <a:endParaRPr b="0" lang="en-US" sz="1400" strike="noStrike" u="none">
                <a:solidFill>
                  <a:srgbClr val="000000"/>
                </a:solidFill>
                <a:effectLst/>
                <a:uFillTx/>
                <a:latin typeface="Times New Roman"/>
              </a:endParaRPr>
            </a:p>
          </p:txBody>
        </p:sp>
      </p:grpSp>
      <p:grpSp>
        <p:nvGrpSpPr>
          <p:cNvPr id="969" name=""/>
          <p:cNvGrpSpPr/>
          <p:nvPr/>
        </p:nvGrpSpPr>
        <p:grpSpPr>
          <a:xfrm>
            <a:off x="2105640" y="4489560"/>
            <a:ext cx="7011000" cy="410760"/>
            <a:chOff x="2105640" y="4489560"/>
            <a:chExt cx="7011000" cy="410760"/>
          </a:xfrm>
        </p:grpSpPr>
        <p:sp>
          <p:nvSpPr>
            <p:cNvPr id="970" name=""/>
            <p:cNvSpPr/>
            <p:nvPr/>
          </p:nvSpPr>
          <p:spPr>
            <a:xfrm>
              <a:off x="2105640" y="4489560"/>
              <a:ext cx="7011000" cy="410760"/>
            </a:xfrm>
            <a:prstGeom prst="rect">
              <a:avLst/>
            </a:prstGeom>
            <a:noFill/>
            <a:ln w="0">
              <a:noFill/>
            </a:ln>
          </p:spPr>
          <p:style>
            <a:lnRef idx="0"/>
            <a:fillRef idx="0"/>
            <a:effectRef idx="0"/>
            <a:fontRef idx="minor"/>
          </p:style>
          <p:txBody>
            <a:bodyPr wrap="none" lIns="92160" rIns="92160" tIns="46080" bIns="46080" anchor="t">
              <a:spAutoFit/>
            </a:bodyPr>
            <a:p>
              <a:pPr>
                <a:lnSpc>
                  <a:spcPct val="8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dddddd"/>
                  </a:solidFill>
                  <a:effectLst/>
                  <a:uFillTx/>
                  <a:latin typeface="GEsans55"/>
                </a:rPr>
                <a:t>17 Days</a:t>
              </a:r>
              <a:r>
                <a:rPr b="1" lang="en-US" sz="2400" strike="noStrike" u="none">
                  <a:solidFill>
                    <a:srgbClr val="dddddd"/>
                  </a:solidFill>
                  <a:effectLst/>
                  <a:uFillTx/>
                  <a:latin typeface="GEsans55"/>
                </a:rPr>
                <a:t>	</a:t>
              </a:r>
              <a:r>
                <a:rPr b="1" lang="en-US" sz="2400" strike="noStrike" u="none">
                  <a:solidFill>
                    <a:srgbClr val="dddddd"/>
                  </a:solidFill>
                  <a:effectLst/>
                  <a:uFillTx/>
                  <a:latin typeface="GEsans55"/>
                </a:rPr>
                <a:t>	</a:t>
              </a:r>
              <a:r>
                <a:rPr b="1" lang="en-US" sz="2400" strike="noStrike" u="none">
                  <a:solidFill>
                    <a:srgbClr val="dddddd"/>
                  </a:solidFill>
                  <a:effectLst/>
                  <a:uFillTx/>
                  <a:latin typeface="GEsans55"/>
                </a:rPr>
                <a:t>    4 Days                     2 Days</a:t>
              </a:r>
              <a:endParaRPr b="0" lang="en-US" sz="2400" strike="noStrike" u="none">
                <a:solidFill>
                  <a:srgbClr val="000000"/>
                </a:solidFill>
                <a:effectLst/>
                <a:uFillTx/>
                <a:latin typeface="Times New Roman"/>
              </a:endParaRPr>
            </a:p>
          </p:txBody>
        </p:sp>
        <p:sp>
          <p:nvSpPr>
            <p:cNvPr id="971" name=""/>
            <p:cNvSpPr/>
            <p:nvPr/>
          </p:nvSpPr>
          <p:spPr>
            <a:xfrm>
              <a:off x="3639960" y="4695840"/>
              <a:ext cx="1405080" cy="0"/>
            </a:xfrm>
            <a:prstGeom prst="line">
              <a:avLst/>
            </a:prstGeom>
            <a:ln w="50760">
              <a:solidFill>
                <a:srgbClr val="dddddd"/>
              </a:solidFill>
              <a:miter/>
              <a:tailEnd len="lg"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2" name=""/>
            <p:cNvSpPr/>
            <p:nvPr/>
          </p:nvSpPr>
          <p:spPr>
            <a:xfrm>
              <a:off x="6440400" y="4695840"/>
              <a:ext cx="1405080" cy="0"/>
            </a:xfrm>
            <a:prstGeom prst="line">
              <a:avLst/>
            </a:prstGeom>
            <a:ln w="50760">
              <a:solidFill>
                <a:srgbClr val="dddddd"/>
              </a:solidFill>
              <a:miter/>
              <a:tailEnd len="lg"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973" name=""/>
          <p:cNvSpPr/>
          <p:nvPr/>
        </p:nvSpPr>
        <p:spPr>
          <a:xfrm>
            <a:off x="1922400" y="1098720"/>
            <a:ext cx="7037280" cy="390240"/>
          </a:xfrm>
          <a:prstGeom prst="rect">
            <a:avLst/>
          </a:prstGeom>
          <a:noFill/>
          <a:ln w="0">
            <a:noFill/>
          </a:ln>
        </p:spPr>
        <p:style>
          <a:lnRef idx="0"/>
          <a:fillRef idx="0"/>
          <a:effectRef idx="0"/>
          <a:fontRef idx="minor"/>
        </p:style>
        <p:txBody>
          <a:bodyPr lIns="0" rIns="0" tIns="0" bIns="0" anchor="t">
            <a:noAutofit/>
          </a:bodyPr>
          <a:p>
            <a:pPr algn="ctr">
              <a:lnSpc>
                <a:spcPct val="100000"/>
              </a:lnSpc>
              <a:tabLst>
                <a:tab algn="l" pos="0"/>
                <a:tab algn="l" pos="1023840"/>
                <a:tab algn="l" pos="2048040"/>
                <a:tab algn="l" pos="3071880"/>
                <a:tab algn="l" pos="4095720"/>
                <a:tab algn="l" pos="5119560"/>
                <a:tab algn="l" pos="6143760"/>
                <a:tab algn="l" pos="7167600"/>
                <a:tab algn="l" pos="8191440"/>
                <a:tab algn="l" pos="9215280"/>
                <a:tab algn="l" pos="10239480"/>
              </a:tabLst>
            </a:pPr>
            <a:r>
              <a:rPr b="1" i="1" lang="en-US" sz="2800" strike="noStrike" u="none">
                <a:solidFill>
                  <a:srgbClr val="dddddd"/>
                </a:solidFill>
                <a:effectLst/>
                <a:uFillTx/>
                <a:latin typeface="Arial"/>
              </a:rPr>
              <a:t>GE Silicones</a:t>
            </a:r>
            <a:r>
              <a:rPr b="1" lang="en-US" sz="2800" strike="noStrike" u="none">
                <a:solidFill>
                  <a:srgbClr val="000000"/>
                </a:solidFill>
                <a:effectLst/>
                <a:uFillTx/>
                <a:latin typeface="Arial"/>
              </a:rPr>
              <a:t> </a:t>
            </a:r>
            <a:r>
              <a:rPr b="1" lang="en-US" sz="2800" strike="noStrike" u="none">
                <a:solidFill>
                  <a:srgbClr val="ffff00"/>
                </a:solidFill>
                <a:effectLst/>
                <a:uFillTx/>
                <a:latin typeface="Arial"/>
              </a:rPr>
              <a:t>- Delivery to Request</a:t>
            </a:r>
            <a:endParaRPr b="0" lang="en-US" sz="2800" strike="noStrike" u="none">
              <a:solidFill>
                <a:srgbClr val="000000"/>
              </a:solidFill>
              <a:effectLst/>
              <a:uFillTx/>
              <a:latin typeface="Times New Roman"/>
            </a:endParaRPr>
          </a:p>
        </p:txBody>
      </p:sp>
      <p:grpSp>
        <p:nvGrpSpPr>
          <p:cNvPr id="974" name=""/>
          <p:cNvGrpSpPr/>
          <p:nvPr/>
        </p:nvGrpSpPr>
        <p:grpSpPr>
          <a:xfrm>
            <a:off x="2890800" y="1825560"/>
            <a:ext cx="5717880" cy="1776240"/>
            <a:chOff x="2890800" y="1825560"/>
            <a:chExt cx="5717880" cy="1776240"/>
          </a:xfrm>
        </p:grpSpPr>
        <p:sp>
          <p:nvSpPr>
            <p:cNvPr id="975" name=""/>
            <p:cNvSpPr/>
            <p:nvPr/>
          </p:nvSpPr>
          <p:spPr>
            <a:xfrm>
              <a:off x="2890800" y="1825560"/>
              <a:ext cx="113400" cy="47520"/>
            </a:xfrm>
            <a:prstGeom prst="line">
              <a:avLst/>
            </a:prstGeom>
            <a:ln w="2844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976" name=""/>
            <p:cNvSpPr/>
            <p:nvPr/>
          </p:nvSpPr>
          <p:spPr>
            <a:xfrm>
              <a:off x="3004200" y="1873080"/>
              <a:ext cx="113400" cy="9504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7" name=""/>
            <p:cNvSpPr/>
            <p:nvPr/>
          </p:nvSpPr>
          <p:spPr>
            <a:xfrm>
              <a:off x="3117960" y="1968120"/>
              <a:ext cx="113040" cy="4114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8" name=""/>
            <p:cNvSpPr/>
            <p:nvPr/>
          </p:nvSpPr>
          <p:spPr>
            <a:xfrm>
              <a:off x="3231360" y="2379600"/>
              <a:ext cx="113400" cy="39024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9" name=""/>
            <p:cNvSpPr/>
            <p:nvPr/>
          </p:nvSpPr>
          <p:spPr>
            <a:xfrm>
              <a:off x="3344760" y="2769840"/>
              <a:ext cx="106200" cy="28800"/>
            </a:xfrm>
            <a:prstGeom prst="line">
              <a:avLst/>
            </a:prstGeom>
            <a:ln w="28440">
              <a:solidFill>
                <a:srgbClr val="00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980" name=""/>
            <p:cNvSpPr/>
            <p:nvPr/>
          </p:nvSpPr>
          <p:spPr>
            <a:xfrm flipV="1">
              <a:off x="3450960" y="2712960"/>
              <a:ext cx="113400" cy="85680"/>
            </a:xfrm>
            <a:prstGeom prst="line">
              <a:avLst/>
            </a:prstGeom>
            <a:ln w="2844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81" name=""/>
            <p:cNvSpPr/>
            <p:nvPr/>
          </p:nvSpPr>
          <p:spPr>
            <a:xfrm flipV="1">
              <a:off x="3564720" y="2550960"/>
              <a:ext cx="113400" cy="1620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2" name=""/>
            <p:cNvSpPr/>
            <p:nvPr/>
          </p:nvSpPr>
          <p:spPr>
            <a:xfrm>
              <a:off x="3678480" y="2550960"/>
              <a:ext cx="113040" cy="85680"/>
            </a:xfrm>
            <a:prstGeom prst="line">
              <a:avLst/>
            </a:prstGeom>
            <a:ln w="2844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83" name=""/>
            <p:cNvSpPr/>
            <p:nvPr/>
          </p:nvSpPr>
          <p:spPr>
            <a:xfrm>
              <a:off x="3791880" y="2636640"/>
              <a:ext cx="106200" cy="19080"/>
            </a:xfrm>
            <a:prstGeom prst="line">
              <a:avLst/>
            </a:prstGeom>
            <a:ln w="28440">
              <a:solidFill>
                <a:srgbClr val="00000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84" name=""/>
            <p:cNvSpPr/>
            <p:nvPr/>
          </p:nvSpPr>
          <p:spPr>
            <a:xfrm>
              <a:off x="3898080" y="2655720"/>
              <a:ext cx="113400" cy="14292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5" name=""/>
            <p:cNvSpPr/>
            <p:nvPr/>
          </p:nvSpPr>
          <p:spPr>
            <a:xfrm>
              <a:off x="4011480" y="2798640"/>
              <a:ext cx="113400" cy="16344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6" name=""/>
            <p:cNvSpPr/>
            <p:nvPr/>
          </p:nvSpPr>
          <p:spPr>
            <a:xfrm>
              <a:off x="4125240" y="2962080"/>
              <a:ext cx="11304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7" name=""/>
            <p:cNvSpPr/>
            <p:nvPr/>
          </p:nvSpPr>
          <p:spPr>
            <a:xfrm>
              <a:off x="4238640" y="2962080"/>
              <a:ext cx="113400" cy="28440"/>
            </a:xfrm>
            <a:prstGeom prst="line">
              <a:avLst/>
            </a:prstGeom>
            <a:ln w="284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988" name=""/>
            <p:cNvSpPr/>
            <p:nvPr/>
          </p:nvSpPr>
          <p:spPr>
            <a:xfrm flipV="1">
              <a:off x="4352400" y="2855160"/>
              <a:ext cx="106200" cy="1350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9" name=""/>
            <p:cNvSpPr/>
            <p:nvPr/>
          </p:nvSpPr>
          <p:spPr>
            <a:xfrm flipV="1">
              <a:off x="4458600" y="2684160"/>
              <a:ext cx="113400" cy="17136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0" name=""/>
            <p:cNvSpPr/>
            <p:nvPr/>
          </p:nvSpPr>
          <p:spPr>
            <a:xfrm flipV="1">
              <a:off x="4572000" y="2655360"/>
              <a:ext cx="113040" cy="28440"/>
            </a:xfrm>
            <a:prstGeom prst="line">
              <a:avLst/>
            </a:prstGeom>
            <a:ln w="284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991" name=""/>
            <p:cNvSpPr/>
            <p:nvPr/>
          </p:nvSpPr>
          <p:spPr>
            <a:xfrm>
              <a:off x="4685400" y="2655720"/>
              <a:ext cx="113400" cy="57240"/>
            </a:xfrm>
            <a:prstGeom prst="line">
              <a:avLst/>
            </a:prstGeom>
            <a:ln w="28440">
              <a:solidFill>
                <a:srgbClr val="00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992" name=""/>
            <p:cNvSpPr/>
            <p:nvPr/>
          </p:nvSpPr>
          <p:spPr>
            <a:xfrm>
              <a:off x="4799160" y="2712960"/>
              <a:ext cx="113400" cy="14256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3" name=""/>
            <p:cNvSpPr/>
            <p:nvPr/>
          </p:nvSpPr>
          <p:spPr>
            <a:xfrm>
              <a:off x="4912920" y="2855520"/>
              <a:ext cx="106200" cy="2206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4" name=""/>
            <p:cNvSpPr/>
            <p:nvPr/>
          </p:nvSpPr>
          <p:spPr>
            <a:xfrm flipV="1">
              <a:off x="5019120" y="3019320"/>
              <a:ext cx="113400" cy="56880"/>
            </a:xfrm>
            <a:prstGeom prst="line">
              <a:avLst/>
            </a:prstGeom>
            <a:ln w="284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995" name=""/>
            <p:cNvSpPr/>
            <p:nvPr/>
          </p:nvSpPr>
          <p:spPr>
            <a:xfrm>
              <a:off x="5132520" y="3019320"/>
              <a:ext cx="113040" cy="56880"/>
            </a:xfrm>
            <a:prstGeom prst="line">
              <a:avLst/>
            </a:prstGeom>
            <a:ln w="284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996" name=""/>
            <p:cNvSpPr/>
            <p:nvPr/>
          </p:nvSpPr>
          <p:spPr>
            <a:xfrm flipV="1">
              <a:off x="5245920" y="3019320"/>
              <a:ext cx="113400" cy="56880"/>
            </a:xfrm>
            <a:prstGeom prst="line">
              <a:avLst/>
            </a:prstGeom>
            <a:ln w="2844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997" name=""/>
            <p:cNvSpPr/>
            <p:nvPr/>
          </p:nvSpPr>
          <p:spPr>
            <a:xfrm flipV="1">
              <a:off x="5359680" y="2943000"/>
              <a:ext cx="113400" cy="76320"/>
            </a:xfrm>
            <a:prstGeom prst="line">
              <a:avLst/>
            </a:prstGeom>
            <a:ln w="28440">
              <a:solidFill>
                <a:srgbClr val="00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998" name=""/>
            <p:cNvSpPr/>
            <p:nvPr/>
          </p:nvSpPr>
          <p:spPr>
            <a:xfrm>
              <a:off x="5473080" y="2943000"/>
              <a:ext cx="106200" cy="1332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9" name=""/>
            <p:cNvSpPr/>
            <p:nvPr/>
          </p:nvSpPr>
          <p:spPr>
            <a:xfrm flipV="1">
              <a:off x="5579280" y="3047400"/>
              <a:ext cx="113040" cy="28440"/>
            </a:xfrm>
            <a:prstGeom prst="line">
              <a:avLst/>
            </a:prstGeom>
            <a:ln w="2844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000" name=""/>
            <p:cNvSpPr/>
            <p:nvPr/>
          </p:nvSpPr>
          <p:spPr>
            <a:xfrm>
              <a:off x="5692680" y="3047760"/>
              <a:ext cx="113400" cy="14292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1" name=""/>
            <p:cNvSpPr/>
            <p:nvPr/>
          </p:nvSpPr>
          <p:spPr>
            <a:xfrm>
              <a:off x="5806440" y="3190680"/>
              <a:ext cx="113400" cy="1332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2" name=""/>
            <p:cNvSpPr/>
            <p:nvPr/>
          </p:nvSpPr>
          <p:spPr>
            <a:xfrm>
              <a:off x="5920200" y="3323880"/>
              <a:ext cx="106200" cy="57240"/>
            </a:xfrm>
            <a:prstGeom prst="line">
              <a:avLst/>
            </a:prstGeom>
            <a:ln w="28440">
              <a:solidFill>
                <a:srgbClr val="00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003" name=""/>
            <p:cNvSpPr/>
            <p:nvPr/>
          </p:nvSpPr>
          <p:spPr>
            <a:xfrm>
              <a:off x="6026400" y="3381120"/>
              <a:ext cx="11304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4" name=""/>
            <p:cNvSpPr/>
            <p:nvPr/>
          </p:nvSpPr>
          <p:spPr>
            <a:xfrm>
              <a:off x="6139800" y="3381120"/>
              <a:ext cx="113400" cy="1144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5" name=""/>
            <p:cNvSpPr/>
            <p:nvPr/>
          </p:nvSpPr>
          <p:spPr>
            <a:xfrm flipV="1">
              <a:off x="6253200" y="3381120"/>
              <a:ext cx="113400" cy="1144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6" name=""/>
            <p:cNvSpPr/>
            <p:nvPr/>
          </p:nvSpPr>
          <p:spPr>
            <a:xfrm>
              <a:off x="6366960" y="3381120"/>
              <a:ext cx="113400" cy="2206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7" name=""/>
            <p:cNvSpPr/>
            <p:nvPr/>
          </p:nvSpPr>
          <p:spPr>
            <a:xfrm flipV="1">
              <a:off x="6480720" y="3495240"/>
              <a:ext cx="106200" cy="1062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8" name=""/>
            <p:cNvSpPr/>
            <p:nvPr/>
          </p:nvSpPr>
          <p:spPr>
            <a:xfrm flipV="1">
              <a:off x="6586920" y="3162240"/>
              <a:ext cx="113040" cy="33336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9" name=""/>
            <p:cNvSpPr/>
            <p:nvPr/>
          </p:nvSpPr>
          <p:spPr>
            <a:xfrm>
              <a:off x="6700320" y="3162240"/>
              <a:ext cx="11340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0" name=""/>
            <p:cNvSpPr/>
            <p:nvPr/>
          </p:nvSpPr>
          <p:spPr>
            <a:xfrm flipV="1">
              <a:off x="6813720" y="3047760"/>
              <a:ext cx="113400" cy="1144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1" name=""/>
            <p:cNvSpPr/>
            <p:nvPr/>
          </p:nvSpPr>
          <p:spPr>
            <a:xfrm flipV="1">
              <a:off x="6927480" y="2942640"/>
              <a:ext cx="113400" cy="10476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2" name=""/>
            <p:cNvSpPr/>
            <p:nvPr/>
          </p:nvSpPr>
          <p:spPr>
            <a:xfrm>
              <a:off x="7041240" y="2943000"/>
              <a:ext cx="105840" cy="3240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3" name=""/>
            <p:cNvSpPr/>
            <p:nvPr/>
          </p:nvSpPr>
          <p:spPr>
            <a:xfrm>
              <a:off x="7147080" y="3267000"/>
              <a:ext cx="11340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4" name=""/>
            <p:cNvSpPr/>
            <p:nvPr/>
          </p:nvSpPr>
          <p:spPr>
            <a:xfrm>
              <a:off x="7260480" y="3267000"/>
              <a:ext cx="113400" cy="11412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5" name=""/>
            <p:cNvSpPr/>
            <p:nvPr/>
          </p:nvSpPr>
          <p:spPr>
            <a:xfrm flipV="1">
              <a:off x="7374240" y="3266640"/>
              <a:ext cx="113400" cy="11412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6" name=""/>
            <p:cNvSpPr/>
            <p:nvPr/>
          </p:nvSpPr>
          <p:spPr>
            <a:xfrm>
              <a:off x="7488000" y="3267000"/>
              <a:ext cx="113400" cy="2286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7" name=""/>
            <p:cNvSpPr/>
            <p:nvPr/>
          </p:nvSpPr>
          <p:spPr>
            <a:xfrm>
              <a:off x="7601760" y="3495600"/>
              <a:ext cx="10584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8" name=""/>
            <p:cNvSpPr/>
            <p:nvPr/>
          </p:nvSpPr>
          <p:spPr>
            <a:xfrm flipV="1">
              <a:off x="7707600" y="3381120"/>
              <a:ext cx="113400" cy="1144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9" name=""/>
            <p:cNvSpPr/>
            <p:nvPr/>
          </p:nvSpPr>
          <p:spPr>
            <a:xfrm>
              <a:off x="7821000" y="3381120"/>
              <a:ext cx="113400" cy="1144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0" name=""/>
            <p:cNvSpPr/>
            <p:nvPr/>
          </p:nvSpPr>
          <p:spPr>
            <a:xfrm>
              <a:off x="7934760" y="3495600"/>
              <a:ext cx="11340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1" name=""/>
            <p:cNvSpPr/>
            <p:nvPr/>
          </p:nvSpPr>
          <p:spPr>
            <a:xfrm>
              <a:off x="8048520" y="3495600"/>
              <a:ext cx="10584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2" name=""/>
            <p:cNvSpPr/>
            <p:nvPr/>
          </p:nvSpPr>
          <p:spPr>
            <a:xfrm>
              <a:off x="8154360" y="3495600"/>
              <a:ext cx="11340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3" name=""/>
            <p:cNvSpPr/>
            <p:nvPr/>
          </p:nvSpPr>
          <p:spPr>
            <a:xfrm>
              <a:off x="8268120" y="3495600"/>
              <a:ext cx="11340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4" name=""/>
            <p:cNvSpPr/>
            <p:nvPr/>
          </p:nvSpPr>
          <p:spPr>
            <a:xfrm flipV="1">
              <a:off x="8381520" y="3381120"/>
              <a:ext cx="113400" cy="1144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5" name=""/>
            <p:cNvSpPr/>
            <p:nvPr/>
          </p:nvSpPr>
          <p:spPr>
            <a:xfrm>
              <a:off x="8495280" y="3381120"/>
              <a:ext cx="113400" cy="1144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026" name=""/>
          <p:cNvSpPr/>
          <p:nvPr/>
        </p:nvSpPr>
        <p:spPr>
          <a:xfrm>
            <a:off x="1019160" y="5005440"/>
            <a:ext cx="7329600" cy="154620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nSpc>
                <a:spcPct val="85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Sales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Double Digit Volume Growth</a:t>
            </a:r>
            <a:endParaRPr b="0" lang="en-US" sz="2000" strike="noStrike" u="none">
              <a:solidFill>
                <a:srgbClr val="000000"/>
              </a:solidFill>
              <a:effectLst/>
              <a:uFillTx/>
              <a:latin typeface="Times New Roman"/>
            </a:endParaRPr>
          </a:p>
          <a:p>
            <a:pPr>
              <a:lnSpc>
                <a:spcPct val="85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Internet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Web Sales Booming</a:t>
            </a:r>
            <a:endParaRPr b="0" lang="en-US" sz="2000" strike="noStrike" u="none">
              <a:solidFill>
                <a:srgbClr val="000000"/>
              </a:solidFill>
              <a:effectLst/>
              <a:uFillTx/>
              <a:latin typeface="Times New Roman"/>
            </a:endParaRPr>
          </a:p>
          <a:p>
            <a:pPr>
              <a:lnSpc>
                <a:spcPct val="85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Sales Force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More Time to Sell vs. Chasing Order Status</a:t>
            </a:r>
            <a:endParaRPr b="0" lang="en-US" sz="2000" strike="noStrike" u="none">
              <a:solidFill>
                <a:srgbClr val="000000"/>
              </a:solidFill>
              <a:effectLst/>
              <a:uFillTx/>
              <a:latin typeface="Times New Roman"/>
            </a:endParaRPr>
          </a:p>
          <a:p>
            <a:pPr>
              <a:lnSpc>
                <a:spcPct val="85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 Margin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Up 20+%</a:t>
            </a:r>
            <a:endParaRPr b="0" lang="en-US" sz="2000" strike="noStrike" u="none">
              <a:solidFill>
                <a:srgbClr val="000000"/>
              </a:solidFill>
              <a:effectLst/>
              <a:uFillTx/>
              <a:latin typeface="Times New Roman"/>
            </a:endParaRPr>
          </a:p>
        </p:txBody>
      </p:sp>
      <p:sp>
        <p:nvSpPr>
          <p:cNvPr id="1027" name=""/>
          <p:cNvSpPr/>
          <p:nvPr/>
        </p:nvSpPr>
        <p:spPr>
          <a:xfrm>
            <a:off x="4781520" y="101520"/>
            <a:ext cx="4626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Fulfillment </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1028" name=""/>
          <p:cNvGrpSpPr/>
          <p:nvPr/>
        </p:nvGrpSpPr>
        <p:grpSpPr>
          <a:xfrm>
            <a:off x="177840" y="898560"/>
            <a:ext cx="1900080" cy="2290680"/>
            <a:chOff x="177840" y="898560"/>
            <a:chExt cx="1900080" cy="2290680"/>
          </a:xfrm>
        </p:grpSpPr>
        <p:sp>
          <p:nvSpPr>
            <p:cNvPr id="1029" name=""/>
            <p:cNvSpPr/>
            <p:nvPr/>
          </p:nvSpPr>
          <p:spPr>
            <a:xfrm>
              <a:off x="177840" y="89856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030" name="6%20Sigma1" descr=""/>
            <p:cNvPicPr/>
            <p:nvPr/>
          </p:nvPicPr>
          <p:blipFill>
            <a:blip r:embed="rId1"/>
            <a:stretch/>
          </p:blipFill>
          <p:spPr>
            <a:xfrm>
              <a:off x="191880" y="1709640"/>
              <a:ext cx="1820880" cy="1065240"/>
            </a:xfrm>
            <a:prstGeom prst="rect">
              <a:avLst/>
            </a:prstGeom>
            <a:noFill/>
            <a:ln w="0">
              <a:noFill/>
            </a:ln>
          </p:spPr>
        </p:pic>
        <p:sp>
          <p:nvSpPr>
            <p:cNvPr id="1031" name=""/>
            <p:cNvSpPr/>
            <p:nvPr/>
          </p:nvSpPr>
          <p:spPr>
            <a:xfrm>
              <a:off x="368280" y="149220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1032" name=""/>
            <p:cNvSpPr/>
            <p:nvPr/>
          </p:nvSpPr>
          <p:spPr>
            <a:xfrm>
              <a:off x="265680" y="177156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1033" name=""/>
            <p:cNvSpPr/>
            <p:nvPr/>
          </p:nvSpPr>
          <p:spPr>
            <a:xfrm>
              <a:off x="253440" y="204948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1034" name=""/>
            <p:cNvSpPr/>
            <p:nvPr/>
          </p:nvSpPr>
          <p:spPr>
            <a:xfrm>
              <a:off x="402840" y="232884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a:t>
              </a:r>
              <a:r>
                <a:rPr b="1" lang="en-US" sz="1000" strike="noStrike" u="none">
                  <a:solidFill>
                    <a:srgbClr val="ff3300"/>
                  </a:solidFill>
                  <a:effectLst/>
                  <a:uFillTx/>
                  <a:latin typeface="Arial"/>
                </a:rPr>
                <a:t>  FULFILLMENT</a:t>
              </a:r>
              <a:endParaRPr b="0" lang="en-US" sz="1000" strike="noStrike" u="none">
                <a:solidFill>
                  <a:srgbClr val="000000"/>
                </a:solidFill>
                <a:effectLst/>
                <a:uFillTx/>
                <a:latin typeface="Times New Roman"/>
              </a:endParaRPr>
            </a:p>
          </p:txBody>
        </p:sp>
        <p:sp>
          <p:nvSpPr>
            <p:cNvPr id="1035" name=""/>
            <p:cNvSpPr/>
            <p:nvPr/>
          </p:nvSpPr>
          <p:spPr>
            <a:xfrm>
              <a:off x="417600" y="260496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1036" name=""/>
            <p:cNvGrpSpPr/>
            <p:nvPr/>
          </p:nvGrpSpPr>
          <p:grpSpPr>
            <a:xfrm>
              <a:off x="255600" y="949320"/>
              <a:ext cx="474480" cy="436680"/>
              <a:chOff x="255600" y="949320"/>
              <a:chExt cx="474480" cy="436680"/>
            </a:xfrm>
          </p:grpSpPr>
          <p:sp>
            <p:nvSpPr>
              <p:cNvPr id="1037" name=""/>
              <p:cNvSpPr/>
              <p:nvPr/>
            </p:nvSpPr>
            <p:spPr>
              <a:xfrm>
                <a:off x="255600" y="94932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8" name=""/>
              <p:cNvSpPr/>
              <p:nvPr/>
            </p:nvSpPr>
            <p:spPr>
              <a:xfrm>
                <a:off x="315360" y="10756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9" name=""/>
              <p:cNvSpPr/>
              <p:nvPr/>
            </p:nvSpPr>
            <p:spPr>
              <a:xfrm>
                <a:off x="315360" y="10756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040" name=""/>
            <p:cNvSpPr/>
            <p:nvPr/>
          </p:nvSpPr>
          <p:spPr>
            <a:xfrm>
              <a:off x="735120" y="104148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1041" name=""/>
            <p:cNvSpPr/>
            <p:nvPr/>
          </p:nvSpPr>
          <p:spPr>
            <a:xfrm>
              <a:off x="332640" y="288612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29" name=""/>
          <p:cNvSpPr/>
          <p:nvPr/>
        </p:nvSpPr>
        <p:spPr>
          <a:xfrm>
            <a:off x="480960" y="1062000"/>
            <a:ext cx="8406000" cy="94644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sng">
                <a:solidFill>
                  <a:srgbClr val="dddddd"/>
                </a:solidFill>
                <a:effectLst/>
                <a:uFillTx/>
                <a:latin typeface="GEsansCon57"/>
              </a:rPr>
              <a:t>Process Capability needs to be Better than you think ! </a:t>
            </a:r>
            <a:endParaRPr b="0" lang="en-US" sz="2800" strike="noStrike" u="none">
              <a:solidFill>
                <a:srgbClr val="000000"/>
              </a:solidFill>
              <a:effectLst/>
              <a:uFillTx/>
              <a:latin typeface="Times New Roman"/>
            </a:endParaRPr>
          </a:p>
        </p:txBody>
      </p:sp>
      <p:grpSp>
        <p:nvGrpSpPr>
          <p:cNvPr id="30" name=""/>
          <p:cNvGrpSpPr/>
          <p:nvPr/>
        </p:nvGrpSpPr>
        <p:grpSpPr>
          <a:xfrm>
            <a:off x="307800" y="1900080"/>
            <a:ext cx="8444160" cy="3773520"/>
            <a:chOff x="307800" y="1900080"/>
            <a:chExt cx="8444160" cy="3773520"/>
          </a:xfrm>
        </p:grpSpPr>
        <p:sp>
          <p:nvSpPr>
            <p:cNvPr id="31" name=""/>
            <p:cNvSpPr/>
            <p:nvPr/>
          </p:nvSpPr>
          <p:spPr>
            <a:xfrm>
              <a:off x="307800" y="1900080"/>
              <a:ext cx="8444160" cy="377352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307800" y="1900080"/>
              <a:ext cx="8428680" cy="642600"/>
            </a:xfrm>
            <a:prstGeom prst="rect">
              <a:avLst/>
            </a:prstGeom>
            <a:solidFill>
              <a:srgbClr val="3333cc"/>
            </a:solid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2003400"/>
                  <a:tab algn="l" pos="5257800"/>
                  <a:tab algn="l" pos="5486400"/>
                  <a:tab algn="l" pos="6400800"/>
                  <a:tab algn="l" pos="7315200"/>
                  <a:tab algn="l" pos="8229600"/>
                  <a:tab algn="l" pos="9144000"/>
                  <a:tab algn="l" pos="10058400"/>
                </a:tabLst>
              </a:pPr>
              <a:r>
                <a:rPr b="1" lang="en-US" sz="1800" strike="noStrike" u="none">
                  <a:solidFill>
                    <a:srgbClr val="ffffff"/>
                  </a:solidFill>
                  <a:effectLst/>
                  <a:uFillTx/>
                  <a:latin typeface="GEsans55"/>
                </a:rPr>
                <a:t>     Activity</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Defects @ 99%</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Defects @ 99.9997%</a:t>
              </a:r>
              <a:br>
                <a:rPr sz="1800"/>
              </a:b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( 3.8 Sigma )</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( 6 Sigma )</a:t>
              </a:r>
              <a:endParaRPr b="0" lang="en-US" sz="1800" strike="noStrike" u="none">
                <a:solidFill>
                  <a:srgbClr val="000000"/>
                </a:solidFill>
                <a:effectLst/>
                <a:uFillTx/>
                <a:latin typeface="Times New Roman"/>
              </a:endParaRPr>
            </a:p>
          </p:txBody>
        </p:sp>
        <p:sp>
          <p:nvSpPr>
            <p:cNvPr id="33" name=""/>
            <p:cNvSpPr/>
            <p:nvPr/>
          </p:nvSpPr>
          <p:spPr>
            <a:xfrm>
              <a:off x="2386440" y="1900080"/>
              <a:ext cx="0" cy="7146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5696640" y="1904760"/>
              <a:ext cx="0" cy="7160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35" name=""/>
          <p:cNvGrpSpPr/>
          <p:nvPr/>
        </p:nvGrpSpPr>
        <p:grpSpPr>
          <a:xfrm>
            <a:off x="307800" y="2587680"/>
            <a:ext cx="8428320" cy="708120"/>
            <a:chOff x="307800" y="2587680"/>
            <a:chExt cx="8428320" cy="708120"/>
          </a:xfrm>
        </p:grpSpPr>
        <p:sp>
          <p:nvSpPr>
            <p:cNvPr id="36" name=""/>
            <p:cNvSpPr/>
            <p:nvPr/>
          </p:nvSpPr>
          <p:spPr>
            <a:xfrm>
              <a:off x="307800" y="2595600"/>
              <a:ext cx="8428320" cy="642600"/>
            </a:xfrm>
            <a:prstGeom prst="rect">
              <a:avLst/>
            </a:prstGeom>
            <a:solidFill>
              <a:srgbClr val="ccecff"/>
            </a:solidFill>
            <a:ln w="9360">
              <a:solidFill>
                <a:srgbClr val="3333cc"/>
              </a:solidFill>
              <a:miter/>
            </a:ln>
          </p:spPr>
          <p:style>
            <a:lnRef idx="0"/>
            <a:fillRef idx="0"/>
            <a:effectRef idx="0"/>
            <a:fontRef idx="minor"/>
          </p:style>
          <p:txBody>
            <a:bodyPr lIns="90000" rIns="90000" tIns="46800" bIns="46800" anchor="t">
              <a:spAutoFit/>
            </a:bodyPr>
            <a:p>
              <a:pPr>
                <a:lnSpc>
                  <a:spcPct val="100000"/>
                </a:lnSpc>
                <a:spcBef>
                  <a:spcPts val="1125"/>
                </a:spcBef>
                <a:tabLst>
                  <a:tab algn="l" pos="0"/>
                  <a:tab algn="l" pos="1941480"/>
                  <a:tab algn="l" pos="5257800"/>
                  <a:tab algn="l" pos="5486400"/>
                  <a:tab algn="l" pos="6400800"/>
                  <a:tab algn="l" pos="7315200"/>
                  <a:tab algn="l" pos="8229600"/>
                  <a:tab algn="l" pos="9144000"/>
                  <a:tab algn="l" pos="10058400"/>
                </a:tabLst>
              </a:pPr>
              <a:r>
                <a:rPr b="1" lang="en-US" sz="1800" strike="noStrike" u="none">
                  <a:solidFill>
                    <a:srgbClr val="ffffff"/>
                  </a:solidFill>
                  <a:effectLst/>
                  <a:uFillTx/>
                  <a:latin typeface="GEsans55"/>
                </a:rPr>
                <a:t>     </a:t>
              </a:r>
              <a:r>
                <a:rPr b="1" lang="en-US" sz="1800" strike="noStrike" u="none">
                  <a:solidFill>
                    <a:srgbClr val="3333cc"/>
                  </a:solidFill>
                  <a:effectLst/>
                  <a:uFillTx/>
                  <a:latin typeface="GEsans55"/>
                </a:rPr>
                <a:t>Mail</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ff000c"/>
                  </a:solidFill>
                  <a:effectLst/>
                  <a:uFillTx/>
                  <a:latin typeface="GEsans55"/>
                </a:rPr>
                <a:t>20,000 lost articles</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00cc00"/>
                  </a:solidFill>
                  <a:effectLst/>
                  <a:uFillTx/>
                  <a:latin typeface="GEsans55"/>
                </a:rPr>
                <a:t>7 lost articles</a:t>
              </a:r>
              <a:br>
                <a:rPr sz="1800"/>
              </a:br>
              <a:r>
                <a:rPr b="1" lang="en-US" sz="1800" strike="noStrike" u="none">
                  <a:solidFill>
                    <a:srgbClr val="ffffff"/>
                  </a:solidFill>
                  <a:effectLst/>
                  <a:uFillTx/>
                  <a:latin typeface="GEsans55"/>
                </a:rPr>
                <a:t>     </a:t>
              </a:r>
              <a:r>
                <a:rPr b="1" lang="en-US" sz="1800" strike="noStrike" u="none">
                  <a:solidFill>
                    <a:srgbClr val="3333cc"/>
                  </a:solidFill>
                  <a:effectLst/>
                  <a:uFillTx/>
                  <a:latin typeface="GEsans55"/>
                </a:rPr>
                <a:t>Delivery</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ff000c"/>
                  </a:solidFill>
                  <a:effectLst/>
                  <a:uFillTx/>
                  <a:latin typeface="GEsans55"/>
                </a:rPr>
                <a:t>of mail per hour</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00cc00"/>
                  </a:solidFill>
                  <a:effectLst/>
                  <a:uFillTx/>
                  <a:latin typeface="GEsans55"/>
                </a:rPr>
                <a:t>of mail per hour</a:t>
              </a:r>
              <a:endParaRPr b="0" lang="en-US" sz="1800" strike="noStrike" u="none">
                <a:solidFill>
                  <a:srgbClr val="000000"/>
                </a:solidFill>
                <a:effectLst/>
                <a:uFillTx/>
                <a:latin typeface="Times New Roman"/>
              </a:endParaRPr>
            </a:p>
          </p:txBody>
        </p:sp>
        <p:sp>
          <p:nvSpPr>
            <p:cNvPr id="37" name=""/>
            <p:cNvSpPr/>
            <p:nvPr/>
          </p:nvSpPr>
          <p:spPr>
            <a:xfrm>
              <a:off x="2386080" y="2587680"/>
              <a:ext cx="0" cy="70308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5696280" y="2593800"/>
              <a:ext cx="0" cy="7020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39" name=""/>
          <p:cNvGrpSpPr/>
          <p:nvPr/>
        </p:nvGrpSpPr>
        <p:grpSpPr>
          <a:xfrm>
            <a:off x="307800" y="3394080"/>
            <a:ext cx="8428320" cy="706320"/>
            <a:chOff x="307800" y="3394080"/>
            <a:chExt cx="8428320" cy="706320"/>
          </a:xfrm>
        </p:grpSpPr>
        <p:sp>
          <p:nvSpPr>
            <p:cNvPr id="40" name=""/>
            <p:cNvSpPr/>
            <p:nvPr/>
          </p:nvSpPr>
          <p:spPr>
            <a:xfrm>
              <a:off x="307800" y="3395520"/>
              <a:ext cx="8428320" cy="642600"/>
            </a:xfrm>
            <a:prstGeom prst="rect">
              <a:avLst/>
            </a:prstGeom>
            <a:solidFill>
              <a:srgbClr val="ccecff"/>
            </a:solidFill>
            <a:ln w="9360">
              <a:solidFill>
                <a:srgbClr val="3333cc"/>
              </a:solidFill>
              <a:miter/>
            </a:ln>
          </p:spPr>
          <p:style>
            <a:lnRef idx="0"/>
            <a:fillRef idx="0"/>
            <a:effectRef idx="0"/>
            <a:fontRef idx="minor"/>
          </p:style>
          <p:txBody>
            <a:bodyPr lIns="90000" rIns="90000" tIns="46800" bIns="46800" anchor="t">
              <a:spAutoFit/>
            </a:bodyPr>
            <a:p>
              <a:pPr>
                <a:lnSpc>
                  <a:spcPct val="100000"/>
                </a:lnSpc>
                <a:spcBef>
                  <a:spcPts val="1125"/>
                </a:spcBef>
                <a:tabLst>
                  <a:tab algn="l" pos="0"/>
                  <a:tab algn="l" pos="1941480"/>
                  <a:tab algn="l" pos="5257800"/>
                  <a:tab algn="l" pos="5486400"/>
                  <a:tab algn="l" pos="6400800"/>
                  <a:tab algn="l" pos="7315200"/>
                  <a:tab algn="l" pos="8229600"/>
                  <a:tab algn="l" pos="9144000"/>
                  <a:tab algn="l" pos="10058400"/>
                </a:tabLst>
              </a:pPr>
              <a:r>
                <a:rPr b="1" lang="en-US" sz="1800" strike="noStrike" u="none">
                  <a:solidFill>
                    <a:srgbClr val="ffffff"/>
                  </a:solidFill>
                  <a:effectLst/>
                  <a:uFillTx/>
                  <a:latin typeface="GEsans55"/>
                </a:rPr>
                <a:t>     </a:t>
              </a:r>
              <a:r>
                <a:rPr b="1" lang="en-US" sz="1800" strike="noStrike" u="none">
                  <a:solidFill>
                    <a:srgbClr val="3333cc"/>
                  </a:solidFill>
                  <a:effectLst/>
                  <a:uFillTx/>
                  <a:latin typeface="GEsans55"/>
                </a:rPr>
                <a:t>Drinking</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ff000c"/>
                  </a:solidFill>
                  <a:effectLst/>
                  <a:uFillTx/>
                  <a:latin typeface="GEsans55"/>
                </a:rPr>
                <a:t>Unsafe drinking water</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00cc00"/>
                  </a:solidFill>
                  <a:effectLst/>
                  <a:uFillTx/>
                  <a:latin typeface="GEsans55"/>
                </a:rPr>
                <a:t>Unsafe drinking water</a:t>
              </a:r>
              <a:r>
                <a:rPr b="1" lang="en-US" sz="1800" strike="noStrike" u="none">
                  <a:solidFill>
                    <a:srgbClr val="ffffff"/>
                  </a:solidFill>
                  <a:effectLst/>
                  <a:uFillTx/>
                  <a:latin typeface="GEsans55"/>
                </a:rPr>
                <a:t> </a:t>
              </a:r>
              <a:br>
                <a:rPr sz="1800"/>
              </a:br>
              <a:r>
                <a:rPr b="1" lang="en-US" sz="1800" strike="noStrike" u="none">
                  <a:solidFill>
                    <a:srgbClr val="ffffff"/>
                  </a:solidFill>
                  <a:effectLst/>
                  <a:uFillTx/>
                  <a:latin typeface="GEsans55"/>
                </a:rPr>
                <a:t>     </a:t>
              </a:r>
              <a:r>
                <a:rPr b="1" lang="en-US" sz="1800" strike="noStrike" u="none">
                  <a:solidFill>
                    <a:srgbClr val="3333cc"/>
                  </a:solidFill>
                  <a:effectLst/>
                  <a:uFillTx/>
                  <a:latin typeface="GEsans55"/>
                </a:rPr>
                <a:t>Water</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ff000c"/>
                  </a:solidFill>
                  <a:effectLst/>
                  <a:uFillTx/>
                  <a:latin typeface="GEsans55"/>
                </a:rPr>
                <a:t>for 15 mins per day</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00cc00"/>
                  </a:solidFill>
                  <a:effectLst/>
                  <a:uFillTx/>
                  <a:latin typeface="GEsans55"/>
                </a:rPr>
                <a:t>for 2 mins per year</a:t>
              </a:r>
              <a:endParaRPr b="0" lang="en-US" sz="1800" strike="noStrike" u="none">
                <a:solidFill>
                  <a:srgbClr val="000000"/>
                </a:solidFill>
                <a:effectLst/>
                <a:uFillTx/>
                <a:latin typeface="Times New Roman"/>
              </a:endParaRPr>
            </a:p>
          </p:txBody>
        </p:sp>
        <p:sp>
          <p:nvSpPr>
            <p:cNvPr id="41" name=""/>
            <p:cNvSpPr/>
            <p:nvPr/>
          </p:nvSpPr>
          <p:spPr>
            <a:xfrm>
              <a:off x="2386080" y="3394080"/>
              <a:ext cx="0" cy="7016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5696280" y="3398760"/>
              <a:ext cx="0" cy="7016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43" name=""/>
          <p:cNvGrpSpPr/>
          <p:nvPr/>
        </p:nvGrpSpPr>
        <p:grpSpPr>
          <a:xfrm>
            <a:off x="307800" y="4208400"/>
            <a:ext cx="8428320" cy="711360"/>
            <a:chOff x="307800" y="4208400"/>
            <a:chExt cx="8428320" cy="711360"/>
          </a:xfrm>
        </p:grpSpPr>
        <p:sp>
          <p:nvSpPr>
            <p:cNvPr id="44" name=""/>
            <p:cNvSpPr/>
            <p:nvPr/>
          </p:nvSpPr>
          <p:spPr>
            <a:xfrm>
              <a:off x="307800" y="4208400"/>
              <a:ext cx="8428320" cy="642600"/>
            </a:xfrm>
            <a:prstGeom prst="rect">
              <a:avLst/>
            </a:prstGeom>
            <a:solidFill>
              <a:srgbClr val="ccecff"/>
            </a:solidFill>
            <a:ln w="9360">
              <a:solidFill>
                <a:srgbClr val="3333cc"/>
              </a:solidFill>
              <a:miter/>
            </a:ln>
          </p:spPr>
          <p:style>
            <a:lnRef idx="0"/>
            <a:fillRef idx="0"/>
            <a:effectRef idx="0"/>
            <a:fontRef idx="minor"/>
          </p:style>
          <p:txBody>
            <a:bodyPr lIns="90000" rIns="90000" tIns="46800" bIns="46800" anchor="t">
              <a:spAutoFit/>
            </a:bodyPr>
            <a:p>
              <a:pPr>
                <a:lnSpc>
                  <a:spcPct val="100000"/>
                </a:lnSpc>
                <a:spcBef>
                  <a:spcPts val="1125"/>
                </a:spcBef>
                <a:tabLst>
                  <a:tab algn="l" pos="0"/>
                  <a:tab algn="l" pos="1941480"/>
                  <a:tab algn="l" pos="5257800"/>
                  <a:tab algn="l" pos="5486400"/>
                  <a:tab algn="l" pos="6400800"/>
                  <a:tab algn="l" pos="7315200"/>
                  <a:tab algn="l" pos="8229600"/>
                  <a:tab algn="l" pos="9144000"/>
                  <a:tab algn="l" pos="10058400"/>
                </a:tabLst>
              </a:pPr>
              <a:r>
                <a:rPr b="1" lang="en-US" sz="1800" strike="noStrike" u="none">
                  <a:solidFill>
                    <a:srgbClr val="ffffff"/>
                  </a:solidFill>
                  <a:effectLst/>
                  <a:uFillTx/>
                  <a:latin typeface="GEsans55"/>
                </a:rPr>
                <a:t>     </a:t>
              </a:r>
              <a:r>
                <a:rPr b="1" lang="en-US" sz="1800" strike="noStrike" u="none">
                  <a:solidFill>
                    <a:srgbClr val="3333cc"/>
                  </a:solidFill>
                  <a:effectLst/>
                  <a:uFillTx/>
                  <a:latin typeface="GEsans55"/>
                </a:rPr>
                <a:t>Hospital</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ff000c"/>
                  </a:solidFill>
                  <a:effectLst/>
                  <a:uFillTx/>
                  <a:latin typeface="GEsans55"/>
                </a:rPr>
                <a:t>5000 incorrect</a:t>
              </a:r>
              <a:r>
                <a:rPr b="1" lang="en-US" sz="1800" strike="noStrike" u="none">
                  <a:solidFill>
                    <a:srgbClr val="ffffff"/>
                  </a:solidFill>
                  <a:effectLst/>
                  <a:uFillTx/>
                  <a:latin typeface="GEsans55"/>
                </a:rPr>
                <a:t>                              </a:t>
              </a:r>
              <a:r>
                <a:rPr b="1" lang="en-US" sz="1800" strike="noStrike" u="none">
                  <a:solidFill>
                    <a:srgbClr val="00cc00"/>
                  </a:solidFill>
                  <a:effectLst/>
                  <a:uFillTx/>
                  <a:latin typeface="GEsans55"/>
                </a:rPr>
                <a:t>2 incorrect</a:t>
              </a:r>
              <a:r>
                <a:rPr b="1" lang="en-US" sz="1800" strike="noStrike" u="none">
                  <a:solidFill>
                    <a:srgbClr val="ffffff"/>
                  </a:solidFill>
                  <a:effectLst/>
                  <a:uFillTx/>
                  <a:latin typeface="GEsans55"/>
                </a:rPr>
                <a:t> </a:t>
              </a:r>
              <a:br>
                <a:rPr sz="1800"/>
              </a:br>
              <a:r>
                <a:rPr b="1" lang="en-US" sz="1800" strike="noStrike" u="none">
                  <a:solidFill>
                    <a:srgbClr val="ffffff"/>
                  </a:solidFill>
                  <a:effectLst/>
                  <a:uFillTx/>
                  <a:latin typeface="GEsans55"/>
                </a:rPr>
                <a:t>     </a:t>
              </a:r>
              <a:r>
                <a:rPr b="1" lang="en-US" sz="1800" strike="noStrike" u="none">
                  <a:solidFill>
                    <a:srgbClr val="3333cc"/>
                  </a:solidFill>
                  <a:effectLst/>
                  <a:uFillTx/>
                  <a:latin typeface="GEsans55"/>
                </a:rPr>
                <a:t>Surgery</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ff000c"/>
                  </a:solidFill>
                  <a:effectLst/>
                  <a:uFillTx/>
                  <a:latin typeface="GEsans55"/>
                </a:rPr>
                <a:t>procedures per week</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00cc00"/>
                  </a:solidFill>
                  <a:effectLst/>
                  <a:uFillTx/>
                  <a:latin typeface="GEsans55"/>
                </a:rPr>
                <a:t>procedures per week</a:t>
              </a:r>
              <a:endParaRPr b="0" lang="en-US" sz="1800" strike="noStrike" u="none">
                <a:solidFill>
                  <a:srgbClr val="000000"/>
                </a:solidFill>
                <a:effectLst/>
                <a:uFillTx/>
                <a:latin typeface="Times New Roman"/>
              </a:endParaRPr>
            </a:p>
          </p:txBody>
        </p:sp>
        <p:sp>
          <p:nvSpPr>
            <p:cNvPr id="45" name=""/>
            <p:cNvSpPr/>
            <p:nvPr/>
          </p:nvSpPr>
          <p:spPr>
            <a:xfrm>
              <a:off x="2386080" y="4211640"/>
              <a:ext cx="0" cy="7034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5696280" y="4216320"/>
              <a:ext cx="0" cy="7034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47" name=""/>
          <p:cNvGrpSpPr/>
          <p:nvPr/>
        </p:nvGrpSpPr>
        <p:grpSpPr>
          <a:xfrm>
            <a:off x="307800" y="5008680"/>
            <a:ext cx="8428320" cy="642960"/>
            <a:chOff x="307800" y="5008680"/>
            <a:chExt cx="8428320" cy="642960"/>
          </a:xfrm>
        </p:grpSpPr>
        <p:sp>
          <p:nvSpPr>
            <p:cNvPr id="48" name=""/>
            <p:cNvSpPr/>
            <p:nvPr/>
          </p:nvSpPr>
          <p:spPr>
            <a:xfrm>
              <a:off x="307800" y="5008680"/>
              <a:ext cx="8428320" cy="642600"/>
            </a:xfrm>
            <a:prstGeom prst="rect">
              <a:avLst/>
            </a:prstGeom>
            <a:solidFill>
              <a:srgbClr val="ccecff"/>
            </a:solidFill>
            <a:ln w="9360">
              <a:solidFill>
                <a:srgbClr val="3333cc"/>
              </a:solidFill>
              <a:miter/>
            </a:ln>
          </p:spPr>
          <p:style>
            <a:lnRef idx="0"/>
            <a:fillRef idx="0"/>
            <a:effectRef idx="0"/>
            <a:fontRef idx="minor"/>
          </p:style>
          <p:txBody>
            <a:bodyPr lIns="90000" rIns="90000" tIns="46800" bIns="46800" anchor="t">
              <a:spAutoFit/>
            </a:bodyPr>
            <a:p>
              <a:pPr>
                <a:lnSpc>
                  <a:spcPct val="100000"/>
                </a:lnSpc>
                <a:spcBef>
                  <a:spcPts val="1125"/>
                </a:spcBef>
                <a:tabLst>
                  <a:tab algn="l" pos="0"/>
                  <a:tab algn="l" pos="1941480"/>
                  <a:tab algn="l" pos="5257800"/>
                  <a:tab algn="l" pos="5486400"/>
                  <a:tab algn="l" pos="6400800"/>
                  <a:tab algn="l" pos="7315200"/>
                  <a:tab algn="l" pos="8229600"/>
                  <a:tab algn="l" pos="9144000"/>
                  <a:tab algn="l" pos="10058400"/>
                </a:tabLst>
              </a:pPr>
              <a:r>
                <a:rPr b="1" lang="en-US" sz="1800" strike="noStrike" u="none">
                  <a:solidFill>
                    <a:srgbClr val="ffffff"/>
                  </a:solidFill>
                  <a:effectLst/>
                  <a:uFillTx/>
                  <a:latin typeface="GEsans55"/>
                </a:rPr>
                <a:t>     </a:t>
              </a:r>
              <a:r>
                <a:rPr b="1" lang="en-US" sz="1800" strike="noStrike" u="none">
                  <a:solidFill>
                    <a:srgbClr val="3333cc"/>
                  </a:solidFill>
                  <a:effectLst/>
                  <a:uFillTx/>
                  <a:latin typeface="GEsans55"/>
                </a:rPr>
                <a:t>Air</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ff000c"/>
                  </a:solidFill>
                  <a:effectLst/>
                  <a:uFillTx/>
                  <a:latin typeface="GEsans55"/>
                </a:rPr>
                <a:t>2 abnormal landings</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00cc00"/>
                  </a:solidFill>
                  <a:effectLst/>
                  <a:uFillTx/>
                  <a:latin typeface="GEsans55"/>
                </a:rPr>
                <a:t>1 abnormal landing </a:t>
              </a:r>
              <a:br>
                <a:rPr sz="1800"/>
              </a:br>
              <a:r>
                <a:rPr b="1" lang="en-US" sz="1800" strike="noStrike" u="none">
                  <a:solidFill>
                    <a:srgbClr val="ffffff"/>
                  </a:solidFill>
                  <a:effectLst/>
                  <a:uFillTx/>
                  <a:latin typeface="GEsans55"/>
                </a:rPr>
                <a:t>     </a:t>
              </a:r>
              <a:r>
                <a:rPr b="1" lang="en-US" sz="1800" strike="noStrike" u="none">
                  <a:solidFill>
                    <a:srgbClr val="3333cc"/>
                  </a:solidFill>
                  <a:effectLst/>
                  <a:uFillTx/>
                  <a:latin typeface="GEsans55"/>
                </a:rPr>
                <a:t>Travel</a:t>
              </a:r>
              <a:r>
                <a:rPr b="1" lang="en-US" sz="1800" strike="noStrike" u="none">
                  <a:solidFill>
                    <a:srgbClr val="ffffff"/>
                  </a:solidFill>
                  <a:effectLst/>
                  <a:uFillTx/>
                  <a:latin typeface="GEsans55"/>
                </a:rPr>
                <a:t>	</a:t>
              </a:r>
              <a:r>
                <a:rPr b="1" lang="en-US" sz="1800" strike="noStrike" u="none">
                  <a:solidFill>
                    <a:srgbClr val="ffffff"/>
                  </a:solidFill>
                  <a:effectLst/>
                  <a:uFillTx/>
                  <a:latin typeface="GEsans55"/>
                </a:rPr>
                <a:t>   </a:t>
              </a:r>
              <a:r>
                <a:rPr b="1" lang="en-US" sz="1800" strike="noStrike" u="none">
                  <a:solidFill>
                    <a:srgbClr val="ff000c"/>
                  </a:solidFill>
                  <a:effectLst/>
                  <a:uFillTx/>
                  <a:latin typeface="GEsans55"/>
                </a:rPr>
                <a:t>at most airports each day</a:t>
              </a:r>
              <a:r>
                <a:rPr b="1" lang="en-US" sz="1800" strike="noStrike" u="none">
                  <a:solidFill>
                    <a:srgbClr val="ffffff"/>
                  </a:solidFill>
                  <a:effectLst/>
                  <a:uFillTx/>
                  <a:latin typeface="GEsans55"/>
                </a:rPr>
                <a:t>                    </a:t>
              </a:r>
              <a:r>
                <a:rPr b="1" lang="en-US" sz="1800" strike="noStrike" u="none">
                  <a:solidFill>
                    <a:srgbClr val="00cc00"/>
                  </a:solidFill>
                  <a:effectLst/>
                  <a:uFillTx/>
                  <a:latin typeface="GEsans55"/>
                </a:rPr>
                <a:t>every 5 years</a:t>
              </a:r>
              <a:endParaRPr b="0" lang="en-US" sz="1800" strike="noStrike" u="none">
                <a:solidFill>
                  <a:srgbClr val="000000"/>
                </a:solidFill>
                <a:effectLst/>
                <a:uFillTx/>
                <a:latin typeface="Times New Roman"/>
              </a:endParaRPr>
            </a:p>
          </p:txBody>
        </p:sp>
        <p:sp>
          <p:nvSpPr>
            <p:cNvPr id="49" name=""/>
            <p:cNvSpPr/>
            <p:nvPr/>
          </p:nvSpPr>
          <p:spPr>
            <a:xfrm>
              <a:off x="2386080" y="5029200"/>
              <a:ext cx="0" cy="6224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5695920" y="5035680"/>
              <a:ext cx="0" cy="6080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51" name=""/>
          <p:cNvSpPr/>
          <p:nvPr/>
        </p:nvSpPr>
        <p:spPr>
          <a:xfrm>
            <a:off x="374760" y="5925960"/>
            <a:ext cx="8211960" cy="557280"/>
          </a:xfrm>
          <a:prstGeom prst="rect">
            <a:avLst/>
          </a:prstGeom>
          <a:solidFill>
            <a:srgbClr val="ffff00"/>
          </a:solidFill>
          <a:ln w="9360">
            <a:solidFill>
              <a:srgbClr val="000000"/>
            </a:solidFill>
            <a:miter/>
          </a:ln>
          <a:effectLst>
            <a:outerShdw dist="17819"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GEsansCon57"/>
              </a:rPr>
              <a:t>Sometimes 99% is just not good enough</a:t>
            </a:r>
            <a:endParaRPr b="0" lang="en-US" sz="3600" strike="noStrike" u="none">
              <a:solidFill>
                <a:srgbClr val="000000"/>
              </a:solidFill>
              <a:effectLst/>
              <a:uFillTx/>
              <a:latin typeface="Times New Roman"/>
            </a:endParaRPr>
          </a:p>
        </p:txBody>
      </p:sp>
      <p:sp>
        <p:nvSpPr>
          <p:cNvPr id="52" name=""/>
          <p:cNvSpPr/>
          <p:nvPr/>
        </p:nvSpPr>
        <p:spPr>
          <a:xfrm>
            <a:off x="5472000" y="152280"/>
            <a:ext cx="393408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0000"/>
                </a:solidFill>
                <a:effectLst/>
                <a:uFillTx/>
                <a:latin typeface="GEsansCon57"/>
              </a:rPr>
              <a:t>Measure</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of Quality </a:t>
            </a:r>
            <a:endParaRPr b="0" lang="en-US" sz="3200" strike="noStrike" u="none">
              <a:solidFill>
                <a:srgbClr val="000000"/>
              </a:solidFill>
              <a:effectLst/>
              <a:uFillTx/>
              <a:latin typeface="Times New Roman"/>
            </a:endParaRPr>
          </a:p>
        </p:txBody>
      </p:sp>
    </p:spTree>
  </p:cSld>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1042" name=""/>
          <p:cNvGrpSpPr/>
          <p:nvPr/>
        </p:nvGrpSpPr>
        <p:grpSpPr>
          <a:xfrm>
            <a:off x="2139840" y="1655640"/>
            <a:ext cx="6569280" cy="3496680"/>
            <a:chOff x="2139840" y="1655640"/>
            <a:chExt cx="6569280" cy="3496680"/>
          </a:xfrm>
        </p:grpSpPr>
        <p:sp>
          <p:nvSpPr>
            <p:cNvPr id="1043" name=""/>
            <p:cNvSpPr/>
            <p:nvPr/>
          </p:nvSpPr>
          <p:spPr>
            <a:xfrm>
              <a:off x="2139840" y="1655640"/>
              <a:ext cx="6569280" cy="279576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4" name=""/>
            <p:cNvSpPr/>
            <p:nvPr/>
          </p:nvSpPr>
          <p:spPr>
            <a:xfrm>
              <a:off x="4971960" y="1725480"/>
              <a:ext cx="3667320" cy="784440"/>
            </a:xfrm>
            <a:prstGeom prst="rect">
              <a:avLst/>
            </a:prstGeom>
            <a:noFill/>
            <a:ln w="0">
              <a:noFill/>
            </a:ln>
          </p:spPr>
          <p:style>
            <a:lnRef idx="0"/>
            <a:fillRef idx="0"/>
            <a:effectRef idx="0"/>
            <a:fontRef idx="minor"/>
          </p:style>
          <p:txBody>
            <a:bodyPr lIns="0" rIns="0" tIns="0" bIns="0" anchor="t">
              <a:spAutoFit/>
            </a:bodyPr>
            <a:p>
              <a:pPr algn="ctr">
                <a:lnSpc>
                  <a:spcPct val="102000"/>
                </a:lnSpc>
                <a:spcBef>
                  <a:spcPts val="300"/>
                </a:spcBef>
                <a:tabLst>
                  <a:tab algn="l" pos="0"/>
                  <a:tab algn="l" pos="1023840"/>
                  <a:tab algn="l" pos="2048040"/>
                  <a:tab algn="l" pos="3071880"/>
                  <a:tab algn="l" pos="4095720"/>
                  <a:tab algn="l" pos="5119560"/>
                  <a:tab algn="l" pos="6143760"/>
                  <a:tab algn="l" pos="7167600"/>
                  <a:tab algn="l" pos="8191440"/>
                  <a:tab algn="l" pos="9215280"/>
                  <a:tab algn="l" pos="10239480"/>
                </a:tabLst>
              </a:pPr>
              <a:r>
                <a:rPr b="1" i="1" lang="en-US" sz="2400" strike="noStrike" u="none">
                  <a:solidFill>
                    <a:srgbClr val="3333cc"/>
                  </a:solidFill>
                  <a:effectLst/>
                  <a:uFillTx/>
                  <a:latin typeface="GEsans55"/>
                </a:rPr>
                <a:t>Customer Power Plant </a:t>
              </a:r>
              <a:endParaRPr b="0" lang="en-US" sz="2400" strike="noStrike" u="none">
                <a:solidFill>
                  <a:srgbClr val="000000"/>
                </a:solidFill>
                <a:effectLst/>
                <a:uFillTx/>
                <a:latin typeface="Times New Roman"/>
              </a:endParaRPr>
            </a:p>
            <a:p>
              <a:pPr algn="ctr">
                <a:lnSpc>
                  <a:spcPct val="102000"/>
                </a:lnSpc>
                <a:spcBef>
                  <a:spcPts val="300"/>
                </a:spcBef>
                <a:tabLst>
                  <a:tab algn="l" pos="0"/>
                  <a:tab algn="l" pos="1023840"/>
                  <a:tab algn="l" pos="2048040"/>
                  <a:tab algn="l" pos="3071880"/>
                  <a:tab algn="l" pos="4095720"/>
                  <a:tab algn="l" pos="5119560"/>
                  <a:tab algn="l" pos="6143760"/>
                  <a:tab algn="l" pos="7167600"/>
                  <a:tab algn="l" pos="8191440"/>
                  <a:tab algn="l" pos="9215280"/>
                  <a:tab algn="l" pos="10239480"/>
                </a:tabLst>
              </a:pPr>
              <a:r>
                <a:rPr b="1" i="1" lang="en-US" sz="2400" strike="noStrike" u="none">
                  <a:solidFill>
                    <a:srgbClr val="3333cc"/>
                  </a:solidFill>
                  <a:effectLst/>
                  <a:uFillTx/>
                  <a:latin typeface="GEsans55"/>
                </a:rPr>
                <a:t>On-Time Operation Date</a:t>
              </a:r>
              <a:endParaRPr b="0" lang="en-US" sz="2400" strike="noStrike" u="none">
                <a:solidFill>
                  <a:srgbClr val="000000"/>
                </a:solidFill>
                <a:effectLst/>
                <a:uFillTx/>
                <a:latin typeface="Times New Roman"/>
              </a:endParaRPr>
            </a:p>
          </p:txBody>
        </p:sp>
        <p:sp>
          <p:nvSpPr>
            <p:cNvPr id="1045" name=""/>
            <p:cNvSpPr/>
            <p:nvPr/>
          </p:nvSpPr>
          <p:spPr>
            <a:xfrm>
              <a:off x="2811240" y="4643280"/>
              <a:ext cx="29304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dddddd"/>
                  </a:solidFill>
                  <a:effectLst/>
                  <a:uFillTx/>
                  <a:latin typeface="Arial"/>
                </a:rPr>
                <a:t>'98</a:t>
              </a:r>
              <a:endParaRPr b="0" lang="en-US" sz="1700" strike="noStrike" u="none">
                <a:solidFill>
                  <a:srgbClr val="000000"/>
                </a:solidFill>
                <a:effectLst/>
                <a:uFillTx/>
                <a:latin typeface="Times New Roman"/>
              </a:endParaRPr>
            </a:p>
          </p:txBody>
        </p:sp>
        <p:sp>
          <p:nvSpPr>
            <p:cNvPr id="1046" name=""/>
            <p:cNvSpPr/>
            <p:nvPr/>
          </p:nvSpPr>
          <p:spPr>
            <a:xfrm>
              <a:off x="2512800" y="4921200"/>
              <a:ext cx="89100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dddddd"/>
                  </a:solidFill>
                  <a:effectLst/>
                  <a:uFillTx/>
                  <a:latin typeface="Arial"/>
                </a:rPr>
                <a:t>Baseline</a:t>
              </a:r>
              <a:endParaRPr b="0" lang="en-US" sz="1700" strike="noStrike" u="none">
                <a:solidFill>
                  <a:srgbClr val="000000"/>
                </a:solidFill>
                <a:effectLst/>
                <a:uFillTx/>
                <a:latin typeface="Times New Roman"/>
              </a:endParaRPr>
            </a:p>
          </p:txBody>
        </p:sp>
        <p:sp>
          <p:nvSpPr>
            <p:cNvPr id="1047" name=""/>
            <p:cNvSpPr/>
            <p:nvPr/>
          </p:nvSpPr>
          <p:spPr>
            <a:xfrm>
              <a:off x="3919680" y="4643280"/>
              <a:ext cx="58140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dddddd"/>
                  </a:solidFill>
                  <a:effectLst/>
                  <a:uFillTx/>
                  <a:latin typeface="Arial"/>
                </a:rPr>
                <a:t>2Q'99</a:t>
              </a:r>
              <a:endParaRPr b="0" lang="en-US" sz="1700" strike="noStrike" u="none">
                <a:solidFill>
                  <a:srgbClr val="000000"/>
                </a:solidFill>
                <a:effectLst/>
                <a:uFillTx/>
                <a:latin typeface="Times New Roman"/>
              </a:endParaRPr>
            </a:p>
          </p:txBody>
        </p:sp>
        <p:sp>
          <p:nvSpPr>
            <p:cNvPr id="1048" name=""/>
            <p:cNvSpPr/>
            <p:nvPr/>
          </p:nvSpPr>
          <p:spPr>
            <a:xfrm>
              <a:off x="5164200" y="4643280"/>
              <a:ext cx="58140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dddddd"/>
                  </a:solidFill>
                  <a:effectLst/>
                  <a:uFillTx/>
                  <a:latin typeface="Arial"/>
                </a:rPr>
                <a:t>3Q'99</a:t>
              </a:r>
              <a:endParaRPr b="0" lang="en-US" sz="1700" strike="noStrike" u="none">
                <a:solidFill>
                  <a:srgbClr val="000000"/>
                </a:solidFill>
                <a:effectLst/>
                <a:uFillTx/>
                <a:latin typeface="Times New Roman"/>
              </a:endParaRPr>
            </a:p>
          </p:txBody>
        </p:sp>
        <p:sp>
          <p:nvSpPr>
            <p:cNvPr id="1049" name=""/>
            <p:cNvSpPr/>
            <p:nvPr/>
          </p:nvSpPr>
          <p:spPr>
            <a:xfrm>
              <a:off x="6407280" y="4643280"/>
              <a:ext cx="58140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dddddd"/>
                  </a:solidFill>
                  <a:effectLst/>
                  <a:uFillTx/>
                  <a:latin typeface="Arial"/>
                </a:rPr>
                <a:t>4Q'99</a:t>
              </a:r>
              <a:endParaRPr b="0" lang="en-US" sz="1700" strike="noStrike" u="none">
                <a:solidFill>
                  <a:srgbClr val="000000"/>
                </a:solidFill>
                <a:effectLst/>
                <a:uFillTx/>
                <a:latin typeface="Times New Roman"/>
              </a:endParaRPr>
            </a:p>
          </p:txBody>
        </p:sp>
        <p:sp>
          <p:nvSpPr>
            <p:cNvPr id="1050" name=""/>
            <p:cNvSpPr/>
            <p:nvPr/>
          </p:nvSpPr>
          <p:spPr>
            <a:xfrm>
              <a:off x="7704360" y="4643280"/>
              <a:ext cx="48204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dddddd"/>
                  </a:solidFill>
                  <a:effectLst/>
                  <a:uFillTx/>
                  <a:latin typeface="Arial"/>
                </a:rPr>
                <a:t>2000</a:t>
              </a:r>
              <a:endParaRPr b="0" lang="en-US" sz="1700" strike="noStrike" u="none">
                <a:solidFill>
                  <a:srgbClr val="000000"/>
                </a:solidFill>
                <a:effectLst/>
                <a:uFillTx/>
                <a:latin typeface="Times New Roman"/>
              </a:endParaRPr>
            </a:p>
          </p:txBody>
        </p:sp>
        <p:sp>
          <p:nvSpPr>
            <p:cNvPr id="1051" name=""/>
            <p:cNvSpPr/>
            <p:nvPr/>
          </p:nvSpPr>
          <p:spPr>
            <a:xfrm>
              <a:off x="7605000" y="4921200"/>
              <a:ext cx="66204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dddddd"/>
                  </a:solidFill>
                  <a:effectLst/>
                  <a:uFillTx/>
                  <a:latin typeface="Arial"/>
                </a:rPr>
                <a:t>Target</a:t>
              </a:r>
              <a:endParaRPr b="0" lang="en-US" sz="1700" strike="noStrike" u="none">
                <a:solidFill>
                  <a:srgbClr val="000000"/>
                </a:solidFill>
                <a:effectLst/>
                <a:uFillTx/>
                <a:latin typeface="Times New Roman"/>
              </a:endParaRPr>
            </a:p>
          </p:txBody>
        </p:sp>
      </p:grpSp>
      <p:sp>
        <p:nvSpPr>
          <p:cNvPr id="1052" name=""/>
          <p:cNvSpPr/>
          <p:nvPr/>
        </p:nvSpPr>
        <p:spPr>
          <a:xfrm>
            <a:off x="501480" y="5695920"/>
            <a:ext cx="8205840" cy="65556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On-time Reliability gives Customer 100 days more Electricity Sales</a:t>
            </a:r>
            <a:endParaRPr b="0" lang="en-US" sz="2000" strike="noStrike" u="none">
              <a:solidFill>
                <a:srgbClr val="000000"/>
              </a:solidFill>
              <a:effectLst/>
              <a:uFillTx/>
              <a:latin typeface="Times New Roman"/>
            </a:endParaRPr>
          </a:p>
        </p:txBody>
      </p:sp>
      <p:sp>
        <p:nvSpPr>
          <p:cNvPr id="1053" name=""/>
          <p:cNvSpPr/>
          <p:nvPr/>
        </p:nvSpPr>
        <p:spPr>
          <a:xfrm>
            <a:off x="1922400" y="1098720"/>
            <a:ext cx="7037280" cy="390240"/>
          </a:xfrm>
          <a:prstGeom prst="rect">
            <a:avLst/>
          </a:prstGeom>
          <a:noFill/>
          <a:ln w="0">
            <a:noFill/>
          </a:ln>
        </p:spPr>
        <p:style>
          <a:lnRef idx="0"/>
          <a:fillRef idx="0"/>
          <a:effectRef idx="0"/>
          <a:fontRef idx="minor"/>
        </p:style>
        <p:txBody>
          <a:bodyPr lIns="0" rIns="0" tIns="0" bIns="0" anchor="t">
            <a:noAutofit/>
          </a:bodyPr>
          <a:p>
            <a:pPr algn="ctr">
              <a:lnSpc>
                <a:spcPct val="100000"/>
              </a:lnSpc>
              <a:tabLst>
                <a:tab algn="l" pos="0"/>
                <a:tab algn="l" pos="1023840"/>
                <a:tab algn="l" pos="2048040"/>
                <a:tab algn="l" pos="3071880"/>
                <a:tab algn="l" pos="4095720"/>
                <a:tab algn="l" pos="5119560"/>
                <a:tab algn="l" pos="6143760"/>
                <a:tab algn="l" pos="7167600"/>
                <a:tab algn="l" pos="8191440"/>
                <a:tab algn="l" pos="9215280"/>
                <a:tab algn="l" pos="10239480"/>
              </a:tabLst>
            </a:pPr>
            <a:r>
              <a:rPr b="1" i="1" lang="en-US" sz="2800" strike="noStrike" u="none">
                <a:solidFill>
                  <a:srgbClr val="dddddd"/>
                </a:solidFill>
                <a:effectLst/>
                <a:uFillTx/>
                <a:latin typeface="Arial"/>
              </a:rPr>
              <a:t>GE Power Systems</a:t>
            </a:r>
            <a:r>
              <a:rPr b="1" lang="en-US" sz="2800" strike="noStrike" u="none">
                <a:solidFill>
                  <a:srgbClr val="000000"/>
                </a:solidFill>
                <a:effectLst/>
                <a:uFillTx/>
                <a:latin typeface="Arial"/>
              </a:rPr>
              <a:t> </a:t>
            </a:r>
            <a:r>
              <a:rPr b="1" lang="en-US" sz="2800" strike="noStrike" u="none">
                <a:solidFill>
                  <a:srgbClr val="ffff00"/>
                </a:solidFill>
                <a:effectLst/>
                <a:uFillTx/>
                <a:latin typeface="Arial"/>
              </a:rPr>
              <a:t>- Delivery to Request</a:t>
            </a:r>
            <a:endParaRPr b="0" lang="en-US" sz="2800" strike="noStrike" u="none">
              <a:solidFill>
                <a:srgbClr val="000000"/>
              </a:solidFill>
              <a:effectLst/>
              <a:uFillTx/>
              <a:latin typeface="Times New Roman"/>
            </a:endParaRPr>
          </a:p>
        </p:txBody>
      </p:sp>
      <p:sp>
        <p:nvSpPr>
          <p:cNvPr id="1054" name=""/>
          <p:cNvSpPr/>
          <p:nvPr/>
        </p:nvSpPr>
        <p:spPr>
          <a:xfrm>
            <a:off x="176040" y="3468600"/>
            <a:ext cx="2691000" cy="1778040"/>
          </a:xfrm>
          <a:custGeom>
            <a:avLst/>
            <a:gdLst>
              <a:gd name="textAreaLeft" fmla="*/ 614160 w 2691000"/>
              <a:gd name="textAreaRight" fmla="*/ 2076840 w 2691000"/>
              <a:gd name="textAreaTop" fmla="*/ 405720 h 1778040"/>
              <a:gd name="textAreaBottom" fmla="*/ 1372320 h 177804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66ccff"/>
          </a:solidFill>
          <a:ln w="9360">
            <a:solidFill>
              <a:srgbClr val="3333cc"/>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700"/>
            </a:br>
            <a:endParaRPr b="0" lang="en-US" sz="17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3333cc"/>
                </a:solidFill>
                <a:effectLst/>
                <a:uFillTx/>
                <a:latin typeface="Arial"/>
              </a:rPr>
              <a:t>Customers’ </a:t>
            </a:r>
            <a:endParaRPr b="0" lang="en-US" sz="17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3333cc"/>
                </a:solidFill>
                <a:effectLst/>
                <a:uFillTx/>
                <a:latin typeface="Arial"/>
              </a:rPr>
              <a:t>Revenue Impacted </a:t>
            </a:r>
            <a:endParaRPr b="0" lang="en-US" sz="17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3333cc"/>
                </a:solidFill>
                <a:effectLst/>
                <a:uFillTx/>
                <a:latin typeface="Arial"/>
              </a:rPr>
              <a:t>By Variation</a:t>
            </a:r>
            <a:endParaRPr b="0" lang="en-US" sz="17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Times New Roman"/>
            </a:endParaRPr>
          </a:p>
        </p:txBody>
      </p:sp>
      <p:grpSp>
        <p:nvGrpSpPr>
          <p:cNvPr id="1055" name=""/>
          <p:cNvGrpSpPr/>
          <p:nvPr/>
        </p:nvGrpSpPr>
        <p:grpSpPr>
          <a:xfrm>
            <a:off x="3727440" y="2666880"/>
            <a:ext cx="831960" cy="1771920"/>
            <a:chOff x="3727440" y="2666880"/>
            <a:chExt cx="831960" cy="1771920"/>
          </a:xfrm>
        </p:grpSpPr>
        <p:sp>
          <p:nvSpPr>
            <p:cNvPr id="1056" name=""/>
            <p:cNvSpPr/>
            <p:nvPr/>
          </p:nvSpPr>
          <p:spPr>
            <a:xfrm>
              <a:off x="3727440" y="3006720"/>
              <a:ext cx="831960" cy="1432080"/>
            </a:xfrm>
            <a:prstGeom prst="rect">
              <a:avLst/>
            </a:prstGeom>
            <a:solidFill>
              <a:srgbClr val="66ff33"/>
            </a:solidFill>
            <a:ln w="9360">
              <a:solidFill>
                <a:srgbClr val="0066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7" name=""/>
            <p:cNvSpPr/>
            <p:nvPr/>
          </p:nvSpPr>
          <p:spPr>
            <a:xfrm>
              <a:off x="4020120" y="2666880"/>
              <a:ext cx="36180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230</a:t>
              </a:r>
              <a:endParaRPr b="0" lang="en-US" sz="1700" strike="noStrike" u="none">
                <a:solidFill>
                  <a:srgbClr val="000000"/>
                </a:solidFill>
                <a:effectLst/>
                <a:uFillTx/>
                <a:latin typeface="Times New Roman"/>
              </a:endParaRPr>
            </a:p>
          </p:txBody>
        </p:sp>
      </p:grpSp>
      <p:grpSp>
        <p:nvGrpSpPr>
          <p:cNvPr id="1058" name=""/>
          <p:cNvGrpSpPr/>
          <p:nvPr/>
        </p:nvGrpSpPr>
        <p:grpSpPr>
          <a:xfrm>
            <a:off x="4970520" y="3265560"/>
            <a:ext cx="841320" cy="1173240"/>
            <a:chOff x="4970520" y="3265560"/>
            <a:chExt cx="841320" cy="1173240"/>
          </a:xfrm>
        </p:grpSpPr>
        <p:sp>
          <p:nvSpPr>
            <p:cNvPr id="1059" name=""/>
            <p:cNvSpPr/>
            <p:nvPr/>
          </p:nvSpPr>
          <p:spPr>
            <a:xfrm>
              <a:off x="4970520" y="3606840"/>
              <a:ext cx="841320" cy="831960"/>
            </a:xfrm>
            <a:prstGeom prst="rect">
              <a:avLst/>
            </a:prstGeom>
            <a:solidFill>
              <a:srgbClr val="66ff33"/>
            </a:solidFill>
            <a:ln w="9360">
              <a:solidFill>
                <a:srgbClr val="0066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0" name=""/>
            <p:cNvSpPr/>
            <p:nvPr/>
          </p:nvSpPr>
          <p:spPr>
            <a:xfrm>
              <a:off x="5265000" y="3265560"/>
              <a:ext cx="36180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133</a:t>
              </a:r>
              <a:endParaRPr b="0" lang="en-US" sz="1700" strike="noStrike" u="none">
                <a:solidFill>
                  <a:srgbClr val="000000"/>
                </a:solidFill>
                <a:effectLst/>
                <a:uFillTx/>
                <a:latin typeface="Times New Roman"/>
              </a:endParaRPr>
            </a:p>
          </p:txBody>
        </p:sp>
      </p:grpSp>
      <p:grpSp>
        <p:nvGrpSpPr>
          <p:cNvPr id="1061" name=""/>
          <p:cNvGrpSpPr/>
          <p:nvPr/>
        </p:nvGrpSpPr>
        <p:grpSpPr>
          <a:xfrm>
            <a:off x="6222960" y="3803760"/>
            <a:ext cx="831960" cy="635040"/>
            <a:chOff x="6222960" y="3803760"/>
            <a:chExt cx="831960" cy="635040"/>
          </a:xfrm>
        </p:grpSpPr>
        <p:sp>
          <p:nvSpPr>
            <p:cNvPr id="1062" name=""/>
            <p:cNvSpPr/>
            <p:nvPr/>
          </p:nvSpPr>
          <p:spPr>
            <a:xfrm>
              <a:off x="6222960" y="4143240"/>
              <a:ext cx="831960" cy="295560"/>
            </a:xfrm>
            <a:prstGeom prst="rect">
              <a:avLst/>
            </a:prstGeom>
            <a:solidFill>
              <a:srgbClr val="66ff33"/>
            </a:solidFill>
            <a:ln w="9360">
              <a:solidFill>
                <a:srgbClr val="0066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3" name=""/>
            <p:cNvSpPr/>
            <p:nvPr/>
          </p:nvSpPr>
          <p:spPr>
            <a:xfrm>
              <a:off x="6571800" y="3803760"/>
              <a:ext cx="24156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48</a:t>
              </a:r>
              <a:endParaRPr b="0" lang="en-US" sz="1700" strike="noStrike" u="none">
                <a:solidFill>
                  <a:srgbClr val="000000"/>
                </a:solidFill>
                <a:effectLst/>
                <a:uFillTx/>
                <a:latin typeface="Times New Roman"/>
              </a:endParaRPr>
            </a:p>
          </p:txBody>
        </p:sp>
      </p:grpSp>
      <p:grpSp>
        <p:nvGrpSpPr>
          <p:cNvPr id="1064" name=""/>
          <p:cNvGrpSpPr/>
          <p:nvPr/>
        </p:nvGrpSpPr>
        <p:grpSpPr>
          <a:xfrm>
            <a:off x="2484360" y="1844640"/>
            <a:ext cx="1544760" cy="2594160"/>
            <a:chOff x="2484360" y="1844640"/>
            <a:chExt cx="1544760" cy="2594160"/>
          </a:xfrm>
        </p:grpSpPr>
        <p:sp>
          <p:nvSpPr>
            <p:cNvPr id="1065" name=""/>
            <p:cNvSpPr/>
            <p:nvPr/>
          </p:nvSpPr>
          <p:spPr>
            <a:xfrm>
              <a:off x="2484360" y="2255760"/>
              <a:ext cx="831960" cy="2183040"/>
            </a:xfrm>
            <a:prstGeom prst="rect">
              <a:avLst/>
            </a:prstGeom>
            <a:solidFill>
              <a:srgbClr val="66ff33"/>
            </a:solidFill>
            <a:ln w="9360">
              <a:solidFill>
                <a:srgbClr val="0066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6" name=""/>
            <p:cNvSpPr/>
            <p:nvPr/>
          </p:nvSpPr>
          <p:spPr>
            <a:xfrm>
              <a:off x="2777400" y="1916280"/>
              <a:ext cx="361800" cy="231120"/>
            </a:xfrm>
            <a:prstGeom prst="rect">
              <a:avLst/>
            </a:prstGeom>
            <a:noFill/>
            <a:ln w="0">
              <a:noFill/>
            </a:ln>
          </p:spPr>
          <p:style>
            <a:lnRef idx="0"/>
            <a:fillRef idx="0"/>
            <a:effectRef idx="0"/>
            <a:fontRef idx="minor"/>
          </p:style>
          <p:txBody>
            <a:bodyPr wrap="none" lIns="0" rIns="0" tIns="0" bIns="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350</a:t>
              </a:r>
              <a:endParaRPr b="0" lang="en-US" sz="1700" strike="noStrike" u="none">
                <a:solidFill>
                  <a:srgbClr val="000000"/>
                </a:solidFill>
                <a:effectLst/>
                <a:uFillTx/>
                <a:latin typeface="Times New Roman"/>
              </a:endParaRPr>
            </a:p>
          </p:txBody>
        </p:sp>
        <p:sp>
          <p:nvSpPr>
            <p:cNvPr id="1067" name=""/>
            <p:cNvSpPr/>
            <p:nvPr/>
          </p:nvSpPr>
          <p:spPr>
            <a:xfrm>
              <a:off x="3083040" y="1844640"/>
              <a:ext cx="946080" cy="366840"/>
            </a:xfrm>
            <a:prstGeom prst="rect">
              <a:avLst/>
            </a:prstGeom>
            <a:noFill/>
            <a:ln w="0">
              <a:noFill/>
            </a:ln>
          </p:spPr>
          <p:style>
            <a:lnRef idx="0"/>
            <a:fillRef idx="0"/>
            <a:effectRef idx="0"/>
            <a:fontRef idx="minor"/>
          </p:style>
          <p:txBody>
            <a:bodyPr lIns="92160" rIns="92160" tIns="46080" bIns="4608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Days</a:t>
              </a:r>
              <a:endParaRPr b="0" lang="en-US" sz="2000" strike="noStrike" u="none">
                <a:solidFill>
                  <a:srgbClr val="000000"/>
                </a:solidFill>
                <a:effectLst/>
                <a:uFillTx/>
                <a:latin typeface="Times New Roman"/>
              </a:endParaRPr>
            </a:p>
          </p:txBody>
        </p:sp>
      </p:grpSp>
      <p:grpSp>
        <p:nvGrpSpPr>
          <p:cNvPr id="1068" name=""/>
          <p:cNvGrpSpPr/>
          <p:nvPr/>
        </p:nvGrpSpPr>
        <p:grpSpPr>
          <a:xfrm>
            <a:off x="7467480" y="3648240"/>
            <a:ext cx="1062000" cy="790560"/>
            <a:chOff x="7467480" y="3648240"/>
            <a:chExt cx="1062000" cy="790560"/>
          </a:xfrm>
        </p:grpSpPr>
        <p:sp>
          <p:nvSpPr>
            <p:cNvPr id="1069" name=""/>
            <p:cNvSpPr/>
            <p:nvPr/>
          </p:nvSpPr>
          <p:spPr>
            <a:xfrm>
              <a:off x="7467480" y="4411800"/>
              <a:ext cx="831960" cy="27000"/>
            </a:xfrm>
            <a:prstGeom prst="rect">
              <a:avLst/>
            </a:prstGeom>
            <a:solidFill>
              <a:srgbClr val="66ff33"/>
            </a:solidFill>
            <a:ln w="9360">
              <a:solidFill>
                <a:srgbClr val="0066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grpSp>
          <p:nvGrpSpPr>
            <p:cNvPr id="1070" name=""/>
            <p:cNvGrpSpPr/>
            <p:nvPr/>
          </p:nvGrpSpPr>
          <p:grpSpPr>
            <a:xfrm>
              <a:off x="7539120" y="3648240"/>
              <a:ext cx="990360" cy="787320"/>
              <a:chOff x="7539120" y="3648240"/>
              <a:chExt cx="990360" cy="787320"/>
            </a:xfrm>
          </p:grpSpPr>
          <p:sp>
            <p:nvSpPr>
              <p:cNvPr id="1071" name=""/>
              <p:cNvSpPr/>
              <p:nvPr/>
            </p:nvSpPr>
            <p:spPr>
              <a:xfrm>
                <a:off x="7539120" y="3648240"/>
                <a:ext cx="990360" cy="787320"/>
              </a:xfrm>
              <a:custGeom>
                <a:avLst/>
                <a:gdLst>
                  <a:gd name="textAreaLeft" fmla="*/ 226080 w 990360"/>
                  <a:gd name="textAreaRight" fmla="*/ 764280 w 990360"/>
                  <a:gd name="textAreaTop" fmla="*/ 179640 h 787320"/>
                  <a:gd name="textAreaBottom" fmla="*/ 607680 h 787320"/>
                </a:gdLst>
                <a:ahLst/>
                <a:cxnLst/>
                <a:rect l="textAreaLeft" t="textAreaTop" r="textAreaRight" b="textAreaBottom"/>
                <a:pathLst>
                  <a:path w="21600" h="21600">
                    <a:moveTo>
                      <a:pt x="0" y="10800"/>
                    </a:moveTo>
                    <a:lnTo>
                      <a:pt x="2652" y="12384"/>
                    </a:lnTo>
                    <a:lnTo>
                      <a:pt x="786" y="14846"/>
                    </a:lnTo>
                    <a:lnTo>
                      <a:pt x="3839" y="15321"/>
                    </a:lnTo>
                    <a:lnTo>
                      <a:pt x="3163" y="18437"/>
                    </a:lnTo>
                    <a:lnTo>
                      <a:pt x="6159" y="17681"/>
                    </a:lnTo>
                    <a:lnTo>
                      <a:pt x="6580" y="20741"/>
                    </a:lnTo>
                    <a:lnTo>
                      <a:pt x="9074" y="18919"/>
                    </a:lnTo>
                    <a:lnTo>
                      <a:pt x="10800" y="21600"/>
                    </a:lnTo>
                    <a:lnTo>
                      <a:pt x="12384" y="18948"/>
                    </a:lnTo>
                    <a:lnTo>
                      <a:pt x="14846" y="20814"/>
                    </a:lnTo>
                    <a:lnTo>
                      <a:pt x="15321" y="17761"/>
                    </a:lnTo>
                    <a:lnTo>
                      <a:pt x="18437" y="18437"/>
                    </a:lnTo>
                    <a:lnTo>
                      <a:pt x="17681" y="15441"/>
                    </a:lnTo>
                    <a:lnTo>
                      <a:pt x="20741" y="15020"/>
                    </a:lnTo>
                    <a:lnTo>
                      <a:pt x="18919" y="12526"/>
                    </a:lnTo>
                    <a:lnTo>
                      <a:pt x="21600" y="10800"/>
                    </a:lnTo>
                    <a:lnTo>
                      <a:pt x="18948" y="9216"/>
                    </a:lnTo>
                    <a:lnTo>
                      <a:pt x="20814" y="6754"/>
                    </a:lnTo>
                    <a:lnTo>
                      <a:pt x="17761" y="6279"/>
                    </a:lnTo>
                    <a:lnTo>
                      <a:pt x="18437" y="3163"/>
                    </a:lnTo>
                    <a:lnTo>
                      <a:pt x="15441" y="3919"/>
                    </a:lnTo>
                    <a:lnTo>
                      <a:pt x="15020" y="859"/>
                    </a:lnTo>
                    <a:lnTo>
                      <a:pt x="12526" y="2681"/>
                    </a:lnTo>
                    <a:lnTo>
                      <a:pt x="10800" y="0"/>
                    </a:lnTo>
                    <a:lnTo>
                      <a:pt x="9216" y="2652"/>
                    </a:lnTo>
                    <a:lnTo>
                      <a:pt x="6754" y="786"/>
                    </a:lnTo>
                    <a:lnTo>
                      <a:pt x="6279" y="3839"/>
                    </a:lnTo>
                    <a:lnTo>
                      <a:pt x="3163" y="3163"/>
                    </a:lnTo>
                    <a:lnTo>
                      <a:pt x="3919" y="6159"/>
                    </a:lnTo>
                    <a:lnTo>
                      <a:pt x="859" y="6580"/>
                    </a:lnTo>
                    <a:lnTo>
                      <a:pt x="2681" y="9074"/>
                    </a:lnTo>
                    <a:lnTo>
                      <a:pt x="0" y="10800"/>
                    </a:lnTo>
                    <a:close/>
                  </a:path>
                </a:pathLst>
              </a:custGeom>
              <a:solidFill>
                <a:srgbClr val="66ccff"/>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2" name=""/>
              <p:cNvSpPr/>
              <p:nvPr/>
            </p:nvSpPr>
            <p:spPr>
              <a:xfrm>
                <a:off x="7625880" y="3886200"/>
                <a:ext cx="834480" cy="337680"/>
              </a:xfrm>
              <a:prstGeom prst="rect">
                <a:avLst/>
              </a:prstGeom>
              <a:solidFill>
                <a:srgbClr val="66ccff"/>
              </a:solid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Arial"/>
                  </a:rPr>
                  <a:t>5 Days</a:t>
                </a:r>
                <a:endParaRPr b="0" lang="en-US" sz="1600" strike="noStrike" u="none">
                  <a:solidFill>
                    <a:srgbClr val="000000"/>
                  </a:solidFill>
                  <a:effectLst/>
                  <a:uFillTx/>
                  <a:latin typeface="Times New Roman"/>
                </a:endParaRPr>
              </a:p>
            </p:txBody>
          </p:sp>
        </p:grpSp>
      </p:grpSp>
      <p:grpSp>
        <p:nvGrpSpPr>
          <p:cNvPr id="1073" name=""/>
          <p:cNvGrpSpPr/>
          <p:nvPr/>
        </p:nvGrpSpPr>
        <p:grpSpPr>
          <a:xfrm>
            <a:off x="2844720" y="2030040"/>
            <a:ext cx="4271760" cy="2200680"/>
            <a:chOff x="2844720" y="2030040"/>
            <a:chExt cx="4271760" cy="2200680"/>
          </a:xfrm>
        </p:grpSpPr>
        <p:sp>
          <p:nvSpPr>
            <p:cNvPr id="1074" name=""/>
            <p:cNvSpPr/>
            <p:nvPr/>
          </p:nvSpPr>
          <p:spPr>
            <a:xfrm rot="1605000">
              <a:off x="3605760" y="2825280"/>
              <a:ext cx="3621960" cy="366840"/>
            </a:xfrm>
            <a:prstGeom prst="rect">
              <a:avLst/>
            </a:prstGeom>
            <a:noFill/>
            <a:ln w="0">
              <a:noFill/>
            </a:ln>
          </p:spPr>
          <p:style>
            <a:lnRef idx="0"/>
            <a:fillRef idx="0"/>
            <a:effectRef idx="0"/>
            <a:fontRef idx="minor"/>
          </p:style>
          <p:txBody>
            <a:bodyPr wrap="none" lIns="92160" rIns="92160" tIns="46080" bIns="4608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GEsans55"/>
                </a:rPr>
                <a:t>302 Day Variation Reduction</a:t>
              </a:r>
              <a:endParaRPr b="0" lang="en-US" sz="2000" strike="noStrike" u="none">
                <a:solidFill>
                  <a:srgbClr val="000000"/>
                </a:solidFill>
                <a:effectLst/>
                <a:uFillTx/>
                <a:latin typeface="Times New Roman"/>
              </a:endParaRPr>
            </a:p>
          </p:txBody>
        </p:sp>
        <p:sp>
          <p:nvSpPr>
            <p:cNvPr id="1075" name=""/>
            <p:cNvSpPr/>
            <p:nvPr/>
          </p:nvSpPr>
          <p:spPr>
            <a:xfrm>
              <a:off x="2844720" y="2325600"/>
              <a:ext cx="3786120" cy="1905120"/>
            </a:xfrm>
            <a:prstGeom prst="line">
              <a:avLst/>
            </a:prstGeom>
            <a:ln w="38160">
              <a:solidFill>
                <a:srgbClr val="000000"/>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1076" name=""/>
          <p:cNvSpPr/>
          <p:nvPr/>
        </p:nvSpPr>
        <p:spPr>
          <a:xfrm>
            <a:off x="4781520" y="101520"/>
            <a:ext cx="4626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Fulfillment </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1077" name=""/>
          <p:cNvGrpSpPr/>
          <p:nvPr/>
        </p:nvGrpSpPr>
        <p:grpSpPr>
          <a:xfrm>
            <a:off x="0" y="911160"/>
            <a:ext cx="1900080" cy="2290680"/>
            <a:chOff x="0" y="911160"/>
            <a:chExt cx="1900080" cy="2290680"/>
          </a:xfrm>
        </p:grpSpPr>
        <p:sp>
          <p:nvSpPr>
            <p:cNvPr id="1078" name=""/>
            <p:cNvSpPr/>
            <p:nvPr/>
          </p:nvSpPr>
          <p:spPr>
            <a:xfrm>
              <a:off x="0" y="91116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079" name="6%20Sigma1" descr=""/>
            <p:cNvPicPr/>
            <p:nvPr/>
          </p:nvPicPr>
          <p:blipFill>
            <a:blip r:embed="rId1"/>
            <a:stretch/>
          </p:blipFill>
          <p:spPr>
            <a:xfrm>
              <a:off x="14040" y="1722240"/>
              <a:ext cx="1820880" cy="1065240"/>
            </a:xfrm>
            <a:prstGeom prst="rect">
              <a:avLst/>
            </a:prstGeom>
            <a:noFill/>
            <a:ln w="0">
              <a:noFill/>
            </a:ln>
          </p:spPr>
        </p:pic>
        <p:sp>
          <p:nvSpPr>
            <p:cNvPr id="1080" name=""/>
            <p:cNvSpPr/>
            <p:nvPr/>
          </p:nvSpPr>
          <p:spPr>
            <a:xfrm>
              <a:off x="190440" y="150480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1081" name=""/>
            <p:cNvSpPr/>
            <p:nvPr/>
          </p:nvSpPr>
          <p:spPr>
            <a:xfrm>
              <a:off x="87840" y="178416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1082" name=""/>
            <p:cNvSpPr/>
            <p:nvPr/>
          </p:nvSpPr>
          <p:spPr>
            <a:xfrm>
              <a:off x="75600" y="206208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1083" name=""/>
            <p:cNvSpPr/>
            <p:nvPr/>
          </p:nvSpPr>
          <p:spPr>
            <a:xfrm>
              <a:off x="225000" y="234144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a:t>
              </a:r>
              <a:r>
                <a:rPr b="1" lang="en-US" sz="1000" strike="noStrike" u="none">
                  <a:solidFill>
                    <a:srgbClr val="ff3300"/>
                  </a:solidFill>
                  <a:effectLst/>
                  <a:uFillTx/>
                  <a:latin typeface="Arial"/>
                </a:rPr>
                <a:t>  FULFILLMENT</a:t>
              </a:r>
              <a:endParaRPr b="0" lang="en-US" sz="1000" strike="noStrike" u="none">
                <a:solidFill>
                  <a:srgbClr val="000000"/>
                </a:solidFill>
                <a:effectLst/>
                <a:uFillTx/>
                <a:latin typeface="Times New Roman"/>
              </a:endParaRPr>
            </a:p>
          </p:txBody>
        </p:sp>
        <p:sp>
          <p:nvSpPr>
            <p:cNvPr id="1084" name=""/>
            <p:cNvSpPr/>
            <p:nvPr/>
          </p:nvSpPr>
          <p:spPr>
            <a:xfrm>
              <a:off x="239760" y="261756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1085" name=""/>
            <p:cNvGrpSpPr/>
            <p:nvPr/>
          </p:nvGrpSpPr>
          <p:grpSpPr>
            <a:xfrm>
              <a:off x="77760" y="961920"/>
              <a:ext cx="474480" cy="436680"/>
              <a:chOff x="77760" y="961920"/>
              <a:chExt cx="474480" cy="436680"/>
            </a:xfrm>
          </p:grpSpPr>
          <p:sp>
            <p:nvSpPr>
              <p:cNvPr id="1086" name=""/>
              <p:cNvSpPr/>
              <p:nvPr/>
            </p:nvSpPr>
            <p:spPr>
              <a:xfrm>
                <a:off x="77760" y="96192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7" name=""/>
              <p:cNvSpPr/>
              <p:nvPr/>
            </p:nvSpPr>
            <p:spPr>
              <a:xfrm>
                <a:off x="137520" y="10882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8" name=""/>
              <p:cNvSpPr/>
              <p:nvPr/>
            </p:nvSpPr>
            <p:spPr>
              <a:xfrm>
                <a:off x="137520" y="108828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089" name=""/>
            <p:cNvSpPr/>
            <p:nvPr/>
          </p:nvSpPr>
          <p:spPr>
            <a:xfrm>
              <a:off x="557280" y="105408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1090" name=""/>
            <p:cNvSpPr/>
            <p:nvPr/>
          </p:nvSpPr>
          <p:spPr>
            <a:xfrm>
              <a:off x="154800" y="289872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091" name=""/>
          <p:cNvSpPr/>
          <p:nvPr/>
        </p:nvSpPr>
        <p:spPr>
          <a:xfrm>
            <a:off x="4913280" y="3567240"/>
            <a:ext cx="3994200" cy="211608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2" name=""/>
          <p:cNvSpPr/>
          <p:nvPr/>
        </p:nvSpPr>
        <p:spPr>
          <a:xfrm>
            <a:off x="457200" y="3562200"/>
            <a:ext cx="4230720" cy="211644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3" name=""/>
          <p:cNvSpPr/>
          <p:nvPr/>
        </p:nvSpPr>
        <p:spPr>
          <a:xfrm>
            <a:off x="498600" y="3543480"/>
            <a:ext cx="4260600" cy="208188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spcBef>
                <a:spcPts val="624"/>
              </a:spcBef>
              <a:buClr>
                <a:srgbClr val="000000"/>
              </a:buClr>
              <a:buFont typeface="GEsansCon57"/>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Con57"/>
              </a:rPr>
              <a:t>No Visibility to Business Processes</a:t>
            </a:r>
            <a:endParaRPr b="0" lang="en-US" sz="2000" strike="noStrike" u="none">
              <a:solidFill>
                <a:srgbClr val="000000"/>
              </a:solidFill>
              <a:effectLst/>
              <a:uFillTx/>
              <a:latin typeface="Times New Roman"/>
            </a:endParaRPr>
          </a:p>
          <a:p>
            <a:pPr marL="228600" indent="-228600">
              <a:lnSpc>
                <a:spcPct val="100000"/>
              </a:lnSpc>
              <a:spcBef>
                <a:spcPts val="624"/>
              </a:spcBef>
              <a:buClr>
                <a:srgbClr val="000000"/>
              </a:buClr>
              <a:buFont typeface="GEsansCon57"/>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Con57"/>
              </a:rPr>
              <a:t>Lots of Buffers</a:t>
            </a:r>
            <a:br>
              <a:rPr sz="2000"/>
            </a:br>
            <a:r>
              <a:rPr b="1" lang="en-US" sz="2000" strike="noStrike" u="none">
                <a:solidFill>
                  <a:srgbClr val="000000"/>
                </a:solidFill>
                <a:effectLst/>
                <a:uFillTx/>
                <a:latin typeface="GEsansCon57"/>
              </a:rPr>
              <a:t>–</a:t>
            </a:r>
            <a:r>
              <a:rPr b="1" lang="en-US" sz="2000" strike="noStrike" u="none">
                <a:solidFill>
                  <a:srgbClr val="000000"/>
                </a:solidFill>
                <a:effectLst/>
                <a:uFillTx/>
                <a:latin typeface="GEsansCon57"/>
              </a:rPr>
              <a:t>	</a:t>
            </a:r>
            <a:r>
              <a:rPr b="1" lang="en-US" sz="2000" strike="noStrike" u="none">
                <a:solidFill>
                  <a:srgbClr val="000000"/>
                </a:solidFill>
                <a:effectLst/>
                <a:uFillTx/>
                <a:latin typeface="GEsansCon57"/>
              </a:rPr>
              <a:t>Salespeople, Order Service</a:t>
            </a:r>
            <a:endParaRPr b="0" lang="en-US" sz="2000" strike="noStrike" u="none">
              <a:solidFill>
                <a:srgbClr val="000000"/>
              </a:solidFill>
              <a:effectLst/>
              <a:uFillTx/>
              <a:latin typeface="Times New Roman"/>
            </a:endParaRPr>
          </a:p>
          <a:p>
            <a:pPr marL="228600" indent="-228600">
              <a:lnSpc>
                <a:spcPct val="100000"/>
              </a:lnSpc>
              <a:spcBef>
                <a:spcPts val="624"/>
              </a:spcBef>
              <a:buClr>
                <a:srgbClr val="000000"/>
              </a:buClr>
              <a:buFont typeface="GEsansCon57"/>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Con57"/>
              </a:rPr>
              <a:t>Cost of Poor Fulfillment </a:t>
            </a:r>
            <a:br>
              <a:rPr sz="2000"/>
            </a:br>
            <a:r>
              <a:rPr b="1" lang="en-US" sz="2000" strike="noStrike" u="none">
                <a:solidFill>
                  <a:srgbClr val="000000"/>
                </a:solidFill>
                <a:effectLst/>
                <a:uFillTx/>
                <a:latin typeface="GEsansCon57"/>
              </a:rPr>
              <a:t>– Inventory/ Expediting</a:t>
            </a:r>
            <a:endParaRPr b="0" lang="en-US" sz="2000" strike="noStrike" u="none">
              <a:solidFill>
                <a:srgbClr val="000000"/>
              </a:solidFill>
              <a:effectLst/>
              <a:uFillTx/>
              <a:latin typeface="Times New Roman"/>
            </a:endParaRPr>
          </a:p>
        </p:txBody>
      </p:sp>
      <p:sp>
        <p:nvSpPr>
          <p:cNvPr id="1094" name=""/>
          <p:cNvSpPr/>
          <p:nvPr/>
        </p:nvSpPr>
        <p:spPr>
          <a:xfrm>
            <a:off x="1741320" y="1195560"/>
            <a:ext cx="3387960" cy="6732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dddddd"/>
                </a:solidFill>
                <a:effectLst/>
                <a:uFillTx/>
                <a:latin typeface="GEsans55"/>
              </a:rPr>
              <a:t>Before Internet</a:t>
            </a:r>
            <a:br>
              <a:rPr sz="2000"/>
            </a:br>
            <a:endParaRPr b="0" lang="en-US" sz="2000" strike="noStrike" u="none">
              <a:solidFill>
                <a:srgbClr val="000000"/>
              </a:solidFill>
              <a:effectLst/>
              <a:uFillTx/>
              <a:latin typeface="Times New Roman"/>
            </a:endParaRPr>
          </a:p>
        </p:txBody>
      </p:sp>
      <p:sp>
        <p:nvSpPr>
          <p:cNvPr id="1095" name=""/>
          <p:cNvSpPr/>
          <p:nvPr/>
        </p:nvSpPr>
        <p:spPr>
          <a:xfrm>
            <a:off x="2532240" y="1512720"/>
            <a:ext cx="1815840" cy="0"/>
          </a:xfrm>
          <a:prstGeom prst="line">
            <a:avLst/>
          </a:prstGeom>
          <a:ln w="9360">
            <a:solidFill>
              <a:srgbClr val="dddddd"/>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096" name="" descr=""/>
          <p:cNvPicPr/>
          <p:nvPr/>
        </p:nvPicPr>
        <p:blipFill>
          <a:blip r:embed="rId1"/>
          <a:stretch/>
        </p:blipFill>
        <p:spPr>
          <a:xfrm>
            <a:off x="2612880" y="2219400"/>
            <a:ext cx="2033640" cy="936720"/>
          </a:xfrm>
          <a:prstGeom prst="rect">
            <a:avLst/>
          </a:prstGeom>
          <a:noFill/>
          <a:ln w="0">
            <a:noFill/>
          </a:ln>
        </p:spPr>
      </p:pic>
      <p:sp>
        <p:nvSpPr>
          <p:cNvPr id="1097" name=""/>
          <p:cNvSpPr/>
          <p:nvPr/>
        </p:nvSpPr>
        <p:spPr>
          <a:xfrm>
            <a:off x="5086440" y="3543480"/>
            <a:ext cx="3765600" cy="216108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spcBef>
                <a:spcPts val="624"/>
              </a:spcBef>
              <a:buClr>
                <a:srgbClr val="000000"/>
              </a:buClr>
              <a:buFont typeface="GEsansCon57"/>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Con57"/>
              </a:rPr>
              <a:t>Internet Provides Visibility</a:t>
            </a:r>
            <a:endParaRPr b="0" lang="en-US" sz="2000" strike="noStrike" u="none">
              <a:solidFill>
                <a:srgbClr val="000000"/>
              </a:solidFill>
              <a:effectLst/>
              <a:uFillTx/>
              <a:latin typeface="Times New Roman"/>
            </a:endParaRPr>
          </a:p>
          <a:p>
            <a:pPr marL="228600" indent="-228600">
              <a:lnSpc>
                <a:spcPct val="100000"/>
              </a:lnSpc>
              <a:spcBef>
                <a:spcPts val="624"/>
              </a:spcBef>
              <a:buClr>
                <a:srgbClr val="000000"/>
              </a:buClr>
              <a:buFont typeface="GEsansCon57"/>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Con57"/>
              </a:rPr>
              <a:t>Differentiates Those Who Can and Those Who Can’t</a:t>
            </a:r>
            <a:endParaRPr b="0" lang="en-US" sz="2000" strike="noStrike" u="none">
              <a:solidFill>
                <a:srgbClr val="000000"/>
              </a:solidFill>
              <a:effectLst/>
              <a:uFillTx/>
              <a:latin typeface="Times New Roman"/>
            </a:endParaRPr>
          </a:p>
          <a:p>
            <a:pPr marL="228600" indent="-228600">
              <a:lnSpc>
                <a:spcPct val="100000"/>
              </a:lnSpc>
              <a:spcBef>
                <a:spcPts val="624"/>
              </a:spcBef>
              <a:buClr>
                <a:srgbClr val="000000"/>
              </a:buClr>
              <a:buFont typeface="GEsansCon57"/>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Con57"/>
              </a:rPr>
              <a:t>Highlights Internal Waste (Buffers)</a:t>
            </a:r>
            <a:endParaRPr b="0" lang="en-US" sz="2000" strike="noStrike" u="none">
              <a:solidFill>
                <a:srgbClr val="000000"/>
              </a:solidFill>
              <a:effectLst/>
              <a:uFillTx/>
              <a:latin typeface="Times New Roman"/>
            </a:endParaRPr>
          </a:p>
          <a:p>
            <a:pPr marL="228600" indent="-228600">
              <a:lnSpc>
                <a:spcPct val="100000"/>
              </a:lnSpc>
              <a:spcBef>
                <a:spcPts val="624"/>
              </a:spcBef>
              <a:buClr>
                <a:srgbClr val="000000"/>
              </a:buClr>
              <a:buFont typeface="GEsansCon57"/>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GEsansCon57"/>
              </a:rPr>
              <a:t>Cost of Failure – Fatal</a:t>
            </a:r>
            <a:endParaRPr b="0" lang="en-US" sz="2000" strike="noStrike" u="none">
              <a:solidFill>
                <a:srgbClr val="000000"/>
              </a:solidFill>
              <a:effectLst/>
              <a:uFillTx/>
              <a:latin typeface="Times New Roman"/>
            </a:endParaRPr>
          </a:p>
        </p:txBody>
      </p:sp>
      <p:grpSp>
        <p:nvGrpSpPr>
          <p:cNvPr id="1098" name=""/>
          <p:cNvGrpSpPr/>
          <p:nvPr/>
        </p:nvGrpSpPr>
        <p:grpSpPr>
          <a:xfrm>
            <a:off x="5114880" y="2717640"/>
            <a:ext cx="3897360" cy="685800"/>
            <a:chOff x="5114880" y="2717640"/>
            <a:chExt cx="3897360" cy="685800"/>
          </a:xfrm>
        </p:grpSpPr>
        <p:grpSp>
          <p:nvGrpSpPr>
            <p:cNvPr id="1099" name=""/>
            <p:cNvGrpSpPr/>
            <p:nvPr/>
          </p:nvGrpSpPr>
          <p:grpSpPr>
            <a:xfrm>
              <a:off x="5168880" y="2717640"/>
              <a:ext cx="3768480" cy="685800"/>
              <a:chOff x="5168880" y="2717640"/>
              <a:chExt cx="3768480" cy="685800"/>
            </a:xfrm>
          </p:grpSpPr>
          <p:sp>
            <p:nvSpPr>
              <p:cNvPr id="1100" name=""/>
              <p:cNvSpPr/>
              <p:nvPr/>
            </p:nvSpPr>
            <p:spPr>
              <a:xfrm>
                <a:off x="7992360" y="2717640"/>
                <a:ext cx="945000" cy="685800"/>
              </a:xfrm>
              <a:custGeom>
                <a:avLst/>
                <a:gdLst>
                  <a:gd name="textAreaLeft" fmla="*/ 0 w 945000"/>
                  <a:gd name="textAreaRight" fmla="*/ 945360 w 94500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66cc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1" name=""/>
              <p:cNvSpPr/>
              <p:nvPr/>
            </p:nvSpPr>
            <p:spPr>
              <a:xfrm>
                <a:off x="5868720" y="2717640"/>
                <a:ext cx="946440" cy="685800"/>
              </a:xfrm>
              <a:custGeom>
                <a:avLst/>
                <a:gdLst>
                  <a:gd name="textAreaLeft" fmla="*/ 0 w 946440"/>
                  <a:gd name="textAreaRight" fmla="*/ 946800 w 94644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66cc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2" name=""/>
              <p:cNvSpPr/>
              <p:nvPr/>
            </p:nvSpPr>
            <p:spPr>
              <a:xfrm>
                <a:off x="5168880" y="2717640"/>
                <a:ext cx="940320" cy="685800"/>
              </a:xfrm>
              <a:custGeom>
                <a:avLst/>
                <a:gdLst>
                  <a:gd name="textAreaLeft" fmla="*/ 0 w 940320"/>
                  <a:gd name="textAreaRight" fmla="*/ 940680 w 94032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66cc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3" name=""/>
              <p:cNvSpPr/>
              <p:nvPr/>
            </p:nvSpPr>
            <p:spPr>
              <a:xfrm>
                <a:off x="7282080" y="2717640"/>
                <a:ext cx="946440" cy="685800"/>
              </a:xfrm>
              <a:custGeom>
                <a:avLst/>
                <a:gdLst>
                  <a:gd name="textAreaLeft" fmla="*/ 0 w 946440"/>
                  <a:gd name="textAreaRight" fmla="*/ 946800 w 94644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66cc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4" name=""/>
              <p:cNvSpPr/>
              <p:nvPr/>
            </p:nvSpPr>
            <p:spPr>
              <a:xfrm>
                <a:off x="6575400" y="2717640"/>
                <a:ext cx="946440" cy="685800"/>
              </a:xfrm>
              <a:custGeom>
                <a:avLst/>
                <a:gdLst>
                  <a:gd name="textAreaLeft" fmla="*/ 0 w 946440"/>
                  <a:gd name="textAreaRight" fmla="*/ 946800 w 946440"/>
                  <a:gd name="textAreaTop" fmla="*/ 0 h 685800"/>
                  <a:gd name="textAreaBottom" fmla="*/ 686160 h 6858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66cc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105" name=""/>
            <p:cNvSpPr/>
            <p:nvPr/>
          </p:nvSpPr>
          <p:spPr>
            <a:xfrm>
              <a:off x="5114880" y="2921040"/>
              <a:ext cx="925560" cy="2862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GEsans55"/>
                </a:rPr>
                <a:t>Sell</a:t>
              </a:r>
              <a:endParaRPr b="0" lang="en-US" sz="1400" strike="noStrike" u="none">
                <a:solidFill>
                  <a:srgbClr val="000000"/>
                </a:solidFill>
                <a:effectLst/>
                <a:uFillTx/>
                <a:latin typeface="Times New Roman"/>
              </a:endParaRPr>
            </a:p>
          </p:txBody>
        </p:sp>
        <p:sp>
          <p:nvSpPr>
            <p:cNvPr id="1106" name=""/>
            <p:cNvSpPr/>
            <p:nvPr/>
          </p:nvSpPr>
          <p:spPr>
            <a:xfrm>
              <a:off x="6727680" y="2921040"/>
              <a:ext cx="722520" cy="2862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GEsans55"/>
                </a:rPr>
                <a:t>Make</a:t>
              </a:r>
              <a:endParaRPr b="0" lang="en-US" sz="1400" strike="noStrike" u="none">
                <a:solidFill>
                  <a:srgbClr val="000000"/>
                </a:solidFill>
                <a:effectLst/>
                <a:uFillTx/>
                <a:latin typeface="Times New Roman"/>
              </a:endParaRPr>
            </a:p>
          </p:txBody>
        </p:sp>
        <p:sp>
          <p:nvSpPr>
            <p:cNvPr id="1107" name=""/>
            <p:cNvSpPr/>
            <p:nvPr/>
          </p:nvSpPr>
          <p:spPr>
            <a:xfrm>
              <a:off x="8150400" y="2921040"/>
              <a:ext cx="861840" cy="2862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GEsans55"/>
                </a:rPr>
                <a:t>Service</a:t>
              </a:r>
              <a:endParaRPr b="0" lang="en-US" sz="1400" strike="noStrike" u="none">
                <a:solidFill>
                  <a:srgbClr val="000000"/>
                </a:solidFill>
                <a:effectLst/>
                <a:uFillTx/>
                <a:latin typeface="Times New Roman"/>
              </a:endParaRPr>
            </a:p>
          </p:txBody>
        </p:sp>
        <p:sp>
          <p:nvSpPr>
            <p:cNvPr id="1108" name=""/>
            <p:cNvSpPr/>
            <p:nvPr/>
          </p:nvSpPr>
          <p:spPr>
            <a:xfrm>
              <a:off x="5978520" y="2921040"/>
              <a:ext cx="836640" cy="2862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GEsans55"/>
                </a:rPr>
                <a:t>Order</a:t>
              </a:r>
              <a:endParaRPr b="0" lang="en-US" sz="1400" strike="noStrike" u="none">
                <a:solidFill>
                  <a:srgbClr val="000000"/>
                </a:solidFill>
                <a:effectLst/>
                <a:uFillTx/>
                <a:latin typeface="Times New Roman"/>
              </a:endParaRPr>
            </a:p>
          </p:txBody>
        </p:sp>
        <p:sp>
          <p:nvSpPr>
            <p:cNvPr id="1109" name=""/>
            <p:cNvSpPr/>
            <p:nvPr/>
          </p:nvSpPr>
          <p:spPr>
            <a:xfrm>
              <a:off x="7400880" y="2921040"/>
              <a:ext cx="912960" cy="2862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GEsans55"/>
                </a:rPr>
                <a:t>Deliver</a:t>
              </a:r>
              <a:endParaRPr b="0" lang="en-US" sz="1400" strike="noStrike" u="none">
                <a:solidFill>
                  <a:srgbClr val="000000"/>
                </a:solidFill>
                <a:effectLst/>
                <a:uFillTx/>
                <a:latin typeface="Times New Roman"/>
              </a:endParaRPr>
            </a:p>
          </p:txBody>
        </p:sp>
      </p:grpSp>
      <p:grpSp>
        <p:nvGrpSpPr>
          <p:cNvPr id="1110" name=""/>
          <p:cNvGrpSpPr/>
          <p:nvPr/>
        </p:nvGrpSpPr>
        <p:grpSpPr>
          <a:xfrm>
            <a:off x="4179240" y="744840"/>
            <a:ext cx="3929760" cy="2327040"/>
            <a:chOff x="4179240" y="744840"/>
            <a:chExt cx="3929760" cy="2327040"/>
          </a:xfrm>
        </p:grpSpPr>
        <p:sp>
          <p:nvSpPr>
            <p:cNvPr id="1111" name=""/>
            <p:cNvSpPr/>
            <p:nvPr/>
          </p:nvSpPr>
          <p:spPr>
            <a:xfrm>
              <a:off x="5511960" y="1512720"/>
              <a:ext cx="1815840" cy="0"/>
            </a:xfrm>
            <a:prstGeom prst="line">
              <a:avLst/>
            </a:prstGeom>
            <a:ln w="9360">
              <a:solidFill>
                <a:srgbClr val="dddddd"/>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2" name=""/>
            <p:cNvSpPr/>
            <p:nvPr/>
          </p:nvSpPr>
          <p:spPr>
            <a:xfrm>
              <a:off x="4721400" y="1201680"/>
              <a:ext cx="3387600" cy="36828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dddddd"/>
                  </a:solidFill>
                  <a:effectLst/>
                  <a:uFillTx/>
                  <a:latin typeface="GEsans55"/>
                </a:rPr>
                <a:t>Internet World</a:t>
              </a:r>
              <a:endParaRPr b="0" lang="en-US" sz="2000" strike="noStrike" u="none">
                <a:solidFill>
                  <a:srgbClr val="000000"/>
                </a:solidFill>
                <a:effectLst/>
                <a:uFillTx/>
                <a:latin typeface="Times New Roman"/>
              </a:endParaRPr>
            </a:p>
          </p:txBody>
        </p:sp>
        <p:sp>
          <p:nvSpPr>
            <p:cNvPr id="1113" name=""/>
            <p:cNvSpPr/>
            <p:nvPr/>
          </p:nvSpPr>
          <p:spPr>
            <a:xfrm>
              <a:off x="6188040" y="1835280"/>
              <a:ext cx="1838520" cy="75168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dddddd"/>
                  </a:solidFill>
                  <a:effectLst/>
                  <a:uFillTx/>
                  <a:latin typeface="GEsans55"/>
                </a:rPr>
                <a:t>Transactional Business Processes</a:t>
              </a:r>
              <a:endParaRPr b="0" lang="en-US" sz="1600" strike="noStrike" u="none">
                <a:solidFill>
                  <a:srgbClr val="000000"/>
                </a:solidFill>
                <a:effectLst/>
                <a:uFillTx/>
                <a:latin typeface="Times New Roman"/>
              </a:endParaRPr>
            </a:p>
          </p:txBody>
        </p:sp>
        <p:grpSp>
          <p:nvGrpSpPr>
            <p:cNvPr id="1114" name=""/>
            <p:cNvGrpSpPr/>
            <p:nvPr/>
          </p:nvGrpSpPr>
          <p:grpSpPr>
            <a:xfrm>
              <a:off x="4179240" y="744840"/>
              <a:ext cx="2126160" cy="2327040"/>
              <a:chOff x="4179240" y="744840"/>
              <a:chExt cx="2126160" cy="2327040"/>
            </a:xfrm>
          </p:grpSpPr>
          <p:sp>
            <p:nvSpPr>
              <p:cNvPr id="1115" name=""/>
              <p:cNvSpPr/>
              <p:nvPr/>
            </p:nvSpPr>
            <p:spPr>
              <a:xfrm rot="2520000">
                <a:off x="5228280" y="876960"/>
                <a:ext cx="815400" cy="1094760"/>
              </a:xfrm>
              <a:custGeom>
                <a:avLst/>
                <a:gdLst/>
                <a:ahLst/>
                <a:rect l="l" t="t" r="r" b="b"/>
                <a:pathLst>
                  <a:path stroke="0" w="21600" h="21600">
                    <a:moveTo>
                      <a:pt x="21600" y="10800"/>
                    </a:moveTo>
                    <a:arcTo wR="10800" hR="10800" stAng="0" swAng="5400000"/>
                    <a:lnTo>
                      <a:pt x="10800" y="10800"/>
                    </a:lnTo>
                    <a:close/>
                  </a:path>
                  <a:path fill="none" w="21600" h="21600">
                    <a:moveTo>
                      <a:pt x="21600" y="10800"/>
                    </a:moveTo>
                    <a:arcTo wR="10800" hR="10800" stAng="0" swAng="5400000"/>
                  </a:path>
                </a:pathLst>
              </a:custGeom>
              <a:noFill/>
              <a:ln cap="rnd" w="1260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6" name=""/>
              <p:cNvSpPr/>
              <p:nvPr/>
            </p:nvSpPr>
            <p:spPr>
              <a:xfrm rot="2520000">
                <a:off x="4338720" y="1776600"/>
                <a:ext cx="1238760" cy="952200"/>
              </a:xfrm>
              <a:custGeom>
                <a:avLst/>
                <a:gdLst/>
                <a:ahLst/>
                <a:rect l="l" t="t" r="r" b="b"/>
                <a:pathLst>
                  <a:path stroke="0" w="21600" h="21600">
                    <a:moveTo>
                      <a:pt x="10782" y="0"/>
                    </a:moveTo>
                    <a:arcTo wR="10800" hR="10800" stAng="-5405778" swAng="5405778"/>
                    <a:lnTo>
                      <a:pt x="10800" y="10800"/>
                    </a:lnTo>
                    <a:close/>
                  </a:path>
                  <a:path fill="none" w="21600" h="21600">
                    <a:moveTo>
                      <a:pt x="10782" y="0"/>
                    </a:moveTo>
                    <a:arcTo wR="10800" hR="10800" stAng="-5405778" swAng="5405778"/>
                  </a:path>
                </a:pathLst>
              </a:custGeom>
              <a:noFill/>
              <a:ln cap="rnd" w="1260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117" name=""/>
              <p:cNvGrpSpPr/>
              <p:nvPr/>
            </p:nvGrpSpPr>
            <p:grpSpPr>
              <a:xfrm>
                <a:off x="4752000" y="1491480"/>
                <a:ext cx="1378800" cy="1580400"/>
                <a:chOff x="4752000" y="1491480"/>
                <a:chExt cx="1378800" cy="1580400"/>
              </a:xfrm>
            </p:grpSpPr>
            <p:sp>
              <p:nvSpPr>
                <p:cNvPr id="1118" name=""/>
                <p:cNvSpPr/>
                <p:nvPr/>
              </p:nvSpPr>
              <p:spPr>
                <a:xfrm rot="2520000">
                  <a:off x="5195520" y="1698840"/>
                  <a:ext cx="323640" cy="1451160"/>
                </a:xfrm>
                <a:custGeom>
                  <a:avLst/>
                  <a:gdLst/>
                  <a:ahLst/>
                  <a:rect l="l" t="t" r="r" b="b"/>
                  <a:pathLst>
                    <a:path stroke="0" w="21600" h="21600">
                      <a:moveTo>
                        <a:pt x="10731" y="0"/>
                      </a:moveTo>
                      <a:arcTo wR="10800" hR="10800" stAng="-5422037" swAng="5416614"/>
                      <a:lnTo>
                        <a:pt x="10800" y="10800"/>
                      </a:lnTo>
                      <a:close/>
                    </a:path>
                    <a:path fill="none" w="21600" h="21600">
                      <a:moveTo>
                        <a:pt x="10731" y="0"/>
                      </a:moveTo>
                      <a:arcTo wR="10800" hR="10800" stAng="-5422037" swAng="5416614"/>
                    </a:path>
                  </a:pathLst>
                </a:custGeom>
                <a:noFill/>
                <a:ln cap="rnd" w="1260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9" name=""/>
                <p:cNvSpPr/>
                <p:nvPr/>
              </p:nvSpPr>
              <p:spPr>
                <a:xfrm rot="1920000">
                  <a:off x="5645880" y="1999080"/>
                  <a:ext cx="109800" cy="431280"/>
                </a:xfrm>
                <a:prstGeom prst="ellipse">
                  <a:avLst/>
                </a:prstGeom>
                <a:solidFill>
                  <a:srgbClr val="ffffff"/>
                </a:solidFill>
                <a:ln w="1260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0" name=""/>
                <p:cNvSpPr/>
                <p:nvPr/>
              </p:nvSpPr>
              <p:spPr>
                <a:xfrm rot="2520000">
                  <a:off x="5851080" y="1519200"/>
                  <a:ext cx="183960" cy="345240"/>
                </a:xfrm>
                <a:custGeom>
                  <a:avLst/>
                  <a:gdLst/>
                  <a:ahLst/>
                  <a:rect l="l" t="t" r="r" b="b"/>
                  <a:pathLst>
                    <a:path stroke="0" w="21600" h="21600">
                      <a:moveTo>
                        <a:pt x="21600" y="10800"/>
                      </a:moveTo>
                      <a:arcTo wR="10800" hR="10800" stAng="0" swAng="5400000"/>
                      <a:lnTo>
                        <a:pt x="10800" y="10800"/>
                      </a:lnTo>
                      <a:close/>
                    </a:path>
                    <a:path fill="none" w="21600" h="21600">
                      <a:moveTo>
                        <a:pt x="21600" y="10800"/>
                      </a:moveTo>
                      <a:arcTo wR="10800" hR="10800" stAng="0" swAng="5400000"/>
                    </a:path>
                  </a:pathLst>
                </a:custGeom>
                <a:noFill/>
                <a:ln cap="rnd" w="1260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1" name=""/>
                <p:cNvSpPr/>
                <p:nvPr/>
              </p:nvSpPr>
              <p:spPr>
                <a:xfrm rot="2520000">
                  <a:off x="5764320" y="1556280"/>
                  <a:ext cx="307080" cy="294480"/>
                </a:xfrm>
                <a:custGeom>
                  <a:avLst/>
                  <a:gdLst/>
                  <a:ahLst/>
                  <a:rect l="l" t="t" r="r" b="b"/>
                  <a:pathLst>
                    <a:path stroke="0" w="21600" h="21600">
                      <a:moveTo>
                        <a:pt x="21600" y="10716"/>
                      </a:moveTo>
                      <a:arcTo wR="10800" hR="10800" stAng="-26624" swAng="5426624"/>
                      <a:lnTo>
                        <a:pt x="10800" y="10800"/>
                      </a:lnTo>
                      <a:close/>
                    </a:path>
                    <a:path fill="none" w="21600" h="21600">
                      <a:moveTo>
                        <a:pt x="21600" y="10716"/>
                      </a:moveTo>
                      <a:arcTo wR="10800" hR="10800" stAng="-26624" swAng="5426624"/>
                    </a:path>
                  </a:pathLst>
                </a:custGeom>
                <a:noFill/>
                <a:ln cap="rnd" w="1260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2" name=""/>
                <p:cNvSpPr/>
                <p:nvPr/>
              </p:nvSpPr>
              <p:spPr>
                <a:xfrm rot="2520000">
                  <a:off x="5889960" y="1524240"/>
                  <a:ext cx="101160" cy="324720"/>
                </a:xfrm>
                <a:custGeom>
                  <a:avLst/>
                  <a:gdLst/>
                  <a:ahLst/>
                  <a:rect l="l" t="t" r="r" b="b"/>
                  <a:pathLst>
                    <a:path stroke="0" w="21600" h="21600">
                      <a:moveTo>
                        <a:pt x="21600" y="10800"/>
                      </a:moveTo>
                      <a:arcTo wR="10800" hR="10800" stAng="0" swAng="5400000"/>
                      <a:lnTo>
                        <a:pt x="10800" y="10800"/>
                      </a:lnTo>
                      <a:close/>
                    </a:path>
                    <a:path fill="none" w="21600" h="21600">
                      <a:moveTo>
                        <a:pt x="21600" y="10800"/>
                      </a:moveTo>
                      <a:arcTo wR="10800" hR="10800" stAng="0" swAng="5400000"/>
                    </a:path>
                  </a:pathLst>
                </a:custGeom>
                <a:noFill/>
                <a:ln cap="rnd" w="1260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3" name=""/>
                <p:cNvSpPr/>
                <p:nvPr/>
              </p:nvSpPr>
              <p:spPr>
                <a:xfrm rot="1980000">
                  <a:off x="5618880" y="2162880"/>
                  <a:ext cx="94680" cy="249120"/>
                </a:xfrm>
                <a:prstGeom prst="ellipse">
                  <a:avLst/>
                </a:prstGeom>
                <a:solidFill>
                  <a:srgbClr val="000000"/>
                </a:solidFill>
                <a:ln w="12600">
                  <a:solidFill>
                    <a:srgbClr val="dddddd"/>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grpSp>
      <p:sp>
        <p:nvSpPr>
          <p:cNvPr id="1124" name=""/>
          <p:cNvSpPr/>
          <p:nvPr/>
        </p:nvSpPr>
        <p:spPr>
          <a:xfrm>
            <a:off x="760320" y="5784840"/>
            <a:ext cx="7947000" cy="65556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Variation Reduction Key To Success In e-World </a:t>
            </a:r>
            <a:endParaRPr b="0" lang="en-US" sz="2400" strike="noStrike" u="none">
              <a:solidFill>
                <a:srgbClr val="000000"/>
              </a:solidFill>
              <a:effectLst/>
              <a:uFillTx/>
              <a:latin typeface="Times New Roman"/>
            </a:endParaRPr>
          </a:p>
        </p:txBody>
      </p:sp>
      <p:sp>
        <p:nvSpPr>
          <p:cNvPr id="1125" name=""/>
          <p:cNvSpPr/>
          <p:nvPr/>
        </p:nvSpPr>
        <p:spPr>
          <a:xfrm>
            <a:off x="4781520" y="101520"/>
            <a:ext cx="4626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Fulfillment </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sp>
        <p:nvSpPr>
          <p:cNvPr id="1126" name=""/>
          <p:cNvSpPr/>
          <p:nvPr/>
        </p:nvSpPr>
        <p:spPr>
          <a:xfrm>
            <a:off x="2000160" y="1968480"/>
            <a:ext cx="515880" cy="1343160"/>
          </a:xfrm>
          <a:custGeom>
            <a:avLst/>
            <a:gdLst/>
            <a:ahLst/>
            <a:rect l="l" t="t" r="r" b="b"/>
            <a:pathLst>
              <a:path w="650" h="1692">
                <a:moveTo>
                  <a:pt x="512" y="662"/>
                </a:moveTo>
                <a:lnTo>
                  <a:pt x="508" y="671"/>
                </a:lnTo>
                <a:lnTo>
                  <a:pt x="499" y="685"/>
                </a:lnTo>
                <a:lnTo>
                  <a:pt x="489" y="699"/>
                </a:lnTo>
                <a:lnTo>
                  <a:pt x="484" y="706"/>
                </a:lnTo>
                <a:lnTo>
                  <a:pt x="481" y="702"/>
                </a:lnTo>
                <a:lnTo>
                  <a:pt x="478" y="693"/>
                </a:lnTo>
                <a:lnTo>
                  <a:pt x="474" y="683"/>
                </a:lnTo>
                <a:lnTo>
                  <a:pt x="471" y="679"/>
                </a:lnTo>
                <a:lnTo>
                  <a:pt x="470" y="673"/>
                </a:lnTo>
                <a:lnTo>
                  <a:pt x="471" y="661"/>
                </a:lnTo>
                <a:lnTo>
                  <a:pt x="474" y="647"/>
                </a:lnTo>
                <a:lnTo>
                  <a:pt x="475" y="640"/>
                </a:lnTo>
                <a:lnTo>
                  <a:pt x="478" y="624"/>
                </a:lnTo>
                <a:lnTo>
                  <a:pt x="482" y="595"/>
                </a:lnTo>
                <a:lnTo>
                  <a:pt x="488" y="564"/>
                </a:lnTo>
                <a:lnTo>
                  <a:pt x="492" y="543"/>
                </a:lnTo>
                <a:lnTo>
                  <a:pt x="499" y="563"/>
                </a:lnTo>
                <a:lnTo>
                  <a:pt x="510" y="588"/>
                </a:lnTo>
                <a:lnTo>
                  <a:pt x="520" y="610"/>
                </a:lnTo>
                <a:lnTo>
                  <a:pt x="527" y="622"/>
                </a:lnTo>
                <a:lnTo>
                  <a:pt x="534" y="623"/>
                </a:lnTo>
                <a:lnTo>
                  <a:pt x="543" y="624"/>
                </a:lnTo>
                <a:lnTo>
                  <a:pt x="550" y="626"/>
                </a:lnTo>
                <a:lnTo>
                  <a:pt x="555" y="627"/>
                </a:lnTo>
                <a:lnTo>
                  <a:pt x="558" y="630"/>
                </a:lnTo>
                <a:lnTo>
                  <a:pt x="558" y="636"/>
                </a:lnTo>
                <a:lnTo>
                  <a:pt x="555" y="638"/>
                </a:lnTo>
                <a:lnTo>
                  <a:pt x="545" y="636"/>
                </a:lnTo>
                <a:lnTo>
                  <a:pt x="536" y="633"/>
                </a:lnTo>
                <a:lnTo>
                  <a:pt x="529" y="634"/>
                </a:lnTo>
                <a:lnTo>
                  <a:pt x="524" y="640"/>
                </a:lnTo>
                <a:lnTo>
                  <a:pt x="522" y="644"/>
                </a:lnTo>
                <a:lnTo>
                  <a:pt x="520" y="647"/>
                </a:lnTo>
                <a:lnTo>
                  <a:pt x="517" y="651"/>
                </a:lnTo>
                <a:lnTo>
                  <a:pt x="515" y="657"/>
                </a:lnTo>
                <a:lnTo>
                  <a:pt x="512" y="662"/>
                </a:lnTo>
                <a:lnTo>
                  <a:pt x="593" y="731"/>
                </a:lnTo>
                <a:lnTo>
                  <a:pt x="603" y="718"/>
                </a:lnTo>
                <a:lnTo>
                  <a:pt x="612" y="706"/>
                </a:lnTo>
                <a:lnTo>
                  <a:pt x="621" y="693"/>
                </a:lnTo>
                <a:lnTo>
                  <a:pt x="628" y="682"/>
                </a:lnTo>
                <a:lnTo>
                  <a:pt x="635" y="672"/>
                </a:lnTo>
                <a:lnTo>
                  <a:pt x="639" y="665"/>
                </a:lnTo>
                <a:lnTo>
                  <a:pt x="643" y="658"/>
                </a:lnTo>
                <a:lnTo>
                  <a:pt x="645" y="654"/>
                </a:lnTo>
                <a:lnTo>
                  <a:pt x="646" y="647"/>
                </a:lnTo>
                <a:lnTo>
                  <a:pt x="647" y="640"/>
                </a:lnTo>
                <a:lnTo>
                  <a:pt x="650" y="636"/>
                </a:lnTo>
                <a:lnTo>
                  <a:pt x="650" y="634"/>
                </a:lnTo>
                <a:lnTo>
                  <a:pt x="649" y="630"/>
                </a:lnTo>
                <a:lnTo>
                  <a:pt x="643" y="622"/>
                </a:lnTo>
                <a:lnTo>
                  <a:pt x="639" y="612"/>
                </a:lnTo>
                <a:lnTo>
                  <a:pt x="635" y="603"/>
                </a:lnTo>
                <a:lnTo>
                  <a:pt x="635" y="602"/>
                </a:lnTo>
                <a:lnTo>
                  <a:pt x="629" y="585"/>
                </a:lnTo>
                <a:lnTo>
                  <a:pt x="619" y="556"/>
                </a:lnTo>
                <a:lnTo>
                  <a:pt x="605" y="519"/>
                </a:lnTo>
                <a:lnTo>
                  <a:pt x="591" y="479"/>
                </a:lnTo>
                <a:lnTo>
                  <a:pt x="576" y="438"/>
                </a:lnTo>
                <a:lnTo>
                  <a:pt x="561" y="402"/>
                </a:lnTo>
                <a:lnTo>
                  <a:pt x="547" y="374"/>
                </a:lnTo>
                <a:lnTo>
                  <a:pt x="540" y="358"/>
                </a:lnTo>
                <a:lnTo>
                  <a:pt x="537" y="346"/>
                </a:lnTo>
                <a:lnTo>
                  <a:pt x="536" y="336"/>
                </a:lnTo>
                <a:lnTo>
                  <a:pt x="536" y="332"/>
                </a:lnTo>
                <a:lnTo>
                  <a:pt x="533" y="332"/>
                </a:lnTo>
                <a:lnTo>
                  <a:pt x="527" y="329"/>
                </a:lnTo>
                <a:lnTo>
                  <a:pt x="517" y="327"/>
                </a:lnTo>
                <a:lnTo>
                  <a:pt x="506" y="323"/>
                </a:lnTo>
                <a:lnTo>
                  <a:pt x="494" y="319"/>
                </a:lnTo>
                <a:lnTo>
                  <a:pt x="481" y="315"/>
                </a:lnTo>
                <a:lnTo>
                  <a:pt x="470" y="309"/>
                </a:lnTo>
                <a:lnTo>
                  <a:pt x="460" y="304"/>
                </a:lnTo>
                <a:lnTo>
                  <a:pt x="452" y="298"/>
                </a:lnTo>
                <a:lnTo>
                  <a:pt x="441" y="291"/>
                </a:lnTo>
                <a:lnTo>
                  <a:pt x="428" y="285"/>
                </a:lnTo>
                <a:lnTo>
                  <a:pt x="417" y="278"/>
                </a:lnTo>
                <a:lnTo>
                  <a:pt x="404" y="273"/>
                </a:lnTo>
                <a:lnTo>
                  <a:pt x="394" y="267"/>
                </a:lnTo>
                <a:lnTo>
                  <a:pt x="387" y="263"/>
                </a:lnTo>
                <a:lnTo>
                  <a:pt x="385" y="260"/>
                </a:lnTo>
                <a:lnTo>
                  <a:pt x="383" y="257"/>
                </a:lnTo>
                <a:lnTo>
                  <a:pt x="380" y="259"/>
                </a:lnTo>
                <a:lnTo>
                  <a:pt x="379" y="260"/>
                </a:lnTo>
                <a:lnTo>
                  <a:pt x="378" y="262"/>
                </a:lnTo>
                <a:lnTo>
                  <a:pt x="369" y="245"/>
                </a:lnTo>
                <a:lnTo>
                  <a:pt x="364" y="245"/>
                </a:lnTo>
                <a:lnTo>
                  <a:pt x="361" y="231"/>
                </a:lnTo>
                <a:lnTo>
                  <a:pt x="366" y="229"/>
                </a:lnTo>
                <a:lnTo>
                  <a:pt x="379" y="227"/>
                </a:lnTo>
                <a:lnTo>
                  <a:pt x="390" y="220"/>
                </a:lnTo>
                <a:lnTo>
                  <a:pt x="396" y="210"/>
                </a:lnTo>
                <a:lnTo>
                  <a:pt x="396" y="194"/>
                </a:lnTo>
                <a:lnTo>
                  <a:pt x="399" y="178"/>
                </a:lnTo>
                <a:lnTo>
                  <a:pt x="400" y="161"/>
                </a:lnTo>
                <a:lnTo>
                  <a:pt x="401" y="148"/>
                </a:lnTo>
                <a:lnTo>
                  <a:pt x="401" y="138"/>
                </a:lnTo>
                <a:lnTo>
                  <a:pt x="400" y="128"/>
                </a:lnTo>
                <a:lnTo>
                  <a:pt x="396" y="120"/>
                </a:lnTo>
                <a:lnTo>
                  <a:pt x="392" y="113"/>
                </a:lnTo>
                <a:lnTo>
                  <a:pt x="390" y="109"/>
                </a:lnTo>
                <a:lnTo>
                  <a:pt x="393" y="105"/>
                </a:lnTo>
                <a:lnTo>
                  <a:pt x="397" y="103"/>
                </a:lnTo>
                <a:lnTo>
                  <a:pt x="399" y="102"/>
                </a:lnTo>
                <a:lnTo>
                  <a:pt x="399" y="99"/>
                </a:lnTo>
                <a:lnTo>
                  <a:pt x="399" y="93"/>
                </a:lnTo>
                <a:lnTo>
                  <a:pt x="397" y="88"/>
                </a:lnTo>
                <a:lnTo>
                  <a:pt x="396" y="82"/>
                </a:lnTo>
                <a:lnTo>
                  <a:pt x="394" y="77"/>
                </a:lnTo>
                <a:lnTo>
                  <a:pt x="394" y="67"/>
                </a:lnTo>
                <a:lnTo>
                  <a:pt x="393" y="60"/>
                </a:lnTo>
                <a:lnTo>
                  <a:pt x="393" y="56"/>
                </a:lnTo>
                <a:lnTo>
                  <a:pt x="393" y="54"/>
                </a:lnTo>
                <a:lnTo>
                  <a:pt x="392" y="53"/>
                </a:lnTo>
                <a:lnTo>
                  <a:pt x="390" y="50"/>
                </a:lnTo>
                <a:lnTo>
                  <a:pt x="389" y="49"/>
                </a:lnTo>
                <a:lnTo>
                  <a:pt x="390" y="47"/>
                </a:lnTo>
                <a:lnTo>
                  <a:pt x="394" y="46"/>
                </a:lnTo>
                <a:lnTo>
                  <a:pt x="397" y="43"/>
                </a:lnTo>
                <a:lnTo>
                  <a:pt x="399" y="40"/>
                </a:lnTo>
                <a:lnTo>
                  <a:pt x="399" y="42"/>
                </a:lnTo>
                <a:lnTo>
                  <a:pt x="399" y="39"/>
                </a:lnTo>
                <a:lnTo>
                  <a:pt x="397" y="33"/>
                </a:lnTo>
                <a:lnTo>
                  <a:pt x="394" y="26"/>
                </a:lnTo>
                <a:lnTo>
                  <a:pt x="387" y="18"/>
                </a:lnTo>
                <a:lnTo>
                  <a:pt x="376" y="9"/>
                </a:lnTo>
                <a:lnTo>
                  <a:pt x="361" y="4"/>
                </a:lnTo>
                <a:lnTo>
                  <a:pt x="340" y="0"/>
                </a:lnTo>
                <a:lnTo>
                  <a:pt x="329" y="0"/>
                </a:lnTo>
                <a:lnTo>
                  <a:pt x="318" y="0"/>
                </a:lnTo>
                <a:lnTo>
                  <a:pt x="306" y="1"/>
                </a:lnTo>
                <a:lnTo>
                  <a:pt x="295" y="2"/>
                </a:lnTo>
                <a:lnTo>
                  <a:pt x="283" y="5"/>
                </a:lnTo>
                <a:lnTo>
                  <a:pt x="273" y="9"/>
                </a:lnTo>
                <a:lnTo>
                  <a:pt x="263" y="15"/>
                </a:lnTo>
                <a:lnTo>
                  <a:pt x="255" y="21"/>
                </a:lnTo>
                <a:lnTo>
                  <a:pt x="252" y="22"/>
                </a:lnTo>
                <a:lnTo>
                  <a:pt x="243" y="28"/>
                </a:lnTo>
                <a:lnTo>
                  <a:pt x="234" y="37"/>
                </a:lnTo>
                <a:lnTo>
                  <a:pt x="222" y="53"/>
                </a:lnTo>
                <a:lnTo>
                  <a:pt x="214" y="75"/>
                </a:lnTo>
                <a:lnTo>
                  <a:pt x="210" y="103"/>
                </a:lnTo>
                <a:lnTo>
                  <a:pt x="213" y="138"/>
                </a:lnTo>
                <a:lnTo>
                  <a:pt x="224" y="182"/>
                </a:lnTo>
                <a:lnTo>
                  <a:pt x="228" y="190"/>
                </a:lnTo>
                <a:lnTo>
                  <a:pt x="234" y="197"/>
                </a:lnTo>
                <a:lnTo>
                  <a:pt x="241" y="203"/>
                </a:lnTo>
                <a:lnTo>
                  <a:pt x="248" y="208"/>
                </a:lnTo>
                <a:lnTo>
                  <a:pt x="253" y="218"/>
                </a:lnTo>
                <a:lnTo>
                  <a:pt x="257" y="229"/>
                </a:lnTo>
                <a:lnTo>
                  <a:pt x="260" y="248"/>
                </a:lnTo>
                <a:lnTo>
                  <a:pt x="260" y="273"/>
                </a:lnTo>
                <a:lnTo>
                  <a:pt x="248" y="304"/>
                </a:lnTo>
                <a:lnTo>
                  <a:pt x="169" y="386"/>
                </a:lnTo>
                <a:lnTo>
                  <a:pt x="168" y="388"/>
                </a:lnTo>
                <a:lnTo>
                  <a:pt x="164" y="395"/>
                </a:lnTo>
                <a:lnTo>
                  <a:pt x="162" y="416"/>
                </a:lnTo>
                <a:lnTo>
                  <a:pt x="164" y="456"/>
                </a:lnTo>
                <a:lnTo>
                  <a:pt x="168" y="508"/>
                </a:lnTo>
                <a:lnTo>
                  <a:pt x="167" y="549"/>
                </a:lnTo>
                <a:lnTo>
                  <a:pt x="162" y="581"/>
                </a:lnTo>
                <a:lnTo>
                  <a:pt x="160" y="609"/>
                </a:lnTo>
                <a:lnTo>
                  <a:pt x="154" y="658"/>
                </a:lnTo>
                <a:lnTo>
                  <a:pt x="148" y="732"/>
                </a:lnTo>
                <a:lnTo>
                  <a:pt x="141" y="804"/>
                </a:lnTo>
                <a:lnTo>
                  <a:pt x="140" y="849"/>
                </a:lnTo>
                <a:lnTo>
                  <a:pt x="146" y="853"/>
                </a:lnTo>
                <a:lnTo>
                  <a:pt x="144" y="878"/>
                </a:lnTo>
                <a:lnTo>
                  <a:pt x="154" y="885"/>
                </a:lnTo>
                <a:lnTo>
                  <a:pt x="153" y="892"/>
                </a:lnTo>
                <a:lnTo>
                  <a:pt x="150" y="910"/>
                </a:lnTo>
                <a:lnTo>
                  <a:pt x="141" y="931"/>
                </a:lnTo>
                <a:lnTo>
                  <a:pt x="129" y="948"/>
                </a:lnTo>
                <a:lnTo>
                  <a:pt x="123" y="958"/>
                </a:lnTo>
                <a:lnTo>
                  <a:pt x="125" y="972"/>
                </a:lnTo>
                <a:lnTo>
                  <a:pt x="126" y="983"/>
                </a:lnTo>
                <a:lnTo>
                  <a:pt x="127" y="989"/>
                </a:lnTo>
                <a:lnTo>
                  <a:pt x="137" y="985"/>
                </a:lnTo>
                <a:lnTo>
                  <a:pt x="132" y="997"/>
                </a:lnTo>
                <a:lnTo>
                  <a:pt x="132" y="1010"/>
                </a:lnTo>
                <a:lnTo>
                  <a:pt x="9" y="1011"/>
                </a:lnTo>
                <a:lnTo>
                  <a:pt x="0" y="1300"/>
                </a:lnTo>
                <a:lnTo>
                  <a:pt x="67" y="1322"/>
                </a:lnTo>
                <a:lnTo>
                  <a:pt x="238" y="1298"/>
                </a:lnTo>
                <a:lnTo>
                  <a:pt x="236" y="1336"/>
                </a:lnTo>
                <a:lnTo>
                  <a:pt x="232" y="1419"/>
                </a:lnTo>
                <a:lnTo>
                  <a:pt x="228" y="1503"/>
                </a:lnTo>
                <a:lnTo>
                  <a:pt x="225" y="1545"/>
                </a:lnTo>
                <a:lnTo>
                  <a:pt x="221" y="1556"/>
                </a:lnTo>
                <a:lnTo>
                  <a:pt x="214" y="1574"/>
                </a:lnTo>
                <a:lnTo>
                  <a:pt x="208" y="1593"/>
                </a:lnTo>
                <a:lnTo>
                  <a:pt x="207" y="1604"/>
                </a:lnTo>
                <a:lnTo>
                  <a:pt x="207" y="1607"/>
                </a:lnTo>
                <a:lnTo>
                  <a:pt x="204" y="1609"/>
                </a:lnTo>
                <a:lnTo>
                  <a:pt x="201" y="1612"/>
                </a:lnTo>
                <a:lnTo>
                  <a:pt x="196" y="1615"/>
                </a:lnTo>
                <a:lnTo>
                  <a:pt x="190" y="1619"/>
                </a:lnTo>
                <a:lnTo>
                  <a:pt x="183" y="1622"/>
                </a:lnTo>
                <a:lnTo>
                  <a:pt x="175" y="1626"/>
                </a:lnTo>
                <a:lnTo>
                  <a:pt x="167" y="1629"/>
                </a:lnTo>
                <a:lnTo>
                  <a:pt x="158" y="1633"/>
                </a:lnTo>
                <a:lnTo>
                  <a:pt x="148" y="1636"/>
                </a:lnTo>
                <a:lnTo>
                  <a:pt x="140" y="1639"/>
                </a:lnTo>
                <a:lnTo>
                  <a:pt x="133" y="1643"/>
                </a:lnTo>
                <a:lnTo>
                  <a:pt x="126" y="1646"/>
                </a:lnTo>
                <a:lnTo>
                  <a:pt x="120" y="1650"/>
                </a:lnTo>
                <a:lnTo>
                  <a:pt x="118" y="1656"/>
                </a:lnTo>
                <a:lnTo>
                  <a:pt x="116" y="1661"/>
                </a:lnTo>
                <a:lnTo>
                  <a:pt x="119" y="1668"/>
                </a:lnTo>
                <a:lnTo>
                  <a:pt x="125" y="1674"/>
                </a:lnTo>
                <a:lnTo>
                  <a:pt x="134" y="1679"/>
                </a:lnTo>
                <a:lnTo>
                  <a:pt x="148" y="1684"/>
                </a:lnTo>
                <a:lnTo>
                  <a:pt x="164" y="1688"/>
                </a:lnTo>
                <a:lnTo>
                  <a:pt x="183" y="1691"/>
                </a:lnTo>
                <a:lnTo>
                  <a:pt x="204" y="1692"/>
                </a:lnTo>
                <a:lnTo>
                  <a:pt x="227" y="1691"/>
                </a:lnTo>
                <a:lnTo>
                  <a:pt x="235" y="1689"/>
                </a:lnTo>
                <a:lnTo>
                  <a:pt x="245" y="1686"/>
                </a:lnTo>
                <a:lnTo>
                  <a:pt x="255" y="1684"/>
                </a:lnTo>
                <a:lnTo>
                  <a:pt x="264" y="1679"/>
                </a:lnTo>
                <a:lnTo>
                  <a:pt x="274" y="1678"/>
                </a:lnTo>
                <a:lnTo>
                  <a:pt x="281" y="1677"/>
                </a:lnTo>
                <a:lnTo>
                  <a:pt x="287" y="1677"/>
                </a:lnTo>
                <a:lnTo>
                  <a:pt x="290" y="1678"/>
                </a:lnTo>
                <a:lnTo>
                  <a:pt x="291" y="1679"/>
                </a:lnTo>
                <a:lnTo>
                  <a:pt x="295" y="1681"/>
                </a:lnTo>
                <a:lnTo>
                  <a:pt x="301" y="1681"/>
                </a:lnTo>
                <a:lnTo>
                  <a:pt x="306" y="1679"/>
                </a:lnTo>
                <a:lnTo>
                  <a:pt x="313" y="1678"/>
                </a:lnTo>
                <a:lnTo>
                  <a:pt x="320" y="1675"/>
                </a:lnTo>
                <a:lnTo>
                  <a:pt x="327" y="1672"/>
                </a:lnTo>
                <a:lnTo>
                  <a:pt x="334" y="1668"/>
                </a:lnTo>
                <a:lnTo>
                  <a:pt x="341" y="1654"/>
                </a:lnTo>
                <a:lnTo>
                  <a:pt x="341" y="1635"/>
                </a:lnTo>
                <a:lnTo>
                  <a:pt x="338" y="1618"/>
                </a:lnTo>
                <a:lnTo>
                  <a:pt x="336" y="1611"/>
                </a:lnTo>
                <a:lnTo>
                  <a:pt x="345" y="1611"/>
                </a:lnTo>
                <a:lnTo>
                  <a:pt x="348" y="1579"/>
                </a:lnTo>
                <a:lnTo>
                  <a:pt x="354" y="1504"/>
                </a:lnTo>
                <a:lnTo>
                  <a:pt x="361" y="1429"/>
                </a:lnTo>
                <a:lnTo>
                  <a:pt x="365" y="1387"/>
                </a:lnTo>
                <a:lnTo>
                  <a:pt x="369" y="1374"/>
                </a:lnTo>
                <a:lnTo>
                  <a:pt x="373" y="1360"/>
                </a:lnTo>
                <a:lnTo>
                  <a:pt x="376" y="1352"/>
                </a:lnTo>
                <a:lnTo>
                  <a:pt x="378" y="1347"/>
                </a:lnTo>
                <a:lnTo>
                  <a:pt x="380" y="1356"/>
                </a:lnTo>
                <a:lnTo>
                  <a:pt x="389" y="1377"/>
                </a:lnTo>
                <a:lnTo>
                  <a:pt x="396" y="1403"/>
                </a:lnTo>
                <a:lnTo>
                  <a:pt x="400" y="1429"/>
                </a:lnTo>
                <a:lnTo>
                  <a:pt x="403" y="1461"/>
                </a:lnTo>
                <a:lnTo>
                  <a:pt x="406" y="1503"/>
                </a:lnTo>
                <a:lnTo>
                  <a:pt x="410" y="1539"/>
                </a:lnTo>
                <a:lnTo>
                  <a:pt x="411" y="1555"/>
                </a:lnTo>
                <a:lnTo>
                  <a:pt x="425" y="1558"/>
                </a:lnTo>
                <a:lnTo>
                  <a:pt x="424" y="1559"/>
                </a:lnTo>
                <a:lnTo>
                  <a:pt x="418" y="1565"/>
                </a:lnTo>
                <a:lnTo>
                  <a:pt x="411" y="1572"/>
                </a:lnTo>
                <a:lnTo>
                  <a:pt x="403" y="1580"/>
                </a:lnTo>
                <a:lnTo>
                  <a:pt x="393" y="1590"/>
                </a:lnTo>
                <a:lnTo>
                  <a:pt x="382" y="1598"/>
                </a:lnTo>
                <a:lnTo>
                  <a:pt x="371" y="1604"/>
                </a:lnTo>
                <a:lnTo>
                  <a:pt x="359" y="1608"/>
                </a:lnTo>
                <a:lnTo>
                  <a:pt x="355" y="1611"/>
                </a:lnTo>
                <a:lnTo>
                  <a:pt x="354" y="1615"/>
                </a:lnTo>
                <a:lnTo>
                  <a:pt x="355" y="1622"/>
                </a:lnTo>
                <a:lnTo>
                  <a:pt x="358" y="1629"/>
                </a:lnTo>
                <a:lnTo>
                  <a:pt x="362" y="1632"/>
                </a:lnTo>
                <a:lnTo>
                  <a:pt x="373" y="1635"/>
                </a:lnTo>
                <a:lnTo>
                  <a:pt x="387" y="1635"/>
                </a:lnTo>
                <a:lnTo>
                  <a:pt x="406" y="1633"/>
                </a:lnTo>
                <a:lnTo>
                  <a:pt x="425" y="1632"/>
                </a:lnTo>
                <a:lnTo>
                  <a:pt x="445" y="1628"/>
                </a:lnTo>
                <a:lnTo>
                  <a:pt x="464" y="1623"/>
                </a:lnTo>
                <a:lnTo>
                  <a:pt x="480" y="1619"/>
                </a:lnTo>
                <a:lnTo>
                  <a:pt x="484" y="1623"/>
                </a:lnTo>
                <a:lnTo>
                  <a:pt x="485" y="1623"/>
                </a:lnTo>
                <a:lnTo>
                  <a:pt x="491" y="1623"/>
                </a:lnTo>
                <a:lnTo>
                  <a:pt x="499" y="1623"/>
                </a:lnTo>
                <a:lnTo>
                  <a:pt x="508" y="1623"/>
                </a:lnTo>
                <a:lnTo>
                  <a:pt x="519" y="1622"/>
                </a:lnTo>
                <a:lnTo>
                  <a:pt x="529" y="1621"/>
                </a:lnTo>
                <a:lnTo>
                  <a:pt x="537" y="1618"/>
                </a:lnTo>
                <a:lnTo>
                  <a:pt x="544" y="1614"/>
                </a:lnTo>
                <a:lnTo>
                  <a:pt x="544" y="1608"/>
                </a:lnTo>
                <a:lnTo>
                  <a:pt x="545" y="1593"/>
                </a:lnTo>
                <a:lnTo>
                  <a:pt x="544" y="1574"/>
                </a:lnTo>
                <a:lnTo>
                  <a:pt x="541" y="1556"/>
                </a:lnTo>
                <a:lnTo>
                  <a:pt x="548" y="1552"/>
                </a:lnTo>
                <a:lnTo>
                  <a:pt x="547" y="1542"/>
                </a:lnTo>
                <a:lnTo>
                  <a:pt x="541" y="1515"/>
                </a:lnTo>
                <a:lnTo>
                  <a:pt x="533" y="1479"/>
                </a:lnTo>
                <a:lnTo>
                  <a:pt x="524" y="1436"/>
                </a:lnTo>
                <a:lnTo>
                  <a:pt x="516" y="1394"/>
                </a:lnTo>
                <a:lnTo>
                  <a:pt x="508" y="1354"/>
                </a:lnTo>
                <a:lnTo>
                  <a:pt x="502" y="1326"/>
                </a:lnTo>
                <a:lnTo>
                  <a:pt x="499" y="1312"/>
                </a:lnTo>
                <a:lnTo>
                  <a:pt x="498" y="1305"/>
                </a:lnTo>
                <a:lnTo>
                  <a:pt x="496" y="1296"/>
                </a:lnTo>
                <a:lnTo>
                  <a:pt x="492" y="1280"/>
                </a:lnTo>
                <a:lnTo>
                  <a:pt x="487" y="1262"/>
                </a:lnTo>
                <a:lnTo>
                  <a:pt x="480" y="1239"/>
                </a:lnTo>
                <a:lnTo>
                  <a:pt x="471" y="1216"/>
                </a:lnTo>
                <a:lnTo>
                  <a:pt x="459" y="1188"/>
                </a:lnTo>
                <a:lnTo>
                  <a:pt x="445" y="1157"/>
                </a:lnTo>
                <a:lnTo>
                  <a:pt x="441" y="1146"/>
                </a:lnTo>
                <a:lnTo>
                  <a:pt x="441" y="1134"/>
                </a:lnTo>
                <a:lnTo>
                  <a:pt x="442" y="1125"/>
                </a:lnTo>
                <a:lnTo>
                  <a:pt x="445" y="1116"/>
                </a:lnTo>
                <a:lnTo>
                  <a:pt x="448" y="1076"/>
                </a:lnTo>
                <a:lnTo>
                  <a:pt x="454" y="997"/>
                </a:lnTo>
                <a:lnTo>
                  <a:pt x="460" y="921"/>
                </a:lnTo>
                <a:lnTo>
                  <a:pt x="463" y="888"/>
                </a:lnTo>
                <a:lnTo>
                  <a:pt x="522" y="847"/>
                </a:lnTo>
                <a:lnTo>
                  <a:pt x="524" y="821"/>
                </a:lnTo>
                <a:lnTo>
                  <a:pt x="526" y="819"/>
                </a:lnTo>
                <a:lnTo>
                  <a:pt x="531" y="812"/>
                </a:lnTo>
                <a:lnTo>
                  <a:pt x="538" y="804"/>
                </a:lnTo>
                <a:lnTo>
                  <a:pt x="547" y="793"/>
                </a:lnTo>
                <a:lnTo>
                  <a:pt x="558" y="779"/>
                </a:lnTo>
                <a:lnTo>
                  <a:pt x="569" y="763"/>
                </a:lnTo>
                <a:lnTo>
                  <a:pt x="582" y="748"/>
                </a:lnTo>
                <a:lnTo>
                  <a:pt x="593" y="731"/>
                </a:lnTo>
                <a:lnTo>
                  <a:pt x="512" y="662"/>
                </a:lnTo>
                <a:close/>
              </a:path>
            </a:pathLst>
          </a:custGeom>
          <a:solidFill>
            <a:srgbClr val="ddddd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27" name=""/>
          <p:cNvGrpSpPr/>
          <p:nvPr/>
        </p:nvGrpSpPr>
        <p:grpSpPr>
          <a:xfrm>
            <a:off x="2525760" y="1984320"/>
            <a:ext cx="544320" cy="1336320"/>
            <a:chOff x="2525760" y="1984320"/>
            <a:chExt cx="544320" cy="1336320"/>
          </a:xfrm>
        </p:grpSpPr>
        <p:sp>
          <p:nvSpPr>
            <p:cNvPr id="1128" name=""/>
            <p:cNvSpPr/>
            <p:nvPr/>
          </p:nvSpPr>
          <p:spPr>
            <a:xfrm>
              <a:off x="2923920" y="2688840"/>
              <a:ext cx="29880" cy="22320"/>
            </a:xfrm>
            <a:custGeom>
              <a:avLst/>
              <a:gdLst/>
              <a:ahLst/>
              <a:rect l="l" t="t" r="r" b="b"/>
              <a:pathLst>
                <a:path w="39" h="30">
                  <a:moveTo>
                    <a:pt x="9" y="10"/>
                  </a:moveTo>
                  <a:lnTo>
                    <a:pt x="12" y="6"/>
                  </a:lnTo>
                  <a:lnTo>
                    <a:pt x="37" y="0"/>
                  </a:lnTo>
                  <a:lnTo>
                    <a:pt x="39" y="3"/>
                  </a:lnTo>
                  <a:lnTo>
                    <a:pt x="25" y="24"/>
                  </a:lnTo>
                  <a:lnTo>
                    <a:pt x="0" y="30"/>
                  </a:lnTo>
                  <a:lnTo>
                    <a:pt x="0" y="27"/>
                  </a:lnTo>
                  <a:lnTo>
                    <a:pt x="9" y="10"/>
                  </a:lnTo>
                  <a:close/>
                </a:path>
              </a:pathLst>
            </a:custGeom>
            <a:solidFill>
              <a:srgbClr val="dddddd"/>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29" name=""/>
            <p:cNvSpPr/>
            <p:nvPr/>
          </p:nvSpPr>
          <p:spPr>
            <a:xfrm>
              <a:off x="2525760" y="1984320"/>
              <a:ext cx="544320" cy="1046160"/>
            </a:xfrm>
            <a:custGeom>
              <a:avLst/>
              <a:gdLst/>
              <a:ahLst/>
              <a:rect l="l" t="t" r="r" b="b"/>
              <a:pathLst>
                <a:path w="686" h="1318">
                  <a:moveTo>
                    <a:pt x="451" y="893"/>
                  </a:moveTo>
                  <a:lnTo>
                    <a:pt x="454" y="900"/>
                  </a:lnTo>
                  <a:lnTo>
                    <a:pt x="458" y="906"/>
                  </a:lnTo>
                  <a:lnTo>
                    <a:pt x="460" y="910"/>
                  </a:lnTo>
                  <a:lnTo>
                    <a:pt x="461" y="911"/>
                  </a:lnTo>
                  <a:lnTo>
                    <a:pt x="376" y="934"/>
                  </a:lnTo>
                  <a:lnTo>
                    <a:pt x="376" y="932"/>
                  </a:lnTo>
                  <a:lnTo>
                    <a:pt x="374" y="928"/>
                  </a:lnTo>
                  <a:lnTo>
                    <a:pt x="374" y="925"/>
                  </a:lnTo>
                  <a:lnTo>
                    <a:pt x="376" y="924"/>
                  </a:lnTo>
                  <a:lnTo>
                    <a:pt x="377" y="921"/>
                  </a:lnTo>
                  <a:lnTo>
                    <a:pt x="379" y="914"/>
                  </a:lnTo>
                  <a:lnTo>
                    <a:pt x="379" y="906"/>
                  </a:lnTo>
                  <a:lnTo>
                    <a:pt x="377" y="897"/>
                  </a:lnTo>
                  <a:lnTo>
                    <a:pt x="377" y="897"/>
                  </a:lnTo>
                  <a:lnTo>
                    <a:pt x="379" y="897"/>
                  </a:lnTo>
                  <a:lnTo>
                    <a:pt x="380" y="897"/>
                  </a:lnTo>
                  <a:lnTo>
                    <a:pt x="381" y="899"/>
                  </a:lnTo>
                  <a:lnTo>
                    <a:pt x="386" y="903"/>
                  </a:lnTo>
                  <a:lnTo>
                    <a:pt x="390" y="904"/>
                  </a:lnTo>
                  <a:lnTo>
                    <a:pt x="394" y="904"/>
                  </a:lnTo>
                  <a:lnTo>
                    <a:pt x="398" y="901"/>
                  </a:lnTo>
                  <a:lnTo>
                    <a:pt x="400" y="903"/>
                  </a:lnTo>
                  <a:lnTo>
                    <a:pt x="402" y="903"/>
                  </a:lnTo>
                  <a:lnTo>
                    <a:pt x="407" y="903"/>
                  </a:lnTo>
                  <a:lnTo>
                    <a:pt x="411" y="900"/>
                  </a:lnTo>
                  <a:lnTo>
                    <a:pt x="412" y="900"/>
                  </a:lnTo>
                  <a:lnTo>
                    <a:pt x="414" y="901"/>
                  </a:lnTo>
                  <a:lnTo>
                    <a:pt x="418" y="901"/>
                  </a:lnTo>
                  <a:lnTo>
                    <a:pt x="421" y="899"/>
                  </a:lnTo>
                  <a:lnTo>
                    <a:pt x="422" y="899"/>
                  </a:lnTo>
                  <a:lnTo>
                    <a:pt x="425" y="899"/>
                  </a:lnTo>
                  <a:lnTo>
                    <a:pt x="427" y="896"/>
                  </a:lnTo>
                  <a:lnTo>
                    <a:pt x="432" y="889"/>
                  </a:lnTo>
                  <a:lnTo>
                    <a:pt x="433" y="882"/>
                  </a:lnTo>
                  <a:lnTo>
                    <a:pt x="437" y="880"/>
                  </a:lnTo>
                  <a:lnTo>
                    <a:pt x="440" y="880"/>
                  </a:lnTo>
                  <a:lnTo>
                    <a:pt x="441" y="880"/>
                  </a:lnTo>
                  <a:lnTo>
                    <a:pt x="444" y="883"/>
                  </a:lnTo>
                  <a:lnTo>
                    <a:pt x="446" y="885"/>
                  </a:lnTo>
                  <a:lnTo>
                    <a:pt x="447" y="887"/>
                  </a:lnTo>
                  <a:lnTo>
                    <a:pt x="450" y="890"/>
                  </a:lnTo>
                  <a:lnTo>
                    <a:pt x="451" y="893"/>
                  </a:lnTo>
                  <a:lnTo>
                    <a:pt x="468" y="882"/>
                  </a:lnTo>
                  <a:lnTo>
                    <a:pt x="465" y="878"/>
                  </a:lnTo>
                  <a:lnTo>
                    <a:pt x="464" y="875"/>
                  </a:lnTo>
                  <a:lnTo>
                    <a:pt x="461" y="871"/>
                  </a:lnTo>
                  <a:lnTo>
                    <a:pt x="460" y="869"/>
                  </a:lnTo>
                  <a:lnTo>
                    <a:pt x="457" y="865"/>
                  </a:lnTo>
                  <a:lnTo>
                    <a:pt x="453" y="861"/>
                  </a:lnTo>
                  <a:lnTo>
                    <a:pt x="447" y="858"/>
                  </a:lnTo>
                  <a:lnTo>
                    <a:pt x="441" y="857"/>
                  </a:lnTo>
                  <a:lnTo>
                    <a:pt x="440" y="855"/>
                  </a:lnTo>
                  <a:lnTo>
                    <a:pt x="437" y="850"/>
                  </a:lnTo>
                  <a:lnTo>
                    <a:pt x="433" y="844"/>
                  </a:lnTo>
                  <a:lnTo>
                    <a:pt x="429" y="840"/>
                  </a:lnTo>
                  <a:lnTo>
                    <a:pt x="425" y="836"/>
                  </a:lnTo>
                  <a:lnTo>
                    <a:pt x="421" y="831"/>
                  </a:lnTo>
                  <a:lnTo>
                    <a:pt x="416" y="826"/>
                  </a:lnTo>
                  <a:lnTo>
                    <a:pt x="416" y="822"/>
                  </a:lnTo>
                  <a:lnTo>
                    <a:pt x="423" y="819"/>
                  </a:lnTo>
                  <a:lnTo>
                    <a:pt x="422" y="801"/>
                  </a:lnTo>
                  <a:lnTo>
                    <a:pt x="421" y="761"/>
                  </a:lnTo>
                  <a:lnTo>
                    <a:pt x="418" y="717"/>
                  </a:lnTo>
                  <a:lnTo>
                    <a:pt x="416" y="687"/>
                  </a:lnTo>
                  <a:lnTo>
                    <a:pt x="415" y="659"/>
                  </a:lnTo>
                  <a:lnTo>
                    <a:pt x="414" y="617"/>
                  </a:lnTo>
                  <a:lnTo>
                    <a:pt x="412" y="577"/>
                  </a:lnTo>
                  <a:lnTo>
                    <a:pt x="411" y="552"/>
                  </a:lnTo>
                  <a:lnTo>
                    <a:pt x="409" y="515"/>
                  </a:lnTo>
                  <a:lnTo>
                    <a:pt x="404" y="444"/>
                  </a:lnTo>
                  <a:lnTo>
                    <a:pt x="394" y="368"/>
                  </a:lnTo>
                  <a:lnTo>
                    <a:pt x="379" y="312"/>
                  </a:lnTo>
                  <a:lnTo>
                    <a:pt x="379" y="311"/>
                  </a:lnTo>
                  <a:lnTo>
                    <a:pt x="377" y="307"/>
                  </a:lnTo>
                  <a:lnTo>
                    <a:pt x="374" y="301"/>
                  </a:lnTo>
                  <a:lnTo>
                    <a:pt x="367" y="296"/>
                  </a:lnTo>
                  <a:lnTo>
                    <a:pt x="362" y="291"/>
                  </a:lnTo>
                  <a:lnTo>
                    <a:pt x="353" y="286"/>
                  </a:lnTo>
                  <a:lnTo>
                    <a:pt x="344" y="280"/>
                  </a:lnTo>
                  <a:lnTo>
                    <a:pt x="331" y="273"/>
                  </a:lnTo>
                  <a:lnTo>
                    <a:pt x="318" y="268"/>
                  </a:lnTo>
                  <a:lnTo>
                    <a:pt x="306" y="262"/>
                  </a:lnTo>
                  <a:lnTo>
                    <a:pt x="296" y="256"/>
                  </a:lnTo>
                  <a:lnTo>
                    <a:pt x="286" y="254"/>
                  </a:lnTo>
                  <a:lnTo>
                    <a:pt x="272" y="244"/>
                  </a:lnTo>
                  <a:lnTo>
                    <a:pt x="264" y="230"/>
                  </a:lnTo>
                  <a:lnTo>
                    <a:pt x="261" y="214"/>
                  </a:lnTo>
                  <a:lnTo>
                    <a:pt x="261" y="202"/>
                  </a:lnTo>
                  <a:lnTo>
                    <a:pt x="264" y="202"/>
                  </a:lnTo>
                  <a:lnTo>
                    <a:pt x="271" y="200"/>
                  </a:lnTo>
                  <a:lnTo>
                    <a:pt x="279" y="198"/>
                  </a:lnTo>
                  <a:lnTo>
                    <a:pt x="286" y="195"/>
                  </a:lnTo>
                  <a:lnTo>
                    <a:pt x="295" y="189"/>
                  </a:lnTo>
                  <a:lnTo>
                    <a:pt x="302" y="178"/>
                  </a:lnTo>
                  <a:lnTo>
                    <a:pt x="306" y="161"/>
                  </a:lnTo>
                  <a:lnTo>
                    <a:pt x="306" y="136"/>
                  </a:lnTo>
                  <a:lnTo>
                    <a:pt x="304" y="112"/>
                  </a:lnTo>
                  <a:lnTo>
                    <a:pt x="306" y="98"/>
                  </a:lnTo>
                  <a:lnTo>
                    <a:pt x="309" y="90"/>
                  </a:lnTo>
                  <a:lnTo>
                    <a:pt x="310" y="86"/>
                  </a:lnTo>
                  <a:lnTo>
                    <a:pt x="310" y="79"/>
                  </a:lnTo>
                  <a:lnTo>
                    <a:pt x="309" y="63"/>
                  </a:lnTo>
                  <a:lnTo>
                    <a:pt x="304" y="48"/>
                  </a:lnTo>
                  <a:lnTo>
                    <a:pt x="295" y="34"/>
                  </a:lnTo>
                  <a:lnTo>
                    <a:pt x="288" y="28"/>
                  </a:lnTo>
                  <a:lnTo>
                    <a:pt x="282" y="24"/>
                  </a:lnTo>
                  <a:lnTo>
                    <a:pt x="275" y="19"/>
                  </a:lnTo>
                  <a:lnTo>
                    <a:pt x="269" y="14"/>
                  </a:lnTo>
                  <a:lnTo>
                    <a:pt x="264" y="10"/>
                  </a:lnTo>
                  <a:lnTo>
                    <a:pt x="260" y="7"/>
                  </a:lnTo>
                  <a:lnTo>
                    <a:pt x="255" y="5"/>
                  </a:lnTo>
                  <a:lnTo>
                    <a:pt x="253" y="3"/>
                  </a:lnTo>
                  <a:lnTo>
                    <a:pt x="250" y="2"/>
                  </a:lnTo>
                  <a:lnTo>
                    <a:pt x="244" y="0"/>
                  </a:lnTo>
                  <a:lnTo>
                    <a:pt x="236" y="0"/>
                  </a:lnTo>
                  <a:lnTo>
                    <a:pt x="228" y="0"/>
                  </a:lnTo>
                  <a:lnTo>
                    <a:pt x="218" y="0"/>
                  </a:lnTo>
                  <a:lnTo>
                    <a:pt x="208" y="0"/>
                  </a:lnTo>
                  <a:lnTo>
                    <a:pt x="198" y="3"/>
                  </a:lnTo>
                  <a:lnTo>
                    <a:pt x="190" y="6"/>
                  </a:lnTo>
                  <a:lnTo>
                    <a:pt x="183" y="7"/>
                  </a:lnTo>
                  <a:lnTo>
                    <a:pt x="179" y="10"/>
                  </a:lnTo>
                  <a:lnTo>
                    <a:pt x="174" y="10"/>
                  </a:lnTo>
                  <a:lnTo>
                    <a:pt x="172" y="10"/>
                  </a:lnTo>
                  <a:lnTo>
                    <a:pt x="159" y="9"/>
                  </a:lnTo>
                  <a:lnTo>
                    <a:pt x="149" y="9"/>
                  </a:lnTo>
                  <a:lnTo>
                    <a:pt x="141" y="12"/>
                  </a:lnTo>
                  <a:lnTo>
                    <a:pt x="135" y="16"/>
                  </a:lnTo>
                  <a:lnTo>
                    <a:pt x="132" y="21"/>
                  </a:lnTo>
                  <a:lnTo>
                    <a:pt x="131" y="28"/>
                  </a:lnTo>
                  <a:lnTo>
                    <a:pt x="132" y="37"/>
                  </a:lnTo>
                  <a:lnTo>
                    <a:pt x="135" y="47"/>
                  </a:lnTo>
                  <a:lnTo>
                    <a:pt x="139" y="55"/>
                  </a:lnTo>
                  <a:lnTo>
                    <a:pt x="142" y="59"/>
                  </a:lnTo>
                  <a:lnTo>
                    <a:pt x="145" y="62"/>
                  </a:lnTo>
                  <a:lnTo>
                    <a:pt x="146" y="63"/>
                  </a:lnTo>
                  <a:lnTo>
                    <a:pt x="146" y="65"/>
                  </a:lnTo>
                  <a:lnTo>
                    <a:pt x="146" y="68"/>
                  </a:lnTo>
                  <a:lnTo>
                    <a:pt x="146" y="70"/>
                  </a:lnTo>
                  <a:lnTo>
                    <a:pt x="145" y="75"/>
                  </a:lnTo>
                  <a:lnTo>
                    <a:pt x="144" y="79"/>
                  </a:lnTo>
                  <a:lnTo>
                    <a:pt x="142" y="83"/>
                  </a:lnTo>
                  <a:lnTo>
                    <a:pt x="142" y="87"/>
                  </a:lnTo>
                  <a:lnTo>
                    <a:pt x="142" y="90"/>
                  </a:lnTo>
                  <a:lnTo>
                    <a:pt x="144" y="93"/>
                  </a:lnTo>
                  <a:lnTo>
                    <a:pt x="146" y="96"/>
                  </a:lnTo>
                  <a:lnTo>
                    <a:pt x="148" y="96"/>
                  </a:lnTo>
                  <a:lnTo>
                    <a:pt x="149" y="97"/>
                  </a:lnTo>
                  <a:lnTo>
                    <a:pt x="151" y="98"/>
                  </a:lnTo>
                  <a:lnTo>
                    <a:pt x="151" y="100"/>
                  </a:lnTo>
                  <a:lnTo>
                    <a:pt x="151" y="103"/>
                  </a:lnTo>
                  <a:lnTo>
                    <a:pt x="149" y="104"/>
                  </a:lnTo>
                  <a:lnTo>
                    <a:pt x="148" y="104"/>
                  </a:lnTo>
                  <a:lnTo>
                    <a:pt x="148" y="104"/>
                  </a:lnTo>
                  <a:lnTo>
                    <a:pt x="149" y="105"/>
                  </a:lnTo>
                  <a:lnTo>
                    <a:pt x="151" y="105"/>
                  </a:lnTo>
                  <a:lnTo>
                    <a:pt x="151" y="107"/>
                  </a:lnTo>
                  <a:lnTo>
                    <a:pt x="151" y="108"/>
                  </a:lnTo>
                  <a:lnTo>
                    <a:pt x="151" y="111"/>
                  </a:lnTo>
                  <a:lnTo>
                    <a:pt x="149" y="114"/>
                  </a:lnTo>
                  <a:lnTo>
                    <a:pt x="148" y="118"/>
                  </a:lnTo>
                  <a:lnTo>
                    <a:pt x="145" y="124"/>
                  </a:lnTo>
                  <a:lnTo>
                    <a:pt x="144" y="131"/>
                  </a:lnTo>
                  <a:lnTo>
                    <a:pt x="141" y="135"/>
                  </a:lnTo>
                  <a:lnTo>
                    <a:pt x="139" y="137"/>
                  </a:lnTo>
                  <a:lnTo>
                    <a:pt x="138" y="140"/>
                  </a:lnTo>
                  <a:lnTo>
                    <a:pt x="139" y="143"/>
                  </a:lnTo>
                  <a:lnTo>
                    <a:pt x="144" y="144"/>
                  </a:lnTo>
                  <a:lnTo>
                    <a:pt x="145" y="146"/>
                  </a:lnTo>
                  <a:lnTo>
                    <a:pt x="146" y="146"/>
                  </a:lnTo>
                  <a:lnTo>
                    <a:pt x="148" y="147"/>
                  </a:lnTo>
                  <a:lnTo>
                    <a:pt x="148" y="149"/>
                  </a:lnTo>
                  <a:lnTo>
                    <a:pt x="148" y="151"/>
                  </a:lnTo>
                  <a:lnTo>
                    <a:pt x="146" y="153"/>
                  </a:lnTo>
                  <a:lnTo>
                    <a:pt x="145" y="156"/>
                  </a:lnTo>
                  <a:lnTo>
                    <a:pt x="145" y="157"/>
                  </a:lnTo>
                  <a:lnTo>
                    <a:pt x="145" y="158"/>
                  </a:lnTo>
                  <a:lnTo>
                    <a:pt x="146" y="160"/>
                  </a:lnTo>
                  <a:lnTo>
                    <a:pt x="146" y="161"/>
                  </a:lnTo>
                  <a:lnTo>
                    <a:pt x="148" y="161"/>
                  </a:lnTo>
                  <a:lnTo>
                    <a:pt x="152" y="163"/>
                  </a:lnTo>
                  <a:lnTo>
                    <a:pt x="153" y="163"/>
                  </a:lnTo>
                  <a:lnTo>
                    <a:pt x="152" y="163"/>
                  </a:lnTo>
                  <a:lnTo>
                    <a:pt x="149" y="164"/>
                  </a:lnTo>
                  <a:lnTo>
                    <a:pt x="148" y="164"/>
                  </a:lnTo>
                  <a:lnTo>
                    <a:pt x="146" y="164"/>
                  </a:lnTo>
                  <a:lnTo>
                    <a:pt x="146" y="165"/>
                  </a:lnTo>
                  <a:lnTo>
                    <a:pt x="146" y="165"/>
                  </a:lnTo>
                  <a:lnTo>
                    <a:pt x="145" y="167"/>
                  </a:lnTo>
                  <a:lnTo>
                    <a:pt x="145" y="168"/>
                  </a:lnTo>
                  <a:lnTo>
                    <a:pt x="145" y="170"/>
                  </a:lnTo>
                  <a:lnTo>
                    <a:pt x="145" y="170"/>
                  </a:lnTo>
                  <a:lnTo>
                    <a:pt x="146" y="170"/>
                  </a:lnTo>
                  <a:lnTo>
                    <a:pt x="149" y="172"/>
                  </a:lnTo>
                  <a:lnTo>
                    <a:pt x="152" y="175"/>
                  </a:lnTo>
                  <a:lnTo>
                    <a:pt x="151" y="181"/>
                  </a:lnTo>
                  <a:lnTo>
                    <a:pt x="151" y="186"/>
                  </a:lnTo>
                  <a:lnTo>
                    <a:pt x="152" y="191"/>
                  </a:lnTo>
                  <a:lnTo>
                    <a:pt x="155" y="195"/>
                  </a:lnTo>
                  <a:lnTo>
                    <a:pt x="158" y="196"/>
                  </a:lnTo>
                  <a:lnTo>
                    <a:pt x="166" y="196"/>
                  </a:lnTo>
                  <a:lnTo>
                    <a:pt x="172" y="196"/>
                  </a:lnTo>
                  <a:lnTo>
                    <a:pt x="176" y="198"/>
                  </a:lnTo>
                  <a:lnTo>
                    <a:pt x="180" y="202"/>
                  </a:lnTo>
                  <a:lnTo>
                    <a:pt x="180" y="206"/>
                  </a:lnTo>
                  <a:lnTo>
                    <a:pt x="176" y="214"/>
                  </a:lnTo>
                  <a:lnTo>
                    <a:pt x="167" y="224"/>
                  </a:lnTo>
                  <a:lnTo>
                    <a:pt x="152" y="233"/>
                  </a:lnTo>
                  <a:lnTo>
                    <a:pt x="144" y="234"/>
                  </a:lnTo>
                  <a:lnTo>
                    <a:pt x="134" y="237"/>
                  </a:lnTo>
                  <a:lnTo>
                    <a:pt x="121" y="238"/>
                  </a:lnTo>
                  <a:lnTo>
                    <a:pt x="109" y="241"/>
                  </a:lnTo>
                  <a:lnTo>
                    <a:pt x="93" y="245"/>
                  </a:lnTo>
                  <a:lnTo>
                    <a:pt x="79" y="249"/>
                  </a:lnTo>
                  <a:lnTo>
                    <a:pt x="64" y="256"/>
                  </a:lnTo>
                  <a:lnTo>
                    <a:pt x="49" y="266"/>
                  </a:lnTo>
                  <a:lnTo>
                    <a:pt x="46" y="268"/>
                  </a:lnTo>
                  <a:lnTo>
                    <a:pt x="42" y="272"/>
                  </a:lnTo>
                  <a:lnTo>
                    <a:pt x="35" y="279"/>
                  </a:lnTo>
                  <a:lnTo>
                    <a:pt x="29" y="289"/>
                  </a:lnTo>
                  <a:lnTo>
                    <a:pt x="25" y="305"/>
                  </a:lnTo>
                  <a:lnTo>
                    <a:pt x="21" y="326"/>
                  </a:lnTo>
                  <a:lnTo>
                    <a:pt x="18" y="346"/>
                  </a:lnTo>
                  <a:lnTo>
                    <a:pt x="15" y="359"/>
                  </a:lnTo>
                  <a:lnTo>
                    <a:pt x="12" y="371"/>
                  </a:lnTo>
                  <a:lnTo>
                    <a:pt x="11" y="389"/>
                  </a:lnTo>
                  <a:lnTo>
                    <a:pt x="11" y="410"/>
                  </a:lnTo>
                  <a:lnTo>
                    <a:pt x="12" y="430"/>
                  </a:lnTo>
                  <a:lnTo>
                    <a:pt x="14" y="456"/>
                  </a:lnTo>
                  <a:lnTo>
                    <a:pt x="12" y="490"/>
                  </a:lnTo>
                  <a:lnTo>
                    <a:pt x="9" y="519"/>
                  </a:lnTo>
                  <a:lnTo>
                    <a:pt x="8" y="536"/>
                  </a:lnTo>
                  <a:lnTo>
                    <a:pt x="7" y="553"/>
                  </a:lnTo>
                  <a:lnTo>
                    <a:pt x="4" y="581"/>
                  </a:lnTo>
                  <a:lnTo>
                    <a:pt x="1" y="610"/>
                  </a:lnTo>
                  <a:lnTo>
                    <a:pt x="0" y="627"/>
                  </a:lnTo>
                  <a:lnTo>
                    <a:pt x="0" y="643"/>
                  </a:lnTo>
                  <a:lnTo>
                    <a:pt x="1" y="673"/>
                  </a:lnTo>
                  <a:lnTo>
                    <a:pt x="4" y="714"/>
                  </a:lnTo>
                  <a:lnTo>
                    <a:pt x="9" y="761"/>
                  </a:lnTo>
                  <a:lnTo>
                    <a:pt x="11" y="784"/>
                  </a:lnTo>
                  <a:lnTo>
                    <a:pt x="11" y="803"/>
                  </a:lnTo>
                  <a:lnTo>
                    <a:pt x="9" y="820"/>
                  </a:lnTo>
                  <a:lnTo>
                    <a:pt x="8" y="826"/>
                  </a:lnTo>
                  <a:lnTo>
                    <a:pt x="9" y="827"/>
                  </a:lnTo>
                  <a:lnTo>
                    <a:pt x="14" y="830"/>
                  </a:lnTo>
                  <a:lnTo>
                    <a:pt x="21" y="833"/>
                  </a:lnTo>
                  <a:lnTo>
                    <a:pt x="28" y="834"/>
                  </a:lnTo>
                  <a:lnTo>
                    <a:pt x="28" y="837"/>
                  </a:lnTo>
                  <a:lnTo>
                    <a:pt x="26" y="847"/>
                  </a:lnTo>
                  <a:lnTo>
                    <a:pt x="26" y="857"/>
                  </a:lnTo>
                  <a:lnTo>
                    <a:pt x="25" y="868"/>
                  </a:lnTo>
                  <a:lnTo>
                    <a:pt x="23" y="878"/>
                  </a:lnTo>
                  <a:lnTo>
                    <a:pt x="23" y="889"/>
                  </a:lnTo>
                  <a:lnTo>
                    <a:pt x="23" y="899"/>
                  </a:lnTo>
                  <a:lnTo>
                    <a:pt x="26" y="906"/>
                  </a:lnTo>
                  <a:lnTo>
                    <a:pt x="28" y="907"/>
                  </a:lnTo>
                  <a:lnTo>
                    <a:pt x="29" y="907"/>
                  </a:lnTo>
                  <a:lnTo>
                    <a:pt x="30" y="907"/>
                  </a:lnTo>
                  <a:lnTo>
                    <a:pt x="30" y="907"/>
                  </a:lnTo>
                  <a:lnTo>
                    <a:pt x="30" y="908"/>
                  </a:lnTo>
                  <a:lnTo>
                    <a:pt x="32" y="911"/>
                  </a:lnTo>
                  <a:lnTo>
                    <a:pt x="33" y="915"/>
                  </a:lnTo>
                  <a:lnTo>
                    <a:pt x="37" y="918"/>
                  </a:lnTo>
                  <a:lnTo>
                    <a:pt x="39" y="920"/>
                  </a:lnTo>
                  <a:lnTo>
                    <a:pt x="40" y="922"/>
                  </a:lnTo>
                  <a:lnTo>
                    <a:pt x="44" y="925"/>
                  </a:lnTo>
                  <a:lnTo>
                    <a:pt x="51" y="927"/>
                  </a:lnTo>
                  <a:lnTo>
                    <a:pt x="53" y="928"/>
                  </a:lnTo>
                  <a:lnTo>
                    <a:pt x="57" y="931"/>
                  </a:lnTo>
                  <a:lnTo>
                    <a:pt x="64" y="935"/>
                  </a:lnTo>
                  <a:lnTo>
                    <a:pt x="71" y="936"/>
                  </a:lnTo>
                  <a:lnTo>
                    <a:pt x="78" y="935"/>
                  </a:lnTo>
                  <a:lnTo>
                    <a:pt x="82" y="932"/>
                  </a:lnTo>
                  <a:lnTo>
                    <a:pt x="82" y="928"/>
                  </a:lnTo>
                  <a:lnTo>
                    <a:pt x="77" y="925"/>
                  </a:lnTo>
                  <a:lnTo>
                    <a:pt x="71" y="921"/>
                  </a:lnTo>
                  <a:lnTo>
                    <a:pt x="70" y="915"/>
                  </a:lnTo>
                  <a:lnTo>
                    <a:pt x="71" y="911"/>
                  </a:lnTo>
                  <a:lnTo>
                    <a:pt x="72" y="910"/>
                  </a:lnTo>
                  <a:lnTo>
                    <a:pt x="72" y="913"/>
                  </a:lnTo>
                  <a:lnTo>
                    <a:pt x="71" y="917"/>
                  </a:lnTo>
                  <a:lnTo>
                    <a:pt x="74" y="920"/>
                  </a:lnTo>
                  <a:lnTo>
                    <a:pt x="82" y="915"/>
                  </a:lnTo>
                  <a:lnTo>
                    <a:pt x="88" y="908"/>
                  </a:lnTo>
                  <a:lnTo>
                    <a:pt x="89" y="901"/>
                  </a:lnTo>
                  <a:lnTo>
                    <a:pt x="89" y="896"/>
                  </a:lnTo>
                  <a:lnTo>
                    <a:pt x="89" y="894"/>
                  </a:lnTo>
                  <a:lnTo>
                    <a:pt x="90" y="894"/>
                  </a:lnTo>
                  <a:lnTo>
                    <a:pt x="92" y="896"/>
                  </a:lnTo>
                  <a:lnTo>
                    <a:pt x="96" y="899"/>
                  </a:lnTo>
                  <a:lnTo>
                    <a:pt x="102" y="901"/>
                  </a:lnTo>
                  <a:lnTo>
                    <a:pt x="109" y="904"/>
                  </a:lnTo>
                  <a:lnTo>
                    <a:pt x="116" y="907"/>
                  </a:lnTo>
                  <a:lnTo>
                    <a:pt x="125" y="910"/>
                  </a:lnTo>
                  <a:lnTo>
                    <a:pt x="135" y="913"/>
                  </a:lnTo>
                  <a:lnTo>
                    <a:pt x="139" y="928"/>
                  </a:lnTo>
                  <a:lnTo>
                    <a:pt x="146" y="963"/>
                  </a:lnTo>
                  <a:lnTo>
                    <a:pt x="155" y="1001"/>
                  </a:lnTo>
                  <a:lnTo>
                    <a:pt x="159" y="1023"/>
                  </a:lnTo>
                  <a:lnTo>
                    <a:pt x="162" y="1034"/>
                  </a:lnTo>
                  <a:lnTo>
                    <a:pt x="165" y="1048"/>
                  </a:lnTo>
                  <a:lnTo>
                    <a:pt x="166" y="1062"/>
                  </a:lnTo>
                  <a:lnTo>
                    <a:pt x="162" y="1076"/>
                  </a:lnTo>
                  <a:lnTo>
                    <a:pt x="153" y="1093"/>
                  </a:lnTo>
                  <a:lnTo>
                    <a:pt x="142" y="1120"/>
                  </a:lnTo>
                  <a:lnTo>
                    <a:pt x="132" y="1150"/>
                  </a:lnTo>
                  <a:lnTo>
                    <a:pt x="128" y="1180"/>
                  </a:lnTo>
                  <a:lnTo>
                    <a:pt x="127" y="1202"/>
                  </a:lnTo>
                  <a:lnTo>
                    <a:pt x="123" y="1218"/>
                  </a:lnTo>
                  <a:lnTo>
                    <a:pt x="120" y="1227"/>
                  </a:lnTo>
                  <a:lnTo>
                    <a:pt x="117" y="1233"/>
                  </a:lnTo>
                  <a:lnTo>
                    <a:pt x="114" y="1243"/>
                  </a:lnTo>
                  <a:lnTo>
                    <a:pt x="111" y="1257"/>
                  </a:lnTo>
                  <a:lnTo>
                    <a:pt x="110" y="1271"/>
                  </a:lnTo>
                  <a:lnTo>
                    <a:pt x="109" y="1278"/>
                  </a:lnTo>
                  <a:lnTo>
                    <a:pt x="113" y="1279"/>
                  </a:lnTo>
                  <a:lnTo>
                    <a:pt x="121" y="1285"/>
                  </a:lnTo>
                  <a:lnTo>
                    <a:pt x="131" y="1293"/>
                  </a:lnTo>
                  <a:lnTo>
                    <a:pt x="139" y="1303"/>
                  </a:lnTo>
                  <a:lnTo>
                    <a:pt x="144" y="1307"/>
                  </a:lnTo>
                  <a:lnTo>
                    <a:pt x="151" y="1310"/>
                  </a:lnTo>
                  <a:lnTo>
                    <a:pt x="159" y="1313"/>
                  </a:lnTo>
                  <a:lnTo>
                    <a:pt x="167" y="1314"/>
                  </a:lnTo>
                  <a:lnTo>
                    <a:pt x="177" y="1314"/>
                  </a:lnTo>
                  <a:lnTo>
                    <a:pt x="186" y="1314"/>
                  </a:lnTo>
                  <a:lnTo>
                    <a:pt x="191" y="1313"/>
                  </a:lnTo>
                  <a:lnTo>
                    <a:pt x="195" y="1313"/>
                  </a:lnTo>
                  <a:lnTo>
                    <a:pt x="198" y="1313"/>
                  </a:lnTo>
                  <a:lnTo>
                    <a:pt x="205" y="1311"/>
                  </a:lnTo>
                  <a:lnTo>
                    <a:pt x="212" y="1311"/>
                  </a:lnTo>
                  <a:lnTo>
                    <a:pt x="221" y="1310"/>
                  </a:lnTo>
                  <a:lnTo>
                    <a:pt x="230" y="1310"/>
                  </a:lnTo>
                  <a:lnTo>
                    <a:pt x="239" y="1310"/>
                  </a:lnTo>
                  <a:lnTo>
                    <a:pt x="246" y="1310"/>
                  </a:lnTo>
                  <a:lnTo>
                    <a:pt x="250" y="1310"/>
                  </a:lnTo>
                  <a:lnTo>
                    <a:pt x="255" y="1310"/>
                  </a:lnTo>
                  <a:lnTo>
                    <a:pt x="262" y="1311"/>
                  </a:lnTo>
                  <a:lnTo>
                    <a:pt x="274" y="1313"/>
                  </a:lnTo>
                  <a:lnTo>
                    <a:pt x="285" y="1314"/>
                  </a:lnTo>
                  <a:lnTo>
                    <a:pt x="297" y="1314"/>
                  </a:lnTo>
                  <a:lnTo>
                    <a:pt x="309" y="1315"/>
                  </a:lnTo>
                  <a:lnTo>
                    <a:pt x="318" y="1317"/>
                  </a:lnTo>
                  <a:lnTo>
                    <a:pt x="325" y="1318"/>
                  </a:lnTo>
                  <a:lnTo>
                    <a:pt x="337" y="1318"/>
                  </a:lnTo>
                  <a:lnTo>
                    <a:pt x="348" y="1317"/>
                  </a:lnTo>
                  <a:lnTo>
                    <a:pt x="355" y="1314"/>
                  </a:lnTo>
                  <a:lnTo>
                    <a:pt x="360" y="1311"/>
                  </a:lnTo>
                  <a:lnTo>
                    <a:pt x="362" y="1303"/>
                  </a:lnTo>
                  <a:lnTo>
                    <a:pt x="359" y="1286"/>
                  </a:lnTo>
                  <a:lnTo>
                    <a:pt x="356" y="1268"/>
                  </a:lnTo>
                  <a:lnTo>
                    <a:pt x="355" y="1257"/>
                  </a:lnTo>
                  <a:lnTo>
                    <a:pt x="355" y="1244"/>
                  </a:lnTo>
                  <a:lnTo>
                    <a:pt x="353" y="1229"/>
                  </a:lnTo>
                  <a:lnTo>
                    <a:pt x="352" y="1216"/>
                  </a:lnTo>
                  <a:lnTo>
                    <a:pt x="352" y="1211"/>
                  </a:lnTo>
                  <a:lnTo>
                    <a:pt x="360" y="1209"/>
                  </a:lnTo>
                  <a:lnTo>
                    <a:pt x="360" y="1211"/>
                  </a:lnTo>
                  <a:lnTo>
                    <a:pt x="360" y="1212"/>
                  </a:lnTo>
                  <a:lnTo>
                    <a:pt x="362" y="1215"/>
                  </a:lnTo>
                  <a:lnTo>
                    <a:pt x="365" y="1216"/>
                  </a:lnTo>
                  <a:lnTo>
                    <a:pt x="370" y="1216"/>
                  </a:lnTo>
                  <a:lnTo>
                    <a:pt x="379" y="1215"/>
                  </a:lnTo>
                  <a:lnTo>
                    <a:pt x="387" y="1212"/>
                  </a:lnTo>
                  <a:lnTo>
                    <a:pt x="393" y="1211"/>
                  </a:lnTo>
                  <a:lnTo>
                    <a:pt x="394" y="1209"/>
                  </a:lnTo>
                  <a:lnTo>
                    <a:pt x="394" y="1206"/>
                  </a:lnTo>
                  <a:lnTo>
                    <a:pt x="393" y="1205"/>
                  </a:lnTo>
                  <a:lnTo>
                    <a:pt x="393" y="1204"/>
                  </a:lnTo>
                  <a:lnTo>
                    <a:pt x="611" y="1167"/>
                  </a:lnTo>
                  <a:lnTo>
                    <a:pt x="611" y="1169"/>
                  </a:lnTo>
                  <a:lnTo>
                    <a:pt x="612" y="1170"/>
                  </a:lnTo>
                  <a:lnTo>
                    <a:pt x="613" y="1173"/>
                  </a:lnTo>
                  <a:lnTo>
                    <a:pt x="615" y="1174"/>
                  </a:lnTo>
                  <a:lnTo>
                    <a:pt x="619" y="1174"/>
                  </a:lnTo>
                  <a:lnTo>
                    <a:pt x="627" y="1171"/>
                  </a:lnTo>
                  <a:lnTo>
                    <a:pt x="636" y="1170"/>
                  </a:lnTo>
                  <a:lnTo>
                    <a:pt x="643" y="1166"/>
                  </a:lnTo>
                  <a:lnTo>
                    <a:pt x="646" y="1162"/>
                  </a:lnTo>
                  <a:lnTo>
                    <a:pt x="646" y="1159"/>
                  </a:lnTo>
                  <a:lnTo>
                    <a:pt x="644" y="1157"/>
                  </a:lnTo>
                  <a:lnTo>
                    <a:pt x="643" y="1157"/>
                  </a:lnTo>
                  <a:lnTo>
                    <a:pt x="644" y="1157"/>
                  </a:lnTo>
                  <a:lnTo>
                    <a:pt x="648" y="1156"/>
                  </a:lnTo>
                  <a:lnTo>
                    <a:pt x="654" y="1155"/>
                  </a:lnTo>
                  <a:lnTo>
                    <a:pt x="658" y="1152"/>
                  </a:lnTo>
                  <a:lnTo>
                    <a:pt x="665" y="1145"/>
                  </a:lnTo>
                  <a:lnTo>
                    <a:pt x="675" y="1132"/>
                  </a:lnTo>
                  <a:lnTo>
                    <a:pt x="682" y="1121"/>
                  </a:lnTo>
                  <a:lnTo>
                    <a:pt x="686" y="1117"/>
                  </a:lnTo>
                  <a:lnTo>
                    <a:pt x="682" y="1107"/>
                  </a:lnTo>
                  <a:lnTo>
                    <a:pt x="672" y="1080"/>
                  </a:lnTo>
                  <a:lnTo>
                    <a:pt x="658" y="1044"/>
                  </a:lnTo>
                  <a:lnTo>
                    <a:pt x="643" y="1001"/>
                  </a:lnTo>
                  <a:lnTo>
                    <a:pt x="626" y="959"/>
                  </a:lnTo>
                  <a:lnTo>
                    <a:pt x="612" y="921"/>
                  </a:lnTo>
                  <a:lnTo>
                    <a:pt x="602" y="893"/>
                  </a:lnTo>
                  <a:lnTo>
                    <a:pt x="598" y="882"/>
                  </a:lnTo>
                  <a:lnTo>
                    <a:pt x="597" y="879"/>
                  </a:lnTo>
                  <a:lnTo>
                    <a:pt x="594" y="878"/>
                  </a:lnTo>
                  <a:lnTo>
                    <a:pt x="590" y="878"/>
                  </a:lnTo>
                  <a:lnTo>
                    <a:pt x="586" y="879"/>
                  </a:lnTo>
                  <a:lnTo>
                    <a:pt x="581" y="880"/>
                  </a:lnTo>
                  <a:lnTo>
                    <a:pt x="574" y="882"/>
                  </a:lnTo>
                  <a:lnTo>
                    <a:pt x="567" y="883"/>
                  </a:lnTo>
                  <a:lnTo>
                    <a:pt x="560" y="885"/>
                  </a:lnTo>
                  <a:lnTo>
                    <a:pt x="553" y="887"/>
                  </a:lnTo>
                  <a:lnTo>
                    <a:pt x="546" y="889"/>
                  </a:lnTo>
                  <a:lnTo>
                    <a:pt x="542" y="890"/>
                  </a:lnTo>
                  <a:lnTo>
                    <a:pt x="541" y="890"/>
                  </a:lnTo>
                  <a:lnTo>
                    <a:pt x="539" y="887"/>
                  </a:lnTo>
                  <a:lnTo>
                    <a:pt x="514" y="893"/>
                  </a:lnTo>
                  <a:lnTo>
                    <a:pt x="513" y="897"/>
                  </a:lnTo>
                  <a:lnTo>
                    <a:pt x="482" y="906"/>
                  </a:lnTo>
                  <a:lnTo>
                    <a:pt x="481" y="903"/>
                  </a:lnTo>
                  <a:lnTo>
                    <a:pt x="478" y="897"/>
                  </a:lnTo>
                  <a:lnTo>
                    <a:pt x="472" y="890"/>
                  </a:lnTo>
                  <a:lnTo>
                    <a:pt x="468" y="882"/>
                  </a:lnTo>
                  <a:lnTo>
                    <a:pt x="451" y="893"/>
                  </a:lnTo>
                  <a:close/>
                </a:path>
              </a:pathLst>
            </a:custGeom>
            <a:solidFill>
              <a:srgbClr val="ddddd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0" name=""/>
            <p:cNvSpPr/>
            <p:nvPr/>
          </p:nvSpPr>
          <p:spPr>
            <a:xfrm>
              <a:off x="2795400" y="3205080"/>
              <a:ext cx="102960" cy="115560"/>
            </a:xfrm>
            <a:custGeom>
              <a:avLst/>
              <a:gdLst/>
              <a:ahLst/>
              <a:rect l="l" t="t" r="r" b="b"/>
              <a:pathLst>
                <a:path w="132" h="145">
                  <a:moveTo>
                    <a:pt x="109" y="94"/>
                  </a:moveTo>
                  <a:lnTo>
                    <a:pt x="107" y="99"/>
                  </a:lnTo>
                  <a:lnTo>
                    <a:pt x="101" y="103"/>
                  </a:lnTo>
                  <a:lnTo>
                    <a:pt x="95" y="105"/>
                  </a:lnTo>
                  <a:lnTo>
                    <a:pt x="87" y="106"/>
                  </a:lnTo>
                  <a:lnTo>
                    <a:pt x="79" y="105"/>
                  </a:lnTo>
                  <a:lnTo>
                    <a:pt x="70" y="103"/>
                  </a:lnTo>
                  <a:lnTo>
                    <a:pt x="63" y="102"/>
                  </a:lnTo>
                  <a:lnTo>
                    <a:pt x="56" y="99"/>
                  </a:lnTo>
                  <a:lnTo>
                    <a:pt x="47" y="92"/>
                  </a:lnTo>
                  <a:lnTo>
                    <a:pt x="38" y="80"/>
                  </a:lnTo>
                  <a:lnTo>
                    <a:pt x="31" y="66"/>
                  </a:lnTo>
                  <a:lnTo>
                    <a:pt x="27" y="53"/>
                  </a:lnTo>
                  <a:lnTo>
                    <a:pt x="21" y="42"/>
                  </a:lnTo>
                  <a:lnTo>
                    <a:pt x="16" y="31"/>
                  </a:lnTo>
                  <a:lnTo>
                    <a:pt x="10" y="22"/>
                  </a:lnTo>
                  <a:lnTo>
                    <a:pt x="6" y="18"/>
                  </a:lnTo>
                  <a:lnTo>
                    <a:pt x="5" y="14"/>
                  </a:lnTo>
                  <a:lnTo>
                    <a:pt x="5" y="8"/>
                  </a:lnTo>
                  <a:lnTo>
                    <a:pt x="5" y="4"/>
                  </a:lnTo>
                  <a:lnTo>
                    <a:pt x="5" y="0"/>
                  </a:lnTo>
                  <a:lnTo>
                    <a:pt x="3" y="5"/>
                  </a:lnTo>
                  <a:lnTo>
                    <a:pt x="2" y="17"/>
                  </a:lnTo>
                  <a:lnTo>
                    <a:pt x="0" y="33"/>
                  </a:lnTo>
                  <a:lnTo>
                    <a:pt x="5" y="47"/>
                  </a:lnTo>
                  <a:lnTo>
                    <a:pt x="10" y="60"/>
                  </a:lnTo>
                  <a:lnTo>
                    <a:pt x="17" y="73"/>
                  </a:lnTo>
                  <a:lnTo>
                    <a:pt x="21" y="85"/>
                  </a:lnTo>
                  <a:lnTo>
                    <a:pt x="24" y="99"/>
                  </a:lnTo>
                  <a:lnTo>
                    <a:pt x="24" y="99"/>
                  </a:lnTo>
                  <a:lnTo>
                    <a:pt x="26" y="99"/>
                  </a:lnTo>
                  <a:lnTo>
                    <a:pt x="28" y="99"/>
                  </a:lnTo>
                  <a:lnTo>
                    <a:pt x="30" y="99"/>
                  </a:lnTo>
                  <a:lnTo>
                    <a:pt x="33" y="105"/>
                  </a:lnTo>
                  <a:lnTo>
                    <a:pt x="40" y="117"/>
                  </a:lnTo>
                  <a:lnTo>
                    <a:pt x="51" y="131"/>
                  </a:lnTo>
                  <a:lnTo>
                    <a:pt x="66" y="141"/>
                  </a:lnTo>
                  <a:lnTo>
                    <a:pt x="75" y="144"/>
                  </a:lnTo>
                  <a:lnTo>
                    <a:pt x="84" y="145"/>
                  </a:lnTo>
                  <a:lnTo>
                    <a:pt x="94" y="145"/>
                  </a:lnTo>
                  <a:lnTo>
                    <a:pt x="104" y="145"/>
                  </a:lnTo>
                  <a:lnTo>
                    <a:pt x="112" y="145"/>
                  </a:lnTo>
                  <a:lnTo>
                    <a:pt x="119" y="144"/>
                  </a:lnTo>
                  <a:lnTo>
                    <a:pt x="125" y="143"/>
                  </a:lnTo>
                  <a:lnTo>
                    <a:pt x="128" y="141"/>
                  </a:lnTo>
                  <a:lnTo>
                    <a:pt x="130" y="137"/>
                  </a:lnTo>
                  <a:lnTo>
                    <a:pt x="132" y="129"/>
                  </a:lnTo>
                  <a:lnTo>
                    <a:pt x="130" y="120"/>
                  </a:lnTo>
                  <a:lnTo>
                    <a:pt x="128" y="113"/>
                  </a:lnTo>
                  <a:lnTo>
                    <a:pt x="122" y="106"/>
                  </a:lnTo>
                  <a:lnTo>
                    <a:pt x="116" y="99"/>
                  </a:lnTo>
                  <a:lnTo>
                    <a:pt x="112" y="92"/>
                  </a:lnTo>
                  <a:lnTo>
                    <a:pt x="109" y="87"/>
                  </a:lnTo>
                  <a:lnTo>
                    <a:pt x="109" y="94"/>
                  </a:lnTo>
                  <a:close/>
                </a:path>
              </a:pathLst>
            </a:custGeom>
            <a:solidFill>
              <a:srgbClr val="ddddd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1" name=""/>
            <p:cNvSpPr/>
            <p:nvPr/>
          </p:nvSpPr>
          <p:spPr>
            <a:xfrm>
              <a:off x="2566800" y="3108240"/>
              <a:ext cx="107640" cy="123840"/>
            </a:xfrm>
            <a:custGeom>
              <a:avLst/>
              <a:gdLst/>
              <a:ahLst/>
              <a:rect l="l" t="t" r="r" b="b"/>
              <a:pathLst>
                <a:path w="137" h="157">
                  <a:moveTo>
                    <a:pt x="27" y="0"/>
                  </a:moveTo>
                  <a:lnTo>
                    <a:pt x="21" y="9"/>
                  </a:lnTo>
                  <a:lnTo>
                    <a:pt x="19" y="16"/>
                  </a:lnTo>
                  <a:lnTo>
                    <a:pt x="17" y="23"/>
                  </a:lnTo>
                  <a:lnTo>
                    <a:pt x="17" y="30"/>
                  </a:lnTo>
                  <a:lnTo>
                    <a:pt x="19" y="39"/>
                  </a:lnTo>
                  <a:lnTo>
                    <a:pt x="24" y="51"/>
                  </a:lnTo>
                  <a:lnTo>
                    <a:pt x="31" y="62"/>
                  </a:lnTo>
                  <a:lnTo>
                    <a:pt x="37" y="70"/>
                  </a:lnTo>
                  <a:lnTo>
                    <a:pt x="41" y="80"/>
                  </a:lnTo>
                  <a:lnTo>
                    <a:pt x="45" y="91"/>
                  </a:lnTo>
                  <a:lnTo>
                    <a:pt x="49" y="104"/>
                  </a:lnTo>
                  <a:lnTo>
                    <a:pt x="53" y="115"/>
                  </a:lnTo>
                  <a:lnTo>
                    <a:pt x="58" y="119"/>
                  </a:lnTo>
                  <a:lnTo>
                    <a:pt x="62" y="121"/>
                  </a:lnTo>
                  <a:lnTo>
                    <a:pt x="67" y="122"/>
                  </a:lnTo>
                  <a:lnTo>
                    <a:pt x="74" y="122"/>
                  </a:lnTo>
                  <a:lnTo>
                    <a:pt x="81" y="122"/>
                  </a:lnTo>
                  <a:lnTo>
                    <a:pt x="87" y="122"/>
                  </a:lnTo>
                  <a:lnTo>
                    <a:pt x="91" y="121"/>
                  </a:lnTo>
                  <a:lnTo>
                    <a:pt x="95" y="121"/>
                  </a:lnTo>
                  <a:lnTo>
                    <a:pt x="98" y="119"/>
                  </a:lnTo>
                  <a:lnTo>
                    <a:pt x="100" y="115"/>
                  </a:lnTo>
                  <a:lnTo>
                    <a:pt x="101" y="111"/>
                  </a:lnTo>
                  <a:lnTo>
                    <a:pt x="100" y="108"/>
                  </a:lnTo>
                  <a:lnTo>
                    <a:pt x="101" y="109"/>
                  </a:lnTo>
                  <a:lnTo>
                    <a:pt x="104" y="112"/>
                  </a:lnTo>
                  <a:lnTo>
                    <a:pt x="107" y="116"/>
                  </a:lnTo>
                  <a:lnTo>
                    <a:pt x="111" y="121"/>
                  </a:lnTo>
                  <a:lnTo>
                    <a:pt x="115" y="123"/>
                  </a:lnTo>
                  <a:lnTo>
                    <a:pt x="119" y="127"/>
                  </a:lnTo>
                  <a:lnTo>
                    <a:pt x="123" y="132"/>
                  </a:lnTo>
                  <a:lnTo>
                    <a:pt x="130" y="134"/>
                  </a:lnTo>
                  <a:lnTo>
                    <a:pt x="136" y="139"/>
                  </a:lnTo>
                  <a:lnTo>
                    <a:pt x="137" y="144"/>
                  </a:lnTo>
                  <a:lnTo>
                    <a:pt x="137" y="150"/>
                  </a:lnTo>
                  <a:lnTo>
                    <a:pt x="136" y="153"/>
                  </a:lnTo>
                  <a:lnTo>
                    <a:pt x="133" y="154"/>
                  </a:lnTo>
                  <a:lnTo>
                    <a:pt x="128" y="155"/>
                  </a:lnTo>
                  <a:lnTo>
                    <a:pt x="118" y="155"/>
                  </a:lnTo>
                  <a:lnTo>
                    <a:pt x="108" y="157"/>
                  </a:lnTo>
                  <a:lnTo>
                    <a:pt x="98" y="157"/>
                  </a:lnTo>
                  <a:lnTo>
                    <a:pt x="87" y="157"/>
                  </a:lnTo>
                  <a:lnTo>
                    <a:pt x="77" y="155"/>
                  </a:lnTo>
                  <a:lnTo>
                    <a:pt x="70" y="153"/>
                  </a:lnTo>
                  <a:lnTo>
                    <a:pt x="59" y="146"/>
                  </a:lnTo>
                  <a:lnTo>
                    <a:pt x="52" y="136"/>
                  </a:lnTo>
                  <a:lnTo>
                    <a:pt x="48" y="127"/>
                  </a:lnTo>
                  <a:lnTo>
                    <a:pt x="45" y="121"/>
                  </a:lnTo>
                  <a:lnTo>
                    <a:pt x="42" y="112"/>
                  </a:lnTo>
                  <a:lnTo>
                    <a:pt x="37" y="101"/>
                  </a:lnTo>
                  <a:lnTo>
                    <a:pt x="32" y="90"/>
                  </a:lnTo>
                  <a:lnTo>
                    <a:pt x="28" y="84"/>
                  </a:lnTo>
                  <a:lnTo>
                    <a:pt x="28" y="88"/>
                  </a:lnTo>
                  <a:lnTo>
                    <a:pt x="28" y="98"/>
                  </a:lnTo>
                  <a:lnTo>
                    <a:pt x="28" y="108"/>
                  </a:lnTo>
                  <a:lnTo>
                    <a:pt x="28" y="115"/>
                  </a:lnTo>
                  <a:lnTo>
                    <a:pt x="27" y="115"/>
                  </a:lnTo>
                  <a:lnTo>
                    <a:pt x="26" y="116"/>
                  </a:lnTo>
                  <a:lnTo>
                    <a:pt x="23" y="116"/>
                  </a:lnTo>
                  <a:lnTo>
                    <a:pt x="20" y="115"/>
                  </a:lnTo>
                  <a:lnTo>
                    <a:pt x="20" y="109"/>
                  </a:lnTo>
                  <a:lnTo>
                    <a:pt x="19" y="97"/>
                  </a:lnTo>
                  <a:lnTo>
                    <a:pt x="16" y="80"/>
                  </a:lnTo>
                  <a:lnTo>
                    <a:pt x="7" y="60"/>
                  </a:lnTo>
                  <a:lnTo>
                    <a:pt x="0" y="45"/>
                  </a:lnTo>
                  <a:lnTo>
                    <a:pt x="0" y="34"/>
                  </a:lnTo>
                  <a:lnTo>
                    <a:pt x="2" y="27"/>
                  </a:lnTo>
                  <a:lnTo>
                    <a:pt x="5" y="23"/>
                  </a:lnTo>
                  <a:lnTo>
                    <a:pt x="10" y="17"/>
                  </a:lnTo>
                  <a:lnTo>
                    <a:pt x="19" y="9"/>
                  </a:lnTo>
                  <a:lnTo>
                    <a:pt x="24" y="3"/>
                  </a:lnTo>
                  <a:lnTo>
                    <a:pt x="27" y="0"/>
                  </a:lnTo>
                  <a:close/>
                </a:path>
              </a:pathLst>
            </a:custGeom>
            <a:solidFill>
              <a:srgbClr val="ddddd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2" name=""/>
            <p:cNvSpPr/>
            <p:nvPr/>
          </p:nvSpPr>
          <p:spPr>
            <a:xfrm>
              <a:off x="2825640" y="2678040"/>
              <a:ext cx="43920" cy="23760"/>
            </a:xfrm>
            <a:custGeom>
              <a:avLst/>
              <a:gdLst/>
              <a:ahLst/>
              <a:rect l="l" t="t" r="r" b="b"/>
              <a:pathLst>
                <a:path w="54" h="29">
                  <a:moveTo>
                    <a:pt x="25" y="14"/>
                  </a:moveTo>
                  <a:lnTo>
                    <a:pt x="25" y="12"/>
                  </a:lnTo>
                  <a:lnTo>
                    <a:pt x="23" y="11"/>
                  </a:lnTo>
                  <a:lnTo>
                    <a:pt x="22" y="7"/>
                  </a:lnTo>
                  <a:lnTo>
                    <a:pt x="22" y="4"/>
                  </a:lnTo>
                  <a:lnTo>
                    <a:pt x="25" y="3"/>
                  </a:lnTo>
                  <a:lnTo>
                    <a:pt x="29" y="4"/>
                  </a:lnTo>
                  <a:lnTo>
                    <a:pt x="33" y="7"/>
                  </a:lnTo>
                  <a:lnTo>
                    <a:pt x="35" y="8"/>
                  </a:lnTo>
                  <a:lnTo>
                    <a:pt x="33" y="7"/>
                  </a:lnTo>
                  <a:lnTo>
                    <a:pt x="33" y="4"/>
                  </a:lnTo>
                  <a:lnTo>
                    <a:pt x="33" y="1"/>
                  </a:lnTo>
                  <a:lnTo>
                    <a:pt x="36" y="0"/>
                  </a:lnTo>
                  <a:lnTo>
                    <a:pt x="39" y="0"/>
                  </a:lnTo>
                  <a:lnTo>
                    <a:pt x="42" y="1"/>
                  </a:lnTo>
                  <a:lnTo>
                    <a:pt x="43" y="3"/>
                  </a:lnTo>
                  <a:lnTo>
                    <a:pt x="43" y="3"/>
                  </a:lnTo>
                  <a:lnTo>
                    <a:pt x="42" y="4"/>
                  </a:lnTo>
                  <a:lnTo>
                    <a:pt x="42" y="5"/>
                  </a:lnTo>
                  <a:lnTo>
                    <a:pt x="42" y="8"/>
                  </a:lnTo>
                  <a:lnTo>
                    <a:pt x="40" y="12"/>
                  </a:lnTo>
                  <a:lnTo>
                    <a:pt x="39" y="17"/>
                  </a:lnTo>
                  <a:lnTo>
                    <a:pt x="40" y="19"/>
                  </a:lnTo>
                  <a:lnTo>
                    <a:pt x="42" y="19"/>
                  </a:lnTo>
                  <a:lnTo>
                    <a:pt x="44" y="18"/>
                  </a:lnTo>
                  <a:lnTo>
                    <a:pt x="47" y="15"/>
                  </a:lnTo>
                  <a:lnTo>
                    <a:pt x="50" y="12"/>
                  </a:lnTo>
                  <a:lnTo>
                    <a:pt x="53" y="10"/>
                  </a:lnTo>
                  <a:lnTo>
                    <a:pt x="54" y="7"/>
                  </a:lnTo>
                  <a:lnTo>
                    <a:pt x="53" y="14"/>
                  </a:lnTo>
                  <a:lnTo>
                    <a:pt x="48" y="21"/>
                  </a:lnTo>
                  <a:lnTo>
                    <a:pt x="46" y="24"/>
                  </a:lnTo>
                  <a:lnTo>
                    <a:pt x="43" y="24"/>
                  </a:lnTo>
                  <a:lnTo>
                    <a:pt x="42" y="24"/>
                  </a:lnTo>
                  <a:lnTo>
                    <a:pt x="39" y="26"/>
                  </a:lnTo>
                  <a:lnTo>
                    <a:pt x="35" y="26"/>
                  </a:lnTo>
                  <a:lnTo>
                    <a:pt x="33" y="25"/>
                  </a:lnTo>
                  <a:lnTo>
                    <a:pt x="32" y="25"/>
                  </a:lnTo>
                  <a:lnTo>
                    <a:pt x="28" y="28"/>
                  </a:lnTo>
                  <a:lnTo>
                    <a:pt x="23" y="28"/>
                  </a:lnTo>
                  <a:lnTo>
                    <a:pt x="21" y="28"/>
                  </a:lnTo>
                  <a:lnTo>
                    <a:pt x="19" y="26"/>
                  </a:lnTo>
                  <a:lnTo>
                    <a:pt x="15" y="29"/>
                  </a:lnTo>
                  <a:lnTo>
                    <a:pt x="11" y="29"/>
                  </a:lnTo>
                  <a:lnTo>
                    <a:pt x="7" y="28"/>
                  </a:lnTo>
                  <a:lnTo>
                    <a:pt x="2" y="24"/>
                  </a:lnTo>
                  <a:lnTo>
                    <a:pt x="0" y="19"/>
                  </a:lnTo>
                  <a:lnTo>
                    <a:pt x="0" y="17"/>
                  </a:lnTo>
                  <a:lnTo>
                    <a:pt x="1" y="15"/>
                  </a:lnTo>
                  <a:lnTo>
                    <a:pt x="1" y="15"/>
                  </a:lnTo>
                  <a:lnTo>
                    <a:pt x="4" y="14"/>
                  </a:lnTo>
                  <a:lnTo>
                    <a:pt x="8" y="15"/>
                  </a:lnTo>
                  <a:lnTo>
                    <a:pt x="11" y="18"/>
                  </a:lnTo>
                  <a:lnTo>
                    <a:pt x="15" y="21"/>
                  </a:lnTo>
                  <a:lnTo>
                    <a:pt x="8" y="11"/>
                  </a:lnTo>
                  <a:lnTo>
                    <a:pt x="9" y="8"/>
                  </a:lnTo>
                  <a:lnTo>
                    <a:pt x="14" y="8"/>
                  </a:lnTo>
                  <a:lnTo>
                    <a:pt x="19" y="10"/>
                  </a:lnTo>
                  <a:lnTo>
                    <a:pt x="25" y="14"/>
                  </a:lnTo>
                  <a:close/>
                </a:path>
              </a:pathLst>
            </a:custGeom>
            <a:solidFill>
              <a:srgbClr val="dddddd"/>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33" name=""/>
            <p:cNvSpPr/>
            <p:nvPr/>
          </p:nvSpPr>
          <p:spPr>
            <a:xfrm>
              <a:off x="2825640" y="2678040"/>
              <a:ext cx="43920" cy="23760"/>
            </a:xfrm>
            <a:custGeom>
              <a:avLst/>
              <a:gdLst/>
              <a:ahLst/>
              <a:rect l="l" t="t" r="r" b="b"/>
              <a:pathLst>
                <a:path w="54" h="29">
                  <a:moveTo>
                    <a:pt x="25" y="14"/>
                  </a:moveTo>
                  <a:lnTo>
                    <a:pt x="25" y="14"/>
                  </a:lnTo>
                  <a:lnTo>
                    <a:pt x="25" y="12"/>
                  </a:lnTo>
                  <a:lnTo>
                    <a:pt x="23" y="11"/>
                  </a:lnTo>
                  <a:lnTo>
                    <a:pt x="22" y="7"/>
                  </a:lnTo>
                  <a:lnTo>
                    <a:pt x="22" y="4"/>
                  </a:lnTo>
                  <a:lnTo>
                    <a:pt x="22" y="4"/>
                  </a:lnTo>
                  <a:lnTo>
                    <a:pt x="25" y="3"/>
                  </a:lnTo>
                  <a:lnTo>
                    <a:pt x="29" y="4"/>
                  </a:lnTo>
                  <a:lnTo>
                    <a:pt x="33" y="7"/>
                  </a:lnTo>
                  <a:lnTo>
                    <a:pt x="35" y="8"/>
                  </a:lnTo>
                  <a:lnTo>
                    <a:pt x="35" y="8"/>
                  </a:lnTo>
                  <a:lnTo>
                    <a:pt x="33" y="7"/>
                  </a:lnTo>
                  <a:lnTo>
                    <a:pt x="33" y="4"/>
                  </a:lnTo>
                  <a:lnTo>
                    <a:pt x="33" y="1"/>
                  </a:lnTo>
                  <a:lnTo>
                    <a:pt x="36" y="0"/>
                  </a:lnTo>
                  <a:lnTo>
                    <a:pt x="36" y="0"/>
                  </a:lnTo>
                  <a:lnTo>
                    <a:pt x="39" y="0"/>
                  </a:lnTo>
                  <a:lnTo>
                    <a:pt x="42" y="1"/>
                  </a:lnTo>
                  <a:lnTo>
                    <a:pt x="43" y="3"/>
                  </a:lnTo>
                  <a:lnTo>
                    <a:pt x="43" y="3"/>
                  </a:lnTo>
                  <a:lnTo>
                    <a:pt x="43" y="3"/>
                  </a:lnTo>
                  <a:lnTo>
                    <a:pt x="42" y="4"/>
                  </a:lnTo>
                  <a:lnTo>
                    <a:pt x="42" y="5"/>
                  </a:lnTo>
                  <a:lnTo>
                    <a:pt x="42" y="8"/>
                  </a:lnTo>
                  <a:lnTo>
                    <a:pt x="40" y="12"/>
                  </a:lnTo>
                  <a:lnTo>
                    <a:pt x="40" y="12"/>
                  </a:lnTo>
                  <a:lnTo>
                    <a:pt x="39" y="17"/>
                  </a:lnTo>
                  <a:lnTo>
                    <a:pt x="40" y="19"/>
                  </a:lnTo>
                  <a:lnTo>
                    <a:pt x="42" y="19"/>
                  </a:lnTo>
                  <a:lnTo>
                    <a:pt x="44" y="18"/>
                  </a:lnTo>
                  <a:lnTo>
                    <a:pt x="44" y="18"/>
                  </a:lnTo>
                  <a:lnTo>
                    <a:pt x="47" y="15"/>
                  </a:lnTo>
                  <a:lnTo>
                    <a:pt x="50" y="12"/>
                  </a:lnTo>
                  <a:lnTo>
                    <a:pt x="53" y="10"/>
                  </a:lnTo>
                  <a:lnTo>
                    <a:pt x="54" y="7"/>
                  </a:lnTo>
                  <a:lnTo>
                    <a:pt x="53" y="14"/>
                  </a:lnTo>
                  <a:lnTo>
                    <a:pt x="53" y="14"/>
                  </a:lnTo>
                  <a:lnTo>
                    <a:pt x="48" y="21"/>
                  </a:lnTo>
                  <a:lnTo>
                    <a:pt x="46" y="24"/>
                  </a:lnTo>
                  <a:lnTo>
                    <a:pt x="43" y="24"/>
                  </a:lnTo>
                  <a:lnTo>
                    <a:pt x="42" y="24"/>
                  </a:lnTo>
                  <a:lnTo>
                    <a:pt x="42" y="24"/>
                  </a:lnTo>
                  <a:lnTo>
                    <a:pt x="39" y="26"/>
                  </a:lnTo>
                  <a:lnTo>
                    <a:pt x="35" y="26"/>
                  </a:lnTo>
                  <a:lnTo>
                    <a:pt x="33" y="25"/>
                  </a:lnTo>
                  <a:lnTo>
                    <a:pt x="32" y="25"/>
                  </a:lnTo>
                  <a:lnTo>
                    <a:pt x="32" y="25"/>
                  </a:lnTo>
                  <a:lnTo>
                    <a:pt x="28" y="28"/>
                  </a:lnTo>
                  <a:lnTo>
                    <a:pt x="23" y="28"/>
                  </a:lnTo>
                  <a:lnTo>
                    <a:pt x="21" y="28"/>
                  </a:lnTo>
                  <a:lnTo>
                    <a:pt x="19" y="26"/>
                  </a:lnTo>
                  <a:lnTo>
                    <a:pt x="19" y="26"/>
                  </a:lnTo>
                  <a:lnTo>
                    <a:pt x="15" y="29"/>
                  </a:lnTo>
                  <a:lnTo>
                    <a:pt x="11" y="29"/>
                  </a:lnTo>
                  <a:lnTo>
                    <a:pt x="7" y="28"/>
                  </a:lnTo>
                  <a:lnTo>
                    <a:pt x="2" y="24"/>
                  </a:lnTo>
                  <a:lnTo>
                    <a:pt x="2" y="24"/>
                  </a:lnTo>
                  <a:lnTo>
                    <a:pt x="0" y="19"/>
                  </a:lnTo>
                  <a:lnTo>
                    <a:pt x="0" y="17"/>
                  </a:lnTo>
                  <a:lnTo>
                    <a:pt x="1" y="15"/>
                  </a:lnTo>
                  <a:lnTo>
                    <a:pt x="1" y="15"/>
                  </a:lnTo>
                  <a:lnTo>
                    <a:pt x="1" y="15"/>
                  </a:lnTo>
                  <a:lnTo>
                    <a:pt x="4" y="14"/>
                  </a:lnTo>
                  <a:lnTo>
                    <a:pt x="8" y="15"/>
                  </a:lnTo>
                  <a:lnTo>
                    <a:pt x="11" y="18"/>
                  </a:lnTo>
                  <a:lnTo>
                    <a:pt x="15" y="21"/>
                  </a:lnTo>
                  <a:lnTo>
                    <a:pt x="8" y="11"/>
                  </a:lnTo>
                  <a:lnTo>
                    <a:pt x="8" y="11"/>
                  </a:lnTo>
                  <a:lnTo>
                    <a:pt x="9" y="8"/>
                  </a:lnTo>
                  <a:lnTo>
                    <a:pt x="14" y="8"/>
                  </a:lnTo>
                  <a:lnTo>
                    <a:pt x="19" y="10"/>
                  </a:lnTo>
                  <a:lnTo>
                    <a:pt x="25" y="14"/>
                  </a:lnTo>
                </a:path>
              </a:pathLst>
            </a:custGeom>
            <a:solidFill>
              <a:srgbClr val="dddddd"/>
            </a:solidFill>
            <a:ln w="0">
              <a:solidFill>
                <a:srgbClr val="000000"/>
              </a:solid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34" name=""/>
            <p:cNvSpPr/>
            <p:nvPr/>
          </p:nvSpPr>
          <p:spPr>
            <a:xfrm>
              <a:off x="2736720" y="3025440"/>
              <a:ext cx="144000" cy="263520"/>
            </a:xfrm>
            <a:custGeom>
              <a:avLst/>
              <a:gdLst/>
              <a:ahLst/>
              <a:rect l="l" t="t" r="r" b="b"/>
              <a:pathLst>
                <a:path w="181" h="333">
                  <a:moveTo>
                    <a:pt x="89" y="3"/>
                  </a:moveTo>
                  <a:lnTo>
                    <a:pt x="85" y="4"/>
                  </a:lnTo>
                  <a:lnTo>
                    <a:pt x="78" y="7"/>
                  </a:lnTo>
                  <a:lnTo>
                    <a:pt x="70" y="9"/>
                  </a:lnTo>
                  <a:lnTo>
                    <a:pt x="58" y="7"/>
                  </a:lnTo>
                  <a:lnTo>
                    <a:pt x="51" y="6"/>
                  </a:lnTo>
                  <a:lnTo>
                    <a:pt x="44" y="6"/>
                  </a:lnTo>
                  <a:lnTo>
                    <a:pt x="35" y="4"/>
                  </a:lnTo>
                  <a:lnTo>
                    <a:pt x="26" y="3"/>
                  </a:lnTo>
                  <a:lnTo>
                    <a:pt x="18" y="2"/>
                  </a:lnTo>
                  <a:lnTo>
                    <a:pt x="11" y="2"/>
                  </a:lnTo>
                  <a:lnTo>
                    <a:pt x="4" y="0"/>
                  </a:lnTo>
                  <a:lnTo>
                    <a:pt x="0" y="0"/>
                  </a:lnTo>
                  <a:lnTo>
                    <a:pt x="2" y="6"/>
                  </a:lnTo>
                  <a:lnTo>
                    <a:pt x="8" y="20"/>
                  </a:lnTo>
                  <a:lnTo>
                    <a:pt x="16" y="39"/>
                  </a:lnTo>
                  <a:lnTo>
                    <a:pt x="26" y="63"/>
                  </a:lnTo>
                  <a:lnTo>
                    <a:pt x="37" y="87"/>
                  </a:lnTo>
                  <a:lnTo>
                    <a:pt x="47" y="111"/>
                  </a:lnTo>
                  <a:lnTo>
                    <a:pt x="54" y="129"/>
                  </a:lnTo>
                  <a:lnTo>
                    <a:pt x="60" y="142"/>
                  </a:lnTo>
                  <a:lnTo>
                    <a:pt x="65" y="158"/>
                  </a:lnTo>
                  <a:lnTo>
                    <a:pt x="71" y="177"/>
                  </a:lnTo>
                  <a:lnTo>
                    <a:pt x="77" y="193"/>
                  </a:lnTo>
                  <a:lnTo>
                    <a:pt x="78" y="206"/>
                  </a:lnTo>
                  <a:lnTo>
                    <a:pt x="78" y="214"/>
                  </a:lnTo>
                  <a:lnTo>
                    <a:pt x="77" y="220"/>
                  </a:lnTo>
                  <a:lnTo>
                    <a:pt x="77" y="224"/>
                  </a:lnTo>
                  <a:lnTo>
                    <a:pt x="77" y="227"/>
                  </a:lnTo>
                  <a:lnTo>
                    <a:pt x="77" y="231"/>
                  </a:lnTo>
                  <a:lnTo>
                    <a:pt x="77" y="235"/>
                  </a:lnTo>
                  <a:lnTo>
                    <a:pt x="77" y="241"/>
                  </a:lnTo>
                  <a:lnTo>
                    <a:pt x="78" y="245"/>
                  </a:lnTo>
                  <a:lnTo>
                    <a:pt x="82" y="249"/>
                  </a:lnTo>
                  <a:lnTo>
                    <a:pt x="88" y="258"/>
                  </a:lnTo>
                  <a:lnTo>
                    <a:pt x="93" y="269"/>
                  </a:lnTo>
                  <a:lnTo>
                    <a:pt x="99" y="280"/>
                  </a:lnTo>
                  <a:lnTo>
                    <a:pt x="103" y="293"/>
                  </a:lnTo>
                  <a:lnTo>
                    <a:pt x="110" y="307"/>
                  </a:lnTo>
                  <a:lnTo>
                    <a:pt x="119" y="319"/>
                  </a:lnTo>
                  <a:lnTo>
                    <a:pt x="128" y="326"/>
                  </a:lnTo>
                  <a:lnTo>
                    <a:pt x="135" y="329"/>
                  </a:lnTo>
                  <a:lnTo>
                    <a:pt x="142" y="330"/>
                  </a:lnTo>
                  <a:lnTo>
                    <a:pt x="151" y="332"/>
                  </a:lnTo>
                  <a:lnTo>
                    <a:pt x="159" y="333"/>
                  </a:lnTo>
                  <a:lnTo>
                    <a:pt x="167" y="332"/>
                  </a:lnTo>
                  <a:lnTo>
                    <a:pt x="173" y="330"/>
                  </a:lnTo>
                  <a:lnTo>
                    <a:pt x="179" y="326"/>
                  </a:lnTo>
                  <a:lnTo>
                    <a:pt x="181" y="321"/>
                  </a:lnTo>
                  <a:lnTo>
                    <a:pt x="181" y="315"/>
                  </a:lnTo>
                  <a:lnTo>
                    <a:pt x="180" y="309"/>
                  </a:lnTo>
                  <a:lnTo>
                    <a:pt x="177" y="302"/>
                  </a:lnTo>
                  <a:lnTo>
                    <a:pt x="176" y="297"/>
                  </a:lnTo>
                  <a:lnTo>
                    <a:pt x="173" y="288"/>
                  </a:lnTo>
                  <a:lnTo>
                    <a:pt x="169" y="277"/>
                  </a:lnTo>
                  <a:lnTo>
                    <a:pt x="166" y="265"/>
                  </a:lnTo>
                  <a:lnTo>
                    <a:pt x="163" y="256"/>
                  </a:lnTo>
                  <a:lnTo>
                    <a:pt x="162" y="249"/>
                  </a:lnTo>
                  <a:lnTo>
                    <a:pt x="156" y="239"/>
                  </a:lnTo>
                  <a:lnTo>
                    <a:pt x="152" y="230"/>
                  </a:lnTo>
                  <a:lnTo>
                    <a:pt x="149" y="224"/>
                  </a:lnTo>
                  <a:lnTo>
                    <a:pt x="144" y="213"/>
                  </a:lnTo>
                  <a:lnTo>
                    <a:pt x="133" y="189"/>
                  </a:lnTo>
                  <a:lnTo>
                    <a:pt x="120" y="160"/>
                  </a:lnTo>
                  <a:lnTo>
                    <a:pt x="113" y="135"/>
                  </a:lnTo>
                  <a:lnTo>
                    <a:pt x="109" y="102"/>
                  </a:lnTo>
                  <a:lnTo>
                    <a:pt x="100" y="59"/>
                  </a:lnTo>
                  <a:lnTo>
                    <a:pt x="92" y="20"/>
                  </a:lnTo>
                  <a:lnTo>
                    <a:pt x="89" y="3"/>
                  </a:lnTo>
                  <a:close/>
                </a:path>
              </a:pathLst>
            </a:custGeom>
            <a:solidFill>
              <a:srgbClr val="ddddd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5" name=""/>
            <p:cNvSpPr/>
            <p:nvPr/>
          </p:nvSpPr>
          <p:spPr>
            <a:xfrm>
              <a:off x="2579400" y="3001680"/>
              <a:ext cx="90360" cy="203400"/>
            </a:xfrm>
            <a:custGeom>
              <a:avLst/>
              <a:gdLst/>
              <a:ahLst/>
              <a:rect l="l" t="t" r="r" b="b"/>
              <a:pathLst>
                <a:path w="115" h="256">
                  <a:moveTo>
                    <a:pt x="46" y="0"/>
                  </a:moveTo>
                  <a:lnTo>
                    <a:pt x="49" y="1"/>
                  </a:lnTo>
                  <a:lnTo>
                    <a:pt x="56" y="5"/>
                  </a:lnTo>
                  <a:lnTo>
                    <a:pt x="64" y="11"/>
                  </a:lnTo>
                  <a:lnTo>
                    <a:pt x="71" y="21"/>
                  </a:lnTo>
                  <a:lnTo>
                    <a:pt x="74" y="25"/>
                  </a:lnTo>
                  <a:lnTo>
                    <a:pt x="80" y="28"/>
                  </a:lnTo>
                  <a:lnTo>
                    <a:pt x="87" y="29"/>
                  </a:lnTo>
                  <a:lnTo>
                    <a:pt x="94" y="31"/>
                  </a:lnTo>
                  <a:lnTo>
                    <a:pt x="101" y="32"/>
                  </a:lnTo>
                  <a:lnTo>
                    <a:pt x="108" y="32"/>
                  </a:lnTo>
                  <a:lnTo>
                    <a:pt x="112" y="32"/>
                  </a:lnTo>
                  <a:lnTo>
                    <a:pt x="115" y="32"/>
                  </a:lnTo>
                  <a:lnTo>
                    <a:pt x="113" y="33"/>
                  </a:lnTo>
                  <a:lnTo>
                    <a:pt x="111" y="38"/>
                  </a:lnTo>
                  <a:lnTo>
                    <a:pt x="105" y="46"/>
                  </a:lnTo>
                  <a:lnTo>
                    <a:pt x="98" y="57"/>
                  </a:lnTo>
                  <a:lnTo>
                    <a:pt x="90" y="71"/>
                  </a:lnTo>
                  <a:lnTo>
                    <a:pt x="81" y="91"/>
                  </a:lnTo>
                  <a:lnTo>
                    <a:pt x="74" y="113"/>
                  </a:lnTo>
                  <a:lnTo>
                    <a:pt x="66" y="141"/>
                  </a:lnTo>
                  <a:lnTo>
                    <a:pt x="63" y="152"/>
                  </a:lnTo>
                  <a:lnTo>
                    <a:pt x="62" y="162"/>
                  </a:lnTo>
                  <a:lnTo>
                    <a:pt x="62" y="172"/>
                  </a:lnTo>
                  <a:lnTo>
                    <a:pt x="62" y="179"/>
                  </a:lnTo>
                  <a:lnTo>
                    <a:pt x="66" y="187"/>
                  </a:lnTo>
                  <a:lnTo>
                    <a:pt x="70" y="201"/>
                  </a:lnTo>
                  <a:lnTo>
                    <a:pt x="76" y="214"/>
                  </a:lnTo>
                  <a:lnTo>
                    <a:pt x="77" y="224"/>
                  </a:lnTo>
                  <a:lnTo>
                    <a:pt x="78" y="229"/>
                  </a:lnTo>
                  <a:lnTo>
                    <a:pt x="80" y="235"/>
                  </a:lnTo>
                  <a:lnTo>
                    <a:pt x="81" y="239"/>
                  </a:lnTo>
                  <a:lnTo>
                    <a:pt x="83" y="242"/>
                  </a:lnTo>
                  <a:lnTo>
                    <a:pt x="84" y="245"/>
                  </a:lnTo>
                  <a:lnTo>
                    <a:pt x="83" y="249"/>
                  </a:lnTo>
                  <a:lnTo>
                    <a:pt x="81" y="253"/>
                  </a:lnTo>
                  <a:lnTo>
                    <a:pt x="78" y="255"/>
                  </a:lnTo>
                  <a:lnTo>
                    <a:pt x="74" y="255"/>
                  </a:lnTo>
                  <a:lnTo>
                    <a:pt x="70" y="256"/>
                  </a:lnTo>
                  <a:lnTo>
                    <a:pt x="64" y="256"/>
                  </a:lnTo>
                  <a:lnTo>
                    <a:pt x="57" y="256"/>
                  </a:lnTo>
                  <a:lnTo>
                    <a:pt x="50" y="256"/>
                  </a:lnTo>
                  <a:lnTo>
                    <a:pt x="45" y="255"/>
                  </a:lnTo>
                  <a:lnTo>
                    <a:pt x="41" y="253"/>
                  </a:lnTo>
                  <a:lnTo>
                    <a:pt x="36" y="249"/>
                  </a:lnTo>
                  <a:lnTo>
                    <a:pt x="32" y="238"/>
                  </a:lnTo>
                  <a:lnTo>
                    <a:pt x="28" y="225"/>
                  </a:lnTo>
                  <a:lnTo>
                    <a:pt x="24" y="214"/>
                  </a:lnTo>
                  <a:lnTo>
                    <a:pt x="20" y="204"/>
                  </a:lnTo>
                  <a:lnTo>
                    <a:pt x="14" y="196"/>
                  </a:lnTo>
                  <a:lnTo>
                    <a:pt x="7" y="185"/>
                  </a:lnTo>
                  <a:lnTo>
                    <a:pt x="2" y="173"/>
                  </a:lnTo>
                  <a:lnTo>
                    <a:pt x="0" y="164"/>
                  </a:lnTo>
                  <a:lnTo>
                    <a:pt x="0" y="157"/>
                  </a:lnTo>
                  <a:lnTo>
                    <a:pt x="2" y="150"/>
                  </a:lnTo>
                  <a:lnTo>
                    <a:pt x="4" y="143"/>
                  </a:lnTo>
                  <a:lnTo>
                    <a:pt x="10" y="134"/>
                  </a:lnTo>
                  <a:lnTo>
                    <a:pt x="11" y="130"/>
                  </a:lnTo>
                  <a:lnTo>
                    <a:pt x="13" y="127"/>
                  </a:lnTo>
                  <a:lnTo>
                    <a:pt x="13" y="123"/>
                  </a:lnTo>
                  <a:lnTo>
                    <a:pt x="14" y="120"/>
                  </a:lnTo>
                  <a:lnTo>
                    <a:pt x="15" y="117"/>
                  </a:lnTo>
                  <a:lnTo>
                    <a:pt x="17" y="115"/>
                  </a:lnTo>
                  <a:lnTo>
                    <a:pt x="20" y="112"/>
                  </a:lnTo>
                  <a:lnTo>
                    <a:pt x="21" y="106"/>
                  </a:lnTo>
                  <a:lnTo>
                    <a:pt x="27" y="91"/>
                  </a:lnTo>
                  <a:lnTo>
                    <a:pt x="35" y="63"/>
                  </a:lnTo>
                  <a:lnTo>
                    <a:pt x="43" y="31"/>
                  </a:lnTo>
                  <a:lnTo>
                    <a:pt x="46" y="0"/>
                  </a:lnTo>
                  <a:close/>
                </a:path>
              </a:pathLst>
            </a:custGeom>
            <a:solidFill>
              <a:srgbClr val="ddddd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6" name=""/>
            <p:cNvSpPr/>
            <p:nvPr/>
          </p:nvSpPr>
          <p:spPr>
            <a:xfrm>
              <a:off x="2544480" y="2646000"/>
              <a:ext cx="52200" cy="81000"/>
            </a:xfrm>
            <a:custGeom>
              <a:avLst/>
              <a:gdLst/>
              <a:ahLst/>
              <a:rect l="l" t="t" r="r" b="b"/>
              <a:pathLst>
                <a:path w="67" h="102">
                  <a:moveTo>
                    <a:pt x="5" y="0"/>
                  </a:moveTo>
                  <a:lnTo>
                    <a:pt x="5" y="3"/>
                  </a:lnTo>
                  <a:lnTo>
                    <a:pt x="3" y="13"/>
                  </a:lnTo>
                  <a:lnTo>
                    <a:pt x="3" y="23"/>
                  </a:lnTo>
                  <a:lnTo>
                    <a:pt x="2" y="34"/>
                  </a:lnTo>
                  <a:lnTo>
                    <a:pt x="0" y="44"/>
                  </a:lnTo>
                  <a:lnTo>
                    <a:pt x="0" y="55"/>
                  </a:lnTo>
                  <a:lnTo>
                    <a:pt x="0" y="65"/>
                  </a:lnTo>
                  <a:lnTo>
                    <a:pt x="3" y="72"/>
                  </a:lnTo>
                  <a:lnTo>
                    <a:pt x="5" y="73"/>
                  </a:lnTo>
                  <a:lnTo>
                    <a:pt x="6" y="73"/>
                  </a:lnTo>
                  <a:lnTo>
                    <a:pt x="7" y="73"/>
                  </a:lnTo>
                  <a:lnTo>
                    <a:pt x="7" y="73"/>
                  </a:lnTo>
                  <a:lnTo>
                    <a:pt x="7" y="74"/>
                  </a:lnTo>
                  <a:lnTo>
                    <a:pt x="9" y="77"/>
                  </a:lnTo>
                  <a:lnTo>
                    <a:pt x="10" y="81"/>
                  </a:lnTo>
                  <a:lnTo>
                    <a:pt x="14" y="84"/>
                  </a:lnTo>
                  <a:lnTo>
                    <a:pt x="16" y="86"/>
                  </a:lnTo>
                  <a:lnTo>
                    <a:pt x="17" y="88"/>
                  </a:lnTo>
                  <a:lnTo>
                    <a:pt x="21" y="91"/>
                  </a:lnTo>
                  <a:lnTo>
                    <a:pt x="28" y="93"/>
                  </a:lnTo>
                  <a:lnTo>
                    <a:pt x="30" y="94"/>
                  </a:lnTo>
                  <a:lnTo>
                    <a:pt x="34" y="97"/>
                  </a:lnTo>
                  <a:lnTo>
                    <a:pt x="41" y="101"/>
                  </a:lnTo>
                  <a:lnTo>
                    <a:pt x="48" y="102"/>
                  </a:lnTo>
                  <a:lnTo>
                    <a:pt x="55" y="101"/>
                  </a:lnTo>
                  <a:lnTo>
                    <a:pt x="59" y="98"/>
                  </a:lnTo>
                  <a:lnTo>
                    <a:pt x="59" y="94"/>
                  </a:lnTo>
                  <a:lnTo>
                    <a:pt x="54" y="91"/>
                  </a:lnTo>
                  <a:lnTo>
                    <a:pt x="48" y="87"/>
                  </a:lnTo>
                  <a:lnTo>
                    <a:pt x="47" y="81"/>
                  </a:lnTo>
                  <a:lnTo>
                    <a:pt x="48" y="77"/>
                  </a:lnTo>
                  <a:lnTo>
                    <a:pt x="49" y="76"/>
                  </a:lnTo>
                  <a:lnTo>
                    <a:pt x="49" y="79"/>
                  </a:lnTo>
                  <a:lnTo>
                    <a:pt x="48" y="83"/>
                  </a:lnTo>
                  <a:lnTo>
                    <a:pt x="51" y="86"/>
                  </a:lnTo>
                  <a:lnTo>
                    <a:pt x="59" y="81"/>
                  </a:lnTo>
                  <a:lnTo>
                    <a:pt x="65" y="74"/>
                  </a:lnTo>
                  <a:lnTo>
                    <a:pt x="66" y="67"/>
                  </a:lnTo>
                  <a:lnTo>
                    <a:pt x="66" y="62"/>
                  </a:lnTo>
                  <a:lnTo>
                    <a:pt x="66" y="60"/>
                  </a:lnTo>
                  <a:lnTo>
                    <a:pt x="66" y="55"/>
                  </a:lnTo>
                  <a:lnTo>
                    <a:pt x="67" y="48"/>
                  </a:lnTo>
                  <a:lnTo>
                    <a:pt x="67" y="42"/>
                  </a:lnTo>
                  <a:lnTo>
                    <a:pt x="66" y="38"/>
                  </a:lnTo>
                  <a:lnTo>
                    <a:pt x="63" y="35"/>
                  </a:lnTo>
                  <a:lnTo>
                    <a:pt x="59" y="30"/>
                  </a:lnTo>
                  <a:lnTo>
                    <a:pt x="54" y="24"/>
                  </a:lnTo>
                  <a:lnTo>
                    <a:pt x="51" y="18"/>
                  </a:lnTo>
                  <a:lnTo>
                    <a:pt x="49" y="13"/>
                  </a:lnTo>
                  <a:lnTo>
                    <a:pt x="49" y="7"/>
                  </a:lnTo>
                  <a:lnTo>
                    <a:pt x="51" y="3"/>
                  </a:lnTo>
                  <a:lnTo>
                    <a:pt x="51" y="2"/>
                  </a:lnTo>
                  <a:lnTo>
                    <a:pt x="49" y="2"/>
                  </a:lnTo>
                  <a:lnTo>
                    <a:pt x="48" y="2"/>
                  </a:lnTo>
                  <a:lnTo>
                    <a:pt x="44" y="3"/>
                  </a:lnTo>
                  <a:lnTo>
                    <a:pt x="40" y="3"/>
                  </a:lnTo>
                  <a:lnTo>
                    <a:pt x="33" y="3"/>
                  </a:lnTo>
                  <a:lnTo>
                    <a:pt x="24" y="3"/>
                  </a:lnTo>
                  <a:lnTo>
                    <a:pt x="16" y="2"/>
                  </a:lnTo>
                  <a:lnTo>
                    <a:pt x="5" y="0"/>
                  </a:lnTo>
                  <a:close/>
                </a:path>
              </a:pathLst>
            </a:custGeom>
            <a:solidFill>
              <a:srgbClr val="dddddd"/>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37" name=""/>
            <p:cNvSpPr/>
            <p:nvPr/>
          </p:nvSpPr>
          <p:spPr>
            <a:xfrm>
              <a:off x="2825640" y="2636640"/>
              <a:ext cx="50400" cy="57240"/>
            </a:xfrm>
            <a:custGeom>
              <a:avLst/>
              <a:gdLst/>
              <a:ahLst/>
              <a:rect l="l" t="t" r="r" b="b"/>
              <a:pathLst>
                <a:path w="64" h="72">
                  <a:moveTo>
                    <a:pt x="0" y="56"/>
                  </a:moveTo>
                  <a:lnTo>
                    <a:pt x="0" y="5"/>
                  </a:lnTo>
                  <a:lnTo>
                    <a:pt x="7" y="4"/>
                  </a:lnTo>
                  <a:lnTo>
                    <a:pt x="21" y="2"/>
                  </a:lnTo>
                  <a:lnTo>
                    <a:pt x="34" y="1"/>
                  </a:lnTo>
                  <a:lnTo>
                    <a:pt x="39" y="0"/>
                  </a:lnTo>
                  <a:lnTo>
                    <a:pt x="39" y="4"/>
                  </a:lnTo>
                  <a:lnTo>
                    <a:pt x="44" y="9"/>
                  </a:lnTo>
                  <a:lnTo>
                    <a:pt x="48" y="14"/>
                  </a:lnTo>
                  <a:lnTo>
                    <a:pt x="52" y="18"/>
                  </a:lnTo>
                  <a:lnTo>
                    <a:pt x="56" y="22"/>
                  </a:lnTo>
                  <a:lnTo>
                    <a:pt x="60" y="28"/>
                  </a:lnTo>
                  <a:lnTo>
                    <a:pt x="63" y="33"/>
                  </a:lnTo>
                  <a:lnTo>
                    <a:pt x="64" y="35"/>
                  </a:lnTo>
                  <a:lnTo>
                    <a:pt x="60" y="35"/>
                  </a:lnTo>
                  <a:lnTo>
                    <a:pt x="56" y="35"/>
                  </a:lnTo>
                  <a:lnTo>
                    <a:pt x="55" y="36"/>
                  </a:lnTo>
                  <a:lnTo>
                    <a:pt x="56" y="42"/>
                  </a:lnTo>
                  <a:lnTo>
                    <a:pt x="57" y="47"/>
                  </a:lnTo>
                  <a:lnTo>
                    <a:pt x="57" y="53"/>
                  </a:lnTo>
                  <a:lnTo>
                    <a:pt x="57" y="57"/>
                  </a:lnTo>
                  <a:lnTo>
                    <a:pt x="56" y="60"/>
                  </a:lnTo>
                  <a:lnTo>
                    <a:pt x="55" y="63"/>
                  </a:lnTo>
                  <a:lnTo>
                    <a:pt x="52" y="65"/>
                  </a:lnTo>
                  <a:lnTo>
                    <a:pt x="49" y="68"/>
                  </a:lnTo>
                  <a:lnTo>
                    <a:pt x="46" y="71"/>
                  </a:lnTo>
                  <a:lnTo>
                    <a:pt x="44" y="72"/>
                  </a:lnTo>
                  <a:lnTo>
                    <a:pt x="42" y="72"/>
                  </a:lnTo>
                  <a:lnTo>
                    <a:pt x="41" y="70"/>
                  </a:lnTo>
                  <a:lnTo>
                    <a:pt x="42" y="65"/>
                  </a:lnTo>
                  <a:lnTo>
                    <a:pt x="44" y="61"/>
                  </a:lnTo>
                  <a:lnTo>
                    <a:pt x="44" y="58"/>
                  </a:lnTo>
                  <a:lnTo>
                    <a:pt x="44" y="57"/>
                  </a:lnTo>
                  <a:lnTo>
                    <a:pt x="45" y="56"/>
                  </a:lnTo>
                  <a:lnTo>
                    <a:pt x="45" y="53"/>
                  </a:lnTo>
                  <a:lnTo>
                    <a:pt x="42" y="50"/>
                  </a:lnTo>
                  <a:lnTo>
                    <a:pt x="39" y="46"/>
                  </a:lnTo>
                  <a:lnTo>
                    <a:pt x="38" y="42"/>
                  </a:lnTo>
                  <a:lnTo>
                    <a:pt x="32" y="43"/>
                  </a:lnTo>
                  <a:lnTo>
                    <a:pt x="21" y="47"/>
                  </a:lnTo>
                  <a:lnTo>
                    <a:pt x="9" y="51"/>
                  </a:lnTo>
                  <a:lnTo>
                    <a:pt x="0" y="56"/>
                  </a:lnTo>
                  <a:lnTo>
                    <a:pt x="0" y="56"/>
                  </a:lnTo>
                  <a:close/>
                </a:path>
              </a:pathLst>
            </a:custGeom>
            <a:solidFill>
              <a:srgbClr val="dddddd"/>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grpSp>
      <p:grpSp>
        <p:nvGrpSpPr>
          <p:cNvPr id="1138" name=""/>
          <p:cNvGrpSpPr/>
          <p:nvPr/>
        </p:nvGrpSpPr>
        <p:grpSpPr>
          <a:xfrm>
            <a:off x="0" y="968400"/>
            <a:ext cx="1900080" cy="2290680"/>
            <a:chOff x="0" y="968400"/>
            <a:chExt cx="1900080" cy="2290680"/>
          </a:xfrm>
        </p:grpSpPr>
        <p:sp>
          <p:nvSpPr>
            <p:cNvPr id="1139" name=""/>
            <p:cNvSpPr/>
            <p:nvPr/>
          </p:nvSpPr>
          <p:spPr>
            <a:xfrm>
              <a:off x="0" y="9684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140" name="6%20Sigma1" descr=""/>
            <p:cNvPicPr/>
            <p:nvPr/>
          </p:nvPicPr>
          <p:blipFill>
            <a:blip r:embed="rId2"/>
            <a:stretch/>
          </p:blipFill>
          <p:spPr>
            <a:xfrm>
              <a:off x="14040" y="1779480"/>
              <a:ext cx="1820880" cy="1065240"/>
            </a:xfrm>
            <a:prstGeom prst="rect">
              <a:avLst/>
            </a:prstGeom>
            <a:noFill/>
            <a:ln w="0">
              <a:noFill/>
            </a:ln>
          </p:spPr>
        </p:pic>
        <p:sp>
          <p:nvSpPr>
            <p:cNvPr id="1141" name=""/>
            <p:cNvSpPr/>
            <p:nvPr/>
          </p:nvSpPr>
          <p:spPr>
            <a:xfrm>
              <a:off x="190440" y="15620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1142" name=""/>
            <p:cNvSpPr/>
            <p:nvPr/>
          </p:nvSpPr>
          <p:spPr>
            <a:xfrm>
              <a:off x="87840" y="18414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1143" name=""/>
            <p:cNvSpPr/>
            <p:nvPr/>
          </p:nvSpPr>
          <p:spPr>
            <a:xfrm>
              <a:off x="75600" y="21193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1144" name=""/>
            <p:cNvSpPr/>
            <p:nvPr/>
          </p:nvSpPr>
          <p:spPr>
            <a:xfrm>
              <a:off x="225000" y="23986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a:t>
              </a:r>
              <a:r>
                <a:rPr b="1" lang="en-US" sz="1000" strike="noStrike" u="none">
                  <a:solidFill>
                    <a:srgbClr val="ff3300"/>
                  </a:solidFill>
                  <a:effectLst/>
                  <a:uFillTx/>
                  <a:latin typeface="Arial"/>
                </a:rPr>
                <a:t>  FULFILLMENT</a:t>
              </a:r>
              <a:endParaRPr b="0" lang="en-US" sz="1000" strike="noStrike" u="none">
                <a:solidFill>
                  <a:srgbClr val="000000"/>
                </a:solidFill>
                <a:effectLst/>
                <a:uFillTx/>
                <a:latin typeface="Times New Roman"/>
              </a:endParaRPr>
            </a:p>
          </p:txBody>
        </p:sp>
        <p:sp>
          <p:nvSpPr>
            <p:cNvPr id="1145" name=""/>
            <p:cNvSpPr/>
            <p:nvPr/>
          </p:nvSpPr>
          <p:spPr>
            <a:xfrm>
              <a:off x="239760" y="26748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1146" name=""/>
            <p:cNvGrpSpPr/>
            <p:nvPr/>
          </p:nvGrpSpPr>
          <p:grpSpPr>
            <a:xfrm>
              <a:off x="77760" y="1019160"/>
              <a:ext cx="474480" cy="436680"/>
              <a:chOff x="77760" y="1019160"/>
              <a:chExt cx="474480" cy="436680"/>
            </a:xfrm>
          </p:grpSpPr>
          <p:sp>
            <p:nvSpPr>
              <p:cNvPr id="1147" name=""/>
              <p:cNvSpPr/>
              <p:nvPr/>
            </p:nvSpPr>
            <p:spPr>
              <a:xfrm>
                <a:off x="77760" y="10191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8" name=""/>
              <p:cNvSpPr/>
              <p:nvPr/>
            </p:nvSpPr>
            <p:spPr>
              <a:xfrm>
                <a:off x="13752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9" name=""/>
              <p:cNvSpPr/>
              <p:nvPr/>
            </p:nvSpPr>
            <p:spPr>
              <a:xfrm>
                <a:off x="13752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50" name=""/>
            <p:cNvSpPr/>
            <p:nvPr/>
          </p:nvSpPr>
          <p:spPr>
            <a:xfrm>
              <a:off x="557280" y="11113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1151" name=""/>
            <p:cNvSpPr/>
            <p:nvPr/>
          </p:nvSpPr>
          <p:spPr>
            <a:xfrm>
              <a:off x="154800" y="29559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152" name=""/>
          <p:cNvSpPr/>
          <p:nvPr/>
        </p:nvSpPr>
        <p:spPr>
          <a:xfrm>
            <a:off x="2055240" y="2167560"/>
            <a:ext cx="7071840" cy="283572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Meet Customer Request - Never be outdone  </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No Variation - “Must have” in e-World</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Company Wide Goal - </a:t>
            </a:r>
            <a:r>
              <a:rPr b="1" i="1" lang="en-US" sz="2400" strike="noStrike" u="sng">
                <a:solidFill>
                  <a:srgbClr val="ffffff"/>
                </a:solidFill>
                <a:effectLst/>
                <a:uFillTx/>
                <a:latin typeface="Arial"/>
              </a:rPr>
              <a:t>Always</a:t>
            </a:r>
            <a:r>
              <a:rPr b="1" i="1" lang="en-US" sz="2400" strike="noStrike" u="none">
                <a:solidFill>
                  <a:srgbClr val="ffffff"/>
                </a:solidFill>
                <a:effectLst/>
                <a:uFillTx/>
                <a:latin typeface="Arial"/>
              </a:rPr>
              <a:t> within 5 days</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Drives Customer Satisfaction &amp; Growth</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Customer focused Internal Processes</a:t>
            </a:r>
            <a:endParaRPr b="0" lang="en-US" sz="2400" strike="noStrike" u="none">
              <a:solidFill>
                <a:srgbClr val="000000"/>
              </a:solidFill>
              <a:effectLst/>
              <a:uFillTx/>
              <a:latin typeface="Times New Roman"/>
            </a:endParaRPr>
          </a:p>
          <a:p>
            <a:pPr>
              <a:lnSpc>
                <a:spcPct val="13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i="1" lang="en-US" sz="2400" strike="noStrike" u="none">
                <a:solidFill>
                  <a:srgbClr val="ffffff"/>
                </a:solidFill>
                <a:effectLst/>
                <a:uFillTx/>
                <a:latin typeface="Arial"/>
              </a:rPr>
              <a:t>Drives Speed &amp; Simplicity </a:t>
            </a:r>
            <a:endParaRPr b="0" lang="en-US" sz="2400" strike="noStrike" u="none">
              <a:solidFill>
                <a:srgbClr val="000000"/>
              </a:solidFill>
              <a:effectLst/>
              <a:uFillTx/>
              <a:latin typeface="Times New Roman"/>
            </a:endParaRPr>
          </a:p>
        </p:txBody>
      </p:sp>
      <p:sp>
        <p:nvSpPr>
          <p:cNvPr id="1153" name=""/>
          <p:cNvSpPr/>
          <p:nvPr/>
        </p:nvSpPr>
        <p:spPr>
          <a:xfrm>
            <a:off x="3000240" y="1128600"/>
            <a:ext cx="5083560" cy="58212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dddddd"/>
                </a:solidFill>
                <a:effectLst/>
                <a:uFillTx/>
                <a:latin typeface="Arial"/>
              </a:rPr>
              <a:t>Six Sigma Fulfillment :</a:t>
            </a:r>
            <a:endParaRPr b="0" lang="en-US" sz="3600" strike="noStrike" u="none">
              <a:solidFill>
                <a:srgbClr val="000000"/>
              </a:solidFill>
              <a:effectLst/>
              <a:uFillTx/>
              <a:latin typeface="Times New Roman"/>
            </a:endParaRPr>
          </a:p>
        </p:txBody>
      </p:sp>
      <p:sp>
        <p:nvSpPr>
          <p:cNvPr id="1154" name=""/>
          <p:cNvSpPr/>
          <p:nvPr/>
        </p:nvSpPr>
        <p:spPr>
          <a:xfrm>
            <a:off x="3119400" y="1731960"/>
            <a:ext cx="4923000" cy="0"/>
          </a:xfrm>
          <a:prstGeom prst="line">
            <a:avLst/>
          </a:prstGeom>
          <a:ln w="38160">
            <a:solidFill>
              <a:srgbClr val="ff9933"/>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5" name=""/>
          <p:cNvSpPr/>
          <p:nvPr/>
        </p:nvSpPr>
        <p:spPr>
          <a:xfrm>
            <a:off x="1042920" y="5479920"/>
            <a:ext cx="7094520" cy="65592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Enormous Rewards for 6 Sigma Fulfillment </a:t>
            </a:r>
            <a:endParaRPr b="0" lang="en-US" sz="2400" strike="noStrike" u="none">
              <a:solidFill>
                <a:srgbClr val="000000"/>
              </a:solidFill>
              <a:effectLst/>
              <a:uFillTx/>
              <a:latin typeface="Times New Roman"/>
            </a:endParaRPr>
          </a:p>
        </p:txBody>
      </p:sp>
      <p:sp>
        <p:nvSpPr>
          <p:cNvPr id="1156" name=""/>
          <p:cNvSpPr/>
          <p:nvPr/>
        </p:nvSpPr>
        <p:spPr>
          <a:xfrm>
            <a:off x="4781520" y="101520"/>
            <a:ext cx="4626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6 Sigma</a:t>
            </a:r>
            <a:r>
              <a:rPr b="1" i="1" lang="en-US" sz="3600" strike="noStrike" u="none">
                <a:solidFill>
                  <a:srgbClr val="000000"/>
                </a:solidFill>
                <a:effectLst/>
                <a:uFillTx/>
                <a:latin typeface="GEsansCon57"/>
              </a:rPr>
              <a:t> </a:t>
            </a:r>
            <a:r>
              <a:rPr b="1" i="1" lang="en-US" sz="3600" strike="noStrike" u="none">
                <a:solidFill>
                  <a:srgbClr val="ff0000"/>
                </a:solidFill>
                <a:effectLst/>
                <a:uFillTx/>
                <a:latin typeface="GEsansCon57"/>
              </a:rPr>
              <a:t>Fulfillment </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1157" name=""/>
          <p:cNvGrpSpPr/>
          <p:nvPr/>
        </p:nvGrpSpPr>
        <p:grpSpPr>
          <a:xfrm>
            <a:off x="192240" y="982800"/>
            <a:ext cx="1900080" cy="2290680"/>
            <a:chOff x="192240" y="982800"/>
            <a:chExt cx="1900080" cy="2290680"/>
          </a:xfrm>
        </p:grpSpPr>
        <p:sp>
          <p:nvSpPr>
            <p:cNvPr id="1158" name=""/>
            <p:cNvSpPr/>
            <p:nvPr/>
          </p:nvSpPr>
          <p:spPr>
            <a:xfrm>
              <a:off x="192240" y="9828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159" name="6%20Sigma1" descr=""/>
            <p:cNvPicPr/>
            <p:nvPr/>
          </p:nvPicPr>
          <p:blipFill>
            <a:blip r:embed="rId1"/>
            <a:stretch/>
          </p:blipFill>
          <p:spPr>
            <a:xfrm>
              <a:off x="206280" y="1793880"/>
              <a:ext cx="1820880" cy="1065240"/>
            </a:xfrm>
            <a:prstGeom prst="rect">
              <a:avLst/>
            </a:prstGeom>
            <a:noFill/>
            <a:ln w="0">
              <a:noFill/>
            </a:ln>
          </p:spPr>
        </p:pic>
        <p:sp>
          <p:nvSpPr>
            <p:cNvPr id="1160" name=""/>
            <p:cNvSpPr/>
            <p:nvPr/>
          </p:nvSpPr>
          <p:spPr>
            <a:xfrm>
              <a:off x="382680" y="15764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1161" name=""/>
            <p:cNvSpPr/>
            <p:nvPr/>
          </p:nvSpPr>
          <p:spPr>
            <a:xfrm>
              <a:off x="280080" y="18558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1162" name=""/>
            <p:cNvSpPr/>
            <p:nvPr/>
          </p:nvSpPr>
          <p:spPr>
            <a:xfrm>
              <a:off x="267840" y="21337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1163" name=""/>
            <p:cNvSpPr/>
            <p:nvPr/>
          </p:nvSpPr>
          <p:spPr>
            <a:xfrm>
              <a:off x="417240" y="24130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3300"/>
                  </a:solidFill>
                  <a:effectLst/>
                  <a:uFillTx/>
                  <a:latin typeface="Arial"/>
                </a:rPr>
                <a:t>1999  FULFILLMENT</a:t>
              </a:r>
              <a:endParaRPr b="0" lang="en-US" sz="1000" strike="noStrike" u="none">
                <a:solidFill>
                  <a:srgbClr val="000000"/>
                </a:solidFill>
                <a:effectLst/>
                <a:uFillTx/>
                <a:latin typeface="Times New Roman"/>
              </a:endParaRPr>
            </a:p>
          </p:txBody>
        </p:sp>
        <p:sp>
          <p:nvSpPr>
            <p:cNvPr id="1164" name=""/>
            <p:cNvSpPr/>
            <p:nvPr/>
          </p:nvSpPr>
          <p:spPr>
            <a:xfrm>
              <a:off x="432000" y="26892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1165" name=""/>
            <p:cNvGrpSpPr/>
            <p:nvPr/>
          </p:nvGrpSpPr>
          <p:grpSpPr>
            <a:xfrm>
              <a:off x="270000" y="1033560"/>
              <a:ext cx="474480" cy="436680"/>
              <a:chOff x="270000" y="1033560"/>
              <a:chExt cx="474480" cy="436680"/>
            </a:xfrm>
          </p:grpSpPr>
          <p:sp>
            <p:nvSpPr>
              <p:cNvPr id="1166" name=""/>
              <p:cNvSpPr/>
              <p:nvPr/>
            </p:nvSpPr>
            <p:spPr>
              <a:xfrm>
                <a:off x="270000" y="10335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7" name=""/>
              <p:cNvSpPr/>
              <p:nvPr/>
            </p:nvSpPr>
            <p:spPr>
              <a:xfrm>
                <a:off x="329760" y="11599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8" name=""/>
              <p:cNvSpPr/>
              <p:nvPr/>
            </p:nvSpPr>
            <p:spPr>
              <a:xfrm>
                <a:off x="329760" y="11599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69" name=""/>
            <p:cNvSpPr/>
            <p:nvPr/>
          </p:nvSpPr>
          <p:spPr>
            <a:xfrm>
              <a:off x="749520" y="11257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1170" name=""/>
            <p:cNvSpPr/>
            <p:nvPr/>
          </p:nvSpPr>
          <p:spPr>
            <a:xfrm>
              <a:off x="347040" y="29703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171" name=""/>
          <p:cNvSpPr/>
          <p:nvPr/>
        </p:nvSpPr>
        <p:spPr>
          <a:xfrm>
            <a:off x="6234480" y="101520"/>
            <a:ext cx="31525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Digitizing</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GE </a:t>
            </a:r>
            <a:endParaRPr b="0" lang="en-US" sz="3600" strike="noStrike" u="none">
              <a:solidFill>
                <a:srgbClr val="000000"/>
              </a:solidFill>
              <a:effectLst/>
              <a:uFillTx/>
              <a:latin typeface="Times New Roman"/>
            </a:endParaRPr>
          </a:p>
        </p:txBody>
      </p:sp>
      <p:sp>
        <p:nvSpPr>
          <p:cNvPr id="1172" name=""/>
          <p:cNvSpPr/>
          <p:nvPr/>
        </p:nvSpPr>
        <p:spPr>
          <a:xfrm>
            <a:off x="2411280" y="1111320"/>
            <a:ext cx="5566320" cy="400284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Narrow"/>
              </a:rPr>
              <a:t>Digitization at GE</a:t>
            </a:r>
            <a:endParaRPr b="0" lang="en-US" sz="36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dddddd"/>
                </a:solidFill>
                <a:effectLst/>
                <a:uFillTx/>
                <a:latin typeface="Arial Narrow"/>
              </a:rPr>
              <a:t>Focus :</a:t>
            </a:r>
            <a:br>
              <a:rPr sz="2800"/>
            </a:br>
            <a:br>
              <a:rPr sz="1400"/>
            </a:br>
            <a:r>
              <a:rPr b="1" lang="en-US" sz="2800" strike="noStrike" u="none">
                <a:solidFill>
                  <a:srgbClr val="ffff00"/>
                </a:solidFill>
                <a:effectLst/>
                <a:uFillTx/>
                <a:latin typeface="Arial Narrow"/>
              </a:rPr>
              <a:t>Automating all Business </a:t>
            </a:r>
            <a:br>
              <a:rPr sz="2800"/>
            </a:br>
            <a:r>
              <a:rPr b="1" lang="en-US" sz="2800" strike="noStrike" u="none">
                <a:solidFill>
                  <a:srgbClr val="ffff00"/>
                </a:solidFill>
                <a:effectLst/>
                <a:uFillTx/>
                <a:latin typeface="Arial Narrow"/>
              </a:rPr>
              <a:t>Processes</a:t>
            </a:r>
            <a:endParaRPr b="0" lang="en-US" sz="28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dddddd"/>
                </a:solidFill>
                <a:effectLst/>
                <a:uFillTx/>
                <a:latin typeface="Arial Narrow"/>
              </a:rPr>
              <a:t>Objective :</a:t>
            </a:r>
            <a:br>
              <a:rPr sz="2800"/>
            </a:br>
            <a:br>
              <a:rPr sz="1400"/>
            </a:br>
            <a:r>
              <a:rPr b="1" lang="en-US" sz="2800" strike="noStrike" u="none">
                <a:solidFill>
                  <a:srgbClr val="ffff00"/>
                </a:solidFill>
                <a:effectLst/>
                <a:uFillTx/>
                <a:latin typeface="Arial Narrow"/>
              </a:rPr>
              <a:t>Speed, Reliability &amp; Service</a:t>
            </a:r>
            <a:br>
              <a:rPr sz="2800"/>
            </a:br>
            <a:r>
              <a:rPr b="1" lang="en-US" sz="2800" strike="noStrike" u="none">
                <a:solidFill>
                  <a:srgbClr val="ffff00"/>
                </a:solidFill>
                <a:effectLst/>
                <a:uFillTx/>
                <a:latin typeface="Arial Narrow"/>
              </a:rPr>
              <a:t>on the Web at Much Lower Cost</a:t>
            </a:r>
            <a:endParaRPr b="0" lang="en-US" sz="2800" strike="noStrike" u="none">
              <a:solidFill>
                <a:srgbClr val="000000"/>
              </a:solidFill>
              <a:effectLst/>
              <a:uFillTx/>
              <a:latin typeface="Times New Roman"/>
            </a:endParaRPr>
          </a:p>
        </p:txBody>
      </p:sp>
      <p:sp>
        <p:nvSpPr>
          <p:cNvPr id="1173" name=""/>
          <p:cNvSpPr/>
          <p:nvPr/>
        </p:nvSpPr>
        <p:spPr>
          <a:xfrm>
            <a:off x="512640" y="5479920"/>
            <a:ext cx="8180640" cy="65592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Digitization - The Next Step In Customer Centricity &amp; Productivity</a:t>
            </a:r>
            <a:endParaRPr b="0" lang="en-US" sz="2000" strike="noStrike" u="none">
              <a:solidFill>
                <a:srgbClr val="000000"/>
              </a:solidFill>
              <a:effectLst/>
              <a:uFillTx/>
              <a:latin typeface="Times New Roman"/>
            </a:endParaRPr>
          </a:p>
        </p:txBody>
      </p:sp>
      <p:grpSp>
        <p:nvGrpSpPr>
          <p:cNvPr id="1174" name=""/>
          <p:cNvGrpSpPr/>
          <p:nvPr/>
        </p:nvGrpSpPr>
        <p:grpSpPr>
          <a:xfrm>
            <a:off x="374760" y="968400"/>
            <a:ext cx="1900080" cy="2290680"/>
            <a:chOff x="374760" y="968400"/>
            <a:chExt cx="1900080" cy="2290680"/>
          </a:xfrm>
        </p:grpSpPr>
        <p:sp>
          <p:nvSpPr>
            <p:cNvPr id="1175" name=""/>
            <p:cNvSpPr/>
            <p:nvPr/>
          </p:nvSpPr>
          <p:spPr>
            <a:xfrm>
              <a:off x="374760" y="968400"/>
              <a:ext cx="1858680" cy="229068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176" name="6%20Sigma1" descr=""/>
            <p:cNvPicPr/>
            <p:nvPr/>
          </p:nvPicPr>
          <p:blipFill>
            <a:blip r:embed="rId1"/>
            <a:stretch/>
          </p:blipFill>
          <p:spPr>
            <a:xfrm>
              <a:off x="388800" y="1779480"/>
              <a:ext cx="1820880" cy="1065240"/>
            </a:xfrm>
            <a:prstGeom prst="rect">
              <a:avLst/>
            </a:prstGeom>
            <a:noFill/>
            <a:ln w="0">
              <a:noFill/>
            </a:ln>
          </p:spPr>
        </p:pic>
        <p:sp>
          <p:nvSpPr>
            <p:cNvPr id="1177" name=""/>
            <p:cNvSpPr/>
            <p:nvPr/>
          </p:nvSpPr>
          <p:spPr>
            <a:xfrm>
              <a:off x="565200" y="1562040"/>
              <a:ext cx="14742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1995  PRODUCTIVITY</a:t>
              </a:r>
              <a:endParaRPr b="0" lang="en-US" sz="1000" strike="noStrike" u="none">
                <a:solidFill>
                  <a:srgbClr val="000000"/>
                </a:solidFill>
                <a:effectLst/>
                <a:uFillTx/>
                <a:latin typeface="Times New Roman"/>
              </a:endParaRPr>
            </a:p>
          </p:txBody>
        </p:sp>
        <p:sp>
          <p:nvSpPr>
            <p:cNvPr id="1178" name=""/>
            <p:cNvSpPr/>
            <p:nvPr/>
          </p:nvSpPr>
          <p:spPr>
            <a:xfrm>
              <a:off x="462600" y="1841400"/>
              <a:ext cx="16779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1997  PRODUCT DESIGN</a:t>
              </a:r>
              <a:endParaRPr b="0" lang="en-US" sz="1000" strike="noStrike" u="none">
                <a:solidFill>
                  <a:srgbClr val="000000"/>
                </a:solidFill>
                <a:effectLst/>
                <a:uFillTx/>
                <a:latin typeface="Times New Roman"/>
              </a:endParaRPr>
            </a:p>
          </p:txBody>
        </p:sp>
        <p:sp>
          <p:nvSpPr>
            <p:cNvPr id="1179" name=""/>
            <p:cNvSpPr/>
            <p:nvPr/>
          </p:nvSpPr>
          <p:spPr>
            <a:xfrm>
              <a:off x="450360" y="2119320"/>
              <a:ext cx="170280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1998  @ THE CUSTOMER</a:t>
              </a:r>
              <a:endParaRPr b="0" lang="en-US" sz="1000" strike="noStrike" u="none">
                <a:solidFill>
                  <a:srgbClr val="000000"/>
                </a:solidFill>
                <a:effectLst/>
                <a:uFillTx/>
                <a:latin typeface="Times New Roman"/>
              </a:endParaRPr>
            </a:p>
          </p:txBody>
        </p:sp>
        <p:sp>
          <p:nvSpPr>
            <p:cNvPr id="1180" name=""/>
            <p:cNvSpPr/>
            <p:nvPr/>
          </p:nvSpPr>
          <p:spPr>
            <a:xfrm>
              <a:off x="599760" y="2398680"/>
              <a:ext cx="140364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1999  FULFILLMENT</a:t>
              </a:r>
              <a:endParaRPr b="0" lang="en-US" sz="1000" strike="noStrike" u="none">
                <a:solidFill>
                  <a:srgbClr val="000000"/>
                </a:solidFill>
                <a:effectLst/>
                <a:uFillTx/>
                <a:latin typeface="Times New Roman"/>
              </a:endParaRPr>
            </a:p>
          </p:txBody>
        </p:sp>
        <p:sp>
          <p:nvSpPr>
            <p:cNvPr id="1181" name=""/>
            <p:cNvSpPr/>
            <p:nvPr/>
          </p:nvSpPr>
          <p:spPr>
            <a:xfrm>
              <a:off x="614520" y="2674800"/>
              <a:ext cx="137556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3300"/>
                  </a:solidFill>
                  <a:effectLst/>
                  <a:uFillTx/>
                  <a:latin typeface="Arial"/>
                </a:rPr>
                <a:t>2000  DIGITIZATION</a:t>
              </a:r>
              <a:endParaRPr b="0" lang="en-US" sz="1000" strike="noStrike" u="none">
                <a:solidFill>
                  <a:srgbClr val="000000"/>
                </a:solidFill>
                <a:effectLst/>
                <a:uFillTx/>
                <a:latin typeface="Times New Roman"/>
              </a:endParaRPr>
            </a:p>
          </p:txBody>
        </p:sp>
        <p:grpSp>
          <p:nvGrpSpPr>
            <p:cNvPr id="1182" name=""/>
            <p:cNvGrpSpPr/>
            <p:nvPr/>
          </p:nvGrpSpPr>
          <p:grpSpPr>
            <a:xfrm>
              <a:off x="452520" y="1019160"/>
              <a:ext cx="474480" cy="436680"/>
              <a:chOff x="452520" y="1019160"/>
              <a:chExt cx="474480" cy="436680"/>
            </a:xfrm>
          </p:grpSpPr>
          <p:sp>
            <p:nvSpPr>
              <p:cNvPr id="1183" name=""/>
              <p:cNvSpPr/>
              <p:nvPr/>
            </p:nvSpPr>
            <p:spPr>
              <a:xfrm>
                <a:off x="452520" y="1019160"/>
                <a:ext cx="398880" cy="32832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4"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5" name=""/>
              <p:cNvSpPr/>
              <p:nvPr/>
            </p:nvSpPr>
            <p:spPr>
              <a:xfrm>
                <a:off x="512280" y="1145520"/>
                <a:ext cx="414720" cy="31032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86" name=""/>
            <p:cNvSpPr/>
            <p:nvPr/>
          </p:nvSpPr>
          <p:spPr>
            <a:xfrm>
              <a:off x="932040" y="1111320"/>
              <a:ext cx="1342800" cy="419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Book Antiqua"/>
                </a:rPr>
                <a:t>Six Sigma Evolution</a:t>
              </a:r>
              <a:endParaRPr b="0" lang="en-US" sz="1200" strike="noStrike" u="none">
                <a:solidFill>
                  <a:srgbClr val="000000"/>
                </a:solidFill>
                <a:effectLst/>
                <a:uFillTx/>
                <a:latin typeface="Times New Roman"/>
              </a:endParaRPr>
            </a:p>
          </p:txBody>
        </p:sp>
        <p:sp>
          <p:nvSpPr>
            <p:cNvPr id="1187" name=""/>
            <p:cNvSpPr/>
            <p:nvPr/>
          </p:nvSpPr>
          <p:spPr>
            <a:xfrm>
              <a:off x="529560" y="2955960"/>
              <a:ext cx="1509120" cy="22968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b2b2b2"/>
                  </a:solidFill>
                  <a:effectLst/>
                  <a:uFillTx/>
                  <a:latin typeface="Arial"/>
                </a:rPr>
                <a:t>2001  CERTIFICATION</a:t>
              </a:r>
              <a:endParaRPr b="0" lang="en-US" sz="1000" strike="noStrike" u="none">
                <a:solidFill>
                  <a:srgbClr val="000000"/>
                </a:solidFill>
                <a:effectLst/>
                <a:uFillTx/>
                <a:latin typeface="Times New Roman"/>
              </a:endParaRPr>
            </a:p>
          </p:txBody>
        </p:sp>
      </p:grpSp>
    </p:spTree>
  </p:cSld>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188" name=""/>
          <p:cNvSpPr/>
          <p:nvPr/>
        </p:nvSpPr>
        <p:spPr>
          <a:xfrm>
            <a:off x="3705120" y="1208160"/>
            <a:ext cx="5388120" cy="91728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00"/>
                </a:solidFill>
                <a:effectLst/>
                <a:uFillTx/>
                <a:latin typeface="GEsansCon57"/>
              </a:rPr>
              <a:t>What Does</a:t>
            </a:r>
            <a:r>
              <a:rPr b="1" lang="en-US" sz="2800" strike="noStrike" u="none">
                <a:solidFill>
                  <a:srgbClr val="000000"/>
                </a:solidFill>
                <a:effectLst/>
                <a:uFillTx/>
                <a:latin typeface="GEsansCon57"/>
              </a:rPr>
              <a:t> </a:t>
            </a:r>
            <a:r>
              <a:rPr b="1" i="1" lang="en-US" sz="3200" strike="noStrike" u="none">
                <a:solidFill>
                  <a:srgbClr val="ff0000"/>
                </a:solidFill>
                <a:effectLst/>
                <a:uFillTx/>
                <a:latin typeface="GEsansCon57"/>
              </a:rPr>
              <a:t>Six Sigma</a:t>
            </a:r>
            <a:r>
              <a:rPr b="1" lang="en-US" sz="2800" strike="noStrike" u="none">
                <a:solidFill>
                  <a:srgbClr val="000000"/>
                </a:solidFill>
                <a:effectLst/>
                <a:uFillTx/>
                <a:latin typeface="GEsansCon57"/>
              </a:rPr>
              <a:t>  </a:t>
            </a:r>
            <a:r>
              <a:rPr b="1" lang="en-US" sz="2800" strike="noStrike" u="none">
                <a:solidFill>
                  <a:srgbClr val="ffff00"/>
                </a:solidFill>
                <a:effectLst/>
                <a:uFillTx/>
                <a:latin typeface="GEsansCon57"/>
              </a:rPr>
              <a:t>Do For GE?</a:t>
            </a:r>
            <a:endParaRPr b="0" lang="en-US" sz="2800" strike="noStrike" u="none">
              <a:solidFill>
                <a:srgbClr val="000000"/>
              </a:solidFill>
              <a:effectLst/>
              <a:uFillTx/>
              <a:latin typeface="Times New Roman"/>
            </a:endParaRPr>
          </a:p>
        </p:txBody>
      </p:sp>
      <p:sp>
        <p:nvSpPr>
          <p:cNvPr id="1189" name=""/>
          <p:cNvSpPr/>
          <p:nvPr/>
        </p:nvSpPr>
        <p:spPr>
          <a:xfrm>
            <a:off x="662040" y="5603760"/>
            <a:ext cx="8180280" cy="655920"/>
          </a:xfrm>
          <a:prstGeom prst="rect">
            <a:avLst/>
          </a:prstGeom>
          <a:solidFill>
            <a:srgbClr val="ffff00"/>
          </a:solidFill>
          <a:ln w="9360">
            <a:solidFill>
              <a:srgbClr val="000000"/>
            </a:solidFill>
            <a:miter/>
          </a:ln>
          <a:effectLst>
            <a:outerShdw dist="107932"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 Sigma - Changing the Company DNA</a:t>
            </a:r>
            <a:endParaRPr b="0" lang="en-US" sz="2800" strike="noStrike" u="none">
              <a:solidFill>
                <a:srgbClr val="000000"/>
              </a:solidFill>
              <a:effectLst/>
              <a:uFillTx/>
              <a:latin typeface="Times New Roman"/>
            </a:endParaRPr>
          </a:p>
        </p:txBody>
      </p:sp>
      <p:sp>
        <p:nvSpPr>
          <p:cNvPr id="1190" name=""/>
          <p:cNvSpPr/>
          <p:nvPr/>
        </p:nvSpPr>
        <p:spPr>
          <a:xfrm>
            <a:off x="3362400" y="1901520"/>
            <a:ext cx="6156360" cy="338580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9933"/>
                </a:solidFill>
                <a:effectLst/>
                <a:uFillTx/>
                <a:latin typeface="Arial"/>
              </a:rPr>
              <a:t> </a:t>
            </a:r>
            <a:r>
              <a:rPr b="1" lang="en-US" sz="2400" strike="noStrike" u="none">
                <a:solidFill>
                  <a:srgbClr val="ffffff"/>
                </a:solidFill>
                <a:effectLst/>
                <a:uFillTx/>
                <a:latin typeface="GEsansCon57"/>
              </a:rPr>
              <a:t>Drives Customer Centricity</a:t>
            </a:r>
            <a:endParaRPr b="0" lang="en-US" sz="2400" strike="noStrike" u="none">
              <a:solidFill>
                <a:srgbClr val="000000"/>
              </a:solidFill>
              <a:effectLst/>
              <a:uFillTx/>
              <a:latin typeface="Times New Roman"/>
            </a:endParaRPr>
          </a:p>
          <a:p>
            <a:pPr>
              <a:lnSpc>
                <a:spcPct val="100000"/>
              </a:lnSpc>
              <a:buClr>
                <a:srgbClr val="ffffff"/>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9933"/>
                </a:solidFill>
                <a:effectLst/>
                <a:uFillTx/>
                <a:latin typeface="GEsansCon57"/>
              </a:rPr>
              <a:t> I</a:t>
            </a:r>
            <a:r>
              <a:rPr b="1" lang="en-US" sz="2400" strike="noStrike" u="none">
                <a:solidFill>
                  <a:srgbClr val="ffffff"/>
                </a:solidFill>
                <a:effectLst/>
                <a:uFillTx/>
                <a:latin typeface="GEsansCon57"/>
              </a:rPr>
              <a:t>mproves Product/Service Capability</a:t>
            </a:r>
            <a:endParaRPr b="0" lang="en-US" sz="2400" strike="noStrike" u="none">
              <a:solidFill>
                <a:srgbClr val="000000"/>
              </a:solidFill>
              <a:effectLst/>
              <a:uFillTx/>
              <a:latin typeface="Times New Roman"/>
            </a:endParaRPr>
          </a:p>
          <a:p>
            <a:pPr>
              <a:lnSpc>
                <a:spcPct val="100000"/>
              </a:lnSpc>
              <a:buClr>
                <a:srgbClr val="ffffff"/>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9933"/>
                </a:solidFill>
                <a:effectLst/>
                <a:uFillTx/>
                <a:latin typeface="GEsansCon57"/>
              </a:rPr>
              <a:t> </a:t>
            </a:r>
            <a:r>
              <a:rPr b="1" lang="en-US" sz="2400" strike="noStrike" u="none">
                <a:solidFill>
                  <a:srgbClr val="ffffff"/>
                </a:solidFill>
                <a:effectLst/>
                <a:uFillTx/>
                <a:latin typeface="GEsansCon57"/>
              </a:rPr>
              <a:t>Reduces Costs</a:t>
            </a:r>
            <a:endParaRPr b="0" lang="en-US" sz="2400" strike="noStrike" u="none">
              <a:solidFill>
                <a:srgbClr val="000000"/>
              </a:solidFill>
              <a:effectLst/>
              <a:uFillTx/>
              <a:latin typeface="Times New Roman"/>
            </a:endParaRPr>
          </a:p>
          <a:p>
            <a:pPr>
              <a:lnSpc>
                <a:spcPct val="100000"/>
              </a:lnSpc>
              <a:buClr>
                <a:srgbClr val="ffffff"/>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9933"/>
                </a:solidFill>
                <a:effectLst/>
                <a:uFillTx/>
                <a:latin typeface="GEsansCon57"/>
              </a:rPr>
              <a:t> I</a:t>
            </a:r>
            <a:r>
              <a:rPr b="1" lang="en-US" sz="2400" strike="noStrike" u="none">
                <a:solidFill>
                  <a:srgbClr val="ffffff"/>
                </a:solidFill>
                <a:effectLst/>
                <a:uFillTx/>
                <a:latin typeface="GEsansCon57"/>
              </a:rPr>
              <a:t>mproves Performance Reliability</a:t>
            </a:r>
            <a:endParaRPr b="0" lang="en-US" sz="2400" strike="noStrike" u="none">
              <a:solidFill>
                <a:srgbClr val="000000"/>
              </a:solidFill>
              <a:effectLst/>
              <a:uFillTx/>
              <a:latin typeface="Times New Roman"/>
            </a:endParaRPr>
          </a:p>
          <a:p>
            <a:pPr>
              <a:lnSpc>
                <a:spcPct val="100000"/>
              </a:lnSpc>
              <a:buClr>
                <a:srgbClr val="ffffff"/>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buClr>
                <a:srgbClr val="ff9933"/>
              </a:buClr>
              <a:buSzPct val="12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9933"/>
                </a:solidFill>
                <a:effectLst/>
                <a:uFillTx/>
                <a:latin typeface="GEsansCon57"/>
              </a:rPr>
              <a:t> </a:t>
            </a:r>
            <a:r>
              <a:rPr b="1" lang="en-US" sz="2400" strike="noStrike" u="none">
                <a:solidFill>
                  <a:srgbClr val="ffffff"/>
                </a:solidFill>
                <a:effectLst/>
                <a:uFillTx/>
                <a:latin typeface="GEsansCon57"/>
              </a:rPr>
              <a:t>Foundation for e-Business/Digitization</a:t>
            </a:r>
            <a:endParaRPr b="0" lang="en-US" sz="2400" strike="noStrike" u="none">
              <a:solidFill>
                <a:srgbClr val="000000"/>
              </a:solidFill>
              <a:effectLst/>
              <a:uFillTx/>
              <a:latin typeface="Times New Roman"/>
            </a:endParaRPr>
          </a:p>
        </p:txBody>
      </p:sp>
      <p:sp>
        <p:nvSpPr>
          <p:cNvPr id="1191" name=""/>
          <p:cNvSpPr/>
          <p:nvPr/>
        </p:nvSpPr>
        <p:spPr>
          <a:xfrm>
            <a:off x="5749560" y="101520"/>
            <a:ext cx="37112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0000"/>
                </a:solidFill>
                <a:effectLst/>
                <a:uFillTx/>
                <a:latin typeface="GEsansCon57"/>
              </a:rPr>
              <a:t>Evolution</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in GE</a:t>
            </a:r>
            <a:r>
              <a:rPr b="1" i="1" lang="en-US" sz="3600" strike="noStrike" u="none">
                <a:solidFill>
                  <a:srgbClr val="000000"/>
                </a:solidFill>
                <a:effectLst/>
                <a:uFillTx/>
                <a:latin typeface="GEsansCon57"/>
              </a:rPr>
              <a:t> </a:t>
            </a:r>
            <a:endParaRPr b="0" lang="en-US" sz="3600" strike="noStrike" u="none">
              <a:solidFill>
                <a:srgbClr val="000000"/>
              </a:solidFill>
              <a:effectLst/>
              <a:uFillTx/>
              <a:latin typeface="Times New Roman"/>
            </a:endParaRPr>
          </a:p>
        </p:txBody>
      </p:sp>
      <p:grpSp>
        <p:nvGrpSpPr>
          <p:cNvPr id="1192" name=""/>
          <p:cNvGrpSpPr/>
          <p:nvPr/>
        </p:nvGrpSpPr>
        <p:grpSpPr>
          <a:xfrm>
            <a:off x="258840" y="1071720"/>
            <a:ext cx="3476520" cy="4168440"/>
            <a:chOff x="258840" y="1071720"/>
            <a:chExt cx="3476520" cy="4168440"/>
          </a:xfrm>
        </p:grpSpPr>
        <p:sp>
          <p:nvSpPr>
            <p:cNvPr id="1193" name=""/>
            <p:cNvSpPr/>
            <p:nvPr/>
          </p:nvSpPr>
          <p:spPr>
            <a:xfrm>
              <a:off x="258840" y="1071720"/>
              <a:ext cx="3400200" cy="4168440"/>
            </a:xfrm>
            <a:prstGeom prst="foldedCorner">
              <a:avLst>
                <a:gd name="adj" fmla="val 12500"/>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194" name="6%20Sigma1" descr=""/>
            <p:cNvPicPr/>
            <p:nvPr/>
          </p:nvPicPr>
          <p:blipFill>
            <a:blip r:embed="rId1"/>
            <a:stretch/>
          </p:blipFill>
          <p:spPr>
            <a:xfrm>
              <a:off x="285840" y="2749680"/>
              <a:ext cx="3328920" cy="1939680"/>
            </a:xfrm>
            <a:prstGeom prst="rect">
              <a:avLst/>
            </a:prstGeom>
            <a:noFill/>
            <a:ln w="0">
              <a:noFill/>
            </a:ln>
          </p:spPr>
        </p:pic>
        <p:sp>
          <p:nvSpPr>
            <p:cNvPr id="1195" name=""/>
            <p:cNvSpPr/>
            <p:nvPr/>
          </p:nvSpPr>
          <p:spPr>
            <a:xfrm>
              <a:off x="563400" y="2152800"/>
              <a:ext cx="278316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3300"/>
                  </a:solidFill>
                  <a:effectLst/>
                  <a:uFillTx/>
                  <a:latin typeface="Arial"/>
                </a:rPr>
                <a:t>1995  PRODUCTIVITY</a:t>
              </a:r>
              <a:endParaRPr b="0" lang="en-US" sz="2000" strike="noStrike" u="none">
                <a:solidFill>
                  <a:srgbClr val="000000"/>
                </a:solidFill>
                <a:effectLst/>
                <a:uFillTx/>
                <a:latin typeface="Times New Roman"/>
              </a:endParaRPr>
            </a:p>
          </p:txBody>
        </p:sp>
        <p:sp>
          <p:nvSpPr>
            <p:cNvPr id="1196" name=""/>
            <p:cNvSpPr/>
            <p:nvPr/>
          </p:nvSpPr>
          <p:spPr>
            <a:xfrm>
              <a:off x="358560" y="2658960"/>
              <a:ext cx="319320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3300"/>
                  </a:solidFill>
                  <a:effectLst/>
                  <a:uFillTx/>
                  <a:latin typeface="Arial"/>
                </a:rPr>
                <a:t>1997  PRODUCT DESIGN</a:t>
              </a:r>
              <a:endParaRPr b="0" lang="en-US" sz="2000" strike="noStrike" u="none">
                <a:solidFill>
                  <a:srgbClr val="000000"/>
                </a:solidFill>
                <a:effectLst/>
                <a:uFillTx/>
                <a:latin typeface="Times New Roman"/>
              </a:endParaRPr>
            </a:p>
          </p:txBody>
        </p:sp>
        <p:sp>
          <p:nvSpPr>
            <p:cNvPr id="1197" name=""/>
            <p:cNvSpPr/>
            <p:nvPr/>
          </p:nvSpPr>
          <p:spPr>
            <a:xfrm>
              <a:off x="334080" y="3165480"/>
              <a:ext cx="324324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3300"/>
                  </a:solidFill>
                  <a:effectLst/>
                  <a:uFillTx/>
                  <a:latin typeface="Arial"/>
                </a:rPr>
                <a:t>1998  @ THE CUSTOMER</a:t>
              </a:r>
              <a:endParaRPr b="0" lang="en-US" sz="2000" strike="noStrike" u="none">
                <a:solidFill>
                  <a:srgbClr val="000000"/>
                </a:solidFill>
                <a:effectLst/>
                <a:uFillTx/>
                <a:latin typeface="Times New Roman"/>
              </a:endParaRPr>
            </a:p>
          </p:txBody>
        </p:sp>
        <p:sp>
          <p:nvSpPr>
            <p:cNvPr id="1198" name=""/>
            <p:cNvSpPr/>
            <p:nvPr/>
          </p:nvSpPr>
          <p:spPr>
            <a:xfrm>
              <a:off x="635040" y="3673440"/>
              <a:ext cx="264132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3300"/>
                  </a:solidFill>
                  <a:effectLst/>
                  <a:uFillTx/>
                  <a:latin typeface="Arial"/>
                </a:rPr>
                <a:t>1999  FULFILLMENT</a:t>
              </a:r>
              <a:endParaRPr b="0" lang="en-US" sz="2000" strike="noStrike" u="none">
                <a:solidFill>
                  <a:srgbClr val="000000"/>
                </a:solidFill>
                <a:effectLst/>
                <a:uFillTx/>
                <a:latin typeface="Times New Roman"/>
              </a:endParaRPr>
            </a:p>
          </p:txBody>
        </p:sp>
        <p:sp>
          <p:nvSpPr>
            <p:cNvPr id="1199" name=""/>
            <p:cNvSpPr/>
            <p:nvPr/>
          </p:nvSpPr>
          <p:spPr>
            <a:xfrm>
              <a:off x="663480" y="4179960"/>
              <a:ext cx="258480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3300"/>
                  </a:solidFill>
                  <a:effectLst/>
                  <a:uFillTx/>
                  <a:latin typeface="Arial"/>
                </a:rPr>
                <a:t>2000  DIGITIZATION</a:t>
              </a:r>
              <a:endParaRPr b="0" lang="en-US" sz="2000" strike="noStrike" u="none">
                <a:solidFill>
                  <a:srgbClr val="000000"/>
                </a:solidFill>
                <a:effectLst/>
                <a:uFillTx/>
                <a:latin typeface="Times New Roman"/>
              </a:endParaRPr>
            </a:p>
          </p:txBody>
        </p:sp>
        <p:grpSp>
          <p:nvGrpSpPr>
            <p:cNvPr id="1200" name=""/>
            <p:cNvGrpSpPr/>
            <p:nvPr/>
          </p:nvGrpSpPr>
          <p:grpSpPr>
            <a:xfrm>
              <a:off x="399960" y="1165320"/>
              <a:ext cx="869760" cy="792000"/>
              <a:chOff x="399960" y="1165320"/>
              <a:chExt cx="869760" cy="792000"/>
            </a:xfrm>
          </p:grpSpPr>
          <p:sp>
            <p:nvSpPr>
              <p:cNvPr id="1201" name=""/>
              <p:cNvSpPr/>
              <p:nvPr/>
            </p:nvSpPr>
            <p:spPr>
              <a:xfrm>
                <a:off x="399960" y="1165320"/>
                <a:ext cx="731160" cy="59544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2" name=""/>
              <p:cNvSpPr/>
              <p:nvPr/>
            </p:nvSpPr>
            <p:spPr>
              <a:xfrm>
                <a:off x="509760" y="139464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3" name=""/>
              <p:cNvSpPr/>
              <p:nvPr/>
            </p:nvSpPr>
            <p:spPr>
              <a:xfrm>
                <a:off x="509760" y="1394640"/>
                <a:ext cx="759960" cy="5626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04" name=""/>
            <p:cNvSpPr/>
            <p:nvPr/>
          </p:nvSpPr>
          <p:spPr>
            <a:xfrm>
              <a:off x="1276200" y="1332000"/>
              <a:ext cx="2459160" cy="365400"/>
            </a:xfrm>
            <a:prstGeom prst="rect">
              <a:avLst/>
            </a:prstGeom>
            <a:noFill/>
            <a:ln w="0">
              <a:noFill/>
            </a:ln>
          </p:spPr>
          <p:style>
            <a:lnRef idx="0"/>
            <a:fillRef idx="0"/>
            <a:effectRef idx="0"/>
            <a:fontRef idx="minor"/>
          </p:style>
          <p:txBody>
            <a:bodyPr lIns="90000" rIns="90000" tIns="46800" bIns="46800" anchor="t">
              <a:spAutoFit/>
            </a:bodyPr>
            <a:p>
              <a:pP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Book Antiqua"/>
                </a:rPr>
                <a:t>Six Sigma Evolution</a:t>
              </a:r>
              <a:endParaRPr b="0" lang="en-US" sz="2000" strike="noStrike" u="none">
                <a:solidFill>
                  <a:srgbClr val="000000"/>
                </a:solidFill>
                <a:effectLst/>
                <a:uFillTx/>
                <a:latin typeface="Times New Roman"/>
              </a:endParaRPr>
            </a:p>
          </p:txBody>
        </p:sp>
        <p:sp>
          <p:nvSpPr>
            <p:cNvPr id="1205" name=""/>
            <p:cNvSpPr/>
            <p:nvPr/>
          </p:nvSpPr>
          <p:spPr>
            <a:xfrm>
              <a:off x="496440" y="4687920"/>
              <a:ext cx="2853720" cy="365400"/>
            </a:xfrm>
            <a:prstGeom prst="rect">
              <a:avLst/>
            </a:prstGeom>
            <a:noFill/>
            <a:ln w="0">
              <a:noFill/>
            </a:ln>
          </p:spPr>
          <p:style>
            <a:lnRef idx="0"/>
            <a:fillRef idx="0"/>
            <a:effectRef idx="0"/>
            <a:fontRef idx="minor"/>
          </p:style>
          <p:txBody>
            <a:bodyPr wrap="none" lIns="90000" rIns="90000" tIns="46800" bIns="46800" anchor="t">
              <a:spAutoFit/>
            </a:bodyPr>
            <a:p>
              <a:pPr algn="ctr">
                <a:lnSpc>
                  <a:spcPct val="89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0000"/>
                  </a:solidFill>
                  <a:effectLst/>
                  <a:uFillTx/>
                  <a:latin typeface="Arial"/>
                </a:rPr>
                <a:t>2001  CERTIFICATION</a:t>
              </a:r>
              <a:endParaRPr b="0" lang="en-US" sz="2000" strike="noStrike" u="none">
                <a:solidFill>
                  <a:srgbClr val="000000"/>
                </a:solidFill>
                <a:effectLst/>
                <a:uFillTx/>
                <a:latin typeface="Times New Roman"/>
              </a:endParaRPr>
            </a:p>
          </p:txBody>
        </p:sp>
      </p:grpSp>
    </p:spTree>
  </p:cSld>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206" name=""/>
          <p:cNvSpPr/>
          <p:nvPr/>
        </p:nvSpPr>
        <p:spPr>
          <a:xfrm>
            <a:off x="6480" y="1149480"/>
            <a:ext cx="6038640" cy="0"/>
          </a:xfrm>
          <a:prstGeom prst="line">
            <a:avLst/>
          </a:prstGeom>
          <a:ln w="25560">
            <a:solidFill>
              <a:srgbClr val="ff000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07" name=""/>
          <p:cNvSpPr/>
          <p:nvPr/>
        </p:nvSpPr>
        <p:spPr>
          <a:xfrm>
            <a:off x="533160" y="131760"/>
            <a:ext cx="491040" cy="99792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600" strike="noStrike" u="none">
                <a:solidFill>
                  <a:srgbClr val="ffffff"/>
                </a:solidFill>
                <a:effectLst/>
                <a:uFillTx/>
                <a:latin typeface="GELogoFont"/>
                <a:ea typeface="GELogoFont"/>
              </a:rPr>
              <a:t></a:t>
            </a:r>
            <a:endParaRPr b="0" lang="en-US" sz="6600" strike="noStrike" u="none">
              <a:solidFill>
                <a:srgbClr val="000000"/>
              </a:solidFill>
              <a:effectLst/>
              <a:uFillTx/>
              <a:latin typeface="Times New Roman"/>
            </a:endParaRPr>
          </a:p>
        </p:txBody>
      </p:sp>
      <p:pic>
        <p:nvPicPr>
          <p:cNvPr id="1208" name="" descr=""/>
          <p:cNvPicPr/>
          <p:nvPr/>
        </p:nvPicPr>
        <p:blipFill>
          <a:blip r:embed="rId1"/>
          <a:srcRect l="4039" t="18118" r="0" b="13278"/>
          <a:stretch/>
        </p:blipFill>
        <p:spPr>
          <a:xfrm>
            <a:off x="4818240" y="2602080"/>
            <a:ext cx="4448160" cy="4322520"/>
          </a:xfrm>
          <a:prstGeom prst="rect">
            <a:avLst/>
          </a:prstGeom>
          <a:noFill/>
          <a:ln w="0">
            <a:noFill/>
          </a:ln>
        </p:spPr>
      </p:pic>
      <p:grpSp>
        <p:nvGrpSpPr>
          <p:cNvPr id="1209" name=""/>
          <p:cNvGrpSpPr/>
          <p:nvPr/>
        </p:nvGrpSpPr>
        <p:grpSpPr>
          <a:xfrm>
            <a:off x="425520" y="2874960"/>
            <a:ext cx="4246560" cy="3242160"/>
            <a:chOff x="425520" y="2874960"/>
            <a:chExt cx="4246560" cy="3242160"/>
          </a:xfrm>
        </p:grpSpPr>
        <p:sp>
          <p:nvSpPr>
            <p:cNvPr id="1210" name=""/>
            <p:cNvSpPr/>
            <p:nvPr/>
          </p:nvSpPr>
          <p:spPr>
            <a:xfrm>
              <a:off x="425520" y="2874960"/>
              <a:ext cx="3569400" cy="2438280"/>
            </a:xfrm>
            <a:custGeom>
              <a:avLst/>
              <a:gdLst/>
              <a:ahLst/>
              <a:rect l="l" t="t" r="r" b="b"/>
              <a:pathLst>
                <a:path w="5325" h="4341">
                  <a:moveTo>
                    <a:pt x="2846" y="767"/>
                  </a:moveTo>
                  <a:lnTo>
                    <a:pt x="2695" y="851"/>
                  </a:lnTo>
                  <a:lnTo>
                    <a:pt x="2547" y="938"/>
                  </a:lnTo>
                  <a:lnTo>
                    <a:pt x="2403" y="1026"/>
                  </a:lnTo>
                  <a:lnTo>
                    <a:pt x="2264" y="1116"/>
                  </a:lnTo>
                  <a:lnTo>
                    <a:pt x="2129" y="1208"/>
                  </a:lnTo>
                  <a:lnTo>
                    <a:pt x="1998" y="1302"/>
                  </a:lnTo>
                  <a:lnTo>
                    <a:pt x="1872" y="1397"/>
                  </a:lnTo>
                  <a:lnTo>
                    <a:pt x="1750" y="1492"/>
                  </a:lnTo>
                  <a:lnTo>
                    <a:pt x="1633" y="1590"/>
                  </a:lnTo>
                  <a:lnTo>
                    <a:pt x="1521" y="1687"/>
                  </a:lnTo>
                  <a:lnTo>
                    <a:pt x="1415" y="1786"/>
                  </a:lnTo>
                  <a:lnTo>
                    <a:pt x="1314" y="1884"/>
                  </a:lnTo>
                  <a:lnTo>
                    <a:pt x="1217" y="1984"/>
                  </a:lnTo>
                  <a:lnTo>
                    <a:pt x="1127" y="2082"/>
                  </a:lnTo>
                  <a:lnTo>
                    <a:pt x="1041" y="2182"/>
                  </a:lnTo>
                  <a:lnTo>
                    <a:pt x="962" y="2280"/>
                  </a:lnTo>
                  <a:lnTo>
                    <a:pt x="889" y="2379"/>
                  </a:lnTo>
                  <a:lnTo>
                    <a:pt x="822" y="2476"/>
                  </a:lnTo>
                  <a:lnTo>
                    <a:pt x="762" y="2572"/>
                  </a:lnTo>
                  <a:lnTo>
                    <a:pt x="706" y="2668"/>
                  </a:lnTo>
                  <a:lnTo>
                    <a:pt x="658" y="2762"/>
                  </a:lnTo>
                  <a:lnTo>
                    <a:pt x="618" y="2855"/>
                  </a:lnTo>
                  <a:lnTo>
                    <a:pt x="583" y="2947"/>
                  </a:lnTo>
                  <a:lnTo>
                    <a:pt x="555" y="3036"/>
                  </a:lnTo>
                  <a:lnTo>
                    <a:pt x="534" y="3124"/>
                  </a:lnTo>
                  <a:lnTo>
                    <a:pt x="520" y="3209"/>
                  </a:lnTo>
                  <a:lnTo>
                    <a:pt x="515" y="3293"/>
                  </a:lnTo>
                  <a:lnTo>
                    <a:pt x="516" y="3374"/>
                  </a:lnTo>
                  <a:lnTo>
                    <a:pt x="526" y="3451"/>
                  </a:lnTo>
                  <a:lnTo>
                    <a:pt x="542" y="3526"/>
                  </a:lnTo>
                  <a:lnTo>
                    <a:pt x="567" y="3599"/>
                  </a:lnTo>
                  <a:lnTo>
                    <a:pt x="600" y="3667"/>
                  </a:lnTo>
                  <a:lnTo>
                    <a:pt x="639" y="3730"/>
                  </a:lnTo>
                  <a:lnTo>
                    <a:pt x="685" y="3788"/>
                  </a:lnTo>
                  <a:lnTo>
                    <a:pt x="738" y="3842"/>
                  </a:lnTo>
                  <a:lnTo>
                    <a:pt x="796" y="3891"/>
                  </a:lnTo>
                  <a:lnTo>
                    <a:pt x="861" y="3936"/>
                  </a:lnTo>
                  <a:lnTo>
                    <a:pt x="932" y="3975"/>
                  </a:lnTo>
                  <a:lnTo>
                    <a:pt x="1008" y="4010"/>
                  </a:lnTo>
                  <a:lnTo>
                    <a:pt x="1089" y="4040"/>
                  </a:lnTo>
                  <a:lnTo>
                    <a:pt x="1177" y="4066"/>
                  </a:lnTo>
                  <a:lnTo>
                    <a:pt x="1269" y="4088"/>
                  </a:lnTo>
                  <a:lnTo>
                    <a:pt x="1366" y="4105"/>
                  </a:lnTo>
                  <a:lnTo>
                    <a:pt x="1467" y="4117"/>
                  </a:lnTo>
                  <a:lnTo>
                    <a:pt x="1573" y="4124"/>
                  </a:lnTo>
                  <a:lnTo>
                    <a:pt x="1682" y="4127"/>
                  </a:lnTo>
                  <a:lnTo>
                    <a:pt x="1796" y="4126"/>
                  </a:lnTo>
                  <a:lnTo>
                    <a:pt x="1914" y="4120"/>
                  </a:lnTo>
                  <a:lnTo>
                    <a:pt x="2035" y="4111"/>
                  </a:lnTo>
                  <a:lnTo>
                    <a:pt x="2159" y="4096"/>
                  </a:lnTo>
                  <a:lnTo>
                    <a:pt x="2286" y="4077"/>
                  </a:lnTo>
                  <a:lnTo>
                    <a:pt x="2417" y="4054"/>
                  </a:lnTo>
                  <a:lnTo>
                    <a:pt x="2551" y="4026"/>
                  </a:lnTo>
                  <a:lnTo>
                    <a:pt x="2686" y="3994"/>
                  </a:lnTo>
                  <a:lnTo>
                    <a:pt x="2824" y="3957"/>
                  </a:lnTo>
                  <a:lnTo>
                    <a:pt x="2964" y="3917"/>
                  </a:lnTo>
                  <a:lnTo>
                    <a:pt x="3105" y="3871"/>
                  </a:lnTo>
                  <a:lnTo>
                    <a:pt x="3249" y="3823"/>
                  </a:lnTo>
                  <a:lnTo>
                    <a:pt x="3393" y="3769"/>
                  </a:lnTo>
                  <a:lnTo>
                    <a:pt x="3539" y="3711"/>
                  </a:lnTo>
                  <a:lnTo>
                    <a:pt x="3686" y="3649"/>
                  </a:lnTo>
                  <a:lnTo>
                    <a:pt x="3834" y="3583"/>
                  </a:lnTo>
                  <a:lnTo>
                    <a:pt x="3983" y="3513"/>
                  </a:lnTo>
                  <a:lnTo>
                    <a:pt x="4131" y="3438"/>
                  </a:lnTo>
                  <a:lnTo>
                    <a:pt x="4109" y="3450"/>
                  </a:lnTo>
                  <a:lnTo>
                    <a:pt x="4087" y="3463"/>
                  </a:lnTo>
                  <a:lnTo>
                    <a:pt x="4065" y="3475"/>
                  </a:lnTo>
                  <a:lnTo>
                    <a:pt x="4043" y="3488"/>
                  </a:lnTo>
                  <a:lnTo>
                    <a:pt x="4021" y="3500"/>
                  </a:lnTo>
                  <a:lnTo>
                    <a:pt x="3999" y="3513"/>
                  </a:lnTo>
                  <a:lnTo>
                    <a:pt x="3976" y="3524"/>
                  </a:lnTo>
                  <a:lnTo>
                    <a:pt x="3954" y="3536"/>
                  </a:lnTo>
                  <a:lnTo>
                    <a:pt x="3793" y="3621"/>
                  </a:lnTo>
                  <a:lnTo>
                    <a:pt x="3632" y="3702"/>
                  </a:lnTo>
                  <a:lnTo>
                    <a:pt x="3471" y="3778"/>
                  </a:lnTo>
                  <a:lnTo>
                    <a:pt x="3311" y="3849"/>
                  </a:lnTo>
                  <a:lnTo>
                    <a:pt x="3152" y="3915"/>
                  </a:lnTo>
                  <a:lnTo>
                    <a:pt x="2994" y="3977"/>
                  </a:lnTo>
                  <a:lnTo>
                    <a:pt x="2838" y="4034"/>
                  </a:lnTo>
                  <a:lnTo>
                    <a:pt x="2683" y="4086"/>
                  </a:lnTo>
                  <a:lnTo>
                    <a:pt x="2530" y="4134"/>
                  </a:lnTo>
                  <a:lnTo>
                    <a:pt x="2379" y="4176"/>
                  </a:lnTo>
                  <a:lnTo>
                    <a:pt x="2230" y="4213"/>
                  </a:lnTo>
                  <a:lnTo>
                    <a:pt x="2085" y="4247"/>
                  </a:lnTo>
                  <a:lnTo>
                    <a:pt x="1942" y="4275"/>
                  </a:lnTo>
                  <a:lnTo>
                    <a:pt x="1802" y="4297"/>
                  </a:lnTo>
                  <a:lnTo>
                    <a:pt x="1665" y="4316"/>
                  </a:lnTo>
                  <a:lnTo>
                    <a:pt x="1532" y="4328"/>
                  </a:lnTo>
                  <a:lnTo>
                    <a:pt x="1403" y="4338"/>
                  </a:lnTo>
                  <a:lnTo>
                    <a:pt x="1278" y="4341"/>
                  </a:lnTo>
                  <a:lnTo>
                    <a:pt x="1157" y="4339"/>
                  </a:lnTo>
                  <a:lnTo>
                    <a:pt x="1041" y="4333"/>
                  </a:lnTo>
                  <a:lnTo>
                    <a:pt x="930" y="4321"/>
                  </a:lnTo>
                  <a:lnTo>
                    <a:pt x="823" y="4305"/>
                  </a:lnTo>
                  <a:lnTo>
                    <a:pt x="722" y="4283"/>
                  </a:lnTo>
                  <a:lnTo>
                    <a:pt x="626" y="4256"/>
                  </a:lnTo>
                  <a:lnTo>
                    <a:pt x="536" y="4224"/>
                  </a:lnTo>
                  <a:lnTo>
                    <a:pt x="453" y="4187"/>
                  </a:lnTo>
                  <a:lnTo>
                    <a:pt x="375" y="4145"/>
                  </a:lnTo>
                  <a:lnTo>
                    <a:pt x="304" y="4097"/>
                  </a:lnTo>
                  <a:lnTo>
                    <a:pt x="240" y="4045"/>
                  </a:lnTo>
                  <a:lnTo>
                    <a:pt x="182" y="3987"/>
                  </a:lnTo>
                  <a:lnTo>
                    <a:pt x="132" y="3924"/>
                  </a:lnTo>
                  <a:lnTo>
                    <a:pt x="89" y="3857"/>
                  </a:lnTo>
                  <a:lnTo>
                    <a:pt x="55" y="3784"/>
                  </a:lnTo>
                  <a:lnTo>
                    <a:pt x="29" y="3708"/>
                  </a:lnTo>
                  <a:lnTo>
                    <a:pt x="11" y="3629"/>
                  </a:lnTo>
                  <a:lnTo>
                    <a:pt x="2" y="3547"/>
                  </a:lnTo>
                  <a:lnTo>
                    <a:pt x="0" y="3462"/>
                  </a:lnTo>
                  <a:lnTo>
                    <a:pt x="6" y="3374"/>
                  </a:lnTo>
                  <a:lnTo>
                    <a:pt x="20" y="3285"/>
                  </a:lnTo>
                  <a:lnTo>
                    <a:pt x="42" y="3192"/>
                  </a:lnTo>
                  <a:lnTo>
                    <a:pt x="72" y="3098"/>
                  </a:lnTo>
                  <a:lnTo>
                    <a:pt x="107" y="3002"/>
                  </a:lnTo>
                  <a:lnTo>
                    <a:pt x="151" y="2903"/>
                  </a:lnTo>
                  <a:lnTo>
                    <a:pt x="202" y="2805"/>
                  </a:lnTo>
                  <a:lnTo>
                    <a:pt x="260" y="2704"/>
                  </a:lnTo>
                  <a:lnTo>
                    <a:pt x="323" y="2601"/>
                  </a:lnTo>
                  <a:lnTo>
                    <a:pt x="394" y="2499"/>
                  </a:lnTo>
                  <a:lnTo>
                    <a:pt x="471" y="2396"/>
                  </a:lnTo>
                  <a:lnTo>
                    <a:pt x="554" y="2293"/>
                  </a:lnTo>
                  <a:lnTo>
                    <a:pt x="644" y="2188"/>
                  </a:lnTo>
                  <a:lnTo>
                    <a:pt x="740" y="2083"/>
                  </a:lnTo>
                  <a:lnTo>
                    <a:pt x="840" y="1979"/>
                  </a:lnTo>
                  <a:lnTo>
                    <a:pt x="947" y="1876"/>
                  </a:lnTo>
                  <a:lnTo>
                    <a:pt x="1059" y="1772"/>
                  </a:lnTo>
                  <a:lnTo>
                    <a:pt x="1177" y="1668"/>
                  </a:lnTo>
                  <a:lnTo>
                    <a:pt x="1300" y="1567"/>
                  </a:lnTo>
                  <a:lnTo>
                    <a:pt x="1429" y="1465"/>
                  </a:lnTo>
                  <a:lnTo>
                    <a:pt x="1561" y="1366"/>
                  </a:lnTo>
                  <a:lnTo>
                    <a:pt x="1699" y="1267"/>
                  </a:lnTo>
                  <a:lnTo>
                    <a:pt x="1841" y="1171"/>
                  </a:lnTo>
                  <a:lnTo>
                    <a:pt x="1988" y="1076"/>
                  </a:lnTo>
                  <a:lnTo>
                    <a:pt x="2139" y="982"/>
                  </a:lnTo>
                  <a:lnTo>
                    <a:pt x="2294" y="891"/>
                  </a:lnTo>
                  <a:lnTo>
                    <a:pt x="2453" y="803"/>
                  </a:lnTo>
                  <a:lnTo>
                    <a:pt x="2553" y="750"/>
                  </a:lnTo>
                  <a:lnTo>
                    <a:pt x="2652" y="699"/>
                  </a:lnTo>
                  <a:lnTo>
                    <a:pt x="2750" y="651"/>
                  </a:lnTo>
                  <a:lnTo>
                    <a:pt x="2849" y="603"/>
                  </a:lnTo>
                  <a:lnTo>
                    <a:pt x="2947" y="557"/>
                  </a:lnTo>
                  <a:lnTo>
                    <a:pt x="3045" y="513"/>
                  </a:lnTo>
                  <a:lnTo>
                    <a:pt x="3143" y="471"/>
                  </a:lnTo>
                  <a:lnTo>
                    <a:pt x="3241" y="431"/>
                  </a:lnTo>
                  <a:lnTo>
                    <a:pt x="3339" y="391"/>
                  </a:lnTo>
                  <a:lnTo>
                    <a:pt x="3435" y="355"/>
                  </a:lnTo>
                  <a:lnTo>
                    <a:pt x="3531" y="320"/>
                  </a:lnTo>
                  <a:lnTo>
                    <a:pt x="3627" y="287"/>
                  </a:lnTo>
                  <a:lnTo>
                    <a:pt x="3722" y="256"/>
                  </a:lnTo>
                  <a:lnTo>
                    <a:pt x="3816" y="225"/>
                  </a:lnTo>
                  <a:lnTo>
                    <a:pt x="3908" y="197"/>
                  </a:lnTo>
                  <a:lnTo>
                    <a:pt x="4001" y="172"/>
                  </a:lnTo>
                  <a:lnTo>
                    <a:pt x="4093" y="148"/>
                  </a:lnTo>
                  <a:lnTo>
                    <a:pt x="4184" y="125"/>
                  </a:lnTo>
                  <a:lnTo>
                    <a:pt x="4274" y="104"/>
                  </a:lnTo>
                  <a:lnTo>
                    <a:pt x="4362" y="86"/>
                  </a:lnTo>
                  <a:lnTo>
                    <a:pt x="4450" y="69"/>
                  </a:lnTo>
                  <a:lnTo>
                    <a:pt x="4536" y="53"/>
                  </a:lnTo>
                  <a:lnTo>
                    <a:pt x="4621" y="40"/>
                  </a:lnTo>
                  <a:lnTo>
                    <a:pt x="4706" y="29"/>
                  </a:lnTo>
                  <a:lnTo>
                    <a:pt x="4788" y="19"/>
                  </a:lnTo>
                  <a:lnTo>
                    <a:pt x="4870" y="12"/>
                  </a:lnTo>
                  <a:lnTo>
                    <a:pt x="4949" y="6"/>
                  </a:lnTo>
                  <a:lnTo>
                    <a:pt x="5027" y="2"/>
                  </a:lnTo>
                  <a:lnTo>
                    <a:pt x="5105" y="0"/>
                  </a:lnTo>
                  <a:lnTo>
                    <a:pt x="5180" y="0"/>
                  </a:lnTo>
                  <a:lnTo>
                    <a:pt x="5253" y="1"/>
                  </a:lnTo>
                  <a:lnTo>
                    <a:pt x="5325" y="5"/>
                  </a:lnTo>
                  <a:lnTo>
                    <a:pt x="5259" y="7"/>
                  </a:lnTo>
                  <a:lnTo>
                    <a:pt x="5192" y="11"/>
                  </a:lnTo>
                  <a:lnTo>
                    <a:pt x="5124" y="16"/>
                  </a:lnTo>
                  <a:lnTo>
                    <a:pt x="5056" y="23"/>
                  </a:lnTo>
                  <a:lnTo>
                    <a:pt x="4987" y="32"/>
                  </a:lnTo>
                  <a:lnTo>
                    <a:pt x="4916" y="41"/>
                  </a:lnTo>
                  <a:lnTo>
                    <a:pt x="4844" y="51"/>
                  </a:lnTo>
                  <a:lnTo>
                    <a:pt x="4771" y="64"/>
                  </a:lnTo>
                  <a:lnTo>
                    <a:pt x="4696" y="77"/>
                  </a:lnTo>
                  <a:lnTo>
                    <a:pt x="4622" y="93"/>
                  </a:lnTo>
                  <a:lnTo>
                    <a:pt x="4547" y="109"/>
                  </a:lnTo>
                  <a:lnTo>
                    <a:pt x="4471" y="127"/>
                  </a:lnTo>
                  <a:lnTo>
                    <a:pt x="4395" y="147"/>
                  </a:lnTo>
                  <a:lnTo>
                    <a:pt x="4317" y="166"/>
                  </a:lnTo>
                  <a:lnTo>
                    <a:pt x="4238" y="188"/>
                  </a:lnTo>
                  <a:lnTo>
                    <a:pt x="4160" y="212"/>
                  </a:lnTo>
                  <a:lnTo>
                    <a:pt x="4081" y="237"/>
                  </a:lnTo>
                  <a:lnTo>
                    <a:pt x="4000" y="263"/>
                  </a:lnTo>
                  <a:lnTo>
                    <a:pt x="3920" y="290"/>
                  </a:lnTo>
                  <a:lnTo>
                    <a:pt x="3840" y="319"/>
                  </a:lnTo>
                  <a:lnTo>
                    <a:pt x="3758" y="349"/>
                  </a:lnTo>
                  <a:lnTo>
                    <a:pt x="3677" y="380"/>
                  </a:lnTo>
                  <a:lnTo>
                    <a:pt x="3594" y="413"/>
                  </a:lnTo>
                  <a:lnTo>
                    <a:pt x="3512" y="446"/>
                  </a:lnTo>
                  <a:lnTo>
                    <a:pt x="3429" y="482"/>
                  </a:lnTo>
                  <a:lnTo>
                    <a:pt x="3346" y="519"/>
                  </a:lnTo>
                  <a:lnTo>
                    <a:pt x="3263" y="557"/>
                  </a:lnTo>
                  <a:lnTo>
                    <a:pt x="3180" y="597"/>
                  </a:lnTo>
                  <a:lnTo>
                    <a:pt x="3096" y="637"/>
                  </a:lnTo>
                  <a:lnTo>
                    <a:pt x="3013" y="678"/>
                  </a:lnTo>
                  <a:lnTo>
                    <a:pt x="2929" y="722"/>
                  </a:lnTo>
                  <a:lnTo>
                    <a:pt x="2846" y="76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1" name=""/>
            <p:cNvSpPr/>
            <p:nvPr/>
          </p:nvSpPr>
          <p:spPr>
            <a:xfrm>
              <a:off x="961560" y="3813840"/>
              <a:ext cx="3710520" cy="23032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close/>
                </a:path>
              </a:pathLst>
            </a:custGeom>
            <a:solidFill>
              <a:srgbClr val="ff162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2" name=""/>
            <p:cNvSpPr/>
            <p:nvPr/>
          </p:nvSpPr>
          <p:spPr>
            <a:xfrm>
              <a:off x="961560" y="3813840"/>
              <a:ext cx="3710520" cy="2303280"/>
            </a:xfrm>
            <a:custGeom>
              <a:avLst/>
              <a:gdLst/>
              <a:ahLst/>
              <a:rect l="l" t="t" r="r" b="b"/>
              <a:pathLst>
                <a:path w="5540" h="4099">
                  <a:moveTo>
                    <a:pt x="2524" y="3472"/>
                  </a:moveTo>
                  <a:lnTo>
                    <a:pt x="2679" y="3398"/>
                  </a:lnTo>
                  <a:lnTo>
                    <a:pt x="2833" y="3321"/>
                  </a:lnTo>
                  <a:lnTo>
                    <a:pt x="2981" y="3242"/>
                  </a:lnTo>
                  <a:lnTo>
                    <a:pt x="3126" y="3160"/>
                  </a:lnTo>
                  <a:lnTo>
                    <a:pt x="3267" y="3077"/>
                  </a:lnTo>
                  <a:lnTo>
                    <a:pt x="3404" y="2992"/>
                  </a:lnTo>
                  <a:lnTo>
                    <a:pt x="3536" y="2905"/>
                  </a:lnTo>
                  <a:lnTo>
                    <a:pt x="3664" y="2817"/>
                  </a:lnTo>
                  <a:lnTo>
                    <a:pt x="3786" y="2728"/>
                  </a:lnTo>
                  <a:lnTo>
                    <a:pt x="3904" y="2638"/>
                  </a:lnTo>
                  <a:lnTo>
                    <a:pt x="4016" y="2545"/>
                  </a:lnTo>
                  <a:lnTo>
                    <a:pt x="4124" y="2454"/>
                  </a:lnTo>
                  <a:lnTo>
                    <a:pt x="4226" y="2361"/>
                  </a:lnTo>
                  <a:lnTo>
                    <a:pt x="4323" y="2268"/>
                  </a:lnTo>
                  <a:lnTo>
                    <a:pt x="4414" y="2174"/>
                  </a:lnTo>
                  <a:lnTo>
                    <a:pt x="4500" y="2081"/>
                  </a:lnTo>
                  <a:lnTo>
                    <a:pt x="4579" y="1988"/>
                  </a:lnTo>
                  <a:lnTo>
                    <a:pt x="4652" y="1894"/>
                  </a:lnTo>
                  <a:lnTo>
                    <a:pt x="4719" y="1802"/>
                  </a:lnTo>
                  <a:lnTo>
                    <a:pt x="4779" y="1710"/>
                  </a:lnTo>
                  <a:lnTo>
                    <a:pt x="4834" y="1619"/>
                  </a:lnTo>
                  <a:lnTo>
                    <a:pt x="4881" y="1528"/>
                  </a:lnTo>
                  <a:lnTo>
                    <a:pt x="4921" y="1439"/>
                  </a:lnTo>
                  <a:lnTo>
                    <a:pt x="4955" y="1352"/>
                  </a:lnTo>
                  <a:lnTo>
                    <a:pt x="4981" y="1266"/>
                  </a:lnTo>
                  <a:lnTo>
                    <a:pt x="5000" y="1181"/>
                  </a:lnTo>
                  <a:lnTo>
                    <a:pt x="5011" y="1098"/>
                  </a:lnTo>
                  <a:lnTo>
                    <a:pt x="5015" y="1018"/>
                  </a:lnTo>
                  <a:lnTo>
                    <a:pt x="5011" y="940"/>
                  </a:lnTo>
                  <a:lnTo>
                    <a:pt x="4998" y="863"/>
                  </a:lnTo>
                  <a:lnTo>
                    <a:pt x="4979" y="790"/>
                  </a:lnTo>
                  <a:lnTo>
                    <a:pt x="4950" y="719"/>
                  </a:lnTo>
                  <a:lnTo>
                    <a:pt x="4915" y="654"/>
                  </a:lnTo>
                  <a:lnTo>
                    <a:pt x="4873" y="592"/>
                  </a:lnTo>
                  <a:lnTo>
                    <a:pt x="4824" y="536"/>
                  </a:lnTo>
                  <a:lnTo>
                    <a:pt x="4769" y="484"/>
                  </a:lnTo>
                  <a:lnTo>
                    <a:pt x="4706" y="435"/>
                  </a:lnTo>
                  <a:lnTo>
                    <a:pt x="4638" y="391"/>
                  </a:lnTo>
                  <a:lnTo>
                    <a:pt x="4564" y="352"/>
                  </a:lnTo>
                  <a:lnTo>
                    <a:pt x="4485" y="316"/>
                  </a:lnTo>
                  <a:lnTo>
                    <a:pt x="4400" y="285"/>
                  </a:lnTo>
                  <a:lnTo>
                    <a:pt x="4310" y="258"/>
                  </a:lnTo>
                  <a:lnTo>
                    <a:pt x="4214" y="235"/>
                  </a:lnTo>
                  <a:lnTo>
                    <a:pt x="4113" y="216"/>
                  </a:lnTo>
                  <a:lnTo>
                    <a:pt x="4009" y="202"/>
                  </a:lnTo>
                  <a:lnTo>
                    <a:pt x="3899" y="191"/>
                  </a:lnTo>
                  <a:lnTo>
                    <a:pt x="3786" y="186"/>
                  </a:lnTo>
                  <a:lnTo>
                    <a:pt x="3668" y="184"/>
                  </a:lnTo>
                  <a:lnTo>
                    <a:pt x="3547" y="187"/>
                  </a:lnTo>
                  <a:lnTo>
                    <a:pt x="3421" y="193"/>
                  </a:lnTo>
                  <a:lnTo>
                    <a:pt x="3293" y="204"/>
                  </a:lnTo>
                  <a:lnTo>
                    <a:pt x="3161" y="219"/>
                  </a:lnTo>
                  <a:lnTo>
                    <a:pt x="3027" y="239"/>
                  </a:lnTo>
                  <a:lnTo>
                    <a:pt x="2889" y="262"/>
                  </a:lnTo>
                  <a:lnTo>
                    <a:pt x="2749" y="290"/>
                  </a:lnTo>
                  <a:lnTo>
                    <a:pt x="2607" y="322"/>
                  </a:lnTo>
                  <a:lnTo>
                    <a:pt x="2463" y="357"/>
                  </a:lnTo>
                  <a:lnTo>
                    <a:pt x="2317" y="398"/>
                  </a:lnTo>
                  <a:lnTo>
                    <a:pt x="2169" y="442"/>
                  </a:lnTo>
                  <a:lnTo>
                    <a:pt x="2020" y="490"/>
                  </a:lnTo>
                  <a:lnTo>
                    <a:pt x="1869" y="543"/>
                  </a:lnTo>
                  <a:lnTo>
                    <a:pt x="1717" y="600"/>
                  </a:lnTo>
                  <a:lnTo>
                    <a:pt x="1565" y="661"/>
                  </a:lnTo>
                  <a:lnTo>
                    <a:pt x="1411" y="725"/>
                  </a:lnTo>
                  <a:lnTo>
                    <a:pt x="1434" y="715"/>
                  </a:lnTo>
                  <a:lnTo>
                    <a:pt x="1457" y="703"/>
                  </a:lnTo>
                  <a:lnTo>
                    <a:pt x="1480" y="693"/>
                  </a:lnTo>
                  <a:lnTo>
                    <a:pt x="1502" y="682"/>
                  </a:lnTo>
                  <a:lnTo>
                    <a:pt x="1525" y="670"/>
                  </a:lnTo>
                  <a:lnTo>
                    <a:pt x="1548" y="660"/>
                  </a:lnTo>
                  <a:lnTo>
                    <a:pt x="1571" y="649"/>
                  </a:lnTo>
                  <a:lnTo>
                    <a:pt x="1594" y="638"/>
                  </a:lnTo>
                  <a:lnTo>
                    <a:pt x="1761" y="563"/>
                  </a:lnTo>
                  <a:lnTo>
                    <a:pt x="1927" y="494"/>
                  </a:lnTo>
                  <a:lnTo>
                    <a:pt x="2092" y="428"/>
                  </a:lnTo>
                  <a:lnTo>
                    <a:pt x="2255" y="367"/>
                  </a:lnTo>
                  <a:lnTo>
                    <a:pt x="2418" y="311"/>
                  </a:lnTo>
                  <a:lnTo>
                    <a:pt x="2580" y="260"/>
                  </a:lnTo>
                  <a:lnTo>
                    <a:pt x="2740" y="213"/>
                  </a:lnTo>
                  <a:lnTo>
                    <a:pt x="2898" y="170"/>
                  </a:lnTo>
                  <a:lnTo>
                    <a:pt x="3054" y="133"/>
                  </a:lnTo>
                  <a:lnTo>
                    <a:pt x="3207" y="100"/>
                  </a:lnTo>
                  <a:lnTo>
                    <a:pt x="3358" y="72"/>
                  </a:lnTo>
                  <a:lnTo>
                    <a:pt x="3505" y="48"/>
                  </a:lnTo>
                  <a:lnTo>
                    <a:pt x="3650" y="29"/>
                  </a:lnTo>
                  <a:lnTo>
                    <a:pt x="3791" y="15"/>
                  </a:lnTo>
                  <a:lnTo>
                    <a:pt x="3929" y="6"/>
                  </a:lnTo>
                  <a:lnTo>
                    <a:pt x="4062" y="0"/>
                  </a:lnTo>
                  <a:lnTo>
                    <a:pt x="4192" y="0"/>
                  </a:lnTo>
                  <a:lnTo>
                    <a:pt x="4317" y="5"/>
                  </a:lnTo>
                  <a:lnTo>
                    <a:pt x="4437" y="14"/>
                  </a:lnTo>
                  <a:lnTo>
                    <a:pt x="4553" y="27"/>
                  </a:lnTo>
                  <a:lnTo>
                    <a:pt x="4663" y="46"/>
                  </a:lnTo>
                  <a:lnTo>
                    <a:pt x="4768" y="70"/>
                  </a:lnTo>
                  <a:lnTo>
                    <a:pt x="4868" y="98"/>
                  </a:lnTo>
                  <a:lnTo>
                    <a:pt x="4962" y="130"/>
                  </a:lnTo>
                  <a:lnTo>
                    <a:pt x="5050" y="167"/>
                  </a:lnTo>
                  <a:lnTo>
                    <a:pt x="5130" y="210"/>
                  </a:lnTo>
                  <a:lnTo>
                    <a:pt x="5205" y="257"/>
                  </a:lnTo>
                  <a:lnTo>
                    <a:pt x="5273" y="308"/>
                  </a:lnTo>
                  <a:lnTo>
                    <a:pt x="5334" y="365"/>
                  </a:lnTo>
                  <a:lnTo>
                    <a:pt x="5388" y="427"/>
                  </a:lnTo>
                  <a:lnTo>
                    <a:pt x="5434" y="492"/>
                  </a:lnTo>
                  <a:lnTo>
                    <a:pt x="5471" y="562"/>
                  </a:lnTo>
                  <a:lnTo>
                    <a:pt x="5502" y="637"/>
                  </a:lnTo>
                  <a:lnTo>
                    <a:pt x="5522" y="715"/>
                  </a:lnTo>
                  <a:lnTo>
                    <a:pt x="5535" y="795"/>
                  </a:lnTo>
                  <a:lnTo>
                    <a:pt x="5540" y="877"/>
                  </a:lnTo>
                  <a:lnTo>
                    <a:pt x="5536" y="962"/>
                  </a:lnTo>
                  <a:lnTo>
                    <a:pt x="5523" y="1050"/>
                  </a:lnTo>
                  <a:lnTo>
                    <a:pt x="5504" y="1139"/>
                  </a:lnTo>
                  <a:lnTo>
                    <a:pt x="5477" y="1229"/>
                  </a:lnTo>
                  <a:lnTo>
                    <a:pt x="5441" y="1321"/>
                  </a:lnTo>
                  <a:lnTo>
                    <a:pt x="5399" y="1415"/>
                  </a:lnTo>
                  <a:lnTo>
                    <a:pt x="5349" y="1510"/>
                  </a:lnTo>
                  <a:lnTo>
                    <a:pt x="5292" y="1606"/>
                  </a:lnTo>
                  <a:lnTo>
                    <a:pt x="5228" y="1703"/>
                  </a:lnTo>
                  <a:lnTo>
                    <a:pt x="5158" y="1800"/>
                  </a:lnTo>
                  <a:lnTo>
                    <a:pt x="5081" y="1899"/>
                  </a:lnTo>
                  <a:lnTo>
                    <a:pt x="4997" y="1996"/>
                  </a:lnTo>
                  <a:lnTo>
                    <a:pt x="4908" y="2094"/>
                  </a:lnTo>
                  <a:lnTo>
                    <a:pt x="4812" y="2193"/>
                  </a:lnTo>
                  <a:lnTo>
                    <a:pt x="4710" y="2291"/>
                  </a:lnTo>
                  <a:lnTo>
                    <a:pt x="4602" y="2389"/>
                  </a:lnTo>
                  <a:lnTo>
                    <a:pt x="4489" y="2485"/>
                  </a:lnTo>
                  <a:lnTo>
                    <a:pt x="4370" y="2582"/>
                  </a:lnTo>
                  <a:lnTo>
                    <a:pt x="4246" y="2677"/>
                  </a:lnTo>
                  <a:lnTo>
                    <a:pt x="4116" y="2771"/>
                  </a:lnTo>
                  <a:lnTo>
                    <a:pt x="3983" y="2865"/>
                  </a:lnTo>
                  <a:lnTo>
                    <a:pt x="3844" y="2956"/>
                  </a:lnTo>
                  <a:lnTo>
                    <a:pt x="3700" y="3045"/>
                  </a:lnTo>
                  <a:lnTo>
                    <a:pt x="3552" y="3133"/>
                  </a:lnTo>
                  <a:lnTo>
                    <a:pt x="3399" y="3218"/>
                  </a:lnTo>
                  <a:lnTo>
                    <a:pt x="3243" y="3302"/>
                  </a:lnTo>
                  <a:lnTo>
                    <a:pt x="3082" y="3383"/>
                  </a:lnTo>
                  <a:lnTo>
                    <a:pt x="2917" y="3461"/>
                  </a:lnTo>
                  <a:lnTo>
                    <a:pt x="2815" y="3507"/>
                  </a:lnTo>
                  <a:lnTo>
                    <a:pt x="2713" y="3552"/>
                  </a:lnTo>
                  <a:lnTo>
                    <a:pt x="2611" y="3594"/>
                  </a:lnTo>
                  <a:lnTo>
                    <a:pt x="2510" y="3636"/>
                  </a:lnTo>
                  <a:lnTo>
                    <a:pt x="2409" y="3675"/>
                  </a:lnTo>
                  <a:lnTo>
                    <a:pt x="2308" y="3713"/>
                  </a:lnTo>
                  <a:lnTo>
                    <a:pt x="2207" y="3749"/>
                  </a:lnTo>
                  <a:lnTo>
                    <a:pt x="2107" y="3783"/>
                  </a:lnTo>
                  <a:lnTo>
                    <a:pt x="2008" y="3815"/>
                  </a:lnTo>
                  <a:lnTo>
                    <a:pt x="1909" y="3846"/>
                  </a:lnTo>
                  <a:lnTo>
                    <a:pt x="1811" y="3875"/>
                  </a:lnTo>
                  <a:lnTo>
                    <a:pt x="1714" y="3902"/>
                  </a:lnTo>
                  <a:lnTo>
                    <a:pt x="1617" y="3928"/>
                  </a:lnTo>
                  <a:lnTo>
                    <a:pt x="1521" y="3951"/>
                  </a:lnTo>
                  <a:lnTo>
                    <a:pt x="1426" y="3974"/>
                  </a:lnTo>
                  <a:lnTo>
                    <a:pt x="1332" y="3994"/>
                  </a:lnTo>
                  <a:lnTo>
                    <a:pt x="1239" y="4012"/>
                  </a:lnTo>
                  <a:lnTo>
                    <a:pt x="1147" y="4029"/>
                  </a:lnTo>
                  <a:lnTo>
                    <a:pt x="1056" y="4043"/>
                  </a:lnTo>
                  <a:lnTo>
                    <a:pt x="966" y="4057"/>
                  </a:lnTo>
                  <a:lnTo>
                    <a:pt x="878" y="4068"/>
                  </a:lnTo>
                  <a:lnTo>
                    <a:pt x="791" y="4078"/>
                  </a:lnTo>
                  <a:lnTo>
                    <a:pt x="704" y="4086"/>
                  </a:lnTo>
                  <a:lnTo>
                    <a:pt x="620" y="4091"/>
                  </a:lnTo>
                  <a:lnTo>
                    <a:pt x="537" y="4096"/>
                  </a:lnTo>
                  <a:lnTo>
                    <a:pt x="455" y="4098"/>
                  </a:lnTo>
                  <a:lnTo>
                    <a:pt x="376" y="4099"/>
                  </a:lnTo>
                  <a:lnTo>
                    <a:pt x="297" y="4098"/>
                  </a:lnTo>
                  <a:lnTo>
                    <a:pt x="220" y="4095"/>
                  </a:lnTo>
                  <a:lnTo>
                    <a:pt x="145" y="4091"/>
                  </a:lnTo>
                  <a:lnTo>
                    <a:pt x="72" y="4085"/>
                  </a:lnTo>
                  <a:lnTo>
                    <a:pt x="0" y="4076"/>
                  </a:lnTo>
                  <a:lnTo>
                    <a:pt x="66" y="4079"/>
                  </a:lnTo>
                  <a:lnTo>
                    <a:pt x="133" y="4079"/>
                  </a:lnTo>
                  <a:lnTo>
                    <a:pt x="200" y="4078"/>
                  </a:lnTo>
                  <a:lnTo>
                    <a:pt x="270" y="4075"/>
                  </a:lnTo>
                  <a:lnTo>
                    <a:pt x="340" y="4071"/>
                  </a:lnTo>
                  <a:lnTo>
                    <a:pt x="411" y="4066"/>
                  </a:lnTo>
                  <a:lnTo>
                    <a:pt x="484" y="4060"/>
                  </a:lnTo>
                  <a:lnTo>
                    <a:pt x="557" y="4053"/>
                  </a:lnTo>
                  <a:lnTo>
                    <a:pt x="631" y="4043"/>
                  </a:lnTo>
                  <a:lnTo>
                    <a:pt x="707" y="4033"/>
                  </a:lnTo>
                  <a:lnTo>
                    <a:pt x="783" y="4022"/>
                  </a:lnTo>
                  <a:lnTo>
                    <a:pt x="860" y="4008"/>
                  </a:lnTo>
                  <a:lnTo>
                    <a:pt x="938" y="3994"/>
                  </a:lnTo>
                  <a:lnTo>
                    <a:pt x="1017" y="3978"/>
                  </a:lnTo>
                  <a:lnTo>
                    <a:pt x="1096" y="3961"/>
                  </a:lnTo>
                  <a:lnTo>
                    <a:pt x="1176" y="3943"/>
                  </a:lnTo>
                  <a:lnTo>
                    <a:pt x="1257" y="3924"/>
                  </a:lnTo>
                  <a:lnTo>
                    <a:pt x="1338" y="3902"/>
                  </a:lnTo>
                  <a:lnTo>
                    <a:pt x="1420" y="3881"/>
                  </a:lnTo>
                  <a:lnTo>
                    <a:pt x="1503" y="3857"/>
                  </a:lnTo>
                  <a:lnTo>
                    <a:pt x="1586" y="3832"/>
                  </a:lnTo>
                  <a:lnTo>
                    <a:pt x="1670" y="3806"/>
                  </a:lnTo>
                  <a:lnTo>
                    <a:pt x="1753" y="3779"/>
                  </a:lnTo>
                  <a:lnTo>
                    <a:pt x="1838" y="3750"/>
                  </a:lnTo>
                  <a:lnTo>
                    <a:pt x="1923" y="3720"/>
                  </a:lnTo>
                  <a:lnTo>
                    <a:pt x="2008" y="3689"/>
                  </a:lnTo>
                  <a:lnTo>
                    <a:pt x="2094" y="3656"/>
                  </a:lnTo>
                  <a:lnTo>
                    <a:pt x="2179" y="3621"/>
                  </a:lnTo>
                  <a:lnTo>
                    <a:pt x="2265" y="3586"/>
                  </a:lnTo>
                  <a:lnTo>
                    <a:pt x="2350" y="3550"/>
                  </a:lnTo>
                  <a:lnTo>
                    <a:pt x="2437" y="3512"/>
                  </a:lnTo>
                  <a:lnTo>
                    <a:pt x="2524" y="3472"/>
                  </a:lnTo>
                  <a:lnTo>
                    <a:pt x="2524" y="3472"/>
                  </a:lnTo>
                  <a:lnTo>
                    <a:pt x="2524" y="3472"/>
                  </a:lnTo>
                </a:path>
              </a:pathLst>
            </a:custGeom>
            <a:noFill/>
            <a:ln w="0">
              <a:solidFill>
                <a:srgbClr val="ff1621"/>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13" name=""/>
          <p:cNvSpPr/>
          <p:nvPr/>
        </p:nvSpPr>
        <p:spPr>
          <a:xfrm>
            <a:off x="2250000" y="1459080"/>
            <a:ext cx="4191480" cy="99792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6600" strike="noStrike" u="none">
                <a:solidFill>
                  <a:srgbClr val="dddddd"/>
                </a:solidFill>
                <a:effectLst/>
                <a:uFillTx/>
                <a:latin typeface="GEsansCon57"/>
              </a:rPr>
              <a:t>Six Sigma</a:t>
            </a:r>
            <a:endParaRPr b="0" lang="en-US" sz="6600" strike="noStrike" u="none">
              <a:solidFill>
                <a:srgbClr val="000000"/>
              </a:solidFill>
              <a:effectLst/>
              <a:uFillTx/>
              <a:latin typeface="Times New Roman"/>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53" name=""/>
          <p:cNvSpPr/>
          <p:nvPr/>
        </p:nvSpPr>
        <p:spPr>
          <a:xfrm>
            <a:off x="1763280" y="1260360"/>
            <a:ext cx="5808240" cy="750960"/>
          </a:xfrm>
          <a:prstGeom prst="rect">
            <a:avLst/>
          </a:prstGeom>
          <a:noFill/>
          <a:ln w="0">
            <a:noFill/>
          </a:ln>
        </p:spPr>
        <p:style>
          <a:lnRef idx="0"/>
          <a:fillRef idx="0"/>
          <a:effectRef idx="0"/>
          <a:fontRef idx="minor"/>
        </p:style>
        <p:txBody>
          <a:bodyPr wrap="none" lIns="92160" rIns="92160" tIns="46080" bIns="4608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800" strike="noStrike" u="none">
                <a:solidFill>
                  <a:srgbClr val="dddddd"/>
                </a:solidFill>
                <a:effectLst/>
                <a:uFillTx/>
                <a:latin typeface="GEsansCon57"/>
              </a:rPr>
              <a:t>What Is Six Sigma?</a:t>
            </a:r>
            <a:endParaRPr b="0" lang="en-US" sz="4800" strike="noStrike" u="none">
              <a:solidFill>
                <a:srgbClr val="000000"/>
              </a:solidFill>
              <a:effectLst/>
              <a:uFillTx/>
              <a:latin typeface="Times New Roman"/>
            </a:endParaRPr>
          </a:p>
        </p:txBody>
      </p:sp>
      <p:sp>
        <p:nvSpPr>
          <p:cNvPr id="54" name=""/>
          <p:cNvSpPr/>
          <p:nvPr/>
        </p:nvSpPr>
        <p:spPr>
          <a:xfrm>
            <a:off x="758880" y="2363760"/>
            <a:ext cx="8234640" cy="580320"/>
          </a:xfrm>
          <a:prstGeom prst="rect">
            <a:avLst/>
          </a:prstGeom>
          <a:noFill/>
          <a:ln w="0">
            <a:noFill/>
          </a:ln>
        </p:spPr>
        <p:style>
          <a:lnRef idx="0"/>
          <a:fillRef idx="0"/>
          <a:effectRef idx="0"/>
          <a:fontRef idx="minor"/>
        </p:style>
        <p:txBody>
          <a:bodyPr wrap="none" lIns="92160" rIns="92160" tIns="46080" bIns="46080" anchor="t">
            <a:spAutoFit/>
          </a:bodyPr>
          <a:p>
            <a:pPr marL="345960" indent="-345960">
              <a:lnSpc>
                <a:spcPct val="100000"/>
              </a:lnSpc>
              <a:buClr>
                <a:srgbClr val="dddddd"/>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dddddd"/>
                </a:solidFill>
                <a:effectLst/>
                <a:uFillTx/>
                <a:latin typeface="GEsans55"/>
              </a:rPr>
              <a:t> </a:t>
            </a:r>
            <a:r>
              <a:rPr b="1" lang="en-US" sz="2800" strike="noStrike" u="none">
                <a:solidFill>
                  <a:srgbClr val="000000"/>
                </a:solidFill>
                <a:effectLst/>
                <a:uFillTx/>
                <a:latin typeface="GEsans55"/>
              </a:rPr>
              <a:t> </a:t>
            </a:r>
            <a:r>
              <a:rPr b="1" i="1" lang="en-US" sz="3200" strike="noStrike" u="none">
                <a:solidFill>
                  <a:srgbClr val="ff0000"/>
                </a:solidFill>
                <a:effectLst/>
                <a:uFillTx/>
                <a:latin typeface="GEsansCon57"/>
              </a:rPr>
              <a:t>Process</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For Continuous Improvement</a:t>
            </a:r>
            <a:r>
              <a:rPr b="1" i="1" lang="en-US" sz="3200" strike="noStrike" u="none">
                <a:solidFill>
                  <a:srgbClr val="000000"/>
                </a:solidFill>
                <a:effectLst/>
                <a:uFillTx/>
                <a:latin typeface="GEsansCon57"/>
              </a:rPr>
              <a:t> </a:t>
            </a:r>
            <a:endParaRPr b="0" lang="en-US" sz="3200" strike="noStrike" u="none">
              <a:solidFill>
                <a:srgbClr val="000000"/>
              </a:solidFill>
              <a:effectLst/>
              <a:uFillTx/>
              <a:latin typeface="Times New Roman"/>
            </a:endParaRPr>
          </a:p>
        </p:txBody>
      </p:sp>
      <p:sp>
        <p:nvSpPr>
          <p:cNvPr id="55" name=""/>
          <p:cNvSpPr/>
          <p:nvPr/>
        </p:nvSpPr>
        <p:spPr>
          <a:xfrm>
            <a:off x="946080" y="3662280"/>
            <a:ext cx="7507440" cy="2289240"/>
          </a:xfrm>
          <a:prstGeom prst="rect">
            <a:avLst/>
          </a:prstGeom>
          <a:solidFill>
            <a:srgbClr val="ffff00"/>
          </a:solidFill>
          <a:ln w="28440">
            <a:solidFill>
              <a:srgbClr val="000000"/>
            </a:solidFill>
            <a:miter/>
          </a:ln>
          <a:effectLst>
            <a:outerShdw dist="89604" dir="2700000" blurRad="0" rotWithShape="0">
              <a:srgbClr val="ff9933"/>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6 Sigma provides a process based approach</a:t>
            </a:r>
            <a:br>
              <a:rPr sz="2400"/>
            </a:br>
            <a:r>
              <a:rPr b="1" lang="en-US" sz="2400" strike="noStrike" u="none">
                <a:solidFill>
                  <a:srgbClr val="000000"/>
                </a:solidFill>
                <a:effectLst/>
                <a:uFillTx/>
                <a:latin typeface="GEsans55"/>
              </a:rPr>
              <a:t> to continuous improvement.</a:t>
            </a:r>
            <a:br>
              <a:rPr sz="2400"/>
            </a:b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It is independent of the measurement involved</a:t>
            </a:r>
            <a:br>
              <a:rPr sz="2400"/>
            </a:br>
            <a:r>
              <a:rPr b="1" lang="en-US" sz="2400" strike="noStrike" u="none">
                <a:solidFill>
                  <a:srgbClr val="000000"/>
                </a:solidFill>
                <a:effectLst/>
                <a:uFillTx/>
                <a:latin typeface="GEsans55"/>
              </a:rPr>
              <a:t> &amp; can be used to improve any business process</a:t>
            </a:r>
            <a:endParaRPr b="0" lang="en-US" sz="2400" strike="noStrike" u="none">
              <a:solidFill>
                <a:srgbClr val="000000"/>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56" name=""/>
          <p:cNvSpPr/>
          <p:nvPr/>
        </p:nvSpPr>
        <p:spPr>
          <a:xfrm>
            <a:off x="324000" y="1112760"/>
            <a:ext cx="8570880" cy="143352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sng">
                <a:solidFill>
                  <a:srgbClr val="dddddd"/>
                </a:solidFill>
                <a:effectLst/>
                <a:uFillTx/>
                <a:latin typeface="GEsansCon57"/>
              </a:rPr>
              <a:t>Three Routes to choose from :</a:t>
            </a:r>
            <a:endParaRPr b="0" lang="en-US" sz="3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1)</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Improved Control</a:t>
            </a:r>
            <a:endParaRPr b="0" lang="en-US" sz="3600" strike="noStrike" u="none">
              <a:solidFill>
                <a:srgbClr val="000000"/>
              </a:solidFill>
              <a:effectLst/>
              <a:uFillTx/>
              <a:latin typeface="Times New Roman"/>
            </a:endParaRPr>
          </a:p>
        </p:txBody>
      </p:sp>
      <p:grpSp>
        <p:nvGrpSpPr>
          <p:cNvPr id="57" name=""/>
          <p:cNvGrpSpPr/>
          <p:nvPr/>
        </p:nvGrpSpPr>
        <p:grpSpPr>
          <a:xfrm>
            <a:off x="492120" y="3130560"/>
            <a:ext cx="1593720" cy="1081080"/>
            <a:chOff x="492120" y="3130560"/>
            <a:chExt cx="1593720" cy="1081080"/>
          </a:xfrm>
        </p:grpSpPr>
        <p:sp>
          <p:nvSpPr>
            <p:cNvPr id="58" name=""/>
            <p:cNvSpPr/>
            <p:nvPr/>
          </p:nvSpPr>
          <p:spPr>
            <a:xfrm>
              <a:off x="492120" y="3130560"/>
              <a:ext cx="1593720" cy="1081080"/>
            </a:xfrm>
            <a:custGeom>
              <a:avLst/>
              <a:gdLst>
                <a:gd name="textAreaLeft" fmla="*/ 0 w 1593720"/>
                <a:gd name="textAreaRight" fmla="*/ 1594080 w 159372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621720" y="3443400"/>
              <a:ext cx="1222200" cy="458280"/>
            </a:xfrm>
            <a:prstGeom prst="rect">
              <a:avLst/>
            </a:prstGeom>
            <a:noFill/>
            <a:ln w="0">
              <a:noFill/>
            </a:ln>
          </p:spPr>
          <p:style>
            <a:lnRef idx="0"/>
            <a:fillRef idx="0"/>
            <a:effectRef idx="0"/>
            <a:fontRef idx="minor"/>
          </p:style>
          <p:txBody>
            <a:bodyPr lIns="92160" rIns="92160" tIns="46080" bIns="46080" anchor="t">
              <a:spAutoFit/>
            </a:bodyPr>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Define</a:t>
              </a:r>
              <a:endParaRPr b="0" lang="en-US" sz="2400" strike="noStrike" u="none">
                <a:solidFill>
                  <a:srgbClr val="000000"/>
                </a:solidFill>
                <a:effectLst/>
                <a:uFillTx/>
                <a:latin typeface="Times New Roman"/>
              </a:endParaRPr>
            </a:p>
          </p:txBody>
        </p:sp>
      </p:grpSp>
      <p:sp>
        <p:nvSpPr>
          <p:cNvPr id="60" name=""/>
          <p:cNvSpPr/>
          <p:nvPr/>
        </p:nvSpPr>
        <p:spPr>
          <a:xfrm>
            <a:off x="4432680" y="1695600"/>
            <a:ext cx="80892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D</a:t>
            </a:r>
            <a:endParaRPr b="0" lang="en-US" sz="6800" strike="noStrike" u="none">
              <a:solidFill>
                <a:srgbClr val="000000"/>
              </a:solidFill>
              <a:effectLst/>
              <a:uFillTx/>
              <a:latin typeface="Times New Roman"/>
            </a:endParaRPr>
          </a:p>
        </p:txBody>
      </p:sp>
      <p:grpSp>
        <p:nvGrpSpPr>
          <p:cNvPr id="61" name=""/>
          <p:cNvGrpSpPr/>
          <p:nvPr/>
        </p:nvGrpSpPr>
        <p:grpSpPr>
          <a:xfrm>
            <a:off x="2089080" y="3132000"/>
            <a:ext cx="1815840" cy="1081080"/>
            <a:chOff x="2089080" y="3132000"/>
            <a:chExt cx="1815840" cy="1081080"/>
          </a:xfrm>
        </p:grpSpPr>
        <p:sp>
          <p:nvSpPr>
            <p:cNvPr id="62" name=""/>
            <p:cNvSpPr/>
            <p:nvPr/>
          </p:nvSpPr>
          <p:spPr>
            <a:xfrm>
              <a:off x="2089080" y="3132000"/>
              <a:ext cx="1593000" cy="1081080"/>
            </a:xfrm>
            <a:custGeom>
              <a:avLst/>
              <a:gdLst>
                <a:gd name="textAreaLeft" fmla="*/ 0 w 1593000"/>
                <a:gd name="textAreaRight" fmla="*/ 1593360 w 159300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2190240" y="3443400"/>
              <a:ext cx="1714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Measure</a:t>
              </a:r>
              <a:endParaRPr b="0" lang="en-US" sz="2400" strike="noStrike" u="none">
                <a:solidFill>
                  <a:srgbClr val="000000"/>
                </a:solidFill>
                <a:effectLst/>
                <a:uFillTx/>
                <a:latin typeface="Times New Roman"/>
              </a:endParaRPr>
            </a:p>
          </p:txBody>
        </p:sp>
      </p:grpSp>
      <p:sp>
        <p:nvSpPr>
          <p:cNvPr id="64" name=""/>
          <p:cNvSpPr/>
          <p:nvPr/>
        </p:nvSpPr>
        <p:spPr>
          <a:xfrm>
            <a:off x="5071320" y="1695600"/>
            <a:ext cx="90468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M</a:t>
            </a:r>
            <a:endParaRPr b="0" lang="en-US" sz="6800" strike="noStrike" u="none">
              <a:solidFill>
                <a:srgbClr val="000000"/>
              </a:solidFill>
              <a:effectLst/>
              <a:uFillTx/>
              <a:latin typeface="Times New Roman"/>
            </a:endParaRPr>
          </a:p>
        </p:txBody>
      </p:sp>
      <p:grpSp>
        <p:nvGrpSpPr>
          <p:cNvPr id="65" name=""/>
          <p:cNvGrpSpPr/>
          <p:nvPr/>
        </p:nvGrpSpPr>
        <p:grpSpPr>
          <a:xfrm>
            <a:off x="3711600" y="3132000"/>
            <a:ext cx="1626840" cy="1081080"/>
            <a:chOff x="3711600" y="3132000"/>
            <a:chExt cx="1626840" cy="1081080"/>
          </a:xfrm>
        </p:grpSpPr>
        <p:sp>
          <p:nvSpPr>
            <p:cNvPr id="66" name=""/>
            <p:cNvSpPr/>
            <p:nvPr/>
          </p:nvSpPr>
          <p:spPr>
            <a:xfrm>
              <a:off x="3711600" y="3132000"/>
              <a:ext cx="1593000" cy="1081080"/>
            </a:xfrm>
            <a:custGeom>
              <a:avLst/>
              <a:gdLst>
                <a:gd name="textAreaLeft" fmla="*/ 0 w 1593000"/>
                <a:gd name="textAreaRight" fmla="*/ 1593360 w 159300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3770640" y="3443400"/>
              <a:ext cx="15678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Analyze</a:t>
              </a:r>
              <a:endParaRPr b="0" lang="en-US" sz="2400" strike="noStrike" u="none">
                <a:solidFill>
                  <a:srgbClr val="000000"/>
                </a:solidFill>
                <a:effectLst/>
                <a:uFillTx/>
                <a:latin typeface="Times New Roman"/>
              </a:endParaRPr>
            </a:p>
          </p:txBody>
        </p:sp>
      </p:grpSp>
      <p:sp>
        <p:nvSpPr>
          <p:cNvPr id="68" name=""/>
          <p:cNvSpPr/>
          <p:nvPr/>
        </p:nvSpPr>
        <p:spPr>
          <a:xfrm>
            <a:off x="5828040" y="1695600"/>
            <a:ext cx="80892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A</a:t>
            </a:r>
            <a:endParaRPr b="0" lang="en-US" sz="6800" strike="noStrike" u="none">
              <a:solidFill>
                <a:srgbClr val="000000"/>
              </a:solidFill>
              <a:effectLst/>
              <a:uFillTx/>
              <a:latin typeface="Times New Roman"/>
            </a:endParaRPr>
          </a:p>
        </p:txBody>
      </p:sp>
      <p:grpSp>
        <p:nvGrpSpPr>
          <p:cNvPr id="69" name=""/>
          <p:cNvGrpSpPr/>
          <p:nvPr/>
        </p:nvGrpSpPr>
        <p:grpSpPr>
          <a:xfrm>
            <a:off x="5327640" y="3130560"/>
            <a:ext cx="1654200" cy="1081080"/>
            <a:chOff x="5327640" y="3130560"/>
            <a:chExt cx="1654200" cy="1081080"/>
          </a:xfrm>
        </p:grpSpPr>
        <p:sp>
          <p:nvSpPr>
            <p:cNvPr id="70" name=""/>
            <p:cNvSpPr/>
            <p:nvPr/>
          </p:nvSpPr>
          <p:spPr>
            <a:xfrm>
              <a:off x="5345640" y="3130560"/>
              <a:ext cx="1592280" cy="1081080"/>
            </a:xfrm>
            <a:custGeom>
              <a:avLst/>
              <a:gdLst>
                <a:gd name="textAreaLeft" fmla="*/ 0 w 1592280"/>
                <a:gd name="textAreaRight" fmla="*/ 1592640 w 159228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5327640" y="3443400"/>
              <a:ext cx="16542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Improve</a:t>
              </a:r>
              <a:endParaRPr b="0" lang="en-US" sz="2400" strike="noStrike" u="none">
                <a:solidFill>
                  <a:srgbClr val="000000"/>
                </a:solidFill>
                <a:effectLst/>
                <a:uFillTx/>
                <a:latin typeface="Times New Roman"/>
              </a:endParaRPr>
            </a:p>
          </p:txBody>
        </p:sp>
      </p:grpSp>
      <p:sp>
        <p:nvSpPr>
          <p:cNvPr id="72" name=""/>
          <p:cNvSpPr/>
          <p:nvPr/>
        </p:nvSpPr>
        <p:spPr>
          <a:xfrm>
            <a:off x="6517800" y="1695600"/>
            <a:ext cx="42516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I</a:t>
            </a:r>
            <a:endParaRPr b="0" lang="en-US" sz="6800" strike="noStrike" u="none">
              <a:solidFill>
                <a:srgbClr val="000000"/>
              </a:solidFill>
              <a:effectLst/>
              <a:uFillTx/>
              <a:latin typeface="Times New Roman"/>
            </a:endParaRPr>
          </a:p>
        </p:txBody>
      </p:sp>
      <p:grpSp>
        <p:nvGrpSpPr>
          <p:cNvPr id="73" name=""/>
          <p:cNvGrpSpPr/>
          <p:nvPr/>
        </p:nvGrpSpPr>
        <p:grpSpPr>
          <a:xfrm>
            <a:off x="6993000" y="3130560"/>
            <a:ext cx="1593720" cy="1081080"/>
            <a:chOff x="6993000" y="3130560"/>
            <a:chExt cx="1593720" cy="1081080"/>
          </a:xfrm>
        </p:grpSpPr>
        <p:sp>
          <p:nvSpPr>
            <p:cNvPr id="74" name=""/>
            <p:cNvSpPr/>
            <p:nvPr/>
          </p:nvSpPr>
          <p:spPr>
            <a:xfrm>
              <a:off x="6993000" y="3130560"/>
              <a:ext cx="1593720" cy="1081080"/>
            </a:xfrm>
            <a:custGeom>
              <a:avLst/>
              <a:gdLst>
                <a:gd name="textAreaLeft" fmla="*/ 0 w 1593720"/>
                <a:gd name="textAreaRight" fmla="*/ 1594080 w 159372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7009920" y="3443400"/>
              <a:ext cx="1486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Control</a:t>
              </a:r>
              <a:endParaRPr b="0" lang="en-US" sz="2400" strike="noStrike" u="none">
                <a:solidFill>
                  <a:srgbClr val="000000"/>
                </a:solidFill>
                <a:effectLst/>
                <a:uFillTx/>
                <a:latin typeface="Times New Roman"/>
              </a:endParaRPr>
            </a:p>
          </p:txBody>
        </p:sp>
      </p:grpSp>
      <p:sp>
        <p:nvSpPr>
          <p:cNvPr id="76" name=""/>
          <p:cNvSpPr/>
          <p:nvPr/>
        </p:nvSpPr>
        <p:spPr>
          <a:xfrm>
            <a:off x="6758280" y="1695600"/>
            <a:ext cx="80892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C</a:t>
            </a:r>
            <a:endParaRPr b="0" lang="en-US" sz="6800" strike="noStrike" u="none">
              <a:solidFill>
                <a:srgbClr val="000000"/>
              </a:solidFill>
              <a:effectLst/>
              <a:uFillTx/>
              <a:latin typeface="Times New Roman"/>
            </a:endParaRPr>
          </a:p>
        </p:txBody>
      </p:sp>
      <p:sp>
        <p:nvSpPr>
          <p:cNvPr id="77" name=""/>
          <p:cNvSpPr/>
          <p:nvPr/>
        </p:nvSpPr>
        <p:spPr>
          <a:xfrm>
            <a:off x="4317120" y="130320"/>
            <a:ext cx="520092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0000"/>
                </a:solidFill>
                <a:effectLst/>
                <a:uFillTx/>
                <a:latin typeface="GEsansCon57"/>
              </a:rPr>
              <a:t>Process</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for Improvement</a:t>
            </a:r>
            <a:r>
              <a:rPr b="1" i="1" lang="en-US" sz="3200" strike="noStrike" u="none">
                <a:solidFill>
                  <a:srgbClr val="000000"/>
                </a:solidFill>
                <a:effectLst/>
                <a:uFillTx/>
                <a:latin typeface="GEsansCon57"/>
              </a:rPr>
              <a:t> </a:t>
            </a:r>
            <a:endParaRPr b="0" lang="en-US" sz="3200" strike="noStrike" u="none">
              <a:solidFill>
                <a:srgbClr val="000000"/>
              </a:solidFill>
              <a:effectLst/>
              <a:uFillTx/>
              <a:latin typeface="Times New Roman"/>
            </a:endParaRPr>
          </a:p>
        </p:txBody>
      </p:sp>
      <p:sp>
        <p:nvSpPr>
          <p:cNvPr id="78" name=""/>
          <p:cNvSpPr/>
          <p:nvPr/>
        </p:nvSpPr>
        <p:spPr>
          <a:xfrm>
            <a:off x="604800" y="4602240"/>
            <a:ext cx="8024760" cy="1434960"/>
          </a:xfrm>
          <a:prstGeom prst="rect">
            <a:avLst/>
          </a:prstGeom>
          <a:solidFill>
            <a:srgbClr val="ffffff"/>
          </a:solidFill>
          <a:ln w="28440">
            <a:solidFill>
              <a:srgbClr val="000000"/>
            </a:solidFill>
            <a:miter/>
          </a:ln>
          <a:effectLst>
            <a:outerShdw dist="107932" dir="2700000" blurRad="0" rotWithShape="0">
              <a:srgbClr val="3333cc"/>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000000"/>
                </a:solidFill>
                <a:effectLst/>
                <a:uFillTx/>
                <a:latin typeface="GEsansCon57"/>
              </a:rPr>
              <a:t>On Average the Process is great</a:t>
            </a:r>
            <a:br>
              <a:rPr sz="4000"/>
            </a:br>
            <a:r>
              <a:rPr b="1" i="1" lang="en-US" sz="4000" strike="noStrike" u="none">
                <a:solidFill>
                  <a:srgbClr val="000000"/>
                </a:solidFill>
                <a:effectLst/>
                <a:uFillTx/>
                <a:latin typeface="GEsansCon57"/>
              </a:rPr>
              <a:t> - the Issues lie with the Variation </a:t>
            </a:r>
            <a:endParaRPr b="0" lang="en-US" sz="4000" strike="noStrike" u="none">
              <a:solidFill>
                <a:srgbClr val="000000"/>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79" name=""/>
          <p:cNvSpPr/>
          <p:nvPr/>
        </p:nvSpPr>
        <p:spPr>
          <a:xfrm>
            <a:off x="324000" y="1112760"/>
            <a:ext cx="8570880" cy="64116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sng">
                <a:solidFill>
                  <a:srgbClr val="dddddd"/>
                </a:solidFill>
                <a:effectLst/>
                <a:uFillTx/>
                <a:latin typeface="GEsansCon57"/>
              </a:rPr>
              <a:t>Three Routes to choose from :</a:t>
            </a:r>
            <a:endParaRPr b="0" lang="en-US" sz="3600" strike="noStrike" u="none">
              <a:solidFill>
                <a:srgbClr val="000000"/>
              </a:solidFill>
              <a:effectLst/>
              <a:uFillTx/>
              <a:latin typeface="Times New Roman"/>
            </a:endParaRPr>
          </a:p>
        </p:txBody>
      </p:sp>
      <p:grpSp>
        <p:nvGrpSpPr>
          <p:cNvPr id="80" name=""/>
          <p:cNvGrpSpPr/>
          <p:nvPr/>
        </p:nvGrpSpPr>
        <p:grpSpPr>
          <a:xfrm>
            <a:off x="492120" y="3130560"/>
            <a:ext cx="1593720" cy="1081080"/>
            <a:chOff x="492120" y="3130560"/>
            <a:chExt cx="1593720" cy="1081080"/>
          </a:xfrm>
        </p:grpSpPr>
        <p:sp>
          <p:nvSpPr>
            <p:cNvPr id="81" name=""/>
            <p:cNvSpPr/>
            <p:nvPr/>
          </p:nvSpPr>
          <p:spPr>
            <a:xfrm>
              <a:off x="492120" y="3130560"/>
              <a:ext cx="1593720" cy="1081080"/>
            </a:xfrm>
            <a:custGeom>
              <a:avLst/>
              <a:gdLst>
                <a:gd name="textAreaLeft" fmla="*/ 0 w 1593720"/>
                <a:gd name="textAreaRight" fmla="*/ 1594080 w 159372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621720" y="3443400"/>
              <a:ext cx="1222200" cy="458280"/>
            </a:xfrm>
            <a:prstGeom prst="rect">
              <a:avLst/>
            </a:prstGeom>
            <a:noFill/>
            <a:ln w="0">
              <a:noFill/>
            </a:ln>
          </p:spPr>
          <p:style>
            <a:lnRef idx="0"/>
            <a:fillRef idx="0"/>
            <a:effectRef idx="0"/>
            <a:fontRef idx="minor"/>
          </p:style>
          <p:txBody>
            <a:bodyPr lIns="92160" rIns="92160" tIns="46080" bIns="46080" anchor="t">
              <a:spAutoFit/>
            </a:bodyPr>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Define</a:t>
              </a:r>
              <a:endParaRPr b="0" lang="en-US" sz="2400" strike="noStrike" u="none">
                <a:solidFill>
                  <a:srgbClr val="000000"/>
                </a:solidFill>
                <a:effectLst/>
                <a:uFillTx/>
                <a:latin typeface="Times New Roman"/>
              </a:endParaRPr>
            </a:p>
          </p:txBody>
        </p:sp>
      </p:grpSp>
      <p:sp>
        <p:nvSpPr>
          <p:cNvPr id="83" name=""/>
          <p:cNvSpPr/>
          <p:nvPr/>
        </p:nvSpPr>
        <p:spPr>
          <a:xfrm>
            <a:off x="4432680" y="1695600"/>
            <a:ext cx="80892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D</a:t>
            </a:r>
            <a:endParaRPr b="0" lang="en-US" sz="6800" strike="noStrike" u="none">
              <a:solidFill>
                <a:srgbClr val="000000"/>
              </a:solidFill>
              <a:effectLst/>
              <a:uFillTx/>
              <a:latin typeface="Times New Roman"/>
            </a:endParaRPr>
          </a:p>
        </p:txBody>
      </p:sp>
      <p:grpSp>
        <p:nvGrpSpPr>
          <p:cNvPr id="84" name=""/>
          <p:cNvGrpSpPr/>
          <p:nvPr/>
        </p:nvGrpSpPr>
        <p:grpSpPr>
          <a:xfrm>
            <a:off x="2089080" y="3132000"/>
            <a:ext cx="1815840" cy="1081080"/>
            <a:chOff x="2089080" y="3132000"/>
            <a:chExt cx="1815840" cy="1081080"/>
          </a:xfrm>
        </p:grpSpPr>
        <p:sp>
          <p:nvSpPr>
            <p:cNvPr id="85" name=""/>
            <p:cNvSpPr/>
            <p:nvPr/>
          </p:nvSpPr>
          <p:spPr>
            <a:xfrm>
              <a:off x="2089080" y="3132000"/>
              <a:ext cx="1593000" cy="1081080"/>
            </a:xfrm>
            <a:custGeom>
              <a:avLst/>
              <a:gdLst>
                <a:gd name="textAreaLeft" fmla="*/ 0 w 1593000"/>
                <a:gd name="textAreaRight" fmla="*/ 1593360 w 159300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2190240" y="3443400"/>
              <a:ext cx="1714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Measure</a:t>
              </a:r>
              <a:endParaRPr b="0" lang="en-US" sz="2400" strike="noStrike" u="none">
                <a:solidFill>
                  <a:srgbClr val="000000"/>
                </a:solidFill>
                <a:effectLst/>
                <a:uFillTx/>
                <a:latin typeface="Times New Roman"/>
              </a:endParaRPr>
            </a:p>
          </p:txBody>
        </p:sp>
      </p:grpSp>
      <p:sp>
        <p:nvSpPr>
          <p:cNvPr id="87" name=""/>
          <p:cNvSpPr/>
          <p:nvPr/>
        </p:nvSpPr>
        <p:spPr>
          <a:xfrm>
            <a:off x="5071320" y="1695600"/>
            <a:ext cx="90468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M</a:t>
            </a:r>
            <a:endParaRPr b="0" lang="en-US" sz="6800" strike="noStrike" u="none">
              <a:solidFill>
                <a:srgbClr val="000000"/>
              </a:solidFill>
              <a:effectLst/>
              <a:uFillTx/>
              <a:latin typeface="Times New Roman"/>
            </a:endParaRPr>
          </a:p>
        </p:txBody>
      </p:sp>
      <p:grpSp>
        <p:nvGrpSpPr>
          <p:cNvPr id="88" name=""/>
          <p:cNvGrpSpPr/>
          <p:nvPr/>
        </p:nvGrpSpPr>
        <p:grpSpPr>
          <a:xfrm>
            <a:off x="3711600" y="3132000"/>
            <a:ext cx="1626840" cy="1081080"/>
            <a:chOff x="3711600" y="3132000"/>
            <a:chExt cx="1626840" cy="1081080"/>
          </a:xfrm>
        </p:grpSpPr>
        <p:sp>
          <p:nvSpPr>
            <p:cNvPr id="89" name=""/>
            <p:cNvSpPr/>
            <p:nvPr/>
          </p:nvSpPr>
          <p:spPr>
            <a:xfrm>
              <a:off x="3711600" y="3132000"/>
              <a:ext cx="1593000" cy="1081080"/>
            </a:xfrm>
            <a:custGeom>
              <a:avLst/>
              <a:gdLst>
                <a:gd name="textAreaLeft" fmla="*/ 0 w 1593000"/>
                <a:gd name="textAreaRight" fmla="*/ 1593360 w 159300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3770640" y="3443400"/>
              <a:ext cx="15678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Analyze</a:t>
              </a:r>
              <a:endParaRPr b="0" lang="en-US" sz="2400" strike="noStrike" u="none">
                <a:solidFill>
                  <a:srgbClr val="000000"/>
                </a:solidFill>
                <a:effectLst/>
                <a:uFillTx/>
                <a:latin typeface="Times New Roman"/>
              </a:endParaRPr>
            </a:p>
          </p:txBody>
        </p:sp>
      </p:grpSp>
      <p:sp>
        <p:nvSpPr>
          <p:cNvPr id="91" name=""/>
          <p:cNvSpPr/>
          <p:nvPr/>
        </p:nvSpPr>
        <p:spPr>
          <a:xfrm>
            <a:off x="5828040" y="1695600"/>
            <a:ext cx="80892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A</a:t>
            </a:r>
            <a:endParaRPr b="0" lang="en-US" sz="6800" strike="noStrike" u="none">
              <a:solidFill>
                <a:srgbClr val="000000"/>
              </a:solidFill>
              <a:effectLst/>
              <a:uFillTx/>
              <a:latin typeface="Times New Roman"/>
            </a:endParaRPr>
          </a:p>
        </p:txBody>
      </p:sp>
      <p:grpSp>
        <p:nvGrpSpPr>
          <p:cNvPr id="92" name=""/>
          <p:cNvGrpSpPr/>
          <p:nvPr/>
        </p:nvGrpSpPr>
        <p:grpSpPr>
          <a:xfrm>
            <a:off x="5327640" y="3130560"/>
            <a:ext cx="1654200" cy="1081080"/>
            <a:chOff x="5327640" y="3130560"/>
            <a:chExt cx="1654200" cy="1081080"/>
          </a:xfrm>
        </p:grpSpPr>
        <p:sp>
          <p:nvSpPr>
            <p:cNvPr id="93" name=""/>
            <p:cNvSpPr/>
            <p:nvPr/>
          </p:nvSpPr>
          <p:spPr>
            <a:xfrm>
              <a:off x="5345640" y="3130560"/>
              <a:ext cx="1592280" cy="1081080"/>
            </a:xfrm>
            <a:custGeom>
              <a:avLst/>
              <a:gdLst>
                <a:gd name="textAreaLeft" fmla="*/ 0 w 1592280"/>
                <a:gd name="textAreaRight" fmla="*/ 1592640 w 159228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5327640" y="3443400"/>
              <a:ext cx="16542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re-Design</a:t>
              </a:r>
              <a:endParaRPr b="0" lang="en-US" sz="2400" strike="noStrike" u="none">
                <a:solidFill>
                  <a:srgbClr val="000000"/>
                </a:solidFill>
                <a:effectLst/>
                <a:uFillTx/>
                <a:latin typeface="Times New Roman"/>
              </a:endParaRPr>
            </a:p>
          </p:txBody>
        </p:sp>
      </p:grpSp>
      <p:sp>
        <p:nvSpPr>
          <p:cNvPr id="95" name=""/>
          <p:cNvSpPr/>
          <p:nvPr/>
        </p:nvSpPr>
        <p:spPr>
          <a:xfrm>
            <a:off x="6393240" y="1695600"/>
            <a:ext cx="80892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D</a:t>
            </a:r>
            <a:endParaRPr b="0" lang="en-US" sz="6800" strike="noStrike" u="none">
              <a:solidFill>
                <a:srgbClr val="000000"/>
              </a:solidFill>
              <a:effectLst/>
              <a:uFillTx/>
              <a:latin typeface="Times New Roman"/>
            </a:endParaRPr>
          </a:p>
        </p:txBody>
      </p:sp>
      <p:grpSp>
        <p:nvGrpSpPr>
          <p:cNvPr id="96" name=""/>
          <p:cNvGrpSpPr/>
          <p:nvPr/>
        </p:nvGrpSpPr>
        <p:grpSpPr>
          <a:xfrm>
            <a:off x="6993000" y="3130560"/>
            <a:ext cx="1593720" cy="1081080"/>
            <a:chOff x="6993000" y="3130560"/>
            <a:chExt cx="1593720" cy="1081080"/>
          </a:xfrm>
        </p:grpSpPr>
        <p:sp>
          <p:nvSpPr>
            <p:cNvPr id="97" name=""/>
            <p:cNvSpPr/>
            <p:nvPr/>
          </p:nvSpPr>
          <p:spPr>
            <a:xfrm>
              <a:off x="6993000" y="3130560"/>
              <a:ext cx="1593720" cy="1081080"/>
            </a:xfrm>
            <a:custGeom>
              <a:avLst/>
              <a:gdLst>
                <a:gd name="textAreaLeft" fmla="*/ 0 w 1593720"/>
                <a:gd name="textAreaRight" fmla="*/ 1594080 w 1593720"/>
                <a:gd name="textAreaTop" fmla="*/ 0 h 1081080"/>
                <a:gd name="textAreaBottom" fmla="*/ 1081440 h 108108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7009920" y="3443400"/>
              <a:ext cx="1486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Verify</a:t>
              </a:r>
              <a:endParaRPr b="0" lang="en-US" sz="2400" strike="noStrike" u="none">
                <a:solidFill>
                  <a:srgbClr val="000000"/>
                </a:solidFill>
                <a:effectLst/>
                <a:uFillTx/>
                <a:latin typeface="Times New Roman"/>
              </a:endParaRPr>
            </a:p>
          </p:txBody>
        </p:sp>
      </p:grpSp>
      <p:sp>
        <p:nvSpPr>
          <p:cNvPr id="99" name=""/>
          <p:cNvSpPr/>
          <p:nvPr/>
        </p:nvSpPr>
        <p:spPr>
          <a:xfrm>
            <a:off x="6938280" y="1695600"/>
            <a:ext cx="76140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V</a:t>
            </a:r>
            <a:endParaRPr b="0" lang="en-US" sz="6800" strike="noStrike" u="none">
              <a:solidFill>
                <a:srgbClr val="000000"/>
              </a:solidFill>
              <a:effectLst/>
              <a:uFillTx/>
              <a:latin typeface="Times New Roman"/>
            </a:endParaRPr>
          </a:p>
        </p:txBody>
      </p:sp>
      <p:sp>
        <p:nvSpPr>
          <p:cNvPr id="100" name=""/>
          <p:cNvSpPr/>
          <p:nvPr/>
        </p:nvSpPr>
        <p:spPr>
          <a:xfrm>
            <a:off x="604800" y="4602240"/>
            <a:ext cx="8024760" cy="1434960"/>
          </a:xfrm>
          <a:prstGeom prst="rect">
            <a:avLst/>
          </a:prstGeom>
          <a:solidFill>
            <a:srgbClr val="ffffff"/>
          </a:solidFill>
          <a:ln w="28440">
            <a:solidFill>
              <a:srgbClr val="000000"/>
            </a:solidFill>
            <a:miter/>
          </a:ln>
          <a:effectLst>
            <a:outerShdw dist="107932" dir="2700000" blurRad="0" rotWithShape="0">
              <a:srgbClr val="3333cc"/>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000000"/>
                </a:solidFill>
                <a:effectLst/>
                <a:uFillTx/>
                <a:latin typeface="GEsansCon57"/>
              </a:rPr>
              <a:t>The Average needs to Improve</a:t>
            </a:r>
            <a:br>
              <a:rPr sz="4000"/>
            </a:br>
            <a:r>
              <a:rPr b="1" i="1" lang="en-US" sz="4000" strike="noStrike" u="none">
                <a:solidFill>
                  <a:srgbClr val="000000"/>
                </a:solidFill>
                <a:effectLst/>
                <a:uFillTx/>
                <a:latin typeface="GEsansCon57"/>
              </a:rPr>
              <a:t> - Structural Problem with the Process</a:t>
            </a:r>
            <a:endParaRPr b="0" lang="en-US" sz="4000" strike="noStrike" u="none">
              <a:solidFill>
                <a:srgbClr val="000000"/>
              </a:solidFill>
              <a:effectLst/>
              <a:uFillTx/>
              <a:latin typeface="Times New Roman"/>
            </a:endParaRPr>
          </a:p>
        </p:txBody>
      </p:sp>
      <p:sp>
        <p:nvSpPr>
          <p:cNvPr id="101" name=""/>
          <p:cNvSpPr/>
          <p:nvPr/>
        </p:nvSpPr>
        <p:spPr>
          <a:xfrm>
            <a:off x="3240" y="1924200"/>
            <a:ext cx="48052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2)  Process Redesign</a:t>
            </a:r>
            <a:endParaRPr b="0" lang="en-US" sz="3600" strike="noStrike" u="none">
              <a:solidFill>
                <a:srgbClr val="000000"/>
              </a:solidFill>
              <a:effectLst/>
              <a:uFillTx/>
              <a:latin typeface="Times New Roman"/>
            </a:endParaRPr>
          </a:p>
        </p:txBody>
      </p:sp>
      <p:sp>
        <p:nvSpPr>
          <p:cNvPr id="102" name=""/>
          <p:cNvSpPr/>
          <p:nvPr/>
        </p:nvSpPr>
        <p:spPr>
          <a:xfrm>
            <a:off x="4317120" y="130320"/>
            <a:ext cx="520092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0000"/>
                </a:solidFill>
                <a:effectLst/>
                <a:uFillTx/>
                <a:latin typeface="GEsansCon57"/>
              </a:rPr>
              <a:t>Process</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for Improvement</a:t>
            </a:r>
            <a:r>
              <a:rPr b="1" i="1" lang="en-US" sz="3200" strike="noStrike" u="none">
                <a:solidFill>
                  <a:srgbClr val="000000"/>
                </a:solidFill>
                <a:effectLst/>
                <a:uFillTx/>
                <a:latin typeface="GEsansCon57"/>
              </a:rPr>
              <a:t> </a:t>
            </a:r>
            <a:endParaRPr b="0" lang="en-US" sz="3200" strike="noStrike" u="none">
              <a:solidFill>
                <a:srgbClr val="000000"/>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grpSp>
        <p:nvGrpSpPr>
          <p:cNvPr id="103" name=""/>
          <p:cNvGrpSpPr/>
          <p:nvPr/>
        </p:nvGrpSpPr>
        <p:grpSpPr>
          <a:xfrm>
            <a:off x="727200" y="3117960"/>
            <a:ext cx="7683480" cy="1081080"/>
            <a:chOff x="727200" y="3117960"/>
            <a:chExt cx="7683480" cy="1081080"/>
          </a:xfrm>
        </p:grpSpPr>
        <p:sp>
          <p:nvSpPr>
            <p:cNvPr id="104" name=""/>
            <p:cNvSpPr/>
            <p:nvPr/>
          </p:nvSpPr>
          <p:spPr>
            <a:xfrm>
              <a:off x="727200" y="3117960"/>
              <a:ext cx="7683480" cy="1081080"/>
            </a:xfrm>
            <a:custGeom>
              <a:avLst/>
              <a:gdLst>
                <a:gd name="textAreaLeft" fmla="*/ 0 w 7683480"/>
                <a:gd name="textAreaRight" fmla="*/ 7683840 w 7683480"/>
                <a:gd name="textAreaTop" fmla="*/ 0 h 1081080"/>
                <a:gd name="textAreaBottom" fmla="*/ 1081440 h 1081080"/>
              </a:gdLst>
              <a:ahLst/>
              <a:cxnLst/>
              <a:rect l="textAreaLeft" t="textAreaTop" r="textAreaRight" b="textAreaBottom"/>
              <a:pathLst>
                <a:path w="21600" h="21600">
                  <a:moveTo>
                    <a:pt x="0" y="0"/>
                  </a:moveTo>
                  <a:lnTo>
                    <a:pt x="18922" y="0"/>
                  </a:lnTo>
                  <a:lnTo>
                    <a:pt x="21600" y="10800"/>
                  </a:lnTo>
                  <a:lnTo>
                    <a:pt x="18922" y="21600"/>
                  </a:lnTo>
                  <a:lnTo>
                    <a:pt x="0" y="21600"/>
                  </a:lnTo>
                  <a:close/>
                </a:path>
              </a:pathLst>
            </a:custGeom>
            <a:solidFill>
              <a:srgbClr val="3333cc"/>
            </a:solidFill>
            <a:ln w="57240">
              <a:solidFill>
                <a:srgbClr val="cce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1579680" y="3278160"/>
              <a:ext cx="5743440" cy="702000"/>
            </a:xfrm>
            <a:prstGeom prst="rect">
              <a:avLst/>
            </a:prstGeom>
            <a:noFill/>
            <a:ln w="0">
              <a:noFill/>
            </a:ln>
          </p:spPr>
          <p:style>
            <a:lnRef idx="0"/>
            <a:fillRef idx="0"/>
            <a:effectRef idx="0"/>
            <a:fontRef idx="minor"/>
          </p:style>
          <p:txBody>
            <a:bodyPr lIns="92160" rIns="92160" tIns="46080" bIns="46080" anchor="t">
              <a:spAutoFit/>
            </a:bodyPr>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ff"/>
                  </a:solidFill>
                  <a:effectLst/>
                  <a:uFillTx/>
                  <a:latin typeface="Arial"/>
                </a:rPr>
                <a:t>Design For Six Sigma</a:t>
              </a:r>
              <a:endParaRPr b="0" lang="en-US" sz="4000" strike="noStrike" u="none">
                <a:solidFill>
                  <a:srgbClr val="000000"/>
                </a:solidFill>
                <a:effectLst/>
                <a:uFillTx/>
                <a:latin typeface="Times New Roman"/>
              </a:endParaRPr>
            </a:p>
          </p:txBody>
        </p:sp>
      </p:grpSp>
      <p:sp>
        <p:nvSpPr>
          <p:cNvPr id="106" name=""/>
          <p:cNvSpPr/>
          <p:nvPr/>
        </p:nvSpPr>
        <p:spPr>
          <a:xfrm>
            <a:off x="324000" y="1112760"/>
            <a:ext cx="8570880" cy="64116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sng">
                <a:solidFill>
                  <a:srgbClr val="dddddd"/>
                </a:solidFill>
                <a:effectLst/>
                <a:uFillTx/>
                <a:latin typeface="GEsansCon57"/>
              </a:rPr>
              <a:t>Three Routes to choose from :</a:t>
            </a:r>
            <a:endParaRPr b="0" lang="en-US" sz="3600" strike="noStrike" u="none">
              <a:solidFill>
                <a:srgbClr val="000000"/>
              </a:solidFill>
              <a:effectLst/>
              <a:uFillTx/>
              <a:latin typeface="Times New Roman"/>
            </a:endParaRPr>
          </a:p>
        </p:txBody>
      </p:sp>
      <p:sp>
        <p:nvSpPr>
          <p:cNvPr id="107" name=""/>
          <p:cNvSpPr/>
          <p:nvPr/>
        </p:nvSpPr>
        <p:spPr>
          <a:xfrm>
            <a:off x="604800" y="4602240"/>
            <a:ext cx="8024760" cy="1434960"/>
          </a:xfrm>
          <a:prstGeom prst="rect">
            <a:avLst/>
          </a:prstGeom>
          <a:solidFill>
            <a:srgbClr val="ffffff"/>
          </a:solidFill>
          <a:ln w="28440">
            <a:solidFill>
              <a:srgbClr val="000000"/>
            </a:solidFill>
            <a:miter/>
          </a:ln>
          <a:effectLst>
            <a:outerShdw dist="99192" dir="2381944" blurRad="0" rotWithShape="0">
              <a:srgbClr val="3333cc"/>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000000"/>
                </a:solidFill>
                <a:effectLst/>
                <a:uFillTx/>
                <a:latin typeface="GEsansCon57"/>
              </a:rPr>
              <a:t>New Process Development -</a:t>
            </a:r>
            <a:br>
              <a:rPr sz="4000"/>
            </a:br>
            <a:r>
              <a:rPr b="1" i="1" lang="en-US" sz="4000" strike="noStrike" u="none">
                <a:solidFill>
                  <a:srgbClr val="000000"/>
                </a:solidFill>
                <a:effectLst/>
                <a:uFillTx/>
                <a:latin typeface="GEsansCon57"/>
              </a:rPr>
              <a:t>Creating 6 Sigma Process Capability </a:t>
            </a:r>
            <a:endParaRPr b="0" lang="en-US" sz="4000" strike="noStrike" u="none">
              <a:solidFill>
                <a:srgbClr val="000000"/>
              </a:solidFill>
              <a:effectLst/>
              <a:uFillTx/>
              <a:latin typeface="Times New Roman"/>
            </a:endParaRPr>
          </a:p>
        </p:txBody>
      </p:sp>
      <p:sp>
        <p:nvSpPr>
          <p:cNvPr id="108" name=""/>
          <p:cNvSpPr/>
          <p:nvPr/>
        </p:nvSpPr>
        <p:spPr>
          <a:xfrm>
            <a:off x="4432680" y="1695600"/>
            <a:ext cx="80892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D</a:t>
            </a:r>
            <a:endParaRPr b="0" lang="en-US" sz="6800" strike="noStrike" u="none">
              <a:solidFill>
                <a:srgbClr val="000000"/>
              </a:solidFill>
              <a:effectLst/>
              <a:uFillTx/>
              <a:latin typeface="Times New Roman"/>
            </a:endParaRPr>
          </a:p>
        </p:txBody>
      </p:sp>
      <p:sp>
        <p:nvSpPr>
          <p:cNvPr id="109" name=""/>
          <p:cNvSpPr/>
          <p:nvPr/>
        </p:nvSpPr>
        <p:spPr>
          <a:xfrm>
            <a:off x="5029920" y="1695600"/>
            <a:ext cx="71280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F</a:t>
            </a:r>
            <a:endParaRPr b="0" lang="en-US" sz="6800" strike="noStrike" u="none">
              <a:solidFill>
                <a:srgbClr val="000000"/>
              </a:solidFill>
              <a:effectLst/>
              <a:uFillTx/>
              <a:latin typeface="Times New Roman"/>
            </a:endParaRPr>
          </a:p>
        </p:txBody>
      </p:sp>
      <p:sp>
        <p:nvSpPr>
          <p:cNvPr id="110" name=""/>
          <p:cNvSpPr/>
          <p:nvPr/>
        </p:nvSpPr>
        <p:spPr>
          <a:xfrm>
            <a:off x="5537520" y="1695600"/>
            <a:ext cx="76140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S</a:t>
            </a:r>
            <a:endParaRPr b="0" lang="en-US" sz="6800" strike="noStrike" u="none">
              <a:solidFill>
                <a:srgbClr val="000000"/>
              </a:solidFill>
              <a:effectLst/>
              <a:uFillTx/>
              <a:latin typeface="Times New Roman"/>
            </a:endParaRPr>
          </a:p>
        </p:txBody>
      </p:sp>
      <p:sp>
        <p:nvSpPr>
          <p:cNvPr id="111" name=""/>
          <p:cNvSpPr/>
          <p:nvPr/>
        </p:nvSpPr>
        <p:spPr>
          <a:xfrm>
            <a:off x="6089760" y="1695600"/>
            <a:ext cx="761400" cy="112896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800" strike="noStrike" u="none">
                <a:solidFill>
                  <a:srgbClr val="9d9de7"/>
                </a:solidFill>
                <a:effectLst/>
                <a:uFillTx/>
                <a:latin typeface="GEsans55"/>
              </a:rPr>
              <a:t>S</a:t>
            </a:r>
            <a:endParaRPr b="0" lang="en-US" sz="6800" strike="noStrike" u="none">
              <a:solidFill>
                <a:srgbClr val="000000"/>
              </a:solidFill>
              <a:effectLst/>
              <a:uFillTx/>
              <a:latin typeface="Times New Roman"/>
            </a:endParaRPr>
          </a:p>
        </p:txBody>
      </p:sp>
      <p:sp>
        <p:nvSpPr>
          <p:cNvPr id="112" name=""/>
          <p:cNvSpPr/>
          <p:nvPr/>
        </p:nvSpPr>
        <p:spPr>
          <a:xfrm>
            <a:off x="144720" y="1957320"/>
            <a:ext cx="36874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ffff00"/>
                </a:solidFill>
                <a:effectLst/>
                <a:uFillTx/>
                <a:latin typeface="GEsansCon57"/>
              </a:rPr>
              <a:t>3)</a:t>
            </a:r>
            <a:r>
              <a:rPr b="1" i="1" lang="en-US" sz="3600" strike="noStrike" u="none">
                <a:solidFill>
                  <a:srgbClr val="000000"/>
                </a:solidFill>
                <a:effectLst/>
                <a:uFillTx/>
                <a:latin typeface="GEsansCon57"/>
              </a:rPr>
              <a:t>  </a:t>
            </a:r>
            <a:r>
              <a:rPr b="1" i="1" lang="en-US" sz="3600" strike="noStrike" u="none">
                <a:solidFill>
                  <a:srgbClr val="ffff00"/>
                </a:solidFill>
                <a:effectLst/>
                <a:uFillTx/>
                <a:latin typeface="GEsansCon57"/>
              </a:rPr>
              <a:t>New Process</a:t>
            </a:r>
            <a:endParaRPr b="0" lang="en-US" sz="3600" strike="noStrike" u="none">
              <a:solidFill>
                <a:srgbClr val="000000"/>
              </a:solidFill>
              <a:effectLst/>
              <a:uFillTx/>
              <a:latin typeface="Times New Roman"/>
            </a:endParaRPr>
          </a:p>
        </p:txBody>
      </p:sp>
      <p:sp>
        <p:nvSpPr>
          <p:cNvPr id="113" name=""/>
          <p:cNvSpPr/>
          <p:nvPr/>
        </p:nvSpPr>
        <p:spPr>
          <a:xfrm>
            <a:off x="4317120" y="130320"/>
            <a:ext cx="520092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0000"/>
                </a:solidFill>
                <a:effectLst/>
                <a:uFillTx/>
                <a:latin typeface="GEsansCon57"/>
              </a:rPr>
              <a:t>Process</a:t>
            </a:r>
            <a:r>
              <a:rPr b="1" i="1" lang="en-US" sz="3200" strike="noStrike" u="none">
                <a:solidFill>
                  <a:srgbClr val="000000"/>
                </a:solidFill>
                <a:effectLst/>
                <a:uFillTx/>
                <a:latin typeface="GEsansCon57"/>
              </a:rPr>
              <a:t> </a:t>
            </a:r>
            <a:r>
              <a:rPr b="1" i="1" lang="en-US" sz="3200" strike="noStrike" u="none">
                <a:solidFill>
                  <a:srgbClr val="ffff00"/>
                </a:solidFill>
                <a:effectLst/>
                <a:uFillTx/>
                <a:latin typeface="GEsansCon57"/>
              </a:rPr>
              <a:t>for Improvement</a:t>
            </a:r>
            <a:r>
              <a:rPr b="1" i="1" lang="en-US" sz="3200" strike="noStrike" u="none">
                <a:solidFill>
                  <a:srgbClr val="000000"/>
                </a:solidFill>
                <a:effectLst/>
                <a:uFillTx/>
                <a:latin typeface="GEsansCon57"/>
              </a:rPr>
              <a:t> </a:t>
            </a:r>
            <a:endParaRPr b="0" lang="en-US" sz="3200" strike="noStrike" u="none">
              <a:solidFill>
                <a:srgbClr val="000000"/>
              </a:solidFill>
              <a:effectLst/>
              <a:uFillTx/>
              <a:latin typeface="Times New Roman"/>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c8"/>
            </a:gs>
            <a:gs pos="100000">
              <a:srgbClr val="000046"/>
            </a:gs>
          </a:gsLst>
          <a:path path="rect">
            <a:fillToRect l="50000" t="50000" r="50000" b="50000"/>
          </a:path>
        </a:gradFill>
      </p:bgPr>
    </p:bg>
    <p:spTree>
      <p:nvGrpSpPr>
        <p:cNvPr id="1" name=""/>
        <p:cNvGrpSpPr/>
        <p:nvPr/>
      </p:nvGrpSpPr>
      <p:grpSpPr>
        <a:xfrm>
          <a:off x="0" y="0"/>
          <a:ext cx="0" cy="0"/>
          <a:chOff x="0" y="0"/>
          <a:chExt cx="0" cy="0"/>
        </a:xfrm>
      </p:grpSpPr>
      <p:sp>
        <p:nvSpPr>
          <p:cNvPr id="114" name=""/>
          <p:cNvSpPr/>
          <p:nvPr/>
        </p:nvSpPr>
        <p:spPr>
          <a:xfrm>
            <a:off x="1673280" y="5102280"/>
            <a:ext cx="1454040" cy="539640"/>
          </a:xfrm>
          <a:prstGeom prst="rect">
            <a:avLst/>
          </a:prstGeom>
          <a:solidFill>
            <a:srgbClr val="ffffff"/>
          </a:solidFill>
          <a:ln w="12600">
            <a:solidFill>
              <a:srgbClr val="ccccff"/>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PlaceHolder 1"/>
          <p:cNvSpPr>
            <a:spLocks noGrp="1"/>
          </p:cNvSpPr>
          <p:nvPr>
            <p:ph/>
          </p:nvPr>
        </p:nvSpPr>
        <p:spPr>
          <a:xfrm>
            <a:off x="685440" y="1981080"/>
            <a:ext cx="3352680" cy="4114800"/>
          </a:xfrm>
          <a:prstGeom prst="rect">
            <a:avLst/>
          </a:prstGeom>
          <a:noFill/>
          <a:ln w="0">
            <a:noFill/>
          </a:ln>
        </p:spPr>
        <p:txBody>
          <a:bodyPr lIns="92160" rIns="92160" tIns="46080" bIns="46080" anchor="t">
            <a:normAutofit/>
          </a:bodyPr>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GEsans55"/>
              </a:rPr>
              <a:t>Improving an Existing Process</a:t>
            </a:r>
            <a:endParaRPr b="0" lang="en-US" sz="24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indent="0" algn="ctr">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Define</a:t>
            </a:r>
            <a:endParaRPr b="0" lang="en-US" sz="1600" strike="noStrike" u="none">
              <a:solidFill>
                <a:srgbClr val="000000"/>
              </a:solidFill>
              <a:effectLst/>
              <a:uFillTx/>
              <a:latin typeface="Times New Roman"/>
            </a:endParaRPr>
          </a:p>
          <a:p>
            <a:pPr indent="0" algn="ctr">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Measure</a:t>
            </a:r>
            <a:endParaRPr b="0" lang="en-US" sz="1600" strike="noStrike" u="none">
              <a:solidFill>
                <a:srgbClr val="000000"/>
              </a:solidFill>
              <a:effectLst/>
              <a:uFillTx/>
              <a:latin typeface="Times New Roman"/>
            </a:endParaRPr>
          </a:p>
          <a:p>
            <a:pPr indent="0" algn="ctr">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Analyze</a:t>
            </a:r>
            <a:endParaRPr b="0" lang="en-US" sz="1600" strike="noStrike" u="none">
              <a:solidFill>
                <a:srgbClr val="000000"/>
              </a:solidFill>
              <a:effectLst/>
              <a:uFillTx/>
              <a:latin typeface="Times New Roman"/>
            </a:endParaRPr>
          </a:p>
          <a:p>
            <a:pPr indent="0" algn="ctr">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Improve</a:t>
            </a:r>
            <a:endParaRPr b="0" lang="en-US" sz="1600" strike="noStrike" u="none">
              <a:solidFill>
                <a:srgbClr val="000000"/>
              </a:solidFill>
              <a:effectLst/>
              <a:uFillTx/>
              <a:latin typeface="Times New Roman"/>
            </a:endParaRPr>
          </a:p>
          <a:p>
            <a:pPr indent="0" algn="ctr">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Control</a:t>
            </a:r>
            <a:endParaRPr b="0" lang="en-US" sz="1600" strike="noStrike" u="none">
              <a:solidFill>
                <a:srgbClr val="000000"/>
              </a:solidFill>
              <a:effectLst/>
              <a:uFillTx/>
              <a:latin typeface="Times New Roman"/>
            </a:endParaRPr>
          </a:p>
          <a:p>
            <a:pPr indent="0" algn="ctr">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DMAIC</a:t>
            </a:r>
            <a:endParaRPr b="0" lang="en-US" sz="2400" strike="noStrike" u="none">
              <a:solidFill>
                <a:srgbClr val="000000"/>
              </a:solidFill>
              <a:effectLst/>
              <a:uFillTx/>
              <a:latin typeface="Times New Roman"/>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6" name=""/>
          <p:cNvSpPr/>
          <p:nvPr/>
        </p:nvSpPr>
        <p:spPr>
          <a:xfrm>
            <a:off x="5178600" y="5102280"/>
            <a:ext cx="2368440" cy="539640"/>
          </a:xfrm>
          <a:prstGeom prst="rect">
            <a:avLst/>
          </a:prstGeom>
          <a:solidFill>
            <a:srgbClr val="ffffff"/>
          </a:solidFill>
          <a:ln w="12600">
            <a:solidFill>
              <a:srgbClr val="ccccff"/>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PlaceHolder 2"/>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GEsans55"/>
              </a:rPr>
              <a:t>Six Sigma Project Methodology</a:t>
            </a:r>
            <a:endParaRPr b="0" lang="en-US" sz="2800" strike="noStrike" u="none">
              <a:solidFill>
                <a:srgbClr val="000000"/>
              </a:solidFill>
              <a:effectLst/>
              <a:uFillTx/>
              <a:latin typeface="Times New Roman"/>
            </a:endParaRPr>
          </a:p>
        </p:txBody>
      </p:sp>
      <p:sp>
        <p:nvSpPr>
          <p:cNvPr id="118" name=""/>
          <p:cNvSpPr/>
          <p:nvPr/>
        </p:nvSpPr>
        <p:spPr>
          <a:xfrm>
            <a:off x="4648320" y="1981080"/>
            <a:ext cx="3352680" cy="4114800"/>
          </a:xfrm>
          <a:prstGeom prst="rect">
            <a:avLst/>
          </a:prstGeom>
          <a:noFill/>
          <a:ln w="0">
            <a:noFill/>
          </a:ln>
        </p:spPr>
        <p:style>
          <a:lnRef idx="0"/>
          <a:fillRef idx="0"/>
          <a:effectRef idx="0"/>
          <a:fontRef idx="minor"/>
        </p:style>
        <p:txBody>
          <a:bodyPr lIns="92160" rIns="92160" tIns="46080" bIns="46080" anchor="t">
            <a:no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GEsans55"/>
              </a:rPr>
              <a:t>Designing and Implementing a New Process</a:t>
            </a:r>
            <a:endParaRPr b="0" lang="en-US" sz="24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Define</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Measure</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Analyze</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Design</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Verify</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GEsans55"/>
              </a:rPr>
              <a:t>DMADV/DFSS</a:t>
            </a:r>
            <a:endParaRPr b="0" lang="en-US" sz="2400" strike="noStrike" u="none">
              <a:solidFill>
                <a:srgbClr val="0000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2207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2000-10-04T09:57:54Z</dcterms:created>
  <dc:creator>Piet Van Abeelen</dc:creator>
  <dc:description/>
  <dc:language>en-US</dc:language>
  <cp:lastModifiedBy>Lourine Saxton</cp:lastModifiedBy>
  <dcterms:modified xsi:type="dcterms:W3CDTF">2002-06-11T17:03:12Z</dcterms:modified>
  <cp:revision>74</cp:revision>
  <dc:subject/>
  <dc:title>No Slide Title</dc:title>
</cp:coreProperties>
</file>