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27.xml.rels" ContentType="application/vnd.openxmlformats-package.relationships+xml"/>
  <Override PartName="/ppt/slides/_rels/slide11.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_rels/presentation.xml.rels" ContentType="application/vnd.openxmlformats-package.relationships+xml"/>
  <Override PartName="/ppt/embeddings/oleObject1.docx" ContentType="application/vnd.openxmlformats-officedocument.wordprocessingml.document"/>
  <Override PartName="/ppt/media/image1.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Arial"/>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0" rIns="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0" rIns="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535334DF-7A86-4DAD-BFDA-770249C925E3}"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Arial"/>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7E82868-287B-40B1-BCF6-CB88F162A9B7}"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Arial"/>
            </a:endParaRPr>
          </a:p>
        </p:txBody>
      </p:sp>
      <p:sp>
        <p:nvSpPr>
          <p:cNvPr id="11"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66A4E33-C5F3-47FE-AC08-40840A995F89}"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Click to edit the title text format</a:t>
            </a:r>
            <a:endParaRPr b="0" lang="en-US" sz="3600" strike="noStrike" u="none">
              <a:solidFill>
                <a:srgbClr val="0000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11430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6002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Fourth Outline Level</a:t>
            </a:r>
            <a:endParaRPr b="0" lang="en-US" sz="2400" strike="noStrike" u="none">
              <a:solidFill>
                <a:srgbClr val="000000"/>
              </a:solidFill>
              <a:effectLst/>
              <a:uFillTx/>
              <a:latin typeface="Arial"/>
            </a:endParaRPr>
          </a:p>
          <a:p>
            <a:pPr lvl="4"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Fifth Outline Level</a:t>
            </a:r>
            <a:endParaRPr b="0" lang="en-US" sz="2400" strike="noStrike" u="none">
              <a:solidFill>
                <a:srgbClr val="000000"/>
              </a:solidFill>
              <a:effectLst/>
              <a:uFillTx/>
              <a:latin typeface="Arial"/>
            </a:endParaRPr>
          </a:p>
          <a:p>
            <a:pPr lvl="5"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Sixth Outline Level</a:t>
            </a:r>
            <a:endParaRPr b="0" lang="en-US" sz="2400" strike="noStrike" u="none">
              <a:solidFill>
                <a:srgbClr val="000000"/>
              </a:solidFill>
              <a:effectLst/>
              <a:uFillTx/>
              <a:latin typeface="Arial"/>
            </a:endParaRPr>
          </a:p>
          <a:p>
            <a:pPr lvl="6"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Seventh Outline Level</a:t>
            </a:r>
            <a:endParaRPr b="0" lang="en-US" sz="24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Arial"/>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Arial"/>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34F02C2-BC73-4778-9A0C-A2F9CF33DAE2}"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wmf"/><Relationship Id="rId3"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Proposal for Restructuring of Enron’s Positions with Sithe Independence</a:t>
            </a:r>
            <a:endParaRPr b="0" lang="en-US" sz="3600" strike="noStrike" u="none">
              <a:solidFill>
                <a:srgbClr val="000000"/>
              </a:solidFill>
              <a:effectLst/>
              <a:uFillTx/>
              <a:latin typeface="Arial"/>
            </a:endParaRPr>
          </a:p>
        </p:txBody>
      </p:sp>
      <p:sp>
        <p:nvSpPr>
          <p:cNvPr id="13" name="PlaceHolder 2"/>
          <p:cNvSpPr>
            <a:spLocks noGrp="1"/>
          </p:cNvSpPr>
          <p:nvPr>
            <p:ph type="subTitle"/>
          </p:nvPr>
        </p:nvSpPr>
        <p:spPr>
          <a:xfrm>
            <a:off x="1371600" y="3886200"/>
            <a:ext cx="6400800" cy="1752480"/>
          </a:xfrm>
          <a:prstGeom prst="rect">
            <a:avLst/>
          </a:prstGeom>
          <a:noFill/>
          <a:ln w="0">
            <a:noFill/>
          </a:ln>
        </p:spPr>
        <p:txBody>
          <a:bodyPr lIns="0" rIns="0" tIns="46800" bIns="4680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Proposal as of 4/18/01</a:t>
            </a:r>
            <a:endParaRPr b="0" lang="en-US" sz="2400" strike="noStrike" u="none">
              <a:solidFill>
                <a:srgbClr val="000000"/>
              </a:solidFill>
              <a:effectLst/>
              <a:uFillTx/>
              <a:latin typeface="Arial"/>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Donahue/Detmering/Busby / Ward</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Enron Positions - Tracking Account</a:t>
            </a:r>
            <a:endParaRPr b="0" lang="en-US" sz="3600" strike="noStrike" u="none">
              <a:solidFill>
                <a:srgbClr val="000000"/>
              </a:solidFill>
              <a:effectLst/>
              <a:uFillTx/>
              <a:latin typeface="Arial"/>
            </a:endParaRPr>
          </a:p>
        </p:txBody>
      </p:sp>
      <p:sp>
        <p:nvSpPr>
          <p:cNvPr id="31"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Projecting the Account For the Term (continued)</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Projections:  Interest compounding using the contra account to reduce book and tax income</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Dependent upon Enron’s view of the terminal value of the plant, continuing to use the contra account delays the beginning of the excess value write-off by lowering the rate of increase of the account by sacrificing all interest income.</a:t>
            </a: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704DD0AC-6D6A-4D73-8D9D-1D568F2613D5}" type="slidenum">
              <a:t>10</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Enron Positions - Tracking Account</a:t>
            </a:r>
            <a:endParaRPr b="0" lang="en-US" sz="3600" strike="noStrike" u="none">
              <a:solidFill>
                <a:srgbClr val="000000"/>
              </a:solidFill>
              <a:effectLst/>
              <a:uFillTx/>
              <a:latin typeface="Arial"/>
            </a:endParaRPr>
          </a:p>
        </p:txBody>
      </p:sp>
      <p:sp>
        <p:nvSpPr>
          <p:cNvPr id="33"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Projecting the Account For the Term (continued)</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Projections:  Equity Distributions (all cash)</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Since the projected tracking account by the end of 2001 ($525 mm) will already be greater than 50% of the expected appraised plant value, equity distributions begin immediately in January 2002</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Distributions of $88 mm for 2002 and $85 mm for 2003</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Increases from $80 mm in 2004 to $95.9 mm in 2014</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Average distributions of $75 mm for 2002 to 2014 for total distributions of $971 mm</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NPV of distributions equal to $592 mm at 8%, $533 mm at 10% and $483 mm at 12%</a:t>
            </a: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C35E160D-6F71-447A-8A4E-D96AC1C73CFC}" type="slidenum">
              <a:t>11</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Enron Positions - Basis Swaps</a:t>
            </a:r>
            <a:endParaRPr b="0" lang="en-US" sz="3600" strike="noStrike" u="none">
              <a:solidFill>
                <a:srgbClr val="000000"/>
              </a:solidFill>
              <a:effectLst/>
              <a:uFillTx/>
              <a:latin typeface="Arial"/>
            </a:endParaRPr>
          </a:p>
        </p:txBody>
      </p:sp>
      <p:sp>
        <p:nvSpPr>
          <p:cNvPr id="35"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Mark-to-Market (“MTM”) account in gas book</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Amount in account is NPV of pre-tax cash flows @ LIBOR</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Corresponding deferred tax account offsets expected cash taxes</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As gas is delivered and payment received, the account is reduced and the payment flows through taxable income</a:t>
            </a:r>
            <a:endParaRPr b="0" lang="en-US" sz="20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Estimated MTM value of $75 mm on June 1, 2001</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At this time, Sithe Independence has no corresponding liability on their accounting or tax books</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78937F69-1CB2-45C3-878A-8DAE4E3A53EF}" type="slidenum">
              <a:t>12</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Enron Positions - Demand Charges</a:t>
            </a:r>
            <a:endParaRPr b="0" lang="en-US" sz="3600" strike="noStrike" u="none">
              <a:solidFill>
                <a:srgbClr val="000000"/>
              </a:solidFill>
              <a:effectLst/>
              <a:uFillTx/>
              <a:latin typeface="Arial"/>
            </a:endParaRPr>
          </a:p>
        </p:txBody>
      </p:sp>
      <p:sp>
        <p:nvSpPr>
          <p:cNvPr id="37"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MTM account in gas book</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Amount in account is NPV of pre-tax cash flows @ LIBOR</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Corresponding deferred tax account offsets expected cash taxes</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As charges billed and payment received, the account is reduced and the payment flows through taxable income</a:t>
            </a:r>
            <a:endParaRPr b="0" lang="en-US" sz="20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Estimated MTM value of $200 mm on June 1, 2001</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At this time, Sithe Independence has no corresponding liability on their accounting or tax books</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7978C84A-E7D6-4124-B54B-D6129C254460}" type="slidenum">
              <a:t>13</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Combined Enron Positions</a:t>
            </a:r>
            <a:endParaRPr b="0" lang="en-US" sz="3600" strike="noStrike" u="none">
              <a:solidFill>
                <a:srgbClr val="000000"/>
              </a:solidFill>
              <a:effectLst/>
              <a:uFillTx/>
              <a:latin typeface="Arial"/>
            </a:endParaRPr>
          </a:p>
        </p:txBody>
      </p:sp>
      <p:sp>
        <p:nvSpPr>
          <p:cNvPr id="39"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Combined Current Positions</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$400 in account receivable</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$275 in MTM accounts</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$112 in deferred tax accounts (adjustment for MTM accounts)</a:t>
            </a: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721260A7-1BB9-45FF-9A6A-19B100CDDD7D}" type="slidenum">
              <a:t>14</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Combined Enron Positions</a:t>
            </a:r>
            <a:endParaRPr b="0" lang="en-US" sz="3600" strike="noStrike" u="none">
              <a:solidFill>
                <a:srgbClr val="000000"/>
              </a:solidFill>
              <a:effectLst/>
              <a:uFillTx/>
              <a:latin typeface="Arial"/>
            </a:endParaRPr>
          </a:p>
        </p:txBody>
      </p:sp>
      <p:sp>
        <p:nvSpPr>
          <p:cNvPr id="41" name="PlaceHolder 2"/>
          <p:cNvSpPr>
            <a:spLocks noGrp="1"/>
          </p:cNvSpPr>
          <p:nvPr>
            <p:ph/>
          </p:nvPr>
        </p:nvSpPr>
        <p:spPr>
          <a:xfrm>
            <a:off x="685440" y="1981080"/>
            <a:ext cx="80010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Incremental to the projections which drive the Tier 1 and 2 additions, the forward value of the combined positions is highly dependent upon the expected end plant value and discount rate</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value example </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$750 mm plant value delays income write-off’s until 2005</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$450 mm plant value incurs income write-off’s in 2001</a:t>
            </a:r>
            <a:endParaRPr b="0" lang="en-US" sz="16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Discount rate example for pre-tax value of plant at $750 mm</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 8% discount rate gives a pre-tax value of $274 mm</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10% discount rate gives a pre-tax value of $216 mm</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12% discount rate gives a pre-tax value of $170 mm </a:t>
            </a:r>
            <a:endParaRPr b="0" lang="en-US" sz="1600" strike="noStrike" u="none">
              <a:solidFill>
                <a:srgbClr val="000000"/>
              </a:solidFill>
              <a:effectLst/>
              <a:uFillTx/>
              <a:latin typeface="Arial"/>
            </a:endParaRPr>
          </a:p>
        </p:txBody>
      </p:sp>
      <p:sp>
        <p:nvSpPr>
          <p:cNvPr id="42" name=""/>
          <p:cNvSpPr/>
          <p:nvPr/>
        </p:nvSpPr>
        <p:spPr>
          <a:xfrm>
            <a:off x="2057400" y="2590920"/>
            <a:ext cx="184320" cy="304560"/>
          </a:xfrm>
          <a:prstGeom prst="rect">
            <a:avLst/>
          </a:prstGeom>
          <a:noFill/>
          <a:ln w="0">
            <a:noFill/>
          </a:ln>
        </p:spPr>
        <p:style>
          <a:lnRef idx="0"/>
          <a:fillRef idx="0"/>
          <a:effectRef idx="0"/>
          <a:fontRef idx="minor"/>
        </p:style>
        <p:txBody>
          <a:bodyPr wrap="none"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F862694E-8C4B-43FF-B920-3E57291937CD}" type="slidenum">
              <a:t>15</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Combined Enron Position Valuation</a:t>
            </a:r>
            <a:endParaRPr b="0" lang="en-US" sz="3600" strike="noStrike" u="none">
              <a:solidFill>
                <a:srgbClr val="000000"/>
              </a:solidFill>
              <a:effectLst/>
              <a:uFillTx/>
              <a:latin typeface="Arial"/>
            </a:endParaRPr>
          </a:p>
        </p:txBody>
      </p:sp>
      <p:sp>
        <p:nvSpPr>
          <p:cNvPr id="44" name="PlaceHolder 2"/>
          <p:cNvSpPr>
            <a:spLocks noGrp="1"/>
          </p:cNvSpPr>
          <p:nvPr>
            <p:ph/>
          </p:nvPr>
        </p:nvSpPr>
        <p:spPr>
          <a:xfrm>
            <a:off x="685800" y="1752120"/>
            <a:ext cx="7772400" cy="38862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Income and cash flow from projections (8% DCF - $750 Plant Value)</a:t>
            </a:r>
            <a:endParaRPr b="0" lang="en-US" sz="2400" strike="noStrike" u="none">
              <a:solidFill>
                <a:srgbClr val="000000"/>
              </a:solidFill>
              <a:effectLst/>
              <a:uFillTx/>
              <a:latin typeface="Arial"/>
            </a:endParaRPr>
          </a:p>
        </p:txBody>
      </p:sp>
      <p:graphicFrame>
        <p:nvGraphicFramePr>
          <p:cNvPr id="45" name=""/>
          <p:cNvGraphicFramePr/>
          <p:nvPr/>
        </p:nvGraphicFramePr>
        <p:xfrm>
          <a:off x="828720" y="2616120"/>
          <a:ext cx="7496280" cy="3513240"/>
        </p:xfrm>
        <a:graphic>
          <a:graphicData uri="http://schemas.openxmlformats.org/presentationml/2006/ole">
            <p:oleObj progId="Word.Document.12" r:id="rId1" spid="">
              <p:embed/>
              <p:pic>
                <p:nvPicPr>
                  <p:cNvPr id="46" name="" descr=""/>
                  <p:cNvPicPr/>
                  <p:nvPr/>
                </p:nvPicPr>
                <p:blipFill>
                  <a:blip r:embed="rId2"/>
                  <a:stretch/>
                </p:blipFill>
                <p:spPr>
                  <a:xfrm>
                    <a:off x="828720" y="2616120"/>
                    <a:ext cx="7496280" cy="3513240"/>
                  </a:xfrm>
                  <a:prstGeom prst="rect">
                    <a:avLst/>
                  </a:prstGeom>
                  <a:noFill/>
                  <a:ln w="0">
                    <a:noFill/>
                  </a:ln>
                </p:spPr>
              </p:pic>
            </p:oleObj>
          </a:graphicData>
        </a:graphic>
      </p:graphicFrame>
      <p:sp>
        <p:nvSpPr>
          <p:cNvPr id="47" name=""/>
          <p:cNvSpPr/>
          <p:nvPr/>
        </p:nvSpPr>
        <p:spPr>
          <a:xfrm>
            <a:off x="896760" y="4889520"/>
            <a:ext cx="7371000" cy="1463400"/>
          </a:xfrm>
          <a:prstGeom prst="rect">
            <a:avLst/>
          </a:prstGeom>
          <a:noFill/>
          <a:ln w="0">
            <a:noFill/>
          </a:ln>
        </p:spPr>
        <p:style>
          <a:lnRef idx="0"/>
          <a:fillRef idx="0"/>
          <a:effectRef idx="0"/>
          <a:fontRef idx="minor"/>
        </p:style>
        <p:txBody>
          <a:bodyPr lIns="90000" rIns="90000" tIns="46800" bIns="46800" anchor="t">
            <a:sp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The $750 mm plant value represents $274 mm of pre-tax and $400 mm of after tax NPV</a:t>
            </a:r>
            <a:endParaRPr b="0" lang="en-US" sz="1400" strike="noStrike" u="none">
              <a:solidFill>
                <a:srgbClr val="000000"/>
              </a:solidFill>
              <a:effectLst/>
              <a:uFillTx/>
              <a:latin typeface="Arial"/>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 $450 mm plant value lowers the pre-tax income to ($678) mm and lowers the pre-tax and after tax NPV of the combined positions to ($300) mm and ($236) mm, respectively  </a:t>
            </a:r>
            <a:endParaRPr b="0" lang="en-US" sz="1400" strike="noStrike" u="none">
              <a:solidFill>
                <a:srgbClr val="000000"/>
              </a:solidFill>
              <a:effectLst/>
              <a:uFillTx/>
              <a:latin typeface="Arial"/>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The after tax value of the plant is higher than the pre-tax value since Enron’s tax basis in the tracking account, and subsequently the plant, is significantly higher than the plant’s value  </a:t>
            </a:r>
            <a:endParaRPr b="0"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29FF78DC-1B58-40E6-8BEF-A5559A6D3A83}" type="slidenum">
              <a:t>16</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Restructuring Proposal for</a:t>
            </a:r>
            <a:br>
              <a:rPr sz="3600"/>
            </a:br>
            <a:r>
              <a:rPr b="0" lang="en-US" sz="3600" strike="noStrike" u="none">
                <a:solidFill>
                  <a:srgbClr val="000000"/>
                </a:solidFill>
                <a:effectLst/>
                <a:uFillTx/>
                <a:latin typeface="Arial"/>
              </a:rPr>
              <a:t>Sithe Independence</a:t>
            </a:r>
            <a:endParaRPr b="0" lang="en-US" sz="3600" strike="noStrike" u="none">
              <a:solidFill>
                <a:srgbClr val="000000"/>
              </a:solidFill>
              <a:effectLst/>
              <a:uFillTx/>
              <a:latin typeface="Arial"/>
            </a:endParaRPr>
          </a:p>
        </p:txBody>
      </p:sp>
      <p:sp>
        <p:nvSpPr>
          <p:cNvPr id="49"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Goals</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Transaction</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Steps</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Valuation and Sensitivity</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F6D4BB80-0238-4734-8829-D510E278561B}" type="slidenum">
              <a:t>17</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Goals of Restructuring</a:t>
            </a:r>
            <a:endParaRPr b="0" lang="en-US" sz="3600" strike="noStrike" u="none">
              <a:solidFill>
                <a:srgbClr val="000000"/>
              </a:solidFill>
              <a:effectLst/>
              <a:uFillTx/>
              <a:latin typeface="Arial"/>
            </a:endParaRPr>
          </a:p>
        </p:txBody>
      </p:sp>
      <p:sp>
        <p:nvSpPr>
          <p:cNvPr id="51"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Increase Enron’s pre and after-tax income relative to the projection</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Increase Enron’s pre and after-tax cash flow relative to the projection</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Minimize possible current period loss</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Efficient use of cash relative to other investment opportunities</a:t>
            </a:r>
            <a:endParaRPr b="0" lang="en-US" sz="24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907943F1-11C8-4CC5-AFB2-BAD9F43F3715}" type="slidenum">
              <a:t>18</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Restructuring Transaction</a:t>
            </a:r>
            <a:endParaRPr b="0" lang="en-US" sz="3600" strike="noStrike" u="none">
              <a:solidFill>
                <a:srgbClr val="000000"/>
              </a:solidFill>
              <a:effectLst/>
              <a:uFillTx/>
              <a:latin typeface="Arial"/>
            </a:endParaRPr>
          </a:p>
        </p:txBody>
      </p:sp>
      <p:sp>
        <p:nvSpPr>
          <p:cNvPr id="53"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Step 1 - Sithe Independence enters into Tolling Agreements with counterparties effective June 1</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Step 2 - Sithe Independence amends Enron Base Gas Sales Agreement:</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$400 mm loan to Enron to replace tracking account</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Enron assumes Sithe Independence’s transportation agreements</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Enron credits MTM accounts to step 3</a:t>
            </a:r>
            <a:endParaRPr b="0" lang="en-US" sz="20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Step 3 - Enron purchases 45% of the equity in Sithe Independence from Sithe Energy</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8B680960-37D1-47BD-ACCA-5B577FB1E6A6}" type="slidenum">
              <a:t>19</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Contents</a:t>
            </a:r>
            <a:endParaRPr b="0" lang="en-US" sz="3600" strike="noStrike" u="none">
              <a:solidFill>
                <a:srgbClr val="000000"/>
              </a:solidFill>
              <a:effectLst/>
              <a:uFillTx/>
              <a:latin typeface="Arial"/>
            </a:endParaRPr>
          </a:p>
        </p:txBody>
      </p:sp>
      <p:sp>
        <p:nvSpPr>
          <p:cNvPr id="15"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Enron Positions</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Restructuring Proposal</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Transaction Overview</a:t>
            </a:r>
            <a:endParaRPr b="0" lang="en-US" sz="24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95AF3B6A-9BBF-461A-A41B-947210E5A28D}" type="slidenum">
              <a:t>2</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Step 1 Details - Tolling Agreements </a:t>
            </a:r>
            <a:endParaRPr b="0" lang="en-US" sz="3600" strike="noStrike" u="none">
              <a:solidFill>
                <a:srgbClr val="000000"/>
              </a:solidFill>
              <a:effectLst/>
              <a:uFillTx/>
              <a:latin typeface="Arial"/>
            </a:endParaRPr>
          </a:p>
        </p:txBody>
      </p:sp>
      <p:sp>
        <p:nvSpPr>
          <p:cNvPr id="55"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Tolling timeline</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Indicative bids received March 26</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Draft agreements transmitted to top bidders April 11</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Final bids due late April</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Negotiation of final agreements and amendments between Sithe Independence, Sithe Energies, tolling parties and Enron in May</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Agreements and amendments become effective June 1</a:t>
            </a: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E3C5186A-AC18-431E-AD01-52F3CFE9A9A7}" type="slidenum">
              <a:t>20</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Step 2 Details - Gas Services Agreement Amendment</a:t>
            </a:r>
            <a:endParaRPr b="0" lang="en-US" sz="3600" strike="noStrike" u="none">
              <a:solidFill>
                <a:srgbClr val="000000"/>
              </a:solidFill>
              <a:effectLst/>
              <a:uFillTx/>
              <a:latin typeface="Arial"/>
            </a:endParaRPr>
          </a:p>
        </p:txBody>
      </p:sp>
      <p:sp>
        <p:nvSpPr>
          <p:cNvPr id="57"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Conversion of $400 mm account receivable into a $400 mm note receivable</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Note Characteristics</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Interest rate - 7.00% - equivalent to 14 year LIBOR plus a 120 bps spread</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Amortization - 14 years interest only, 20 years thereafter mortgage style principal and interest</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Security - Secured by current lien, subordinate to existing project debt</a:t>
            </a: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BA7A7771-332C-4C93-B805-197DE56A7C31}" type="slidenum">
              <a:t>21</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Step 2 Details - Gas Services Agreement Amendment</a:t>
            </a:r>
            <a:endParaRPr b="0" lang="en-US" sz="3600" strike="noStrike" u="none">
              <a:solidFill>
                <a:srgbClr val="000000"/>
              </a:solidFill>
              <a:effectLst/>
              <a:uFillTx/>
              <a:latin typeface="Arial"/>
            </a:endParaRPr>
          </a:p>
        </p:txBody>
      </p:sp>
      <p:sp>
        <p:nvSpPr>
          <p:cNvPr id="59"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Conversion of $400 mm account receivable into a $400 mm note receivable (continued)</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Rationale</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Although the note will be subordinate to existing debt, when the period of principal repayment is reached the senior debt will have been retired</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senior debt is extremely over-collateralized given the ICAP-only nature of the restructured ConEd PPA</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note’s interest will be paid rather than accrue such that timing of cash flow will now match timing of income recognition for book and tax</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Recent months’ growth in Tier 1 and 2 additions further accelerated the timing and recognition issue noted above and initiated efforts to solve the increasing account receivable (as witnessed by Enron’s ceasing to take interest income since January 2001)</a:t>
            </a:r>
            <a:endParaRPr b="0" lang="en-US" sz="1600" strike="noStrike" u="none">
              <a:solidFill>
                <a:srgbClr val="000000"/>
              </a:solidFill>
              <a:effectLst/>
              <a:uFillTx/>
              <a:latin typeface="Arial"/>
            </a:endParaRPr>
          </a:p>
          <a:p>
            <a:pPr lvl="2" marL="114300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C5A3C4BD-5D4C-45C9-B759-643F23A48507}" type="slidenum">
              <a:t>22</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Step 2 Details - Gas Services Agreement Amendment</a:t>
            </a:r>
            <a:endParaRPr b="0" lang="en-US" sz="3600" strike="noStrike" u="none">
              <a:solidFill>
                <a:srgbClr val="000000"/>
              </a:solidFill>
              <a:effectLst/>
              <a:uFillTx/>
              <a:latin typeface="Arial"/>
            </a:endParaRPr>
          </a:p>
        </p:txBody>
      </p:sp>
      <p:sp>
        <p:nvSpPr>
          <p:cNvPr id="61"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Enron assumes Sithe Independence’s above market 3rd party transportation agreements</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Does not include the NIMO and Empire agreements which will be used by the tolling party</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Total of payments is equal to $302 mm at 8% NPV</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Rationale</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expects to be able to resale the transportation for a portion of the total of the payments</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Worst case projection of value is ($199) mm pre-tax cash flow and ($81) mm after tax cash flow over the 14-year term at 8% NPV</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Enron’s projected pre-tax negative cash flow under the Gas Services Agreement is equal to the worst case projection for the transportation agreements by 2005</a:t>
            </a: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3B03D737-82CE-4C34-8D50-61DABB7EC5E9}" type="slidenum">
              <a:t>23</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Step 2 Details - Gas Services Agreement Amendment </a:t>
            </a:r>
            <a:endParaRPr b="0" lang="en-US" sz="3600" strike="noStrike" u="none">
              <a:solidFill>
                <a:srgbClr val="000000"/>
              </a:solidFill>
              <a:effectLst/>
              <a:uFillTx/>
              <a:latin typeface="Arial"/>
            </a:endParaRPr>
          </a:p>
        </p:txBody>
      </p:sp>
      <p:sp>
        <p:nvSpPr>
          <p:cNvPr id="63"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All remaining rights and obligations in the Gas Services Agreement are deleted and Enron applies the net value of the MTM accounts on its gas book towards Step 3 (equity purchase)</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Net value is equal to $163 mm ($275 mm gas book account less the $112 mm deferred tax liability)</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Rationale</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is indifferent to applying value to purchase equity as long as Enron is getting equivalent value</a:t>
            </a:r>
            <a:endParaRPr b="0" lang="en-US" sz="16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86D0513E-5BB1-4389-B7A8-BC16229F6E53}" type="slidenum">
              <a:t>24</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Step 3 Details - Enron Purchases Equity in Sithe Independence </a:t>
            </a:r>
            <a:endParaRPr b="0" lang="en-US" sz="3600" strike="noStrike" u="none">
              <a:solidFill>
                <a:srgbClr val="000000"/>
              </a:solidFill>
              <a:effectLst/>
              <a:uFillTx/>
              <a:latin typeface="Arial"/>
            </a:endParaRPr>
          </a:p>
        </p:txBody>
      </p:sp>
      <p:sp>
        <p:nvSpPr>
          <p:cNvPr id="65"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Sithe Energies sells its 45% LP interest in Sithe Independence to Enron for $167 mm in cash</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Distributions have a pre-tax cash flow of $268 mm and after tax cash flow of $138 mm at 8% NPV</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Enron has an inside/outside partnership basis differential for tax which lowers tax income</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20 years MACRS deduction of the equity difference</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$36 mm of value at 8% NPV</a:t>
            </a:r>
            <a:endParaRPr b="0" lang="en-US" sz="16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Enron will need to utilize a “friend of Enron” ownership structure for the project until such time as Portland General is sold or Sithe Independence relinquishes its QF status</a:t>
            </a: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C86255FB-42CE-4D66-BFFF-A4A007BD6B83}" type="slidenum">
              <a:t>25</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Restructured Valuation</a:t>
            </a:r>
            <a:endParaRPr b="0" lang="en-US" sz="3600" strike="noStrike" u="none">
              <a:solidFill>
                <a:srgbClr val="000000"/>
              </a:solidFill>
              <a:effectLst/>
              <a:uFillTx/>
              <a:latin typeface="Arial"/>
            </a:endParaRPr>
          </a:p>
        </p:txBody>
      </p:sp>
      <p:sp>
        <p:nvSpPr>
          <p:cNvPr id="67" name="PlaceHolder 2"/>
          <p:cNvSpPr>
            <a:spLocks noGrp="1"/>
          </p:cNvSpPr>
          <p:nvPr>
            <p:ph/>
          </p:nvPr>
        </p:nvSpPr>
        <p:spPr>
          <a:xfrm>
            <a:off x="1218960" y="1981080"/>
            <a:ext cx="5562360" cy="4648320"/>
          </a:xfrm>
          <a:prstGeom prst="rect">
            <a:avLst/>
          </a:prstGeom>
          <a:noFill/>
          <a:ln w="0">
            <a:noFill/>
          </a:ln>
        </p:spPr>
        <p:txBody>
          <a:bodyPr lIns="0" rIns="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Equity Purchase</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Transport Liability</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Equity Distributions</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Note Principal and Interest</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Pre-Tax Cash Flow</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Tax Benefit of Tax Basis Adjustment</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Tax Benefit of Transportation Liability</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Tax on Equity Distributions</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Tax on Note Interest</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After Tax Cash Flow</a:t>
            </a:r>
            <a:endParaRPr b="0" lang="en-US" sz="2000" strike="noStrike" u="none">
              <a:solidFill>
                <a:srgbClr val="000000"/>
              </a:solidFill>
              <a:effectLst/>
              <a:uFillTx/>
              <a:latin typeface="Arial"/>
            </a:endParaRPr>
          </a:p>
          <a:p>
            <a:pPr marL="343080" indent="-34308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$mm’s at 8% NPV and $750 mm Plant Value</a:t>
            </a:r>
            <a:endParaRPr b="0" lang="en-US" sz="1600" strike="noStrike" u="none">
              <a:solidFill>
                <a:srgbClr val="000000"/>
              </a:solidFill>
              <a:effectLst/>
              <a:uFillTx/>
              <a:latin typeface="Arial"/>
            </a:endParaRPr>
          </a:p>
        </p:txBody>
      </p:sp>
      <p:sp>
        <p:nvSpPr>
          <p:cNvPr id="68" name="PlaceHolder 3"/>
          <p:cNvSpPr>
            <a:spLocks noGrp="1"/>
          </p:cNvSpPr>
          <p:nvPr>
            <p:ph/>
          </p:nvPr>
        </p:nvSpPr>
        <p:spPr>
          <a:xfrm>
            <a:off x="6476760" y="1981080"/>
            <a:ext cx="990360" cy="4648320"/>
          </a:xfrm>
          <a:prstGeom prst="rect">
            <a:avLst/>
          </a:prstGeom>
          <a:noFill/>
          <a:ln w="0">
            <a:noFill/>
          </a:ln>
        </p:spPr>
        <p:txBody>
          <a:bodyPr lIns="0" rIns="0" tIns="46800" bIns="46800" anchor="t">
            <a:normAutofit/>
          </a:bodyPr>
          <a:p>
            <a:pPr marL="343080" indent="-343080" algn="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($167)</a:t>
            </a:r>
            <a:endParaRPr b="0" lang="en-US" sz="2000" strike="noStrike" u="none">
              <a:solidFill>
                <a:srgbClr val="000000"/>
              </a:solidFill>
              <a:effectLst/>
              <a:uFillTx/>
              <a:latin typeface="Arial"/>
            </a:endParaRPr>
          </a:p>
          <a:p>
            <a:pPr marL="343080" indent="-343080" algn="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(199)</a:t>
            </a:r>
            <a:endParaRPr b="0" lang="en-US" sz="2000" strike="noStrike" u="none">
              <a:solidFill>
                <a:srgbClr val="000000"/>
              </a:solidFill>
              <a:effectLst/>
              <a:uFillTx/>
              <a:latin typeface="Arial"/>
            </a:endParaRPr>
          </a:p>
          <a:p>
            <a:pPr marL="343080" indent="-343080" algn="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268</a:t>
            </a:r>
            <a:endParaRPr b="0" lang="en-US" sz="2000" strike="noStrike" u="none">
              <a:solidFill>
                <a:srgbClr val="000000"/>
              </a:solidFill>
              <a:effectLst/>
              <a:uFillTx/>
              <a:latin typeface="Arial"/>
            </a:endParaRPr>
          </a:p>
          <a:p>
            <a:pPr marL="343080" indent="-343080" algn="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365</a:t>
            </a:r>
            <a:endParaRPr b="0" lang="en-US" sz="2000" strike="noStrike" u="none">
              <a:solidFill>
                <a:srgbClr val="000000"/>
              </a:solidFill>
              <a:effectLst/>
              <a:uFillTx/>
              <a:latin typeface="Arial"/>
            </a:endParaRPr>
          </a:p>
          <a:p>
            <a:pPr marL="343080" indent="-343080" algn="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$267</a:t>
            </a:r>
            <a:endParaRPr b="0" lang="en-US" sz="2000" strike="noStrike" u="none">
              <a:solidFill>
                <a:srgbClr val="000000"/>
              </a:solidFill>
              <a:effectLst/>
              <a:uFillTx/>
              <a:latin typeface="Arial"/>
            </a:endParaRPr>
          </a:p>
          <a:p>
            <a:pPr marL="343080" indent="-343080" algn="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36</a:t>
            </a:r>
            <a:endParaRPr b="0" lang="en-US" sz="2000" strike="noStrike" u="none">
              <a:solidFill>
                <a:srgbClr val="000000"/>
              </a:solidFill>
              <a:effectLst/>
              <a:uFillTx/>
              <a:latin typeface="Arial"/>
            </a:endParaRPr>
          </a:p>
          <a:p>
            <a:pPr marL="343080" indent="-343080" algn="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81</a:t>
            </a:r>
            <a:endParaRPr b="0" lang="en-US" sz="2000" strike="noStrike" u="none">
              <a:solidFill>
                <a:srgbClr val="000000"/>
              </a:solidFill>
              <a:effectLst/>
              <a:uFillTx/>
              <a:latin typeface="Arial"/>
            </a:endParaRPr>
          </a:p>
          <a:p>
            <a:pPr marL="343080" indent="-343080" algn="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(130)</a:t>
            </a:r>
            <a:endParaRPr b="0" lang="en-US" sz="2000" strike="noStrike" u="none">
              <a:solidFill>
                <a:srgbClr val="000000"/>
              </a:solidFill>
              <a:effectLst/>
              <a:uFillTx/>
              <a:latin typeface="Arial"/>
            </a:endParaRPr>
          </a:p>
          <a:p>
            <a:pPr marL="343080" indent="-343080" algn="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(125)</a:t>
            </a:r>
            <a:endParaRPr b="0" lang="en-US" sz="2000" strike="noStrike" u="none">
              <a:solidFill>
                <a:srgbClr val="000000"/>
              </a:solidFill>
              <a:effectLst/>
              <a:uFillTx/>
              <a:latin typeface="Arial"/>
            </a:endParaRPr>
          </a:p>
          <a:p>
            <a:pPr marL="343080" indent="-343080" algn="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$129</a:t>
            </a:r>
            <a:endParaRPr b="0" lang="en-US" sz="2000" strike="noStrike" u="none">
              <a:solidFill>
                <a:srgbClr val="000000"/>
              </a:solidFill>
              <a:effectLst/>
              <a:uFillTx/>
              <a:latin typeface="Arial"/>
            </a:endParaRPr>
          </a:p>
        </p:txBody>
      </p:sp>
      <p:sp>
        <p:nvSpPr>
          <p:cNvPr id="5" name="PlaceHolder 4"/>
          <p:cNvSpPr>
            <a:spLocks noGrp="1"/>
          </p:cNvSpPr>
          <p:nvPr>
            <p:ph type="sldNum" idx="3"/>
          </p:nvPr>
        </p:nvSpPr>
        <p:spPr/>
        <p:txBody>
          <a:bodyPr/>
          <a:p>
            <a:fld id="{2412D6A5-1915-4648-924D-037CBF9350C2}" type="slidenum">
              <a:t>26</a:t>
            </a:fld>
          </a:p>
        </p:txBody>
      </p:sp>
      <p:sp>
        <p:nvSpPr>
          <p:cNvPr id="6" name="PlaceHolder 5"/>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Transaction Summary</a:t>
            </a:r>
            <a:endParaRPr b="0" lang="en-US" sz="3600" strike="noStrike" u="none">
              <a:solidFill>
                <a:srgbClr val="000000"/>
              </a:solidFill>
              <a:effectLst/>
              <a:uFillTx/>
              <a:latin typeface="Arial"/>
            </a:endParaRPr>
          </a:p>
        </p:txBody>
      </p:sp>
      <p:sp>
        <p:nvSpPr>
          <p:cNvPr id="70"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Simplified Overview</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Risk Profile Change</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Valuation Change</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6FE12348-2CC1-4745-9981-0730E624D8FE}" type="slidenum">
              <a:t>27</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Simplified Overview</a:t>
            </a:r>
            <a:endParaRPr b="0" lang="en-US" sz="3600" strike="noStrike" u="none">
              <a:solidFill>
                <a:srgbClr val="000000"/>
              </a:solidFill>
              <a:effectLst/>
              <a:uFillTx/>
              <a:latin typeface="Arial"/>
            </a:endParaRPr>
          </a:p>
        </p:txBody>
      </p:sp>
      <p:sp>
        <p:nvSpPr>
          <p:cNvPr id="72"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Enron no longer has gas supply obligations</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Enron replaces account receivable with note receivable still secured by subordinate lien</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Enron assumes Sithe Independence’s 3rd party transportation agreements</a:t>
            </a:r>
            <a:endParaRPr b="0" lang="en-US" sz="24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Enron purchases a 45% LP interest in Sithe Independence</a:t>
            </a: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B0AD8EC8-D3B9-480C-97BC-09841707DB88}" type="slidenum">
              <a:t>28</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Risk Profile Change</a:t>
            </a:r>
            <a:endParaRPr b="0" lang="en-US" sz="3600" strike="noStrike" u="none">
              <a:solidFill>
                <a:srgbClr val="000000"/>
              </a:solidFill>
              <a:effectLst/>
              <a:uFillTx/>
              <a:latin typeface="Arial"/>
            </a:endParaRPr>
          </a:p>
        </p:txBody>
      </p:sp>
      <p:sp>
        <p:nvSpPr>
          <p:cNvPr id="74"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Replacing the significant, unhedged and long dated commodity exposure with the capped loss exposure of the assumed 3rd party transportation agreement</a:t>
            </a:r>
            <a:endParaRPr b="0" lang="en-US" sz="2400" strike="noStrike" u="none">
              <a:solidFill>
                <a:srgbClr val="000000"/>
              </a:solidFill>
              <a:effectLst/>
              <a:uFillTx/>
              <a:latin typeface="Arial"/>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Removal of plant terminal value exposure without prior ownership participation</a:t>
            </a:r>
            <a:endParaRPr b="0" lang="en-US" sz="2400" strike="noStrike" u="none">
              <a:solidFill>
                <a:srgbClr val="000000"/>
              </a:solidFill>
              <a:effectLst/>
              <a:uFillTx/>
              <a:latin typeface="Arial"/>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Credit relief from rating agencies’ due to release of implied credit support of Sithe Independence’s senior bonds</a:t>
            </a:r>
            <a:endParaRPr b="0" lang="en-US" sz="2400" strike="noStrike" u="none">
              <a:solidFill>
                <a:srgbClr val="000000"/>
              </a:solidFill>
              <a:effectLst/>
              <a:uFillTx/>
              <a:latin typeface="Arial"/>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Reduced reliance on project-derived equity distributions ($971 mm reduced to $518 mm nominal)</a:t>
            </a:r>
            <a:endParaRPr b="0" lang="en-US" sz="2400" strike="noStrike" u="none">
              <a:solidFill>
                <a:srgbClr val="000000"/>
              </a:solidFill>
              <a:effectLst/>
              <a:uFillTx/>
              <a:latin typeface="Arial"/>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54C20A6E-9061-4717-8F82-79839E020466}" type="slidenum">
              <a:t>29</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Enron Positions</a:t>
            </a:r>
            <a:endParaRPr b="0" lang="en-US" sz="3600" strike="noStrike" u="none">
              <a:solidFill>
                <a:srgbClr val="000000"/>
              </a:solidFill>
              <a:effectLst/>
              <a:uFillTx/>
              <a:latin typeface="Arial"/>
            </a:endParaRPr>
          </a:p>
        </p:txBody>
      </p:sp>
      <p:sp>
        <p:nvSpPr>
          <p:cNvPr id="17"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Tracking Account</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Basis Differential Account</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Demand Charge Account</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Combined Positions Cash Flow and Income</a:t>
            </a:r>
            <a:endParaRPr b="0" lang="en-US" sz="24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0EF81CAB-673C-4F89-988D-A0D8C8C868BE}" type="slidenum">
              <a:t>3</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Risk Profile Change (continued)</a:t>
            </a:r>
            <a:endParaRPr b="0" lang="en-US" sz="3600" strike="noStrike" u="none">
              <a:solidFill>
                <a:srgbClr val="000000"/>
              </a:solidFill>
              <a:effectLst/>
              <a:uFillTx/>
              <a:latin typeface="Arial"/>
            </a:endParaRPr>
          </a:p>
        </p:txBody>
      </p:sp>
      <p:sp>
        <p:nvSpPr>
          <p:cNvPr id="76"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Relief from litigation risk accompanying equity distributions</a:t>
            </a:r>
            <a:endParaRPr b="0" lang="en-US" sz="2400" strike="noStrike" u="none">
              <a:solidFill>
                <a:srgbClr val="000000"/>
              </a:solidFill>
              <a:effectLst/>
              <a:uFillTx/>
              <a:latin typeface="Arial"/>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Assume similar QF/ “Friend of Enron” structure risk as in other QF facilities</a:t>
            </a:r>
            <a:endParaRPr b="0" lang="en-US" sz="2400" strike="noStrike" u="none">
              <a:solidFill>
                <a:srgbClr val="000000"/>
              </a:solidFill>
              <a:effectLst/>
              <a:uFillTx/>
              <a:latin typeface="Arial"/>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Enron’s subordinated loan and LP interest in Sithe Independence might be difficult to monetize</a:t>
            </a:r>
            <a:endParaRPr b="0" lang="en-US" sz="2400" strike="noStrike" u="none">
              <a:solidFill>
                <a:srgbClr val="000000"/>
              </a:solidFill>
              <a:effectLst/>
              <a:uFillTx/>
              <a:latin typeface="Arial"/>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2F6ABCBA-F6BB-43F1-98BB-7A627E0E0DDF}" type="slidenum">
              <a:t>30</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Valuation Change</a:t>
            </a:r>
            <a:endParaRPr b="0" lang="en-US" sz="3600" strike="noStrike" u="none">
              <a:solidFill>
                <a:srgbClr val="000000"/>
              </a:solidFill>
              <a:effectLst/>
              <a:uFillTx/>
              <a:latin typeface="Arial"/>
            </a:endParaRPr>
          </a:p>
        </p:txBody>
      </p:sp>
      <p:sp>
        <p:nvSpPr>
          <p:cNvPr id="78" name="PlaceHolder 2"/>
          <p:cNvSpPr>
            <a:spLocks noGrp="1"/>
          </p:cNvSpPr>
          <p:nvPr>
            <p:ph/>
          </p:nvPr>
        </p:nvSpPr>
        <p:spPr>
          <a:xfrm>
            <a:off x="685800" y="1752480"/>
            <a:ext cx="5410080" cy="3810240"/>
          </a:xfrm>
          <a:prstGeom prst="rect">
            <a:avLst/>
          </a:prstGeom>
          <a:noFill/>
          <a:ln w="0">
            <a:noFill/>
          </a:ln>
        </p:spPr>
        <p:txBody>
          <a:bodyPr lIns="0" rIns="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Pre-tax Cash Flow – NPV</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After tax Cash Flow – NPV</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79" name="PlaceHolder 3"/>
          <p:cNvSpPr>
            <a:spLocks noGrp="1"/>
          </p:cNvSpPr>
          <p:nvPr>
            <p:ph/>
          </p:nvPr>
        </p:nvSpPr>
        <p:spPr>
          <a:xfrm>
            <a:off x="3809520" y="1752480"/>
            <a:ext cx="1676520" cy="3810240"/>
          </a:xfrm>
          <a:prstGeom prst="rect">
            <a:avLst/>
          </a:prstGeom>
          <a:noFill/>
          <a:ln w="0">
            <a:noFill/>
          </a:ln>
        </p:spPr>
        <p:txBody>
          <a:bodyPr lIns="0" rIns="0" tIns="46800" bIns="46800" anchor="t">
            <a:normAutofit/>
          </a:bodyPr>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Current</a:t>
            </a:r>
            <a:endParaRPr b="0" lang="en-US" sz="2000" strike="noStrike" u="none">
              <a:solidFill>
                <a:srgbClr val="000000"/>
              </a:solidFill>
              <a:effectLst/>
              <a:uFillTx/>
              <a:latin typeface="Arial"/>
            </a:endParaRPr>
          </a:p>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Status</a:t>
            </a:r>
            <a:endParaRPr b="0" lang="en-US" sz="2000" strike="noStrike" u="none">
              <a:solidFill>
                <a:srgbClr val="000000"/>
              </a:solidFill>
              <a:effectLst/>
              <a:uFillTx/>
              <a:latin typeface="Arial"/>
            </a:endParaRPr>
          </a:p>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($190)</a:t>
            </a:r>
            <a:endParaRPr b="0" lang="en-US" sz="2000" strike="noStrike" u="none">
              <a:solidFill>
                <a:srgbClr val="000000"/>
              </a:solidFill>
              <a:effectLst/>
              <a:uFillTx/>
              <a:latin typeface="Arial"/>
            </a:endParaRPr>
          </a:p>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(172)</a:t>
            </a:r>
            <a:endParaRPr b="0" lang="en-US" sz="2000" strike="noStrike" u="none">
              <a:solidFill>
                <a:srgbClr val="000000"/>
              </a:solidFill>
              <a:effectLst/>
              <a:uFillTx/>
              <a:latin typeface="Arial"/>
            </a:endParaRPr>
          </a:p>
        </p:txBody>
      </p:sp>
      <p:sp>
        <p:nvSpPr>
          <p:cNvPr id="80" name=""/>
          <p:cNvSpPr/>
          <p:nvPr/>
        </p:nvSpPr>
        <p:spPr>
          <a:xfrm>
            <a:off x="5600880" y="1752480"/>
            <a:ext cx="1600200" cy="3810240"/>
          </a:xfrm>
          <a:prstGeom prst="rect">
            <a:avLst/>
          </a:prstGeom>
          <a:noFill/>
          <a:ln w="0">
            <a:noFill/>
          </a:ln>
        </p:spPr>
        <p:style>
          <a:lnRef idx="0"/>
          <a:fillRef idx="0"/>
          <a:effectRef idx="0"/>
          <a:fontRef idx="minor"/>
        </p:style>
        <p:txBody>
          <a:bodyPr lIns="0" rIns="0" tIns="46800" bIns="46800" anchor="t">
            <a:noAutofit/>
          </a:bodyPr>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Restructured</a:t>
            </a:r>
            <a:endParaRPr b="0" lang="en-US" sz="2000" strike="noStrike" u="none">
              <a:solidFill>
                <a:srgbClr val="000000"/>
              </a:solidFill>
              <a:effectLst/>
              <a:uFillTx/>
              <a:latin typeface="Arial"/>
            </a:endParaRPr>
          </a:p>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Status</a:t>
            </a:r>
            <a:endParaRPr b="0" lang="en-US" sz="2000" strike="noStrike" u="none">
              <a:solidFill>
                <a:srgbClr val="000000"/>
              </a:solidFill>
              <a:effectLst/>
              <a:uFillTx/>
              <a:latin typeface="Arial"/>
            </a:endParaRPr>
          </a:p>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$267</a:t>
            </a:r>
            <a:endParaRPr b="0" lang="en-US" sz="2000" strike="noStrike" u="none">
              <a:solidFill>
                <a:srgbClr val="000000"/>
              </a:solidFill>
              <a:effectLst/>
              <a:uFillTx/>
              <a:latin typeface="Arial"/>
            </a:endParaRPr>
          </a:p>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129</a:t>
            </a:r>
            <a:endParaRPr b="0" lang="en-US" sz="2000" strike="noStrike" u="none">
              <a:solidFill>
                <a:srgbClr val="000000"/>
              </a:solidFill>
              <a:effectLst/>
              <a:uFillTx/>
              <a:latin typeface="Arial"/>
            </a:endParaRPr>
          </a:p>
        </p:txBody>
      </p:sp>
      <p:sp>
        <p:nvSpPr>
          <p:cNvPr id="81" name=""/>
          <p:cNvSpPr/>
          <p:nvPr/>
        </p:nvSpPr>
        <p:spPr>
          <a:xfrm>
            <a:off x="1371600" y="6087960"/>
            <a:ext cx="4724280" cy="366840"/>
          </a:xfrm>
          <a:prstGeom prst="rect">
            <a:avLst/>
          </a:prstGeom>
          <a:noFill/>
          <a:ln w="0">
            <a:noFill/>
          </a:ln>
        </p:spPr>
        <p:style>
          <a:lnRef idx="0"/>
          <a:fillRef idx="0"/>
          <a:effectRef idx="0"/>
          <a:fontRef idx="minor"/>
        </p:style>
        <p:txBody>
          <a:bodyPr lIns="0" rIns="0" tIns="46800" bIns="46800" anchor="t">
            <a:spAutoFit/>
          </a:bodyPr>
          <a:p>
            <a:pPr>
              <a:lnSpc>
                <a:spcPct val="9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82" name=""/>
          <p:cNvSpPr/>
          <p:nvPr/>
        </p:nvSpPr>
        <p:spPr>
          <a:xfrm>
            <a:off x="685800" y="5181480"/>
            <a:ext cx="7848720" cy="802440"/>
          </a:xfrm>
          <a:prstGeom prst="rect">
            <a:avLst/>
          </a:prstGeom>
          <a:noFill/>
          <a:ln w="0">
            <a:noFill/>
          </a:ln>
        </p:spPr>
        <p:style>
          <a:lnRef idx="0"/>
          <a:fillRef idx="0"/>
          <a:effectRef idx="0"/>
          <a:fontRef idx="minor"/>
        </p:style>
        <p:txBody>
          <a:bodyPr lIns="0" rIns="0" tIns="46800" bIns="46800" anchor="t">
            <a:spAutoFit/>
          </a:bodyPr>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$mm’s at 8% NPV and $750 mm Plant Value</a:t>
            </a:r>
            <a:endParaRPr b="0" lang="en-US" sz="1600" strike="noStrike" u="none">
              <a:solidFill>
                <a:srgbClr val="000000"/>
              </a:solidFill>
              <a:effectLst/>
              <a:uFillTx/>
              <a:latin typeface="Arial"/>
            </a:endParaRPr>
          </a:p>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$167 mm Equity Investment achieves a 71% pre-tax return on capital and a 78% after tax return on capital when measured against the change in value</a:t>
            </a:r>
            <a:endParaRPr b="0" lang="en-US" sz="1600" strike="noStrike" u="none">
              <a:solidFill>
                <a:srgbClr val="000000"/>
              </a:solidFill>
              <a:effectLst/>
              <a:uFillTx/>
              <a:latin typeface="Arial"/>
            </a:endParaRPr>
          </a:p>
        </p:txBody>
      </p:sp>
      <p:sp>
        <p:nvSpPr>
          <p:cNvPr id="83" name=""/>
          <p:cNvSpPr/>
          <p:nvPr/>
        </p:nvSpPr>
        <p:spPr>
          <a:xfrm>
            <a:off x="7302600" y="1752480"/>
            <a:ext cx="1600200" cy="3810240"/>
          </a:xfrm>
          <a:prstGeom prst="rect">
            <a:avLst/>
          </a:prstGeom>
          <a:noFill/>
          <a:ln w="0">
            <a:noFill/>
          </a:ln>
        </p:spPr>
        <p:style>
          <a:lnRef idx="0"/>
          <a:fillRef idx="0"/>
          <a:effectRef idx="0"/>
          <a:fontRef idx="minor"/>
        </p:style>
        <p:txBody>
          <a:bodyPr lIns="0" rIns="0" tIns="46800" bIns="46800" anchor="t">
            <a:noAutofit/>
          </a:bodyPr>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Change in</a:t>
            </a:r>
            <a:endParaRPr b="0" lang="en-US" sz="2000" strike="noStrike" u="none">
              <a:solidFill>
                <a:srgbClr val="000000"/>
              </a:solidFill>
              <a:effectLst/>
              <a:uFillTx/>
              <a:latin typeface="Arial"/>
            </a:endParaRPr>
          </a:p>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Value</a:t>
            </a:r>
            <a:endParaRPr b="0" lang="en-US" sz="2000" strike="noStrike" u="none">
              <a:solidFill>
                <a:srgbClr val="000000"/>
              </a:solidFill>
              <a:effectLst/>
              <a:uFillTx/>
              <a:latin typeface="Arial"/>
            </a:endParaRPr>
          </a:p>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$456</a:t>
            </a:r>
            <a:endParaRPr b="0" lang="en-US" sz="2000" strike="noStrike" u="none">
              <a:solidFill>
                <a:srgbClr val="000000"/>
              </a:solidFill>
              <a:effectLst/>
              <a:uFillTx/>
              <a:latin typeface="Arial"/>
            </a:endParaRPr>
          </a:p>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300</a:t>
            </a:r>
            <a:endParaRPr b="0" lang="en-US" sz="2000" strike="noStrike" u="none">
              <a:solidFill>
                <a:srgbClr val="000000"/>
              </a:solidFill>
              <a:effectLst/>
              <a:uFillTx/>
              <a:latin typeface="Arial"/>
            </a:endParaRPr>
          </a:p>
        </p:txBody>
      </p:sp>
      <p:sp>
        <p:nvSpPr>
          <p:cNvPr id="5" name="PlaceHolder 4"/>
          <p:cNvSpPr>
            <a:spLocks noGrp="1"/>
          </p:cNvSpPr>
          <p:nvPr>
            <p:ph type="sldNum" idx="3"/>
          </p:nvPr>
        </p:nvSpPr>
        <p:spPr/>
        <p:txBody>
          <a:bodyPr/>
          <a:p>
            <a:fld id="{B9ABBB49-00D6-4666-9DD3-3213E538D10D}" type="slidenum">
              <a:t>31</a:t>
            </a:fld>
          </a:p>
        </p:txBody>
      </p:sp>
      <p:sp>
        <p:nvSpPr>
          <p:cNvPr id="6" name="PlaceHolder 5"/>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Enron Positions - Tracking Account</a:t>
            </a:r>
            <a:endParaRPr b="0" lang="en-US" sz="3600" strike="noStrike" u="none">
              <a:solidFill>
                <a:srgbClr val="000000"/>
              </a:solidFill>
              <a:effectLst/>
              <a:uFillTx/>
              <a:latin typeface="Arial"/>
            </a:endParaRPr>
          </a:p>
        </p:txBody>
      </p:sp>
      <p:sp>
        <p:nvSpPr>
          <p:cNvPr id="19"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Account Basics</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Account receivable from Sithe Independence for book and tax</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Account sources from Enron’s Gas Services Agreement with Sithe Independence (rated BBB-, Baa3) which expires November 2014</a:t>
            </a:r>
            <a:endParaRPr b="0" lang="en-US" sz="16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Account changes by monthly Tier 1 and 2 additions or subtractions, interest compounding and any unpaid demand charges</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Tier 1 and 2 have only had additions to date</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Each Tier 1 and 2 addition represents negative Enron cash flow (gas purchases&gt;gas payments) and has no direct tax or income effect</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Interest compounding has no direct cash flow effect but is treated as current period income for book and taxes (therefore a potential indirect negative cash flow effect)</a:t>
            </a: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84075F7A-33D9-4D9C-94D3-5676FC79C91B}" type="slidenum">
              <a:t>4</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Enron Positions - Tracking Account</a:t>
            </a:r>
            <a:endParaRPr b="0" lang="en-US" sz="3600" strike="noStrike" u="none">
              <a:solidFill>
                <a:srgbClr val="000000"/>
              </a:solidFill>
              <a:effectLst/>
              <a:uFillTx/>
              <a:latin typeface="Arial"/>
            </a:endParaRPr>
          </a:p>
        </p:txBody>
      </p:sp>
      <p:sp>
        <p:nvSpPr>
          <p:cNvPr id="21"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Account Basics (continued)</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Beginning in 2002 and if then current account balance is equal to 50% of the plant’s current appraised value the account reduces by cash distributions from Sithe Independence</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Sithe may raise legal arguments to delay these cash distributions</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Cash distributions are subordinate to all other project expenses</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Cash distributions limited to ~63% of total potential equity distribution</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Cash distributions by themselves have no direct book or tax income effect</a:t>
            </a: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43D5AD1C-401E-4BC4-AEEF-2CE4C0415BD1}" type="slidenum">
              <a:t>5</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Enron Positions - Tracking Account</a:t>
            </a:r>
            <a:endParaRPr b="0" lang="en-US" sz="3600" strike="noStrike" u="none">
              <a:solidFill>
                <a:srgbClr val="000000"/>
              </a:solidFill>
              <a:effectLst/>
              <a:uFillTx/>
              <a:latin typeface="Arial"/>
            </a:endParaRPr>
          </a:p>
        </p:txBody>
      </p:sp>
      <p:sp>
        <p:nvSpPr>
          <p:cNvPr id="23"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fontScale="92500"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Account Basics (continued)</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the end of the agreement Sithe Independence may give the Sithe Independence facility to Enron rather than paying the outstanding account balance</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When the account balance begins to exceed the expected end plant value, book and tax treatment will change for Enron</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will write-off, for both book and tax, any amount which exceeds the expected end plant value</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Each write-off will equal the total Tier 1 and 2 additions to the account less any cash distributions from Sithe Independence</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Tracking account cash outflow will match the amount of each write-off (these will be partially offset by the liquidation of the mtm accounts)</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will essentially be left with a “non-earning” asset on the balance sheet</a:t>
            </a: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B662C2C2-0BD2-4C07-8D31-DDF1EA5912FB}" type="slidenum">
              <a:t>6</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Enron Positions - Tracking Account</a:t>
            </a:r>
            <a:endParaRPr b="0" lang="en-US" sz="3600" strike="noStrike" u="none">
              <a:solidFill>
                <a:srgbClr val="000000"/>
              </a:solidFill>
              <a:effectLst/>
              <a:uFillTx/>
              <a:latin typeface="Arial"/>
            </a:endParaRPr>
          </a:p>
        </p:txBody>
      </p:sp>
      <p:sp>
        <p:nvSpPr>
          <p:cNvPr id="25"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Account Basics (continued)</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Enron’s inability to recover any value above the expected end plant value has a significant negative cash flow and opportunity cost</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this time, Sithe Independence has no corresponding account payable on their accounting or tax books</a:t>
            </a:r>
            <a:endParaRPr b="0" lang="en-US" sz="2000" strike="noStrike" u="none">
              <a:solidFill>
                <a:srgbClr val="000000"/>
              </a:solidFill>
              <a:effectLst/>
              <a:uFillTx/>
              <a:latin typeface="Arial"/>
            </a:endParaRPr>
          </a:p>
          <a:p>
            <a:pPr lvl="2" marL="114300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D6CF92ED-7AD5-4EB6-857A-8537889E9260}" type="slidenum">
              <a:t>7</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Enron Positions - Tracking Account</a:t>
            </a:r>
            <a:endParaRPr b="0" lang="en-US" sz="3600" strike="noStrike" u="none">
              <a:solidFill>
                <a:srgbClr val="000000"/>
              </a:solidFill>
              <a:effectLst/>
              <a:uFillTx/>
              <a:latin typeface="Arial"/>
            </a:endParaRPr>
          </a:p>
        </p:txBody>
      </p:sp>
      <p:sp>
        <p:nvSpPr>
          <p:cNvPr id="27"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Projected June 1, 2001 Account Balance</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Projected to be $400 mm</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Negative cash effect of interest compounding has been offset in 2001 by using a contra-account for both book and tax </a:t>
            </a:r>
            <a:endParaRPr b="0"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8FDFA19A-0B6C-4A1C-9A46-8D01CFBC7964}" type="slidenum">
              <a:t>8</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Enron Positions - Tracking Account</a:t>
            </a:r>
            <a:endParaRPr b="0" lang="en-US" sz="3600" strike="noStrike" u="none">
              <a:solidFill>
                <a:srgbClr val="000000"/>
              </a:solidFill>
              <a:effectLst/>
              <a:uFillTx/>
              <a:latin typeface="Arial"/>
            </a:endParaRPr>
          </a:p>
        </p:txBody>
      </p:sp>
      <p:sp>
        <p:nvSpPr>
          <p:cNvPr id="29" name="PlaceHolder 2"/>
          <p:cNvSpPr>
            <a:spLocks noGrp="1"/>
          </p:cNvSpPr>
          <p:nvPr>
            <p:ph/>
          </p:nvPr>
        </p:nvSpPr>
        <p:spPr>
          <a:xfrm>
            <a:off x="685800" y="1981080"/>
            <a:ext cx="7772400" cy="4114800"/>
          </a:xfrm>
          <a:prstGeom prst="rect">
            <a:avLst/>
          </a:prstGeom>
          <a:noFill/>
          <a:ln w="0">
            <a:noFill/>
          </a:ln>
        </p:spPr>
        <p:txBody>
          <a:bodyPr lIns="0" rIns="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Projecting the Account For the Term</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Based upon Enron’s gas and power mid curves</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Projections: Tier 1 and 2 Additions (all cash)</a:t>
            </a:r>
            <a:endParaRPr b="0" lang="en-US" sz="20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Additions of $100 mm for June to December 2001 and $152 mm for 2002</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Increases from $137 mm in 2003 to $186 mm in 2014</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Average additions of $159 mm/year for 2002 to 2014 for total additions of $2.2 bb</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NPV of additions equal to $1.5 bb at 6%, $1.3 bb at 8% and $1.2 bb at 10%</a:t>
            </a:r>
            <a:endParaRPr b="0" lang="en-US" sz="16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E0DEE932-2A95-4AA3-96C5-4A9AF684FA1B}" type="slidenum">
              <a:t>9</a:t>
            </a:fld>
          </a:p>
        </p:txBody>
      </p:sp>
      <p:sp>
        <p:nvSpPr>
          <p:cNvPr id="5" name="PlaceHolder 4"/>
          <p:cNvSpPr>
            <a:spLocks noGrp="1"/>
          </p:cNvSpPr>
          <p:nvPr>
            <p:ph type="dt" idx="1"/>
          </p:nvPr>
        </p:nvSpPr>
        <p:spPr/>
        <p:txBody>
          <a:bodyPr/>
          <a:p>
            <a:r>
              <a:rPr lang="en-US"/>
              <a:t>4/18/01</a:t>
            </a: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5340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2001-03-30T02:16:25Z</dcterms:created>
  <dc:creator>cward3</dc:creator>
  <dc:description/>
  <dc:language>en-US</dc:language>
  <cp:lastModifiedBy>Chuck Ward</cp:lastModifiedBy>
  <cp:lastPrinted>2001-04-18T19:30:34Z</cp:lastPrinted>
  <dcterms:modified xsi:type="dcterms:W3CDTF">2001-04-18T20:24:42Z</dcterms:modified>
  <cp:revision>66</cp:revision>
  <dc:subject/>
  <dc:title>Proposal for Restructuring of Enron’s Positions with Sithe Independence</dc:title>
</cp:coreProperties>
</file>