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D3832D0-8B07-43DA-AA5C-1C08523FC3A0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1813FB1-7FC8-4F94-B670-9DAE822F4259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214165-696D-4DE2-AFDF-45B74C8289B1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451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60400" indent="-171360">
              <a:spcBef>
                <a:spcPts val="451"/>
              </a:spcBef>
              <a:buClr>
                <a:srgbClr val="ff3300"/>
              </a:buClr>
              <a:buSzPct val="6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147680" indent="-172800">
              <a:spcBef>
                <a:spcPts val="451"/>
              </a:spcBef>
              <a:buClr>
                <a:srgbClr val="ff3300"/>
              </a:buClr>
              <a:buSzPct val="65000"/>
              <a:buFont typeface="Marlett" charset="2"/>
              <a:buChar char="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434960" indent="-1728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434960" indent="-1728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434960" indent="-17280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315200" y="66294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B2FCA18-31AD-4DA4-B9DE-5BE2E7A27B5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Section Two</a:t>
            </a:r>
            <a:br>
              <a:rPr sz="2800"/>
            </a:br>
            <a:br>
              <a:rPr sz="2800"/>
            </a:br>
            <a:r>
              <a:rPr b="1" lang="en-GB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Regulatory Situation in Asia/Pacific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9" name=""/>
          <p:cNvSpPr/>
          <p:nvPr/>
        </p:nvSpPr>
        <p:spPr>
          <a:xfrm>
            <a:off x="243360" y="6191280"/>
            <a:ext cx="4253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Jan D. HAIZMANN – Director Regulatory Affairs, London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Mike GRIMES – Manager, Public  Affairs, Tokyo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659640" y="6356520"/>
            <a:ext cx="2229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Singapore, 27</a:t>
            </a:r>
            <a:r>
              <a:rPr b="0" lang="en-GB" sz="1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th</a:t>
            </a: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April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Challenges in Korea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Status</a:t>
            </a: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:  Restrictive Regulations have prevented 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Trading not contemplated by current legislation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Situation is different for buying/selling capacity/leased circuits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Sell international</a:t>
            </a: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bandwidth capacity to Korean companies is legal according to current legislation without license requirement (we can do it now)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Buy international</a:t>
            </a: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bandwidth capacity from Korean companies is not allowed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Resale of national capacity is restricted to NSP license holders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IRU/dark fibre ownership restricted to Network Service 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Financial Instruments such as commodity derivatives would require prior approval by the Bank of Korea for every USD 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Approaches: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Since 1 January 2001, no more ownership restrictions for telecommunications service providers, also </a:t>
            </a:r>
            <a:r>
              <a:rPr b="0" lang="en-GB" sz="14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100 % subsidiaries</a:t>
            </a: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of  foreign companies  may pursue telecommunications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Monitoring development in reform in particular on uncertainty of licensing EOD activity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Advocacy with MIC &amp; other players, regulatory reform has been initiated recently and may lead to tangible results end of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Challenges in Hong Kong/Australia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Status: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Regulatory environments in both countries are favourable for development of broadband trading in both countries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 Hong Kong finalize process of registration of EBS Asia Pacific as a service provider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Approaches: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Aggressive Positioning in the markets accompanied by cautious regulatory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Challenges in Taiwan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Initial review conducted 1/01 indicates closed telecommunications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Limits on foreign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Owning facilities requires Type I license,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Products based on leased facilities require Type II license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License Fee Issue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Both licenses appear to require physical presence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Approach: Complete due diligence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Law firm has been identified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Overall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Regulatory Strategy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7280" indent="-2872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Ensure Widest Possible Latitude for Commercial Activity</a:t>
            </a:r>
            <a:r>
              <a:rPr b="1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in a fragmented Market Place with very different Stages of Liberalisation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Ensure telecommunications policy throughout region supports Common Bandwidth Trading Standards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Participate in Asia-Pacific telecommunications policy development to minimize commercial impact of policy 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Minimize need for holding licenses</a:t>
            </a: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or compliance procedures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Where licenses are necessary, expand permitted operational flexibility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Next Steps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7280" indent="-2872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Transition from License Compliance to Advocacy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Leverage relationships with policy makers to efficiently impart consistent message across region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Tailor EBS policy message to each country – consonant with commercial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Cultivate relationships with policy makers – US &amp; local governments, politicians, competitors – to efficiently effect policy changes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Influence Singapore legislation to eliminate impact of license fee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Use relationships to help define telecommunications policy to permit the freest use of market mechanism to support innovative service offerings and delivery vehicles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More Steps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7280" indent="-287280">
              <a:spcBef>
                <a:spcPts val="400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Closely Monitor regulatory reform process – to identify potential in new markets and to minimize legislative/regulatory impact on commercial activity (Regulatory Risk Management)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00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Ongoing r</a:t>
            </a: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regulatory due diligence for other target</a:t>
            </a: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countries</a:t>
            </a: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in region: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00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Taiwan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00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Korea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00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Any other country (Malaysia/Indonesia etc.)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00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Leverage efforts by using regional organizations like APEC to promote a market-oriented environment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00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Ensure rate consistency</a:t>
            </a: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/consistency of service filings </a:t>
            </a: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across region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00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</a:t>
            </a: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-</a:t>
            </a: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ordinate with PR to ensure consistency of public messages</a:t>
            </a: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across region and regulatory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00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Develop and manage regional license compliance program</a:t>
            </a: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00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Establish biweekly conference call among legal, tax, accounting and regulatory staff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Overview of regulatory regimes</a:t>
            </a: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I</a:t>
            </a:r>
            <a:r>
              <a:rPr b="1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 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577800" y="919080"/>
          <a:ext cx="8153280" cy="5973840"/>
        </p:xfrm>
        <a:graphic>
          <a:graphicData uri="http://schemas.openxmlformats.org/drawingml/2006/table">
            <a:tbl>
              <a:tblPr/>
              <a:tblGrid>
                <a:gridCol w="1190520"/>
                <a:gridCol w="2238480"/>
                <a:gridCol w="2286000"/>
                <a:gridCol w="2438280"/>
              </a:tblGrid>
              <a:tr h="43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Country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Regulator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Legal Framework/Transparency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Scope of Services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2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State of </a:t>
                      </a:r>
                      <a:r>
                        <a:rPr b="1" lang="en-US" sz="1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Deregulation</a:t>
                      </a:r>
                      <a:endParaRPr b="0" lang="en-US" sz="1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ccff">
                        <a:alpha val="50000"/>
                      </a:srgbClr>
                    </a:solidFill>
                  </a:tcPr>
                </a:tc>
              </a:tr>
              <a:tr h="2883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Japan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MPHPT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ff3300"/>
                        </a:buClr>
                        <a:buSzPct val="80000"/>
                        <a:buFont typeface="Wingdings" charset="2"/>
                        <a:buChar char="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No transparency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ff3300"/>
                        </a:buClr>
                        <a:buSzPct val="80000"/>
                        <a:buFont typeface="Wingdings" charset="2"/>
                        <a:buChar char="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Vague laws interpreted by bureaucrats on a case by case basis and links with NTT prevent efficiency and/or predictable outcomes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ff3300"/>
                        </a:buClr>
                        <a:buSzPct val="80000"/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NTT Law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ff3300"/>
                        </a:buClr>
                        <a:buSzPct val="80000"/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Telecommunications Business Law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ff3300"/>
                        </a:buClr>
                        <a:buSzPct val="80000"/>
                        <a:buFont typeface="Wingdings" charset="2"/>
                        <a:buChar char="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System of 3 types of licenses focused on protecting security of service and the “national champion”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Type I Public utility - establishing &amp; operating  own network facilities and circuits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Special Type II covers for any international communications services (inbound/outbound traffic) &amp; voice services on leased circuits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General Type  covers anything not covered by  Special Type II – including VOI, EOD, ASP, and data transmission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ff3300"/>
                        </a:buClr>
                        <a:buSzPct val="80000"/>
                        <a:buFont typeface="Wingdings" charset="2"/>
                        <a:buChar char="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 Appearance of deregulation since 1986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ff3300"/>
                        </a:buClr>
                        <a:buSzPct val="80000"/>
                        <a:buFont typeface="Wingdings" charset="2"/>
                        <a:buChar char="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 No significant change to date; NTT still dominates all aspects of telecoms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buClr>
                          <a:srgbClr val="ff3300"/>
                        </a:buClr>
                        <a:buSzPct val="80000"/>
                        <a:buFont typeface="Wingdings" charset="2"/>
                        <a:buChar char="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 Main focus has been to push prices down in response to US pressure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Rating</a:t>
                      </a: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Managed competition where NTT is watching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Problems: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No political leadership to change existing situation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003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Hong Kong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OFTA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Fixed Telecom Network License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- FTNS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Public Non-Exclusive Telecom Service - PNETS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International Value Added Network License - IVANS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FTNS- Establishing &amp; operating  own network facilities and circuits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PNETS- Reselling of leased lines, international communication services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IVANS- Data services, Storage, MediaCast,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1 January 1999  competition for international communications services opened following deregulation in April 1998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Rating</a:t>
                      </a: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Competition is developing fast for services and networks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Hong Kong is on the way to Asia Hub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Lack of Transparency and Practice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Problems: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None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Overview of regulatory regimes</a:t>
            </a: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II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217440" y="963720"/>
          <a:ext cx="8534520" cy="5894280"/>
        </p:xfrm>
        <a:graphic>
          <a:graphicData uri="http://schemas.openxmlformats.org/drawingml/2006/table">
            <a:tbl>
              <a:tblPr/>
              <a:tblGrid>
                <a:gridCol w="1246320"/>
                <a:gridCol w="2343240"/>
                <a:gridCol w="2392200"/>
                <a:gridCol w="2552760"/>
              </a:tblGrid>
              <a:tr h="3027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Singapore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IDA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Facilities Based Operator – FBO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Service Based Operator 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Service Based Operator  Individual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Establishing &amp; operating  own network facilities and circuits &amp; any service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SBO Class  covers IP based voice &amp; data services, international calling card and storage and data services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SBO Individual covers resale of leased circuits, VPN services, Managed data network Services and Mobile Virtual Network Services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1 January 2000 full liberalisation of  all telecommunications services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Rating</a:t>
                      </a: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Competition is developing fast for services and networks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Singapore is competing with Hong Kong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Modern Telecoms Act of 1999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Problems: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Fee Structure, 1 % of gross annual turnover ,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For SBO minimum Sing$ 10k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for FBO minimum Sing$ 250k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526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Australia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OFTEL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Network License (Carrier)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Carriage Service provider Class License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Establishing &amp; operating  own network facilities and circuits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Any telecommunications service to the public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Telecommunications Act of 1997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Rating</a:t>
                      </a: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Competition is developing fast for services and networks (TELSTRA, C&amp; W, Telecom New Zealand)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Problems: none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82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 Korea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MIT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>
                        <a:alpha val="50000"/>
                      </a:srgbClr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Facilities Based License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Specific Service License Type I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Specific Service License Type II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Establishing &amp; operating  own network facilities and circuits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Resale with own facilities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Switch less Reselling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Telecommunications Act of 1997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Rating</a:t>
                      </a: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Competition is in its infancy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Problems: numerous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Bandwidth Trading not allowed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State of Deregulation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666720" y="1698480"/>
            <a:ext cx="196056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627280" y="1698480"/>
            <a:ext cx="0" cy="85572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622600" y="2560680"/>
            <a:ext cx="196056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579920" y="2568600"/>
            <a:ext cx="0" cy="85572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084680" y="1865160"/>
            <a:ext cx="993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Korea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132720" y="2765520"/>
            <a:ext cx="1011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21599400">
            <a:off x="4701960" y="3663720"/>
            <a:ext cx="1570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Singapore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6800">
            <a:off x="6717600" y="4595400"/>
            <a:ext cx="17060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Hong Kong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Australia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519960" y="4237200"/>
            <a:ext cx="196056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567320" y="3416400"/>
            <a:ext cx="1960560" cy="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518160" y="3403440"/>
            <a:ext cx="0" cy="855720"/>
          </a:xfrm>
          <a:prstGeom prst="line">
            <a:avLst/>
          </a:prstGeom>
          <a:ln w="284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95440" y="4470480"/>
            <a:ext cx="793404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36840" y="4549680"/>
            <a:ext cx="238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European Union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Overview of Licensing Structure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434880" y="2075040"/>
            <a:ext cx="1495440" cy="1422360"/>
          </a:xfrm>
          <a:prstGeom prst="ellipse">
            <a:avLst/>
          </a:prstGeom>
          <a:noFill/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78080" y="2384280"/>
            <a:ext cx="1318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EBS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Asia Pacific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1698480" y="1887120"/>
            <a:ext cx="943200" cy="376200"/>
          </a:xfrm>
          <a:prstGeom prst="line">
            <a:avLst/>
          </a:prstGeom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663280" y="1481040"/>
            <a:ext cx="14097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General Type 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Special Type 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930320" y="2786040"/>
            <a:ext cx="812880" cy="131760"/>
          </a:xfrm>
          <a:prstGeom prst="line">
            <a:avLst/>
          </a:prstGeom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826720" y="2670120"/>
            <a:ext cx="13597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Hong Kong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PNETS/IVANS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License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639800" y="3367080"/>
            <a:ext cx="1030320" cy="770040"/>
          </a:xfrm>
          <a:prstGeom prst="line">
            <a:avLst/>
          </a:prstGeom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765520" y="3817800"/>
            <a:ext cx="152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Korea/Taiwan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Service Licenses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176480" y="3497400"/>
            <a:ext cx="290520" cy="1176120"/>
          </a:xfrm>
          <a:prstGeom prst="line">
            <a:avLst/>
          </a:prstGeom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329840" y="4834080"/>
            <a:ext cx="1221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Singapore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SBO License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741920" y="1227240"/>
            <a:ext cx="4165560" cy="283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sng">
                <a:solidFill>
                  <a:srgbClr val="ffff00"/>
                </a:solidFill>
                <a:effectLst/>
                <a:uFillTx/>
                <a:latin typeface="Arial"/>
              </a:rPr>
              <a:t>Advantages</a:t>
            </a: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Avoids multiple masters/simplified deal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Revenue generation and Central Localisation of Support Services leads to leaner cost </a:t>
            </a: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structures.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Acceptable solution for tax, legal and regulatory.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Licensing Status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382680" y="865080"/>
          <a:ext cx="8251560" cy="5992920"/>
        </p:xfrm>
        <a:graphic>
          <a:graphicData uri="http://schemas.openxmlformats.org/drawingml/2006/table">
            <a:tbl>
              <a:tblPr/>
              <a:tblGrid>
                <a:gridCol w="1773000"/>
                <a:gridCol w="2341440"/>
                <a:gridCol w="4137120"/>
              </a:tblGrid>
              <a:tr h="6426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Country</a:t>
                      </a:r>
                      <a:r>
                        <a:rPr b="1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/legal entities/</a:t>
                      </a: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Current Action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Licenses Held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Current Action Considered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Services Permitted</a:t>
                      </a:r>
                      <a:r>
                        <a:rPr b="1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/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Services</a:t>
                      </a:r>
                      <a:r>
                        <a:rPr b="1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1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Not Permitted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0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Japan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EBS Networks YK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EBS Japan KK (conversion finalized)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EBS Asia Pacific (on hold)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Special Type 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General Type 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General Type 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Type 1</a:t>
                      </a: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IPLC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ISP, ASP, Storage, EoD, Web Hosting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All trading services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US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Dark fiber </a:t>
                      </a: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transactions require prior approval of MPT for every transaction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72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Hong Kong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EBS Hong Kong Ltd.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EBS Asia/Pacific Registration as Foreign Entity Pending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PNETS-International Value Added Network Services (IVANS)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PNETS-ETS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ISP Services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Value added services (including  VPN)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International communication services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International Resale/IPLC services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Data services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50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Singapore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EBS Singapore Pte. Ltd.</a:t>
                      </a: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Name change  into EBS Asia Pacific</a:t>
                      </a:r>
                      <a:r>
                        <a:rPr b="0" i="1" lang="en-GB" sz="1200" strike="noStrike" u="none">
                          <a:solidFill>
                            <a:srgbClr val="0000ff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Individual Service Based Operator (SBO) - pending</a:t>
                      </a: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Currently no VOD License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Resale of leased circuit services (IPLC)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Internet-access &amp; transport service,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Value-added-data services   Storage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74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Australia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EBS Pty Ltd. (Sydney)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</a:t>
                      </a: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thing required unless EBS is acquiring &amp; operating a physical  network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Classification as Carriage Service Provider (CSP) does not trigger registration or license requirement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Classification as Content Service Provider does not trigger registration or license requirement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46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South Korea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No legal entity due to regulatory/tax risks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None</a:t>
                      </a: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/</a:t>
                      </a:r>
                      <a:r>
                        <a:rPr b="0" lang="en-GB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 </a:t>
                      </a: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Specific Services License SSP License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Value added Service License in case for content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GB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Current Regulation allows only the (license free) sale of international bandwidth capacity to Korea not buying such capacity in Korea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i="1" lang="en-GB" sz="1200" strike="noStrike" u="none">
                          <a:solidFill>
                            <a:srgbClr val="ffff00"/>
                          </a:solidFill>
                          <a:effectLst/>
                          <a:uFillTx/>
                          <a:latin typeface="Arial"/>
                        </a:rPr>
                        <a:t>SSP License would allow selling/buying of capacity to end users only, no business with other telcos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Challenges in Japan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7280" indent="-287280">
              <a:lnSpc>
                <a:spcPct val="90000"/>
              </a:lnSpc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Status:  </a:t>
            </a: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Telecommunications trading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not contemplated by regulatory scheme – but is not expressly prohibited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MPT Minister has broad authority under vaguely drafted laws – the accepted procedure is to gain approval in private meetings with bureaucrats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Telecom – IT convergence is a high profile issue for several ministries which are trying to influence policy for their constituents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Large group of stakeholders focused on telecom policy developments, with NTT (46% government owned) still largely in control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lnSpc>
                <a:spcPct val="90000"/>
              </a:lnSpc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Approach: Manage policy developments to support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Expand transparency by coordinating support for trading with other stakeholders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Make involved ministries aware of the economic benefits deriving from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Demonstrate that trading can occur within existing scheme without affecting communications security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lnSpc>
                <a:spcPct val="90000"/>
              </a:lnSpc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Status:  Multiple licenses inhibit operational flexibility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One company cannot hold both General Type 2 and Special Type 2licenses, so that services will have to be “sourced” from two license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Some services require tariffs, which mean price caps and equal treatment for all customers, regardless of time of purchase or credit-worthiness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lnSpc>
                <a:spcPct val="90000"/>
              </a:lnSpc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Approach:  Eliminate restrictions tying business to license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Operate all trading under General Type 2 license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Challenges in Japan</a:t>
            </a: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II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304920" y="1143000"/>
            <a:ext cx="853416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Status:  MPT definition of Terms &amp; Conditions incompatible with Master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Special Type 2 license requires notification of T&amp;C’s and tariff for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each transaction</a:t>
            </a: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prior to transaction, and that the same price for the same product be given to all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Type 1 License requires MPT approval of T&amp;C’s and tariff </a:t>
            </a: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prior to each</a:t>
            </a: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Approach:  Broaden General Type 2 license to cover trading of all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Status:  No </a:t>
            </a: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</a:t>
            </a: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rice </a:t>
            </a: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Transparency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MPT does not require publication of “yakkan” (T&amp;C’s) – simply that they be approved by regulators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Obtaining data on services/pricing requires contacting all 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Regulator does not view its role as providing this information, or even a vehicle for doing so, in the name of increased competition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Approach: Develop consensus among service providers to get MPHPT to create a site for such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Status: EOD can be provided with existing General Type 2 License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Approach: Monitor developments advantaging national television company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853416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Challenges in Singapore</a:t>
            </a:r>
            <a:endParaRPr b="1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379080" y="1142640"/>
            <a:ext cx="8459640" cy="517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87280" indent="-287280">
              <a:lnSpc>
                <a:spcPct val="90000"/>
              </a:lnSpc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Status</a:t>
            </a: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: License fee structure is of considerable burden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1% levied on annual gross turnover (pertaining to physical circuits originating, terminating or passing through Singapore), minimum of Sing$ 10.000, will represent more than 50 % of gross margin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Division between the turnover generated on-shore and off-shore is likely to create additional burden for back-office functions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Some grey zone may exist when attributing revenues to on/off-shore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lnSpc>
                <a:spcPct val="90000"/>
              </a:lnSpc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Approach: Multi-pronged appeal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Advocacy at senior governmental level for review of fee 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Common action with other market players either by way of common action, or coordinated individual action at senior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Lobby that the Enron intermediation/trading model is different because of different revenue patterns between traditional telecommunications service provider and EBS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lnSpc>
                <a:spcPct val="90000"/>
              </a:lnSpc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Current Status:</a:t>
            </a: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Application for Pioneer Tax Status is being reviewed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Tax holiday for 5-10 years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Likely to be linked to conditions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Clr>
                <a:srgbClr val="ff3300"/>
              </a:buClr>
              <a:buSzPct val="65000"/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Likely to be reviewed every 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4560" indent="-1728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7280" indent="-287280">
              <a:lnSpc>
                <a:spcPct val="90000"/>
              </a:lnSpc>
              <a:spcBef>
                <a:spcPts val="451"/>
              </a:spcBef>
              <a:buClr>
                <a:srgbClr val="ff3300"/>
              </a:buClr>
              <a:buSzPct val="80000"/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Approach: Staying in close touch and facilitating the current review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2001-04-10T22:45:25Z</dcterms:created>
  <dc:creator>cbheng</dc:creator>
  <dc:description/>
  <dc:language>en-US</dc:language>
  <cp:lastModifiedBy>jhaizman</cp:lastModifiedBy>
  <dcterms:modified xsi:type="dcterms:W3CDTF">2001-04-20T13:13:57Z</dcterms:modified>
  <cp:revision>37</cp:revision>
  <dc:subject/>
  <dc:title>PowerPoint Presentation</dc:title>
</cp:coreProperties>
</file>