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03509C42-2085-4277-8C38-C86D97B6234E}"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B5C79E3-9E7E-4059-B889-F77098C7E829}"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519D4E3-8E55-4DC9-BAC1-6E1D9380ED2A}"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31732F30-BE42-4026-8FF8-F03BF511B19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March 1-3,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4ADB2A9-EFA0-488C-BE87-5BDF8FA74467}"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a:off x="309600" y="6251400"/>
            <a:ext cx="140796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7" name=""/>
          <p:cNvSpPr/>
          <p:nvPr/>
        </p:nvSpPr>
        <p:spPr>
          <a:xfrm flipH="1">
            <a:off x="304920" y="152388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8" name=""/>
          <p:cNvGrpSpPr/>
          <p:nvPr/>
        </p:nvGrpSpPr>
        <p:grpSpPr>
          <a:xfrm>
            <a:off x="228600" y="228600"/>
            <a:ext cx="1142280" cy="1066320"/>
            <a:chOff x="228600" y="228600"/>
            <a:chExt cx="1142280" cy="1066320"/>
          </a:xfrm>
        </p:grpSpPr>
        <p:sp>
          <p:nvSpPr>
            <p:cNvPr id="9"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Singapore</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March 1-3,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March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4"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6" name=""/>
          <p:cNvSpPr/>
          <p:nvPr/>
        </p:nvSpPr>
        <p:spPr>
          <a:xfrm>
            <a:off x="304920" y="1600200"/>
            <a:ext cx="83818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Singapore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Chismar - Office Manager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Thomas - Director - Crude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Eng Wang Moi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Hang Wong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Russell Aeria - Manager - Petrochemicals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Lim Tiong Hock - Director Accounting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Matthias Lee -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Carol Chew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Seok Wan Soh - Logistics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Eric Tan - Logistics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682560" y="1898640"/>
            <a:ext cx="7778880" cy="2139840"/>
          </a:xfrm>
          <a:prstGeom prst="rect">
            <a:avLst/>
          </a:prstGeom>
          <a:noFill/>
          <a:ln w="12600">
            <a:solidFill>
              <a:srgbClr val="990033"/>
            </a:solidFill>
            <a:miter/>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300+ deals, mostly financial.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Physical deals typically no greater than 3 month terms.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Trade exchange contracts via Nymex and IPE.</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Largest physical position is First Gas Holdings (FGH) contract.</a:t>
            </a:r>
            <a:endParaRPr b="0" lang="en-US" sz="16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7 commodity deals (3 physical)</a:t>
            </a:r>
            <a:endParaRPr b="0" lang="en-US" sz="1600" strike="noStrike" u="none">
              <a:solidFill>
                <a:srgbClr val="000000"/>
              </a:solidFill>
              <a:effectLst/>
              <a:uFillTx/>
              <a:latin typeface="Times New Roman"/>
            </a:endParaRPr>
          </a:p>
        </p:txBody>
      </p:sp>
      <p:sp>
        <p:nvSpPr>
          <p:cNvPr id="2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9" name=""/>
          <p:cNvSpPr/>
          <p:nvPr/>
        </p:nvSpPr>
        <p:spPr>
          <a:xfrm>
            <a:off x="682560" y="4416480"/>
            <a:ext cx="7778880" cy="1682640"/>
          </a:xfrm>
          <a:prstGeom prst="rect">
            <a:avLst/>
          </a:prstGeom>
          <a:noFill/>
          <a:ln w="12600">
            <a:solidFill>
              <a:srgbClr val="990033"/>
            </a:solidFill>
            <a:miter/>
          </a:ln>
        </p:spPr>
        <p:style>
          <a:lnRef idx="0"/>
          <a:fillRef idx="0"/>
          <a:effectRef idx="0"/>
          <a:fontRef idx="minor"/>
        </p:style>
        <p:txBody>
          <a:bodyPr lIns="92160" rIns="92160" tIns="46080" bIns="46080" anchor="t">
            <a:no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 test cargoes have been delivered; no deliveries under contract.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 of deal is 2 1/2 years for 900,000 bbls/month.</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extension signed in event natural gas is not available to fuel plant.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0" name=""/>
          <p:cNvSpPr/>
          <p:nvPr/>
        </p:nvSpPr>
        <p:spPr>
          <a:xfrm>
            <a:off x="4066200" y="1523880"/>
            <a:ext cx="111636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Liquids</a:t>
            </a:r>
            <a:endParaRPr b="0" lang="en-US" sz="2400" strike="noStrike" u="none">
              <a:solidFill>
                <a:srgbClr val="000000"/>
              </a:solidFill>
              <a:effectLst/>
              <a:uFillTx/>
              <a:latin typeface="Times New Roman"/>
            </a:endParaRPr>
          </a:p>
        </p:txBody>
      </p:sp>
      <p:sp>
        <p:nvSpPr>
          <p:cNvPr id="31" name=""/>
          <p:cNvSpPr/>
          <p:nvPr/>
        </p:nvSpPr>
        <p:spPr>
          <a:xfrm>
            <a:off x="4233960" y="4038480"/>
            <a:ext cx="79488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FGH</a:t>
            </a:r>
            <a:endParaRPr b="0" lang="en-US" sz="2400" strike="noStrike" u="none">
              <a:solidFill>
                <a:srgbClr val="000000"/>
              </a:solidFill>
              <a:effectLst/>
              <a:uFillTx/>
              <a:latin typeface="Times New Roman"/>
            </a:endParaRPr>
          </a:p>
        </p:txBody>
      </p:sp>
      <p:sp>
        <p:nvSpPr>
          <p:cNvPr id="32" name=""/>
          <p:cNvSpPr/>
          <p:nvPr/>
        </p:nvSpPr>
        <p:spPr>
          <a:xfrm>
            <a:off x="6475320" y="1979640"/>
            <a:ext cx="1679760" cy="76500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Rudi</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1523520"/>
            <a:ext cx="7772400" cy="83844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Singapore V@R vs. P/L</a:t>
            </a:r>
            <a:endParaRPr b="0" lang="en-US" sz="2400" strike="noStrike" u="none">
              <a:solidFill>
                <a:srgbClr val="000000"/>
              </a:solidFill>
              <a:effectLst/>
              <a:uFillTx/>
              <a:latin typeface="Times New Roman"/>
            </a:endParaRPr>
          </a:p>
        </p:txBody>
      </p:sp>
      <p:graphicFrame>
        <p:nvGraphicFramePr>
          <p:cNvPr id="34" name=""/>
          <p:cNvGraphicFramePr/>
          <p:nvPr/>
        </p:nvGraphicFramePr>
        <p:xfrm>
          <a:off x="990720" y="2057400"/>
          <a:ext cx="7265880" cy="4056120"/>
        </p:xfrm>
        <a:graphic>
          <a:graphicData uri="http://schemas.openxmlformats.org/presentationml/2006/ole">
            <p:oleObj progId="Excel.Sheet.12" r:id="rId1" spid="">
              <p:embed/>
              <p:pic>
                <p:nvPicPr>
                  <p:cNvPr id="35" name="" descr=""/>
                  <p:cNvPicPr/>
                  <p:nvPr/>
                </p:nvPicPr>
                <p:blipFill>
                  <a:blip r:embed="rId2"/>
                  <a:stretch/>
                </p:blipFill>
                <p:spPr>
                  <a:xfrm>
                    <a:off x="990720" y="2057400"/>
                    <a:ext cx="7265880" cy="4056120"/>
                  </a:xfrm>
                  <a:prstGeom prst="rect">
                    <a:avLst/>
                  </a:prstGeom>
                  <a:noFill/>
                  <a:ln w="0">
                    <a:noFill/>
                  </a:ln>
                </p:spPr>
              </p:pic>
            </p:oleObj>
          </a:graphicData>
        </a:graphic>
      </p:graphicFrame>
      <p:sp>
        <p:nvSpPr>
          <p:cNvPr id="36" name=""/>
          <p:cNvSpPr/>
          <p:nvPr/>
        </p:nvSpPr>
        <p:spPr>
          <a:xfrm>
            <a:off x="1523880" y="5715000"/>
            <a:ext cx="7543800" cy="78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RoV@R = -2%</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SHARPE RATIO = -12.2%</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39"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Knowledgeable back-office personnel (risk management, logistics and accounting) </a:t>
            </a:r>
            <a:endParaRPr b="0" lang="en-US" sz="14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transactions papered in London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Transactions captured on existing trading systems (TAGG and Right Angle)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settlements approved and processed by London operations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settlements forecast provided weekly to London</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Deal documentation complete and easily accessible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graphicFrame>
        <p:nvGraphicFramePr>
          <p:cNvPr id="41" name=""/>
          <p:cNvGraphicFramePr/>
          <p:nvPr/>
        </p:nvGraphicFramePr>
        <p:xfrm>
          <a:off x="466560" y="1971720"/>
          <a:ext cx="8429760" cy="5648400"/>
        </p:xfrm>
        <a:graphic>
          <a:graphicData uri="http://schemas.openxmlformats.org/presentationml/2006/ole">
            <p:oleObj progId="Word.Document.12" r:id="rId1" spid="">
              <p:embed/>
              <p:pic>
                <p:nvPicPr>
                  <p:cNvPr id="42" name="" descr=""/>
                  <p:cNvPicPr/>
                  <p:nvPr/>
                </p:nvPicPr>
                <p:blipFill>
                  <a:blip r:embed="rId2"/>
                  <a:stretch/>
                </p:blipFill>
                <p:spPr>
                  <a:xfrm>
                    <a:off x="466560" y="1971720"/>
                    <a:ext cx="8429760" cy="5648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44" name=""/>
          <p:cNvSpPr/>
          <p:nvPr/>
        </p:nvSpPr>
        <p:spPr>
          <a:xfrm>
            <a:off x="1143000" y="1828800"/>
            <a:ext cx="69343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Review the extension of credit to Vietnam, Malaysia and other government based 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Broadband expansion in region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Both Singapore and Sydney believe that with the addition of the Japan office, an Asia/Pacific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Logistics on FGH could be key success factor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6" name=""/>
          <p:cNvSpPr/>
          <p:nvPr/>
        </p:nvSpPr>
        <p:spPr>
          <a:xfrm>
            <a:off x="838080" y="1676520"/>
            <a:ext cx="2514600" cy="4495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Primarily financial market market environment. </a:t>
            </a:r>
            <a:endParaRPr b="0" lang="en-US" sz="1200" strike="noStrike" u="none">
              <a:solidFill>
                <a:srgbClr val="000000"/>
              </a:solidFill>
              <a:effectLst/>
              <a:uFillTx/>
              <a:latin typeface="Times New Roman"/>
            </a:endParaRPr>
          </a:p>
          <a:p>
            <a:pPr marL="115920" indent="-115920">
              <a:lnSpc>
                <a:spcPct val="100000"/>
              </a:lnSpc>
              <a:buClr>
                <a:srgbClr val="ff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0000"/>
                </a:solidFill>
                <a:effectLst/>
                <a:uFillTx/>
                <a:latin typeface="Book Antiqua"/>
              </a:rPr>
              <a:t>Sophisticated trading environment</a:t>
            </a:r>
            <a:r>
              <a:rPr b="0" i="1" lang="en-US" sz="1200" strike="noStrike" u="none">
                <a:solidFill>
                  <a:srgbClr val="000000"/>
                </a:solidFill>
                <a:effectLst/>
                <a:uFillTx/>
                <a:latin typeface="Book Antiqua"/>
              </a:rPr>
              <a: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7" name=""/>
          <p:cNvSpPr/>
          <p:nvPr/>
        </p:nvSpPr>
        <p:spPr>
          <a:xfrm>
            <a:off x="3581280" y="1676520"/>
            <a:ext cx="2514600" cy="2971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Enron is relatively new to the market is is trying to make up ground compared to competitors.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Continuing focus on global nature of products and take advantage of market knowledge based in Houston and London.  </a:t>
            </a:r>
            <a:endParaRPr b="0" lang="en-US" sz="1200" strike="noStrike" u="none">
              <a:solidFill>
                <a:srgbClr val="000000"/>
              </a:solidFill>
              <a:effectLst/>
              <a:uFillTx/>
              <a:latin typeface="Times New Roman"/>
            </a:endParaRPr>
          </a:p>
        </p:txBody>
      </p:sp>
      <p:sp>
        <p:nvSpPr>
          <p:cNvPr id="48" name=""/>
          <p:cNvSpPr/>
          <p:nvPr/>
        </p:nvSpPr>
        <p:spPr>
          <a:xfrm>
            <a:off x="640080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personnel report to product trading heads located in London or Houston.  “Office Head” not responsible for all trading activity out of or through (Korea) office.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and operations groups primarily locals, few key positions held by seasoned Enron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Several energy operations support functions performed in London, rapid portfolio expansion may necessitate local operations.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9" name=""/>
          <p:cNvSpPr/>
          <p:nvPr/>
        </p:nvSpPr>
        <p:spPr>
          <a:xfrm>
            <a:off x="6400800" y="5105520"/>
            <a:ext cx="2514600" cy="9144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Shell, Chevron, Jaron &amp; Morgan….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0" name=""/>
          <p:cNvSpPr/>
          <p:nvPr/>
        </p:nvSpPr>
        <p:spPr>
          <a:xfrm>
            <a:off x="3581280" y="5029200"/>
            <a:ext cx="2514600" cy="1066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JAron, First Gas Power, Morgan, Commonwealth Bank, BP, Citibank, Vitol, StatOil, Phibro, KOCH.</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838080" y="30492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2" name=""/>
          <p:cNvSpPr/>
          <p:nvPr/>
        </p:nvSpPr>
        <p:spPr>
          <a:xfrm>
            <a:off x="685800" y="1752480"/>
            <a:ext cx="2514600" cy="3657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coordination between London and Singapore: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Deal Documentation for Financial deals performed in London.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All settlements performed and approved by London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 reports prepared for distribution by Risk Management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coordinated with London.</a:t>
            </a:r>
            <a:endParaRPr b="0" lang="en-US" sz="1200" strike="noStrike" u="none">
              <a:solidFill>
                <a:srgbClr val="000000"/>
              </a:solidFill>
              <a:effectLst/>
              <a:uFillTx/>
              <a:latin typeface="Times New Roman"/>
            </a:endParaRPr>
          </a:p>
        </p:txBody>
      </p:sp>
      <p:sp>
        <p:nvSpPr>
          <p:cNvPr id="53" name=""/>
          <p:cNvSpPr/>
          <p:nvPr/>
        </p:nvSpPr>
        <p:spPr>
          <a:xfrm>
            <a:off x="6324480" y="1752480"/>
            <a:ext cx="2514600" cy="3733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Positions for liquids distributed to trading management and traders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Risk Profile (positions and YTD p&amp;l) delivered to senior management daily via DPR.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Weekly cash forecast position communicated to London weekly. </a:t>
            </a:r>
            <a:endParaRPr b="0" lang="en-US" sz="1200" strike="noStrike" u="none">
              <a:solidFill>
                <a:srgbClr val="000000"/>
              </a:solidFill>
              <a:effectLst/>
              <a:uFillTx/>
              <a:latin typeface="Times New Roman"/>
            </a:endParaRPr>
          </a:p>
        </p:txBody>
      </p:sp>
      <p:sp>
        <p:nvSpPr>
          <p:cNvPr id="54" name=""/>
          <p:cNvSpPr/>
          <p:nvPr/>
        </p:nvSpPr>
        <p:spPr>
          <a:xfrm>
            <a:off x="3505320" y="2819520"/>
            <a:ext cx="2514600" cy="17524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Liquids transactions utilize established Houston/London trading systems (i.e., ERMS, Right Angle)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Liquidation handled in London via Sift.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2000-03-09T21:11:55Z</cp:lastPrinted>
  <dcterms:modified xsi:type="dcterms:W3CDTF">2000-03-10T14:08:05Z</dcterms:modified>
  <cp:revision>19</cp:revision>
  <dc:subject/>
  <dc:title>No Slide Title</dc:title>
</cp:coreProperties>
</file>