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_rels/presentation.xml.rels" ContentType="application/vnd.openxmlformats-package.relationships+xml"/>
  <Override PartName="/ppt/embeddings/oleObject1.bin" ContentType="application/vnd.openxmlformats-officedocument.oleObject"/>
  <Override PartName="/ppt/embeddings/oleObject1.xlsx" ContentType="application/vnd.openxmlformats-officedocument.spreadsheetml.sheet"/>
  <Override PartName="/ppt/embeddings/oleObject1.docx" ContentType="application/vnd.openxmlformats-officedocument.wordprocessingml.document"/>
  <Override PartName="/ppt/media/image1.wmf" ContentType="image/x-wmf"/>
  <Override PartName="/ppt/media/image2.wmf" ContentType="image/x-wmf"/>
  <Override PartName="/ppt/media/image3.wmf" ContentType="image/x-wmf"/>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s/slide1.xml" ContentType="application/vnd.openxmlformats-officedocument.presentationml.slide+xml"/>
  <Override PartName="/ppt/slides/_rels/slide9.xml.rels" ContentType="application/vnd.openxmlformats-package.relationships+xml"/>
  <Override PartName="/ppt/slides/_rels/slide8.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Lst>
  <p:sldSz cx="9144000" cy="6858000"/>
  <p:notesSz cx="7088188" cy="90535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Default">
    <p:spTree>
      <p:nvGrpSpPr>
        <p:cNvPr id="1" name=""/>
        <p:cNvGrpSpPr/>
        <p:nvPr/>
      </p:nvGrpSpPr>
      <p:grpSpPr>
        <a:xfrm>
          <a:off x="0" y="0"/>
          <a:ext cx="0" cy="0"/>
          <a:chOff x="0" y="0"/>
          <a:chExt cx="0" cy="0"/>
        </a:xfrm>
      </p:grpSpPr>
      <p:sp>
        <p:nvSpPr>
          <p:cNvPr id="15"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16" name="PlaceHolder 2"/>
          <p:cNvSpPr>
            <a:spLocks noGrp="1"/>
          </p:cNvSpPr>
          <p:nvPr>
            <p:ph/>
          </p:nvPr>
        </p:nvSpPr>
        <p:spPr>
          <a:xfrm>
            <a:off x="685800" y="1981080"/>
            <a:ext cx="3792600" cy="4114800"/>
          </a:xfrm>
          <a:prstGeom prst="rect">
            <a:avLst/>
          </a:prstGeom>
          <a:noFill/>
          <a:ln w="0">
            <a:noFill/>
          </a:ln>
        </p:spPr>
        <p:txBody>
          <a:bodyPr lIns="92160" rIns="92160" tIns="46080" bIns="4608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17" name="PlaceHolder 3"/>
          <p:cNvSpPr>
            <a:spLocks noGrp="1"/>
          </p:cNvSpPr>
          <p:nvPr>
            <p:ph/>
          </p:nvPr>
        </p:nvSpPr>
        <p:spPr>
          <a:xfrm>
            <a:off x="4668480" y="1981080"/>
            <a:ext cx="3792600" cy="4114800"/>
          </a:xfrm>
          <a:prstGeom prst="rect">
            <a:avLst/>
          </a:prstGeom>
          <a:noFill/>
          <a:ln w="0">
            <a:noFill/>
          </a:ln>
        </p:spPr>
        <p:txBody>
          <a:bodyPr lIns="92160" rIns="92160" tIns="46080" bIns="4608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5" name="PlaceHolder 4"/>
          <p:cNvSpPr>
            <a:spLocks noGrp="1"/>
          </p:cNvSpPr>
          <p:nvPr>
            <p:ph type="ftr" idx="1"/>
          </p:nvPr>
        </p:nvSpPr>
        <p:spPr/>
        <p:txBody>
          <a:bodyPr/>
          <a:p>
            <a:r>
              <a:t>Footer</a:t>
            </a:r>
          </a:p>
        </p:txBody>
      </p:sp>
      <p:sp>
        <p:nvSpPr>
          <p:cNvPr id="6" name="PlaceHolder 5"/>
          <p:cNvSpPr>
            <a:spLocks noGrp="1"/>
          </p:cNvSpPr>
          <p:nvPr>
            <p:ph type="sldNum" idx="2"/>
          </p:nvPr>
        </p:nvSpPr>
        <p:spPr/>
        <p:txBody>
          <a:bodyPr/>
          <a:p>
            <a:fld id="{3CA1863F-3709-4940-9B93-72564E2D1ED6}" type="slidenum">
              <a:t>&lt;#&gt;</a:t>
            </a:fld>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18"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3" name="PlaceHolder 2"/>
          <p:cNvSpPr>
            <a:spLocks noGrp="1"/>
          </p:cNvSpPr>
          <p:nvPr>
            <p:ph type="ftr" idx="1"/>
          </p:nvPr>
        </p:nvSpPr>
        <p:spPr/>
        <p:txBody>
          <a:bodyPr/>
          <a:p>
            <a:r>
              <a:t>Footer</a:t>
            </a:r>
          </a:p>
        </p:txBody>
      </p:sp>
      <p:sp>
        <p:nvSpPr>
          <p:cNvPr id="4" name="PlaceHolder 3"/>
          <p:cNvSpPr>
            <a:spLocks noGrp="1"/>
          </p:cNvSpPr>
          <p:nvPr>
            <p:ph type="sldNum" idx="2"/>
          </p:nvPr>
        </p:nvSpPr>
        <p:spPr/>
        <p:txBody>
          <a:bodyPr/>
          <a:p>
            <a:fld id="{786CD560-931D-4D5D-8B58-ECF0B818572D}" type="slidenum">
              <a:t>&lt;#&gt;</a:t>
            </a:fld>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19"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20" name="PlaceHolder 2"/>
          <p:cNvSpPr>
            <a:spLocks noGrp="1"/>
          </p:cNvSpPr>
          <p:nvPr>
            <p:ph/>
          </p:nvPr>
        </p:nvSpPr>
        <p:spPr>
          <a:xfrm>
            <a:off x="685800" y="1981080"/>
            <a:ext cx="7772400" cy="4114800"/>
          </a:xfrm>
          <a:prstGeom prst="rect">
            <a:avLst/>
          </a:prstGeom>
          <a:noFill/>
          <a:ln w="0">
            <a:noFill/>
          </a:ln>
        </p:spPr>
        <p:txBody>
          <a:bodyPr lIns="92160" rIns="92160" tIns="46080" bIns="4608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1"/>
          </p:nvPr>
        </p:nvSpPr>
        <p:spPr/>
        <p:txBody>
          <a:bodyPr/>
          <a:p>
            <a:r>
              <a:t>Footer</a:t>
            </a:r>
          </a:p>
        </p:txBody>
      </p:sp>
      <p:sp>
        <p:nvSpPr>
          <p:cNvPr id="5" name="PlaceHolder 4"/>
          <p:cNvSpPr>
            <a:spLocks noGrp="1"/>
          </p:cNvSpPr>
          <p:nvPr>
            <p:ph type="sldNum" idx="2"/>
          </p:nvPr>
        </p:nvSpPr>
        <p:spPr/>
        <p:txBody>
          <a:bodyPr/>
          <a:p>
            <a:fld id="{277F0978-3065-4F55-8BFB-FC0211362031}" type="slidenum">
              <a:t>&lt;#&gt;</a:t>
            </a:fld>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1"/>
          </p:nvPr>
        </p:nvSpPr>
        <p:spPr/>
        <p:txBody>
          <a:bodyPr/>
          <a:p>
            <a:r>
              <a:t>Footer</a:t>
            </a:r>
          </a:p>
        </p:txBody>
      </p:sp>
      <p:sp>
        <p:nvSpPr>
          <p:cNvPr id="3" name="PlaceHolder 2"/>
          <p:cNvSpPr>
            <a:spLocks noGrp="1"/>
          </p:cNvSpPr>
          <p:nvPr>
            <p:ph type="sldNum" idx="2"/>
          </p:nvPr>
        </p:nvSpPr>
        <p:spPr/>
        <p:txBody>
          <a:bodyPr/>
          <a:p>
            <a:fld id="{A2FE4ACA-D92E-46DB-A28A-2BAD4DA3EC51}" type="slidenum">
              <a:t>&lt;#&gt;</a:t>
            </a:fld>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oleObject" Target="../embeddings/oleObject1.bin"/><Relationship Id="rId3" Type="http://schemas.openxmlformats.org/officeDocument/2006/relationships/image" Target="../media/image1.wmf"/><Relationship Id="rId4" Type="http://schemas.openxmlformats.org/officeDocument/2006/relationships/slideLayout" Target="../slideLayouts/slideLayout1.xml"/><Relationship Id="rId5" Type="http://schemas.openxmlformats.org/officeDocument/2006/relationships/slideLayout" Target="../slideLayouts/slideLayout2.xml"/><Relationship Id="rId6" Type="http://schemas.openxmlformats.org/officeDocument/2006/relationships/slideLayout" Target="../slideLayouts/slideLayout3.xml"/><Relationship Id="rId7" Type="http://schemas.openxmlformats.org/officeDocument/2006/relationships/slideLayout" Target="../slideLayouts/slideLayout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2160" rIns="92160" tIns="46080" bIns="4608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ftr" idx="1"/>
          </p:nvPr>
        </p:nvSpPr>
        <p:spPr>
          <a:xfrm>
            <a:off x="3124080" y="6248520"/>
            <a:ext cx="2895840" cy="457200"/>
          </a:xfrm>
          <a:prstGeom prst="rect">
            <a:avLst/>
          </a:prstGeom>
          <a:noFill/>
          <a:ln w="0">
            <a:noFill/>
          </a:ln>
        </p:spPr>
        <p:txBody>
          <a:bodyPr lIns="92160" rIns="92160" tIns="46080" bIns="4608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1" lang="en-US" sz="8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imes New Roman"/>
              </a:rPr>
              <a:t>&lt;footer&gt;</a:t>
            </a:r>
            <a:r>
              <a:rPr b="1" lang="en-US" sz="800" strike="noStrike" u="none">
                <a:solidFill>
                  <a:srgbClr val="000000"/>
                </a:solidFill>
                <a:effectLst/>
                <a:uFillTx/>
                <a:latin typeface="Times New Roman"/>
              </a:rPr>
              <a:t>March 1-3, 2000</a:t>
            </a:r>
            <a:endParaRPr b="0" lang="en-US" sz="800" strike="noStrike" u="none">
              <a:solidFill>
                <a:srgbClr val="000000"/>
              </a:solidFill>
              <a:effectLst/>
              <a:uFillTx/>
              <a:latin typeface="Times New Roman"/>
            </a:endParaRPr>
          </a:p>
        </p:txBody>
      </p:sp>
      <p:sp>
        <p:nvSpPr>
          <p:cNvPr id="3" name="PlaceHolder 4"/>
          <p:cNvSpPr>
            <a:spLocks noGrp="1"/>
          </p:cNvSpPr>
          <p:nvPr>
            <p:ph type="sldNum" idx="2"/>
          </p:nvPr>
        </p:nvSpPr>
        <p:spPr>
          <a:xfrm>
            <a:off x="6553080" y="6248520"/>
            <a:ext cx="1905120" cy="457200"/>
          </a:xfrm>
          <a:prstGeom prst="rect">
            <a:avLst/>
          </a:prstGeom>
          <a:noFill/>
          <a:ln w="0">
            <a:noFill/>
          </a:ln>
        </p:spPr>
        <p:txBody>
          <a:bodyPr lIns="92160" rIns="92160" tIns="46080" bIns="4608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2E05D592-D5FD-4357-8DF4-5C92EEF953C4}"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graphicFrame>
        <p:nvGraphicFramePr>
          <p:cNvPr id="4" name=""/>
          <p:cNvGraphicFramePr/>
          <p:nvPr/>
        </p:nvGraphicFramePr>
        <p:xfrm>
          <a:off x="6448320" y="6095880"/>
          <a:ext cx="2721240" cy="768600"/>
        </p:xfrm>
        <a:graphic>
          <a:graphicData uri="http://schemas.openxmlformats.org/presentationml/2006/ole">
            <p:oleObj r:id="rId2" spid="">
              <p:embed/>
              <p:pic>
                <p:nvPicPr>
                  <p:cNvPr id="5" name="" descr=""/>
                  <p:cNvPicPr/>
                  <p:nvPr/>
                </p:nvPicPr>
                <p:blipFill>
                  <a:blip r:embed="rId3"/>
                  <a:stretch/>
                </p:blipFill>
                <p:spPr>
                  <a:xfrm>
                    <a:off x="6448320" y="6095880"/>
                    <a:ext cx="2721240" cy="768600"/>
                  </a:xfrm>
                  <a:prstGeom prst="rect">
                    <a:avLst/>
                  </a:prstGeom>
                  <a:noFill/>
                  <a:ln w="0">
                    <a:noFill/>
                  </a:ln>
                </p:spPr>
              </p:pic>
            </p:oleObj>
          </a:graphicData>
        </a:graphic>
      </p:graphicFrame>
      <p:sp>
        <p:nvSpPr>
          <p:cNvPr id="6" name=""/>
          <p:cNvSpPr/>
          <p:nvPr/>
        </p:nvSpPr>
        <p:spPr>
          <a:xfrm flipH="1">
            <a:off x="304920" y="1523880"/>
            <a:ext cx="8531280" cy="0"/>
          </a:xfrm>
          <a:prstGeom prst="line">
            <a:avLst/>
          </a:prstGeom>
          <a:ln w="57240">
            <a:solidFill>
              <a:srgbClr val="33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nvGrpSpPr>
          <p:cNvPr id="7" name=""/>
          <p:cNvGrpSpPr/>
          <p:nvPr/>
        </p:nvGrpSpPr>
        <p:grpSpPr>
          <a:xfrm>
            <a:off x="228600" y="228600"/>
            <a:ext cx="1142280" cy="1066320"/>
            <a:chOff x="228600" y="228600"/>
            <a:chExt cx="1142280" cy="1066320"/>
          </a:xfrm>
        </p:grpSpPr>
        <p:sp>
          <p:nvSpPr>
            <p:cNvPr id="8" name=""/>
            <p:cNvSpPr/>
            <p:nvPr/>
          </p:nvSpPr>
          <p:spPr>
            <a:xfrm>
              <a:off x="228600" y="620640"/>
              <a:ext cx="230400" cy="215280"/>
            </a:xfrm>
            <a:custGeom>
              <a:avLst/>
              <a:gdLst/>
              <a:ahLst/>
              <a:rect l="l" t="t" r="r" b="b"/>
              <a:pathLst>
                <a:path w="450" h="440">
                  <a:moveTo>
                    <a:pt x="161" y="440"/>
                  </a:moveTo>
                  <a:lnTo>
                    <a:pt x="215" y="388"/>
                  </a:lnTo>
                  <a:lnTo>
                    <a:pt x="112" y="288"/>
                  </a:lnTo>
                  <a:lnTo>
                    <a:pt x="182" y="220"/>
                  </a:lnTo>
                  <a:lnTo>
                    <a:pt x="282" y="317"/>
                  </a:lnTo>
                  <a:lnTo>
                    <a:pt x="340" y="259"/>
                  </a:lnTo>
                  <a:lnTo>
                    <a:pt x="241" y="162"/>
                  </a:lnTo>
                  <a:lnTo>
                    <a:pt x="290" y="115"/>
                  </a:lnTo>
                  <a:lnTo>
                    <a:pt x="391" y="215"/>
                  </a:lnTo>
                  <a:lnTo>
                    <a:pt x="450" y="157"/>
                  </a:lnTo>
                  <a:lnTo>
                    <a:pt x="290" y="0"/>
                  </a:lnTo>
                  <a:lnTo>
                    <a:pt x="0" y="283"/>
                  </a:lnTo>
                  <a:lnTo>
                    <a:pt x="161" y="440"/>
                  </a:lnTo>
                  <a:close/>
                </a:path>
              </a:pathLst>
            </a:custGeom>
            <a:solidFill>
              <a:srgbClr val="33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 name=""/>
            <p:cNvSpPr/>
            <p:nvPr/>
          </p:nvSpPr>
          <p:spPr>
            <a:xfrm>
              <a:off x="707760" y="623160"/>
              <a:ext cx="663120" cy="671760"/>
            </a:xfrm>
            <a:custGeom>
              <a:avLst/>
              <a:gdLst/>
              <a:ahLst/>
              <a:rect l="l" t="t" r="r" b="b"/>
              <a:pathLst>
                <a:path w="1297" h="1371">
                  <a:moveTo>
                    <a:pt x="256" y="1187"/>
                  </a:moveTo>
                  <a:lnTo>
                    <a:pt x="359" y="976"/>
                  </a:lnTo>
                  <a:lnTo>
                    <a:pt x="290" y="908"/>
                  </a:lnTo>
                  <a:lnTo>
                    <a:pt x="0" y="1191"/>
                  </a:lnTo>
                  <a:lnTo>
                    <a:pt x="62" y="1252"/>
                  </a:lnTo>
                  <a:lnTo>
                    <a:pt x="212" y="1106"/>
                  </a:lnTo>
                  <a:lnTo>
                    <a:pt x="115" y="1303"/>
                  </a:lnTo>
                  <a:lnTo>
                    <a:pt x="185" y="1371"/>
                  </a:lnTo>
                  <a:lnTo>
                    <a:pt x="741" y="828"/>
                  </a:lnTo>
                  <a:lnTo>
                    <a:pt x="1297" y="286"/>
                  </a:lnTo>
                  <a:lnTo>
                    <a:pt x="1005" y="0"/>
                  </a:lnTo>
                  <a:lnTo>
                    <a:pt x="416" y="575"/>
                  </a:lnTo>
                  <a:lnTo>
                    <a:pt x="474" y="632"/>
                  </a:lnTo>
                  <a:lnTo>
                    <a:pt x="1005" y="115"/>
                  </a:lnTo>
                  <a:lnTo>
                    <a:pt x="1180" y="286"/>
                  </a:lnTo>
                  <a:lnTo>
                    <a:pt x="718" y="736"/>
                  </a:lnTo>
                  <a:lnTo>
                    <a:pt x="256" y="1187"/>
                  </a:lnTo>
                  <a:close/>
                </a:path>
              </a:pathLst>
            </a:custGeom>
            <a:solidFill>
              <a:srgbClr val="33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 name=""/>
            <p:cNvSpPr/>
            <p:nvPr/>
          </p:nvSpPr>
          <p:spPr>
            <a:xfrm>
              <a:off x="338760" y="726480"/>
              <a:ext cx="243360" cy="225000"/>
            </a:xfrm>
            <a:custGeom>
              <a:avLst/>
              <a:gdLst/>
              <a:ahLst/>
              <a:rect l="l" t="t" r="r" b="b"/>
              <a:pathLst>
                <a:path w="475" h="462">
                  <a:moveTo>
                    <a:pt x="0" y="282"/>
                  </a:moveTo>
                  <a:lnTo>
                    <a:pt x="63" y="343"/>
                  </a:lnTo>
                  <a:lnTo>
                    <a:pt x="213" y="198"/>
                  </a:lnTo>
                  <a:lnTo>
                    <a:pt x="116" y="395"/>
                  </a:lnTo>
                  <a:lnTo>
                    <a:pt x="186" y="462"/>
                  </a:lnTo>
                  <a:lnTo>
                    <a:pt x="475" y="181"/>
                  </a:lnTo>
                  <a:lnTo>
                    <a:pt x="416" y="123"/>
                  </a:lnTo>
                  <a:lnTo>
                    <a:pt x="256" y="279"/>
                  </a:lnTo>
                  <a:lnTo>
                    <a:pt x="359" y="69"/>
                  </a:lnTo>
                  <a:lnTo>
                    <a:pt x="289" y="0"/>
                  </a:lnTo>
                  <a:lnTo>
                    <a:pt x="0" y="282"/>
                  </a:lnTo>
                  <a:close/>
                </a:path>
              </a:pathLst>
            </a:custGeom>
            <a:solidFill>
              <a:srgbClr val="33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 name=""/>
            <p:cNvSpPr/>
            <p:nvPr/>
          </p:nvSpPr>
          <p:spPr>
            <a:xfrm>
              <a:off x="377280" y="228600"/>
              <a:ext cx="570960" cy="536760"/>
            </a:xfrm>
            <a:custGeom>
              <a:avLst/>
              <a:gdLst/>
              <a:ahLst/>
              <a:rect l="l" t="t" r="r" b="b"/>
              <a:pathLst>
                <a:path w="1115" h="1095">
                  <a:moveTo>
                    <a:pt x="58" y="860"/>
                  </a:moveTo>
                  <a:lnTo>
                    <a:pt x="0" y="803"/>
                  </a:lnTo>
                  <a:lnTo>
                    <a:pt x="823" y="0"/>
                  </a:lnTo>
                  <a:lnTo>
                    <a:pt x="1115" y="286"/>
                  </a:lnTo>
                  <a:lnTo>
                    <a:pt x="526" y="861"/>
                  </a:lnTo>
                  <a:lnTo>
                    <a:pt x="707" y="1037"/>
                  </a:lnTo>
                  <a:lnTo>
                    <a:pt x="648" y="1095"/>
                  </a:lnTo>
                  <a:lnTo>
                    <a:pt x="408" y="860"/>
                  </a:lnTo>
                  <a:lnTo>
                    <a:pt x="998" y="286"/>
                  </a:lnTo>
                  <a:lnTo>
                    <a:pt x="823" y="115"/>
                  </a:lnTo>
                  <a:lnTo>
                    <a:pt x="58" y="860"/>
                  </a:lnTo>
                  <a:close/>
                </a:path>
              </a:pathLst>
            </a:cu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 name=""/>
            <p:cNvSpPr/>
            <p:nvPr/>
          </p:nvSpPr>
          <p:spPr>
            <a:xfrm>
              <a:off x="709920" y="427320"/>
              <a:ext cx="450720" cy="533880"/>
            </a:xfrm>
            <a:custGeom>
              <a:avLst/>
              <a:gdLst/>
              <a:ahLst/>
              <a:rect l="l" t="t" r="r" b="b"/>
              <a:pathLst>
                <a:path w="882" h="1090">
                  <a:moveTo>
                    <a:pt x="59" y="633"/>
                  </a:moveTo>
                  <a:lnTo>
                    <a:pt x="0" y="575"/>
                  </a:lnTo>
                  <a:lnTo>
                    <a:pt x="590" y="0"/>
                  </a:lnTo>
                  <a:lnTo>
                    <a:pt x="882" y="286"/>
                  </a:lnTo>
                  <a:lnTo>
                    <a:pt x="294" y="861"/>
                  </a:lnTo>
                  <a:lnTo>
                    <a:pt x="469" y="1032"/>
                  </a:lnTo>
                  <a:lnTo>
                    <a:pt x="411" y="1090"/>
                  </a:lnTo>
                  <a:lnTo>
                    <a:pt x="176" y="861"/>
                  </a:lnTo>
                  <a:lnTo>
                    <a:pt x="765" y="286"/>
                  </a:lnTo>
                  <a:lnTo>
                    <a:pt x="591" y="115"/>
                  </a:lnTo>
                  <a:lnTo>
                    <a:pt x="59" y="633"/>
                  </a:lnTo>
                  <a:close/>
                </a:path>
              </a:pathLst>
            </a:custGeom>
            <a:solidFill>
              <a:srgbClr val="33cc3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 name=""/>
            <p:cNvSpPr/>
            <p:nvPr/>
          </p:nvSpPr>
          <p:spPr>
            <a:xfrm>
              <a:off x="469440" y="846360"/>
              <a:ext cx="217800" cy="222840"/>
            </a:xfrm>
            <a:custGeom>
              <a:avLst/>
              <a:gdLst/>
              <a:ahLst/>
              <a:rect l="l" t="t" r="r" b="b"/>
              <a:pathLst>
                <a:path w="425" h="458">
                  <a:moveTo>
                    <a:pt x="59" y="341"/>
                  </a:moveTo>
                  <a:lnTo>
                    <a:pt x="179" y="224"/>
                  </a:lnTo>
                  <a:lnTo>
                    <a:pt x="197" y="243"/>
                  </a:lnTo>
                  <a:lnTo>
                    <a:pt x="199" y="245"/>
                  </a:lnTo>
                  <a:lnTo>
                    <a:pt x="201" y="248"/>
                  </a:lnTo>
                  <a:lnTo>
                    <a:pt x="206" y="255"/>
                  </a:lnTo>
                  <a:lnTo>
                    <a:pt x="209" y="262"/>
                  </a:lnTo>
                  <a:lnTo>
                    <a:pt x="210" y="270"/>
                  </a:lnTo>
                  <a:lnTo>
                    <a:pt x="210" y="274"/>
                  </a:lnTo>
                  <a:lnTo>
                    <a:pt x="210" y="278"/>
                  </a:lnTo>
                  <a:lnTo>
                    <a:pt x="209" y="287"/>
                  </a:lnTo>
                  <a:lnTo>
                    <a:pt x="207" y="291"/>
                  </a:lnTo>
                  <a:lnTo>
                    <a:pt x="205" y="295"/>
                  </a:lnTo>
                  <a:lnTo>
                    <a:pt x="201" y="299"/>
                  </a:lnTo>
                  <a:lnTo>
                    <a:pt x="198" y="303"/>
                  </a:lnTo>
                  <a:lnTo>
                    <a:pt x="150" y="350"/>
                  </a:lnTo>
                  <a:lnTo>
                    <a:pt x="141" y="360"/>
                  </a:lnTo>
                  <a:lnTo>
                    <a:pt x="132" y="371"/>
                  </a:lnTo>
                  <a:lnTo>
                    <a:pt x="128" y="378"/>
                  </a:lnTo>
                  <a:lnTo>
                    <a:pt x="125" y="385"/>
                  </a:lnTo>
                  <a:lnTo>
                    <a:pt x="122" y="393"/>
                  </a:lnTo>
                  <a:lnTo>
                    <a:pt x="120" y="396"/>
                  </a:lnTo>
                  <a:lnTo>
                    <a:pt x="119" y="400"/>
                  </a:lnTo>
                  <a:lnTo>
                    <a:pt x="180" y="458"/>
                  </a:lnTo>
                  <a:lnTo>
                    <a:pt x="182" y="451"/>
                  </a:lnTo>
                  <a:lnTo>
                    <a:pt x="185" y="444"/>
                  </a:lnTo>
                  <a:lnTo>
                    <a:pt x="188" y="437"/>
                  </a:lnTo>
                  <a:lnTo>
                    <a:pt x="192" y="431"/>
                  </a:lnTo>
                  <a:lnTo>
                    <a:pt x="201" y="419"/>
                  </a:lnTo>
                  <a:lnTo>
                    <a:pt x="210" y="409"/>
                  </a:lnTo>
                  <a:lnTo>
                    <a:pt x="271" y="350"/>
                  </a:lnTo>
                  <a:lnTo>
                    <a:pt x="277" y="343"/>
                  </a:lnTo>
                  <a:lnTo>
                    <a:pt x="283" y="335"/>
                  </a:lnTo>
                  <a:lnTo>
                    <a:pt x="288" y="328"/>
                  </a:lnTo>
                  <a:lnTo>
                    <a:pt x="289" y="324"/>
                  </a:lnTo>
                  <a:lnTo>
                    <a:pt x="290" y="320"/>
                  </a:lnTo>
                  <a:lnTo>
                    <a:pt x="292" y="313"/>
                  </a:lnTo>
                  <a:lnTo>
                    <a:pt x="293" y="305"/>
                  </a:lnTo>
                  <a:lnTo>
                    <a:pt x="293" y="299"/>
                  </a:lnTo>
                  <a:lnTo>
                    <a:pt x="293" y="292"/>
                  </a:lnTo>
                  <a:lnTo>
                    <a:pt x="292" y="287"/>
                  </a:lnTo>
                  <a:lnTo>
                    <a:pt x="291" y="282"/>
                  </a:lnTo>
                  <a:lnTo>
                    <a:pt x="288" y="273"/>
                  </a:lnTo>
                  <a:lnTo>
                    <a:pt x="284" y="268"/>
                  </a:lnTo>
                  <a:lnTo>
                    <a:pt x="283" y="266"/>
                  </a:lnTo>
                  <a:lnTo>
                    <a:pt x="292" y="271"/>
                  </a:lnTo>
                  <a:lnTo>
                    <a:pt x="299" y="274"/>
                  </a:lnTo>
                  <a:lnTo>
                    <a:pt x="306" y="277"/>
                  </a:lnTo>
                  <a:lnTo>
                    <a:pt x="314" y="278"/>
                  </a:lnTo>
                  <a:lnTo>
                    <a:pt x="321" y="278"/>
                  </a:lnTo>
                  <a:lnTo>
                    <a:pt x="327" y="277"/>
                  </a:lnTo>
                  <a:lnTo>
                    <a:pt x="333" y="276"/>
                  </a:lnTo>
                  <a:lnTo>
                    <a:pt x="341" y="273"/>
                  </a:lnTo>
                  <a:lnTo>
                    <a:pt x="347" y="270"/>
                  </a:lnTo>
                  <a:lnTo>
                    <a:pt x="353" y="266"/>
                  </a:lnTo>
                  <a:lnTo>
                    <a:pt x="359" y="262"/>
                  </a:lnTo>
                  <a:lnTo>
                    <a:pt x="365" y="256"/>
                  </a:lnTo>
                  <a:lnTo>
                    <a:pt x="379" y="245"/>
                  </a:lnTo>
                  <a:lnTo>
                    <a:pt x="391" y="232"/>
                  </a:lnTo>
                  <a:lnTo>
                    <a:pt x="402" y="221"/>
                  </a:lnTo>
                  <a:lnTo>
                    <a:pt x="407" y="215"/>
                  </a:lnTo>
                  <a:lnTo>
                    <a:pt x="410" y="210"/>
                  </a:lnTo>
                  <a:lnTo>
                    <a:pt x="416" y="200"/>
                  </a:lnTo>
                  <a:lnTo>
                    <a:pt x="421" y="190"/>
                  </a:lnTo>
                  <a:lnTo>
                    <a:pt x="422" y="185"/>
                  </a:lnTo>
                  <a:lnTo>
                    <a:pt x="424" y="180"/>
                  </a:lnTo>
                  <a:lnTo>
                    <a:pt x="425" y="170"/>
                  </a:lnTo>
                  <a:lnTo>
                    <a:pt x="424" y="160"/>
                  </a:lnTo>
                  <a:lnTo>
                    <a:pt x="421" y="151"/>
                  </a:lnTo>
                  <a:lnTo>
                    <a:pt x="417" y="140"/>
                  </a:lnTo>
                  <a:lnTo>
                    <a:pt x="412" y="130"/>
                  </a:lnTo>
                  <a:lnTo>
                    <a:pt x="406" y="120"/>
                  </a:lnTo>
                  <a:lnTo>
                    <a:pt x="398" y="110"/>
                  </a:lnTo>
                  <a:lnTo>
                    <a:pt x="389" y="100"/>
                  </a:lnTo>
                  <a:lnTo>
                    <a:pt x="379" y="89"/>
                  </a:lnTo>
                  <a:lnTo>
                    <a:pt x="357" y="67"/>
                  </a:lnTo>
                  <a:lnTo>
                    <a:pt x="289" y="0"/>
                  </a:lnTo>
                  <a:lnTo>
                    <a:pt x="0" y="282"/>
                  </a:lnTo>
                  <a:lnTo>
                    <a:pt x="59" y="341"/>
                  </a:lnTo>
                  <a:lnTo>
                    <a:pt x="59" y="341"/>
                  </a:lnTo>
                  <a:close/>
                  <a:moveTo>
                    <a:pt x="302" y="104"/>
                  </a:moveTo>
                  <a:lnTo>
                    <a:pt x="308" y="109"/>
                  </a:lnTo>
                  <a:lnTo>
                    <a:pt x="312" y="115"/>
                  </a:lnTo>
                  <a:lnTo>
                    <a:pt x="318" y="120"/>
                  </a:lnTo>
                  <a:lnTo>
                    <a:pt x="321" y="125"/>
                  </a:lnTo>
                  <a:lnTo>
                    <a:pt x="324" y="131"/>
                  </a:lnTo>
                  <a:lnTo>
                    <a:pt x="326" y="136"/>
                  </a:lnTo>
                  <a:lnTo>
                    <a:pt x="328" y="141"/>
                  </a:lnTo>
                  <a:lnTo>
                    <a:pt x="329" y="147"/>
                  </a:lnTo>
                  <a:lnTo>
                    <a:pt x="330" y="152"/>
                  </a:lnTo>
                  <a:lnTo>
                    <a:pt x="329" y="157"/>
                  </a:lnTo>
                  <a:lnTo>
                    <a:pt x="329" y="162"/>
                  </a:lnTo>
                  <a:lnTo>
                    <a:pt x="327" y="167"/>
                  </a:lnTo>
                  <a:lnTo>
                    <a:pt x="325" y="172"/>
                  </a:lnTo>
                  <a:lnTo>
                    <a:pt x="322" y="176"/>
                  </a:lnTo>
                  <a:lnTo>
                    <a:pt x="318" y="181"/>
                  </a:lnTo>
                  <a:lnTo>
                    <a:pt x="312" y="186"/>
                  </a:lnTo>
                  <a:lnTo>
                    <a:pt x="307" y="191"/>
                  </a:lnTo>
                  <a:lnTo>
                    <a:pt x="303" y="194"/>
                  </a:lnTo>
                  <a:lnTo>
                    <a:pt x="298" y="197"/>
                  </a:lnTo>
                  <a:lnTo>
                    <a:pt x="293" y="200"/>
                  </a:lnTo>
                  <a:lnTo>
                    <a:pt x="288" y="201"/>
                  </a:lnTo>
                  <a:lnTo>
                    <a:pt x="282" y="202"/>
                  </a:lnTo>
                  <a:lnTo>
                    <a:pt x="277" y="203"/>
                  </a:lnTo>
                  <a:lnTo>
                    <a:pt x="272" y="202"/>
                  </a:lnTo>
                  <a:lnTo>
                    <a:pt x="267" y="201"/>
                  </a:lnTo>
                  <a:lnTo>
                    <a:pt x="262" y="199"/>
                  </a:lnTo>
                  <a:lnTo>
                    <a:pt x="255" y="197"/>
                  </a:lnTo>
                  <a:lnTo>
                    <a:pt x="250" y="194"/>
                  </a:lnTo>
                  <a:lnTo>
                    <a:pt x="245" y="191"/>
                  </a:lnTo>
                  <a:lnTo>
                    <a:pt x="240" y="186"/>
                  </a:lnTo>
                  <a:lnTo>
                    <a:pt x="234" y="182"/>
                  </a:lnTo>
                  <a:lnTo>
                    <a:pt x="228" y="177"/>
                  </a:lnTo>
                  <a:lnTo>
                    <a:pt x="302" y="104"/>
                  </a:lnTo>
                  <a:lnTo>
                    <a:pt x="302" y="104"/>
                  </a:lnTo>
                  <a:close/>
                </a:path>
              </a:pathLst>
            </a:custGeom>
            <a:solidFill>
              <a:srgbClr val="33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 name=""/>
            <p:cNvSpPr/>
            <p:nvPr/>
          </p:nvSpPr>
          <p:spPr>
            <a:xfrm>
              <a:off x="605520" y="973800"/>
              <a:ext cx="199800" cy="186120"/>
            </a:xfrm>
            <a:custGeom>
              <a:avLst/>
              <a:gdLst/>
              <a:ahLst/>
              <a:rect l="l" t="t" r="r" b="b"/>
              <a:pathLst>
                <a:path w="388" h="379">
                  <a:moveTo>
                    <a:pt x="241" y="95"/>
                  </a:moveTo>
                  <a:lnTo>
                    <a:pt x="246" y="90"/>
                  </a:lnTo>
                  <a:lnTo>
                    <a:pt x="252" y="87"/>
                  </a:lnTo>
                  <a:lnTo>
                    <a:pt x="258" y="85"/>
                  </a:lnTo>
                  <a:lnTo>
                    <a:pt x="266" y="85"/>
                  </a:lnTo>
                  <a:lnTo>
                    <a:pt x="272" y="85"/>
                  </a:lnTo>
                  <a:lnTo>
                    <a:pt x="279" y="87"/>
                  </a:lnTo>
                  <a:lnTo>
                    <a:pt x="285" y="90"/>
                  </a:lnTo>
                  <a:lnTo>
                    <a:pt x="287" y="92"/>
                  </a:lnTo>
                  <a:lnTo>
                    <a:pt x="290" y="95"/>
                  </a:lnTo>
                  <a:lnTo>
                    <a:pt x="295" y="100"/>
                  </a:lnTo>
                  <a:lnTo>
                    <a:pt x="299" y="106"/>
                  </a:lnTo>
                  <a:lnTo>
                    <a:pt x="300" y="109"/>
                  </a:lnTo>
                  <a:lnTo>
                    <a:pt x="300" y="112"/>
                  </a:lnTo>
                  <a:lnTo>
                    <a:pt x="301" y="116"/>
                  </a:lnTo>
                  <a:lnTo>
                    <a:pt x="301" y="119"/>
                  </a:lnTo>
                  <a:lnTo>
                    <a:pt x="300" y="125"/>
                  </a:lnTo>
                  <a:lnTo>
                    <a:pt x="299" y="133"/>
                  </a:lnTo>
                  <a:lnTo>
                    <a:pt x="295" y="139"/>
                  </a:lnTo>
                  <a:lnTo>
                    <a:pt x="293" y="141"/>
                  </a:lnTo>
                  <a:lnTo>
                    <a:pt x="290" y="144"/>
                  </a:lnTo>
                  <a:lnTo>
                    <a:pt x="144" y="286"/>
                  </a:lnTo>
                  <a:lnTo>
                    <a:pt x="139" y="291"/>
                  </a:lnTo>
                  <a:lnTo>
                    <a:pt x="133" y="295"/>
                  </a:lnTo>
                  <a:lnTo>
                    <a:pt x="130" y="296"/>
                  </a:lnTo>
                  <a:lnTo>
                    <a:pt x="125" y="296"/>
                  </a:lnTo>
                  <a:lnTo>
                    <a:pt x="122" y="297"/>
                  </a:lnTo>
                  <a:lnTo>
                    <a:pt x="119" y="297"/>
                  </a:lnTo>
                  <a:lnTo>
                    <a:pt x="112" y="296"/>
                  </a:lnTo>
                  <a:lnTo>
                    <a:pt x="109" y="296"/>
                  </a:lnTo>
                  <a:lnTo>
                    <a:pt x="106" y="295"/>
                  </a:lnTo>
                  <a:lnTo>
                    <a:pt x="99" y="291"/>
                  </a:lnTo>
                  <a:lnTo>
                    <a:pt x="96" y="289"/>
                  </a:lnTo>
                  <a:lnTo>
                    <a:pt x="94" y="286"/>
                  </a:lnTo>
                  <a:lnTo>
                    <a:pt x="89" y="281"/>
                  </a:lnTo>
                  <a:lnTo>
                    <a:pt x="86" y="275"/>
                  </a:lnTo>
                  <a:lnTo>
                    <a:pt x="85" y="272"/>
                  </a:lnTo>
                  <a:lnTo>
                    <a:pt x="84" y="268"/>
                  </a:lnTo>
                  <a:lnTo>
                    <a:pt x="84" y="265"/>
                  </a:lnTo>
                  <a:lnTo>
                    <a:pt x="84" y="262"/>
                  </a:lnTo>
                  <a:lnTo>
                    <a:pt x="84" y="255"/>
                  </a:lnTo>
                  <a:lnTo>
                    <a:pt x="86" y="249"/>
                  </a:lnTo>
                  <a:lnTo>
                    <a:pt x="89" y="243"/>
                  </a:lnTo>
                  <a:lnTo>
                    <a:pt x="91" y="240"/>
                  </a:lnTo>
                  <a:lnTo>
                    <a:pt x="94" y="238"/>
                  </a:lnTo>
                  <a:lnTo>
                    <a:pt x="241" y="95"/>
                  </a:lnTo>
                  <a:lnTo>
                    <a:pt x="241" y="95"/>
                  </a:lnTo>
                  <a:close/>
                  <a:moveTo>
                    <a:pt x="346" y="210"/>
                  </a:moveTo>
                  <a:lnTo>
                    <a:pt x="353" y="203"/>
                  </a:lnTo>
                  <a:lnTo>
                    <a:pt x="358" y="197"/>
                  </a:lnTo>
                  <a:lnTo>
                    <a:pt x="367" y="186"/>
                  </a:lnTo>
                  <a:lnTo>
                    <a:pt x="376" y="174"/>
                  </a:lnTo>
                  <a:lnTo>
                    <a:pt x="379" y="168"/>
                  </a:lnTo>
                  <a:lnTo>
                    <a:pt x="381" y="163"/>
                  </a:lnTo>
                  <a:lnTo>
                    <a:pt x="385" y="152"/>
                  </a:lnTo>
                  <a:lnTo>
                    <a:pt x="387" y="141"/>
                  </a:lnTo>
                  <a:lnTo>
                    <a:pt x="388" y="130"/>
                  </a:lnTo>
                  <a:lnTo>
                    <a:pt x="388" y="118"/>
                  </a:lnTo>
                  <a:lnTo>
                    <a:pt x="386" y="108"/>
                  </a:lnTo>
                  <a:lnTo>
                    <a:pt x="384" y="103"/>
                  </a:lnTo>
                  <a:lnTo>
                    <a:pt x="383" y="98"/>
                  </a:lnTo>
                  <a:lnTo>
                    <a:pt x="379" y="88"/>
                  </a:lnTo>
                  <a:lnTo>
                    <a:pt x="373" y="78"/>
                  </a:lnTo>
                  <a:lnTo>
                    <a:pt x="370" y="74"/>
                  </a:lnTo>
                  <a:lnTo>
                    <a:pt x="367" y="69"/>
                  </a:lnTo>
                  <a:lnTo>
                    <a:pt x="360" y="60"/>
                  </a:lnTo>
                  <a:lnTo>
                    <a:pt x="353" y="51"/>
                  </a:lnTo>
                  <a:lnTo>
                    <a:pt x="344" y="42"/>
                  </a:lnTo>
                  <a:lnTo>
                    <a:pt x="335" y="34"/>
                  </a:lnTo>
                  <a:lnTo>
                    <a:pt x="327" y="27"/>
                  </a:lnTo>
                  <a:lnTo>
                    <a:pt x="317" y="20"/>
                  </a:lnTo>
                  <a:lnTo>
                    <a:pt x="307" y="14"/>
                  </a:lnTo>
                  <a:lnTo>
                    <a:pt x="298" y="9"/>
                  </a:lnTo>
                  <a:lnTo>
                    <a:pt x="287" y="5"/>
                  </a:lnTo>
                  <a:lnTo>
                    <a:pt x="277" y="2"/>
                  </a:lnTo>
                  <a:lnTo>
                    <a:pt x="272" y="1"/>
                  </a:lnTo>
                  <a:lnTo>
                    <a:pt x="267" y="0"/>
                  </a:lnTo>
                  <a:lnTo>
                    <a:pt x="260" y="0"/>
                  </a:lnTo>
                  <a:lnTo>
                    <a:pt x="255" y="0"/>
                  </a:lnTo>
                  <a:lnTo>
                    <a:pt x="244" y="1"/>
                  </a:lnTo>
                  <a:lnTo>
                    <a:pt x="232" y="3"/>
                  </a:lnTo>
                  <a:lnTo>
                    <a:pt x="221" y="7"/>
                  </a:lnTo>
                  <a:lnTo>
                    <a:pt x="215" y="9"/>
                  </a:lnTo>
                  <a:lnTo>
                    <a:pt x="209" y="12"/>
                  </a:lnTo>
                  <a:lnTo>
                    <a:pt x="203" y="16"/>
                  </a:lnTo>
                  <a:lnTo>
                    <a:pt x="197" y="20"/>
                  </a:lnTo>
                  <a:lnTo>
                    <a:pt x="185" y="29"/>
                  </a:lnTo>
                  <a:lnTo>
                    <a:pt x="179" y="34"/>
                  </a:lnTo>
                  <a:lnTo>
                    <a:pt x="173" y="40"/>
                  </a:lnTo>
                  <a:lnTo>
                    <a:pt x="41" y="168"/>
                  </a:lnTo>
                  <a:lnTo>
                    <a:pt x="35" y="174"/>
                  </a:lnTo>
                  <a:lnTo>
                    <a:pt x="30" y="180"/>
                  </a:lnTo>
                  <a:lnTo>
                    <a:pt x="21" y="192"/>
                  </a:lnTo>
                  <a:lnTo>
                    <a:pt x="13" y="204"/>
                  </a:lnTo>
                  <a:lnTo>
                    <a:pt x="10" y="210"/>
                  </a:lnTo>
                  <a:lnTo>
                    <a:pt x="7" y="216"/>
                  </a:lnTo>
                  <a:lnTo>
                    <a:pt x="3" y="227"/>
                  </a:lnTo>
                  <a:lnTo>
                    <a:pt x="1" y="238"/>
                  </a:lnTo>
                  <a:lnTo>
                    <a:pt x="0" y="249"/>
                  </a:lnTo>
                  <a:lnTo>
                    <a:pt x="1" y="260"/>
                  </a:lnTo>
                  <a:lnTo>
                    <a:pt x="2" y="270"/>
                  </a:lnTo>
                  <a:lnTo>
                    <a:pt x="4" y="275"/>
                  </a:lnTo>
                  <a:lnTo>
                    <a:pt x="5" y="280"/>
                  </a:lnTo>
                  <a:lnTo>
                    <a:pt x="9" y="291"/>
                  </a:lnTo>
                  <a:lnTo>
                    <a:pt x="14" y="300"/>
                  </a:lnTo>
                  <a:lnTo>
                    <a:pt x="17" y="305"/>
                  </a:lnTo>
                  <a:lnTo>
                    <a:pt x="21" y="310"/>
                  </a:lnTo>
                  <a:lnTo>
                    <a:pt x="28" y="319"/>
                  </a:lnTo>
                  <a:lnTo>
                    <a:pt x="35" y="327"/>
                  </a:lnTo>
                  <a:lnTo>
                    <a:pt x="43" y="336"/>
                  </a:lnTo>
                  <a:lnTo>
                    <a:pt x="53" y="344"/>
                  </a:lnTo>
                  <a:lnTo>
                    <a:pt x="61" y="351"/>
                  </a:lnTo>
                  <a:lnTo>
                    <a:pt x="70" y="358"/>
                  </a:lnTo>
                  <a:lnTo>
                    <a:pt x="81" y="364"/>
                  </a:lnTo>
                  <a:lnTo>
                    <a:pt x="90" y="370"/>
                  </a:lnTo>
                  <a:lnTo>
                    <a:pt x="101" y="374"/>
                  </a:lnTo>
                  <a:lnTo>
                    <a:pt x="111" y="377"/>
                  </a:lnTo>
                  <a:lnTo>
                    <a:pt x="116" y="378"/>
                  </a:lnTo>
                  <a:lnTo>
                    <a:pt x="121" y="378"/>
                  </a:lnTo>
                  <a:lnTo>
                    <a:pt x="128" y="379"/>
                  </a:lnTo>
                  <a:lnTo>
                    <a:pt x="133" y="379"/>
                  </a:lnTo>
                  <a:lnTo>
                    <a:pt x="144" y="378"/>
                  </a:lnTo>
                  <a:lnTo>
                    <a:pt x="156" y="376"/>
                  </a:lnTo>
                  <a:lnTo>
                    <a:pt x="167" y="372"/>
                  </a:lnTo>
                  <a:lnTo>
                    <a:pt x="173" y="368"/>
                  </a:lnTo>
                  <a:lnTo>
                    <a:pt x="178" y="365"/>
                  </a:lnTo>
                  <a:lnTo>
                    <a:pt x="185" y="362"/>
                  </a:lnTo>
                  <a:lnTo>
                    <a:pt x="191" y="358"/>
                  </a:lnTo>
                  <a:lnTo>
                    <a:pt x="203" y="349"/>
                  </a:lnTo>
                  <a:lnTo>
                    <a:pt x="209" y="344"/>
                  </a:lnTo>
                  <a:lnTo>
                    <a:pt x="215" y="338"/>
                  </a:lnTo>
                  <a:lnTo>
                    <a:pt x="346" y="210"/>
                  </a:lnTo>
                  <a:lnTo>
                    <a:pt x="346" y="210"/>
                  </a:lnTo>
                  <a:close/>
                </a:path>
              </a:pathLst>
            </a:custGeom>
            <a:solidFill>
              <a:srgbClr val="33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Tree>
  </p:cSld>
  <p:clrMap bg1="lt1" tx1="dk1" bg2="lt2" tx2="dk2" accent1="accent1" accent2="accent2" accent3="accent3" accent4="accent4" accent5="accent5" accent6="accent6" hlink="hlink" folHlink="folHlink"/>
  <p:sldLayoutIdLst>
    <p:sldLayoutId id="2147483649" r:id="rId4"/>
    <p:sldLayoutId id="2147483650" r:id="rId5"/>
    <p:sldLayoutId id="2147483651" r:id="rId6"/>
    <p:sldLayoutId id="2147483652" r:id="rId7"/>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2.wmf"/><Relationship Id="rId3"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6.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3.wmf"/><Relationship Id="rId3"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4.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 name=""/>
          <p:cNvSpPr/>
          <p:nvPr/>
        </p:nvSpPr>
        <p:spPr>
          <a:xfrm>
            <a:off x="722880" y="1752480"/>
            <a:ext cx="7500960" cy="3293280"/>
          </a:xfrm>
          <a:prstGeom prst="rect">
            <a:avLst/>
          </a:prstGeom>
          <a:noFill/>
          <a:ln w="0">
            <a:noFill/>
          </a:ln>
        </p:spPr>
        <p:style>
          <a:lnRef idx="0"/>
          <a:fillRef idx="0"/>
          <a:effectRef idx="0"/>
          <a:fontRef idx="minor"/>
        </p:style>
        <p:txBody>
          <a:bodyPr wrap="none"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5400" strike="noStrike" u="none">
                <a:solidFill>
                  <a:srgbClr val="000000"/>
                </a:solidFill>
                <a:effectLst/>
                <a:uFillTx/>
                <a:latin typeface="Book Antiqua"/>
              </a:rPr>
              <a:t>PROJECT DOOR STEP</a:t>
            </a:r>
            <a:endParaRPr b="0" lang="en-US" sz="5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800" strike="noStrike" u="none">
                <a:solidFill>
                  <a:srgbClr val="000000"/>
                </a:solidFill>
                <a:effectLst/>
                <a:uFillTx/>
                <a:latin typeface="Book Antiqua"/>
              </a:rPr>
              <a:t>Singapore</a:t>
            </a:r>
            <a:endParaRPr b="0" lang="en-US" sz="4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Book Antiqua"/>
              </a:rPr>
              <a:t>Office Visit- March 1-3, 2000</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Book Antiqua"/>
              </a:rPr>
              <a:t>Report Issued- March ___, 2000</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22" name=""/>
          <p:cNvSpPr/>
          <p:nvPr/>
        </p:nvSpPr>
        <p:spPr>
          <a:xfrm>
            <a:off x="3352320" y="5029200"/>
            <a:ext cx="2471040" cy="641160"/>
          </a:xfrm>
          <a:prstGeom prst="rect">
            <a:avLst/>
          </a:prstGeom>
          <a:noFill/>
          <a:ln w="0">
            <a:noFill/>
          </a:ln>
        </p:spPr>
        <p:style>
          <a:lnRef idx="0"/>
          <a:fillRef idx="0"/>
          <a:effectRef idx="0"/>
          <a:fontRef idx="minor"/>
        </p:style>
        <p:txBody>
          <a:bodyPr wrap="none" lIns="92160" rIns="92160" tIns="46080" bIns="4608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600" strike="noStrike" u="none">
                <a:solidFill>
                  <a:srgbClr val="808080"/>
                </a:solidFill>
                <a:effectLst/>
                <a:uFillTx/>
                <a:latin typeface="Times New Roman"/>
              </a:rPr>
              <a:t>Confidential</a:t>
            </a:r>
            <a:endParaRPr b="0" lang="en-US" sz="3600" strike="noStrike" u="none">
              <a:solidFill>
                <a:srgbClr val="000000"/>
              </a:solidFill>
              <a:effectLst/>
              <a:uFillTx/>
              <a:latin typeface="Times New Roman"/>
            </a:endParaRPr>
          </a:p>
        </p:txBody>
      </p:sp>
      <p:sp>
        <p:nvSpPr>
          <p:cNvPr id="23" name=""/>
          <p:cNvSpPr/>
          <p:nvPr/>
        </p:nvSpPr>
        <p:spPr>
          <a:xfrm>
            <a:off x="3240" y="1371600"/>
            <a:ext cx="9140760" cy="0"/>
          </a:xfrm>
          <a:prstGeom prst="line">
            <a:avLst/>
          </a:prstGeom>
          <a:ln w="7632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Doorstep-Singapore</a:t>
            </a:r>
            <a:br>
              <a:rPr sz="4000"/>
            </a:br>
            <a:r>
              <a:rPr b="0" lang="en-US" sz="4000" strike="noStrike" u="none">
                <a:solidFill>
                  <a:srgbClr val="000000"/>
                </a:solidFill>
                <a:effectLst/>
                <a:uFillTx/>
                <a:latin typeface="Times New Roman"/>
              </a:rPr>
              <a:t>Review Highlights </a:t>
            </a:r>
            <a:endParaRPr b="0" lang="en-US" sz="4000" strike="noStrike" u="none">
              <a:solidFill>
                <a:srgbClr val="000000"/>
              </a:solidFill>
              <a:effectLst/>
              <a:uFillTx/>
              <a:latin typeface="Times New Roman"/>
            </a:endParaRPr>
          </a:p>
        </p:txBody>
      </p:sp>
      <p:sp>
        <p:nvSpPr>
          <p:cNvPr id="25" name=""/>
          <p:cNvSpPr/>
          <p:nvPr/>
        </p:nvSpPr>
        <p:spPr>
          <a:xfrm>
            <a:off x="304920" y="1600200"/>
            <a:ext cx="8381880" cy="457200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Project Objective:</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Book Antiqua"/>
              </a:rPr>
              <a:t> </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We performed an on-site review of processes, procedures and controls that support the trading and origination business activities within the Singapore office.  Our procedures included interviews with key commercial and accounting personnel.  We also performed a test of commodity transactions from deal execution through settlement.</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	</a:t>
            </a:r>
            <a:r>
              <a:rPr b="1" lang="en-US" sz="1400" strike="noStrike" u="none">
                <a:solidFill>
                  <a:srgbClr val="000000"/>
                </a:solidFill>
                <a:effectLst/>
                <a:uFillTx/>
                <a:latin typeface="Book Antiqua"/>
              </a:rPr>
              <a:t>Team Members:</a:t>
            </a:r>
            <a:r>
              <a:rPr b="1" lang="en-US" sz="1400" strike="noStrike" u="none">
                <a:solidFill>
                  <a:srgbClr val="000000"/>
                </a:solidFill>
                <a:effectLst/>
                <a:uFillTx/>
                <a:latin typeface="Book Antiqua"/>
              </a:rPr>
              <a:t>	</a:t>
            </a:r>
            <a:r>
              <a:rPr b="1" lang="en-US" sz="1400" strike="noStrike" u="none">
                <a:solidFill>
                  <a:srgbClr val="000000"/>
                </a:solidFill>
                <a:effectLst/>
                <a:uFillTx/>
                <a:latin typeface="Book Antiqua"/>
              </a:rPr>
              <a:t>	</a:t>
            </a:r>
            <a:r>
              <a:rPr b="1" lang="en-US" sz="1400" strike="noStrike" u="none">
                <a:solidFill>
                  <a:srgbClr val="000000"/>
                </a:solidFill>
                <a:effectLst/>
                <a:uFillTx/>
                <a:latin typeface="Book Antiqua"/>
              </a:rPr>
              <a:t>	</a:t>
            </a:r>
            <a:r>
              <a:rPr b="1" lang="en-US" sz="1400" strike="noStrike" u="none">
                <a:solidFill>
                  <a:srgbClr val="000000"/>
                </a:solidFill>
                <a:effectLst/>
                <a:uFillTx/>
                <a:latin typeface="Book Antiqua"/>
              </a:rPr>
              <a:t>Office Personnel Interviewed:</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Bill Bradford - RAC</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John Chismar - Office Manager</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Rudi Zipter - RAC</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John Thomas - Director Crude Trading</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Scott Earnest - Risk Management</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Eng Wang Moi - Director Products Trading</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Tom Bauer - AA</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Hang Wong - Director Products Trading</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Jim Brown - AA</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Russell Aeria - Manager Petrochemicals</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John Vickers - AA</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Lim Tiong Hock - Director Accounting</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Matthias Lee - Legal Counsel</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Carol Chew - Risk Management</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Seok Wan Soh - Logistics</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Eric Tan - Logistics</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 name="PlaceHolder 1"/>
          <p:cNvSpPr>
            <a:spLocks noGrp="1"/>
          </p:cNvSpPr>
          <p:nvPr>
            <p:ph/>
          </p:nvPr>
        </p:nvSpPr>
        <p:spPr>
          <a:xfrm>
            <a:off x="682560" y="1898640"/>
            <a:ext cx="7778880" cy="2139840"/>
          </a:xfrm>
          <a:prstGeom prst="rect">
            <a:avLst/>
          </a:prstGeom>
          <a:noFill/>
          <a:ln w="12600">
            <a:solidFill>
              <a:srgbClr val="990033"/>
            </a:solidFill>
            <a:miter/>
          </a:ln>
        </p:spPr>
        <p:txBody>
          <a:bodyPr lIns="92160" rIns="92160" tIns="46080" bIns="46080" anchor="t">
            <a:normAutofit/>
          </a:bodyPr>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300+ deals, mostly financial.</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Physical deals typically no greater than 3 month terms. </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Trade Nymex and IPE contracts via London and Houston offices.</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Largest physical position is First Gas Holdings (FGH) contract.</a:t>
            </a:r>
            <a:endParaRPr b="0" lang="en-US" sz="1600" strike="noStrike" u="none">
              <a:solidFill>
                <a:srgbClr val="000000"/>
              </a:solidFill>
              <a:effectLst/>
              <a:uFillTx/>
              <a:latin typeface="Times New Roman"/>
            </a:endParaRPr>
          </a:p>
          <a:p>
            <a:pPr marL="343080" indent="0">
              <a:spcBef>
                <a:spcPts val="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00" strike="noStrike" u="none">
              <a:solidFill>
                <a:srgbClr val="000000"/>
              </a:solidFill>
              <a:effectLst/>
              <a:uFillTx/>
              <a:latin typeface="Times New Roman"/>
            </a:endParaRPr>
          </a:p>
          <a:p>
            <a:pPr marL="343080" indent="-343080" algn="ctr">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a:t>
            </a:r>
            <a:r>
              <a:rPr b="1" lang="en-US" sz="1600" strike="noStrike" u="none">
                <a:solidFill>
                  <a:srgbClr val="000000"/>
                </a:solidFill>
                <a:effectLst/>
                <a:uFillTx/>
                <a:latin typeface="Times New Roman"/>
              </a:rPr>
              <a:t>  DEAL TEST- Tested 7 commodity deals (3 physical)</a:t>
            </a:r>
            <a:endParaRPr b="0" lang="en-US" sz="1600" strike="noStrike" u="none">
              <a:solidFill>
                <a:srgbClr val="000000"/>
              </a:solidFill>
              <a:effectLst/>
              <a:uFillTx/>
              <a:latin typeface="Times New Roman"/>
            </a:endParaRPr>
          </a:p>
        </p:txBody>
      </p:sp>
      <p:sp>
        <p:nvSpPr>
          <p:cNvPr id="27"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Doorstep-Singapore</a:t>
            </a:r>
            <a:br>
              <a:rPr sz="4000"/>
            </a:br>
            <a:r>
              <a:rPr b="0" lang="en-US" sz="4000" strike="noStrike" u="none">
                <a:solidFill>
                  <a:srgbClr val="000000"/>
                </a:solidFill>
                <a:effectLst/>
                <a:uFillTx/>
                <a:latin typeface="Times New Roman"/>
              </a:rPr>
              <a:t>Current Portfolio </a:t>
            </a:r>
            <a:endParaRPr b="0" lang="en-US" sz="4000" strike="noStrike" u="none">
              <a:solidFill>
                <a:srgbClr val="000000"/>
              </a:solidFill>
              <a:effectLst/>
              <a:uFillTx/>
              <a:latin typeface="Times New Roman"/>
            </a:endParaRPr>
          </a:p>
        </p:txBody>
      </p:sp>
      <p:sp>
        <p:nvSpPr>
          <p:cNvPr id="28" name=""/>
          <p:cNvSpPr/>
          <p:nvPr/>
        </p:nvSpPr>
        <p:spPr>
          <a:xfrm>
            <a:off x="682560" y="4416480"/>
            <a:ext cx="7778880" cy="1682640"/>
          </a:xfrm>
          <a:prstGeom prst="rect">
            <a:avLst/>
          </a:prstGeom>
          <a:noFill/>
          <a:ln w="12600">
            <a:solidFill>
              <a:srgbClr val="990033"/>
            </a:solidFill>
            <a:miter/>
          </a:ln>
        </p:spPr>
        <p:style>
          <a:lnRef idx="0"/>
          <a:fillRef idx="0"/>
          <a:effectRef idx="0"/>
          <a:fontRef idx="minor"/>
        </p:style>
        <p:txBody>
          <a:bodyPr lIns="92160" rIns="92160" tIns="46080" bIns="46080" anchor="t">
            <a:noAutofit/>
          </a:bodyPr>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2 test cargoes have been delivered; no deliveries under contract.</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Term of deal is 2 1/2 years for 900,000 bbls/month.</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Contract extension signed in event natural gas is not available to fuel plant</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lgn="ctr">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  DEAL TEST- Tested one delivered cargo.</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29" name=""/>
          <p:cNvSpPr/>
          <p:nvPr/>
        </p:nvSpPr>
        <p:spPr>
          <a:xfrm>
            <a:off x="4066200" y="1523880"/>
            <a:ext cx="1116360" cy="458280"/>
          </a:xfrm>
          <a:prstGeom prst="rect">
            <a:avLst/>
          </a:prstGeom>
          <a:noFill/>
          <a:ln w="0">
            <a:noFill/>
          </a:ln>
        </p:spPr>
        <p:style>
          <a:lnRef idx="0"/>
          <a:fillRef idx="0"/>
          <a:effectRef idx="0"/>
          <a:fontRef idx="minor"/>
        </p:style>
        <p:txBody>
          <a:bodyPr wrap="none" lIns="92160" rIns="92160" tIns="46080" bIns="4608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Liquids</a:t>
            </a:r>
            <a:endParaRPr b="0" lang="en-US" sz="2400" strike="noStrike" u="none">
              <a:solidFill>
                <a:srgbClr val="000000"/>
              </a:solidFill>
              <a:effectLst/>
              <a:uFillTx/>
              <a:latin typeface="Times New Roman"/>
            </a:endParaRPr>
          </a:p>
        </p:txBody>
      </p:sp>
      <p:sp>
        <p:nvSpPr>
          <p:cNvPr id="30" name=""/>
          <p:cNvSpPr/>
          <p:nvPr/>
        </p:nvSpPr>
        <p:spPr>
          <a:xfrm>
            <a:off x="4233960" y="4038480"/>
            <a:ext cx="794880" cy="458280"/>
          </a:xfrm>
          <a:prstGeom prst="rect">
            <a:avLst/>
          </a:prstGeom>
          <a:noFill/>
          <a:ln w="0">
            <a:noFill/>
          </a:ln>
        </p:spPr>
        <p:style>
          <a:lnRef idx="0"/>
          <a:fillRef idx="0"/>
          <a:effectRef idx="0"/>
          <a:fontRef idx="minor"/>
        </p:style>
        <p:txBody>
          <a:bodyPr wrap="none" lIns="92160" rIns="92160" tIns="46080" bIns="4608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FGH</a:t>
            </a:r>
            <a:endParaRPr b="0" lang="en-US" sz="2400" strike="noStrike" u="none">
              <a:solidFill>
                <a:srgbClr val="000000"/>
              </a:solidFill>
              <a:effectLst/>
              <a:uFillTx/>
              <a:latin typeface="Times New Roman"/>
            </a:endParaRPr>
          </a:p>
        </p:txBody>
      </p:sp>
      <p:sp>
        <p:nvSpPr>
          <p:cNvPr id="31" name=""/>
          <p:cNvSpPr/>
          <p:nvPr/>
        </p:nvSpPr>
        <p:spPr>
          <a:xfrm>
            <a:off x="6702480" y="1979640"/>
            <a:ext cx="1679400" cy="915840"/>
          </a:xfrm>
          <a:prstGeom prst="rect">
            <a:avLst/>
          </a:prstGeom>
          <a:solidFill>
            <a:srgbClr val="ffff99"/>
          </a:solidFill>
          <a:ln w="25560">
            <a:solidFill>
              <a:srgbClr val="000000"/>
            </a:solidFill>
            <a:miter/>
          </a:ln>
        </p:spPr>
        <p:style>
          <a:lnRef idx="0"/>
          <a:fillRef idx="0"/>
          <a:effectRef idx="0"/>
          <a:fontRef idx="minor"/>
        </p:style>
        <p:txBody>
          <a:bodyPr wrap="none" lIns="92160" rIns="92160" tIns="46080" bIns="4608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       2-29-2000</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NOP    171,000 Bbls        </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V@R      $1,700,000</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Limits  500,000 Bbls</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685800" y="1523520"/>
            <a:ext cx="7772400" cy="838440"/>
          </a:xfrm>
          <a:prstGeom prst="rect">
            <a:avLst/>
          </a:prstGeom>
          <a:noFill/>
          <a:ln w="0">
            <a:noFill/>
          </a:ln>
        </p:spPr>
        <p:txBody>
          <a:bodyPr lIns="92160" rIns="92160" tIns="46080" bIns="4608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Book Antiqua"/>
              </a:rPr>
              <a:t>Singapore V@R vs. P/L</a:t>
            </a:r>
            <a:endParaRPr b="0" lang="en-US" sz="2400" strike="noStrike" u="none">
              <a:solidFill>
                <a:srgbClr val="000000"/>
              </a:solidFill>
              <a:effectLst/>
              <a:uFillTx/>
              <a:latin typeface="Times New Roman"/>
            </a:endParaRPr>
          </a:p>
        </p:txBody>
      </p:sp>
      <p:graphicFrame>
        <p:nvGraphicFramePr>
          <p:cNvPr id="33" name=""/>
          <p:cNvGraphicFramePr/>
          <p:nvPr/>
        </p:nvGraphicFramePr>
        <p:xfrm>
          <a:off x="990720" y="2057400"/>
          <a:ext cx="7265880" cy="4056120"/>
        </p:xfrm>
        <a:graphic>
          <a:graphicData uri="http://schemas.openxmlformats.org/presentationml/2006/ole">
            <p:oleObj progId="Excel.Sheet.12" r:id="rId1" spid="">
              <p:embed/>
              <p:pic>
                <p:nvPicPr>
                  <p:cNvPr id="34" name="" descr=""/>
                  <p:cNvPicPr/>
                  <p:nvPr/>
                </p:nvPicPr>
                <p:blipFill>
                  <a:blip r:embed="rId2"/>
                  <a:stretch/>
                </p:blipFill>
                <p:spPr>
                  <a:xfrm>
                    <a:off x="990720" y="2057400"/>
                    <a:ext cx="7265880" cy="4056120"/>
                  </a:xfrm>
                  <a:prstGeom prst="rect">
                    <a:avLst/>
                  </a:prstGeom>
                  <a:noFill/>
                  <a:ln w="0">
                    <a:noFill/>
                  </a:ln>
                </p:spPr>
              </p:pic>
            </p:oleObj>
          </a:graphicData>
        </a:graphic>
      </p:graphicFrame>
      <p:sp>
        <p:nvSpPr>
          <p:cNvPr id="35" name=""/>
          <p:cNvSpPr/>
          <p:nvPr/>
        </p:nvSpPr>
        <p:spPr>
          <a:xfrm>
            <a:off x="1523880" y="5715000"/>
            <a:ext cx="7543800" cy="7855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Book Antiqua"/>
              </a:rPr>
              <a:t>RoV@R = -2%</a:t>
            </a:r>
            <a:r>
              <a:rPr b="0" lang="en-US" sz="1800" strike="noStrike" u="none">
                <a:solidFill>
                  <a:srgbClr val="000000"/>
                </a:solidFill>
                <a:effectLst/>
                <a:uFillTx/>
                <a:latin typeface="Book Antiqua"/>
              </a:rPr>
              <a:t>	</a:t>
            </a:r>
            <a:r>
              <a:rPr b="0" lang="en-US" sz="1800" strike="noStrike" u="none">
                <a:solidFill>
                  <a:srgbClr val="000000"/>
                </a:solidFill>
                <a:effectLst/>
                <a:uFillTx/>
                <a:latin typeface="Book Antiqua"/>
              </a:rPr>
              <a:t>	</a:t>
            </a:r>
            <a:r>
              <a:rPr b="0" lang="en-US" sz="1800" strike="noStrike" u="none">
                <a:solidFill>
                  <a:srgbClr val="000000"/>
                </a:solidFill>
                <a:effectLst/>
                <a:uFillTx/>
                <a:latin typeface="Book Antiqua"/>
              </a:rPr>
              <a:t>	</a:t>
            </a:r>
            <a:r>
              <a:rPr b="0" lang="en-US" sz="1800" strike="noStrike" u="none">
                <a:solidFill>
                  <a:srgbClr val="000000"/>
                </a:solidFill>
                <a:effectLst/>
                <a:uFillTx/>
                <a:latin typeface="Book Antiqua"/>
              </a:rPr>
              <a:t>SHARPE RATIO = -12.2%</a:t>
            </a:r>
            <a:endParaRPr b="0" lang="en-US" sz="1800" strike="noStrike" u="none">
              <a:solidFill>
                <a:srgbClr val="000000"/>
              </a:solidFill>
              <a:effectLst/>
              <a:uFillTx/>
              <a:latin typeface="Times New Roman"/>
            </a:endParaRPr>
          </a:p>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36"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Doorstep-Singapore</a:t>
            </a:r>
            <a:br>
              <a:rPr sz="4000"/>
            </a:br>
            <a:r>
              <a:rPr b="0" lang="en-US" sz="4000" strike="noStrike" u="none">
                <a:solidFill>
                  <a:srgbClr val="000000"/>
                </a:solidFill>
                <a:effectLst/>
                <a:uFillTx/>
                <a:latin typeface="Times New Roman"/>
              </a:rPr>
              <a:t>Current Portfolio </a:t>
            </a:r>
            <a:endParaRPr b="0" lang="en-US" sz="4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7"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 - Singapore Observations </a:t>
            </a:r>
            <a:endParaRPr b="0" lang="en-US" sz="4000" strike="noStrike" u="none">
              <a:solidFill>
                <a:srgbClr val="000000"/>
              </a:solidFill>
              <a:effectLst/>
              <a:uFillTx/>
              <a:latin typeface="Times New Roman"/>
            </a:endParaRPr>
          </a:p>
        </p:txBody>
      </p:sp>
      <p:sp>
        <p:nvSpPr>
          <p:cNvPr id="38" name=""/>
          <p:cNvSpPr/>
          <p:nvPr/>
        </p:nvSpPr>
        <p:spPr>
          <a:xfrm>
            <a:off x="457200" y="1600200"/>
            <a:ext cx="8458200" cy="426708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EFFECTIVE CONTROLS</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Knowledgeable back-office personnel (risk management, logistics and accounting) </a:t>
            </a:r>
            <a:endParaRPr b="0" lang="en-US" sz="1400" strike="noStrike" u="none">
              <a:solidFill>
                <a:srgbClr val="000000"/>
              </a:solidFill>
              <a:effectLst/>
              <a:uFillTx/>
              <a:latin typeface="Times New Roman"/>
            </a:endParaRPr>
          </a:p>
          <a:p>
            <a:pPr lvl="1" marL="45720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Financial transactions papered in London</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Transactions captured on existing trading systems (TAGG and Right Angle)</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Financial settlements approved and processed by London operations</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Cash settlements forecast provided weekly to London</a:t>
            </a:r>
            <a:r>
              <a:rPr b="1" lang="en-US" sz="1400" strike="noStrike" u="none">
                <a:solidFill>
                  <a:srgbClr val="000000"/>
                </a:solidFill>
                <a:effectLst/>
                <a:uFillTx/>
                <a:latin typeface="Book Antiqua"/>
              </a:rPr>
              <a:t> </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Deal documentation complete and easily accessible</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9"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 - Singapore Observations </a:t>
            </a:r>
            <a:endParaRPr b="0" lang="en-US" sz="4000" strike="noStrike" u="none">
              <a:solidFill>
                <a:srgbClr val="000000"/>
              </a:solidFill>
              <a:effectLst/>
              <a:uFillTx/>
              <a:latin typeface="Times New Roman"/>
            </a:endParaRPr>
          </a:p>
        </p:txBody>
      </p:sp>
      <p:graphicFrame>
        <p:nvGraphicFramePr>
          <p:cNvPr id="40" name=""/>
          <p:cNvGraphicFramePr/>
          <p:nvPr/>
        </p:nvGraphicFramePr>
        <p:xfrm>
          <a:off x="466560" y="1971720"/>
          <a:ext cx="8448840" cy="5648400"/>
        </p:xfrm>
        <a:graphic>
          <a:graphicData uri="http://schemas.openxmlformats.org/presentationml/2006/ole">
            <p:oleObj progId="Word.Document.12" r:id="rId1" spid="">
              <p:embed/>
              <p:pic>
                <p:nvPicPr>
                  <p:cNvPr id="41" name="" descr=""/>
                  <p:cNvPicPr/>
                  <p:nvPr/>
                </p:nvPicPr>
                <p:blipFill>
                  <a:blip r:embed="rId2"/>
                  <a:stretch/>
                </p:blipFill>
                <p:spPr>
                  <a:xfrm>
                    <a:off x="466560" y="1971720"/>
                    <a:ext cx="8448840" cy="564840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2"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 - Singapore Observations </a:t>
            </a:r>
            <a:endParaRPr b="0" lang="en-US" sz="4000" strike="noStrike" u="none">
              <a:solidFill>
                <a:srgbClr val="000000"/>
              </a:solidFill>
              <a:effectLst/>
              <a:uFillTx/>
              <a:latin typeface="Times New Roman"/>
            </a:endParaRPr>
          </a:p>
        </p:txBody>
      </p:sp>
      <p:sp>
        <p:nvSpPr>
          <p:cNvPr id="43" name=""/>
          <p:cNvSpPr/>
          <p:nvPr/>
        </p:nvSpPr>
        <p:spPr>
          <a:xfrm>
            <a:off x="1143000" y="1828800"/>
            <a:ext cx="6934320" cy="380988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OUTLOOK</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Review the extension of credit to Vietnam, Malaysia and other government based </a:t>
            </a:r>
            <a:br>
              <a:rPr sz="1400"/>
            </a:br>
            <a:r>
              <a:rPr b="0" lang="en-US" sz="1400" strike="noStrike" u="none">
                <a:solidFill>
                  <a:srgbClr val="000000"/>
                </a:solidFill>
                <a:effectLst/>
                <a:uFillTx/>
                <a:latin typeface="Book Antiqua"/>
              </a:rPr>
              <a:t>  counterparties</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Broadband expansion in region</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Both Singapore and Sydney believe that with the addition of the Japan office, an  </a:t>
            </a:r>
            <a:br>
              <a:rPr sz="1400"/>
            </a:br>
            <a:r>
              <a:rPr b="0" lang="en-US" sz="1400" strike="noStrike" u="none">
                <a:solidFill>
                  <a:srgbClr val="000000"/>
                </a:solidFill>
                <a:effectLst/>
                <a:uFillTx/>
                <a:latin typeface="Book Antiqua"/>
              </a:rPr>
              <a:t>  Asia/Pacific back office hub (at one of the 3 locations) would be beneficial</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Management of logistics on FGH is key profitability factor</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4" name=""/>
          <p:cNvSpPr/>
          <p:nvPr/>
        </p:nvSpPr>
        <p:spPr>
          <a:xfrm>
            <a:off x="838080" y="152280"/>
            <a:ext cx="8305920" cy="11430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 - Singapore </a:t>
            </a:r>
            <a:br>
              <a:rPr sz="4000"/>
            </a:br>
            <a:r>
              <a:rPr b="0" lang="en-US" sz="4000" strike="noStrike" u="none">
                <a:solidFill>
                  <a:srgbClr val="000000"/>
                </a:solidFill>
                <a:effectLst/>
                <a:uFillTx/>
                <a:latin typeface="Times New Roman"/>
              </a:rPr>
              <a:t>Office Analysis Framework</a:t>
            </a:r>
            <a:endParaRPr b="0" lang="en-US" sz="4000" strike="noStrike" u="none">
              <a:solidFill>
                <a:srgbClr val="000000"/>
              </a:solidFill>
              <a:effectLst/>
              <a:uFillTx/>
              <a:latin typeface="Times New Roman"/>
            </a:endParaRPr>
          </a:p>
        </p:txBody>
      </p:sp>
      <p:sp>
        <p:nvSpPr>
          <p:cNvPr id="45" name=""/>
          <p:cNvSpPr/>
          <p:nvPr/>
        </p:nvSpPr>
        <p:spPr>
          <a:xfrm>
            <a:off x="838080" y="1676520"/>
            <a:ext cx="2514600" cy="312408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Market Structure</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Physical and financial market market environment. </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Sophisticated trading environment      </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Liquids products traded from Persian Gulf to Hawaii</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AOT status primary incentive for Singapore presence.</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Extended trading day due to global span of market.</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46" name=""/>
          <p:cNvSpPr/>
          <p:nvPr/>
        </p:nvSpPr>
        <p:spPr>
          <a:xfrm>
            <a:off x="3581280" y="1676520"/>
            <a:ext cx="2514600" cy="312408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Strategy</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Enron is relatively new to the market and is trying to make up ground on established competitors.</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Continue to focus on global nature of products and take advantage of market knowledge based in Houston and London.  </a:t>
            </a:r>
            <a:endParaRPr b="0" lang="en-US" sz="1200" strike="noStrike" u="none">
              <a:solidFill>
                <a:srgbClr val="000000"/>
              </a:solidFill>
              <a:effectLst/>
              <a:uFillTx/>
              <a:latin typeface="Times New Roman"/>
            </a:endParaRPr>
          </a:p>
        </p:txBody>
      </p:sp>
      <p:sp>
        <p:nvSpPr>
          <p:cNvPr id="47" name=""/>
          <p:cNvSpPr/>
          <p:nvPr/>
        </p:nvSpPr>
        <p:spPr>
          <a:xfrm>
            <a:off x="6400800" y="1676520"/>
            <a:ext cx="2514600" cy="312408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Management</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Commercial personnel report to product trading heads located in London or Houston.  “Office Head” not responsible for all trading activity out of or through (Korea) office.</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Commercial and operations groups primarily locals, few key positions held by seasoned Enron personnel.</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Several energy operations support functions performed in London, rapid portfolio expansion may necessitate local support.</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48" name=""/>
          <p:cNvSpPr/>
          <p:nvPr/>
        </p:nvSpPr>
        <p:spPr>
          <a:xfrm>
            <a:off x="5181480" y="5029200"/>
            <a:ext cx="2514600" cy="106668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Competitors</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Major trading houses</a:t>
            </a:r>
            <a:endParaRPr b="0" lang="en-US" sz="1200" strike="noStrike" u="none">
              <a:solidFill>
                <a:srgbClr val="000000"/>
              </a:solidFill>
              <a:effectLst/>
              <a:uFillTx/>
              <a:latin typeface="Times New Roman"/>
            </a:endParaRPr>
          </a:p>
        </p:txBody>
      </p:sp>
      <p:sp>
        <p:nvSpPr>
          <p:cNvPr id="49" name=""/>
          <p:cNvSpPr/>
          <p:nvPr/>
        </p:nvSpPr>
        <p:spPr>
          <a:xfrm>
            <a:off x="2057400" y="5029200"/>
            <a:ext cx="2514600" cy="106668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Counterparties</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Major trading houses, national oil companies, First Gas Power, regional trading houses</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0" name=""/>
          <p:cNvSpPr/>
          <p:nvPr/>
        </p:nvSpPr>
        <p:spPr>
          <a:xfrm>
            <a:off x="838080" y="304920"/>
            <a:ext cx="8305920" cy="11430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 - Singapore </a:t>
            </a:r>
            <a:br>
              <a:rPr sz="4000"/>
            </a:br>
            <a:r>
              <a:rPr b="0" lang="en-US" sz="4000" strike="noStrike" u="none">
                <a:solidFill>
                  <a:srgbClr val="000000"/>
                </a:solidFill>
                <a:effectLst/>
                <a:uFillTx/>
                <a:latin typeface="Times New Roman"/>
              </a:rPr>
              <a:t>Office Analysis Framework</a:t>
            </a:r>
            <a:endParaRPr b="0" lang="en-US" sz="4000" strike="noStrike" u="none">
              <a:solidFill>
                <a:srgbClr val="000000"/>
              </a:solidFill>
              <a:effectLst/>
              <a:uFillTx/>
              <a:latin typeface="Times New Roman"/>
            </a:endParaRPr>
          </a:p>
        </p:txBody>
      </p:sp>
      <p:sp>
        <p:nvSpPr>
          <p:cNvPr id="51" name=""/>
          <p:cNvSpPr/>
          <p:nvPr/>
        </p:nvSpPr>
        <p:spPr>
          <a:xfrm>
            <a:off x="685800" y="1752480"/>
            <a:ext cx="2514600" cy="365760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Business Processes</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Back-office coordination between London and Singapore:</a:t>
            </a:r>
            <a:endParaRPr b="0" lang="en-US" sz="1200" strike="noStrike" u="none">
              <a:solidFill>
                <a:srgbClr val="000000"/>
              </a:solidFill>
              <a:effectLst/>
              <a:uFillTx/>
              <a:latin typeface="Times New Roman"/>
            </a:endParaRPr>
          </a:p>
          <a:p>
            <a:pPr lvl="1" marL="45720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Deal Documentation for </a:t>
            </a:r>
            <a:br>
              <a:rPr sz="1200"/>
            </a:br>
            <a:r>
              <a:rPr b="0" i="1" lang="en-US" sz="1200" strike="noStrike" u="none">
                <a:solidFill>
                  <a:srgbClr val="000000"/>
                </a:solidFill>
                <a:effectLst/>
                <a:uFillTx/>
                <a:latin typeface="Book Antiqua"/>
              </a:rPr>
              <a:t>   Financial deals performed in </a:t>
            </a:r>
            <a:br>
              <a:rPr sz="1200"/>
            </a:br>
            <a:r>
              <a:rPr b="0" i="1" lang="en-US" sz="1200" strike="noStrike" u="none">
                <a:solidFill>
                  <a:srgbClr val="000000"/>
                </a:solidFill>
                <a:effectLst/>
                <a:uFillTx/>
                <a:latin typeface="Book Antiqua"/>
              </a:rPr>
              <a:t>   London.</a:t>
            </a:r>
            <a:endParaRPr b="0" lang="en-US" sz="1200" strike="noStrike" u="none">
              <a:solidFill>
                <a:srgbClr val="000000"/>
              </a:solidFill>
              <a:effectLst/>
              <a:uFillTx/>
              <a:latin typeface="Times New Roman"/>
            </a:endParaRPr>
          </a:p>
          <a:p>
            <a:pPr lvl="1" marL="45720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All settlements performed </a:t>
            </a:r>
            <a:br>
              <a:rPr sz="1200"/>
            </a:br>
            <a:r>
              <a:rPr b="0" i="1" lang="en-US" sz="1200" strike="noStrike" u="none">
                <a:solidFill>
                  <a:srgbClr val="000000"/>
                </a:solidFill>
                <a:effectLst/>
                <a:uFillTx/>
                <a:latin typeface="Book Antiqua"/>
              </a:rPr>
              <a:t>   and approved by London </a:t>
            </a:r>
            <a:br>
              <a:rPr sz="1200"/>
            </a:br>
            <a:r>
              <a:rPr b="0" i="1" lang="en-US" sz="1200" strike="noStrike" u="none">
                <a:solidFill>
                  <a:srgbClr val="000000"/>
                </a:solidFill>
                <a:effectLst/>
                <a:uFillTx/>
                <a:latin typeface="Book Antiqua"/>
              </a:rPr>
              <a:t>   personnel.</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Position reports prepared for distribution by Risk Management daily.</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Credit approval coordinated with London.</a:t>
            </a:r>
            <a:endParaRPr b="0" lang="en-US" sz="1200" strike="noStrike" u="none">
              <a:solidFill>
                <a:srgbClr val="000000"/>
              </a:solidFill>
              <a:effectLst/>
              <a:uFillTx/>
              <a:latin typeface="Times New Roman"/>
            </a:endParaRPr>
          </a:p>
        </p:txBody>
      </p:sp>
      <p:sp>
        <p:nvSpPr>
          <p:cNvPr id="52" name=""/>
          <p:cNvSpPr/>
          <p:nvPr/>
        </p:nvSpPr>
        <p:spPr>
          <a:xfrm>
            <a:off x="6324480" y="1752480"/>
            <a:ext cx="2514600" cy="373392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Information</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Positions for liquids distributed to trading management and traders daily.</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Risk Profile (positions and YTD p&amp;l) delivered to senior management daily via DPR.</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Weekly cash forecast position communicated to London weekly. </a:t>
            </a:r>
            <a:endParaRPr b="0" lang="en-US" sz="1200" strike="noStrike" u="none">
              <a:solidFill>
                <a:srgbClr val="000000"/>
              </a:solidFill>
              <a:effectLst/>
              <a:uFillTx/>
              <a:latin typeface="Times New Roman"/>
            </a:endParaRPr>
          </a:p>
        </p:txBody>
      </p:sp>
      <p:sp>
        <p:nvSpPr>
          <p:cNvPr id="53" name=""/>
          <p:cNvSpPr/>
          <p:nvPr/>
        </p:nvSpPr>
        <p:spPr>
          <a:xfrm>
            <a:off x="3505320" y="2819520"/>
            <a:ext cx="2514600" cy="175248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Systems</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Liquids transactions utilize established Houston/London trading systems (i.e., ERMS, Right Angle)</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Financial Liquidation handled in London via Sift.</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376</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2000-03-02T12:28:06Z</dcterms:created>
  <dc:creator>Arthur Andersen</dc:creator>
  <dc:description/>
  <dc:language>en-US</dc:language>
  <cp:lastModifiedBy>Arthur Andersen</cp:lastModifiedBy>
  <cp:lastPrinted>2000-03-17T19:58:11Z</cp:lastPrinted>
  <dcterms:modified xsi:type="dcterms:W3CDTF">2000-03-17T19:58:12Z</dcterms:modified>
  <cp:revision>26</cp:revision>
  <dc:subject/>
  <dc:title>No Slide Title</dc:title>
</cp:coreProperties>
</file>