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wmf" ContentType="image/x-wmf"/>
  <Override PartName="/ppt/media/image3.wmf" ContentType="image/x-wmf"/>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7" name="PlaceHolder 3"/>
          <p:cNvSpPr>
            <a:spLocks noGrp="1"/>
          </p:cNvSpPr>
          <p:nvPr>
            <p:ph/>
          </p:nvPr>
        </p:nvSpPr>
        <p:spPr>
          <a:xfrm>
            <a:off x="4668480" y="1981080"/>
            <a:ext cx="37926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63AB4B98-2BF7-44D2-AA26-B4E3BEC816F4}"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73CF9BFB-06DD-4F31-8898-4A84E8D495DC}"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1FC7C0C3-3549-4AFE-9350-CEAD756FDA83}"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CE8AA4D0-44C7-47ED-A9E1-37E1EEA041AB}"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2160" rIns="92160" tIns="46080" bIns="4608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March 1-3,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2160" rIns="92160" tIns="46080" bIns="4608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D79902C-EDBF-41FA-BD3F-A4EF61CBFBA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4" name=""/>
          <p:cNvGraphicFramePr/>
          <p:nvPr/>
        </p:nvGraphicFramePr>
        <p:xfrm>
          <a:off x="6448320" y="6095880"/>
          <a:ext cx="2721240" cy="768600"/>
        </p:xfrm>
        <a:graphic>
          <a:graphicData uri="http://schemas.openxmlformats.org/presentationml/2006/ole">
            <p:oleObj r:id="rId2" spid="">
              <p:embed/>
              <p:pic>
                <p:nvPicPr>
                  <p:cNvPr id="5" name="" descr=""/>
                  <p:cNvPicPr/>
                  <p:nvPr/>
                </p:nvPicPr>
                <p:blipFill>
                  <a:blip r:embed="rId3"/>
                  <a:stretch/>
                </p:blipFill>
                <p:spPr>
                  <a:xfrm>
                    <a:off x="6448320" y="6095880"/>
                    <a:ext cx="2721240" cy="768600"/>
                  </a:xfrm>
                  <a:prstGeom prst="rect">
                    <a:avLst/>
                  </a:prstGeom>
                  <a:noFill/>
                  <a:ln w="0">
                    <a:noFill/>
                  </a:ln>
                </p:spPr>
              </p:pic>
            </p:oleObj>
          </a:graphicData>
        </a:graphic>
      </p:graphicFrame>
      <p:sp>
        <p:nvSpPr>
          <p:cNvPr id="6" name=""/>
          <p:cNvSpPr/>
          <p:nvPr/>
        </p:nvSpPr>
        <p:spPr>
          <a:xfrm flipH="1">
            <a:off x="304920" y="1523880"/>
            <a:ext cx="8531280" cy="0"/>
          </a:xfrm>
          <a:prstGeom prst="line">
            <a:avLst/>
          </a:prstGeom>
          <a:ln w="572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 name=""/>
          <p:cNvGrpSpPr/>
          <p:nvPr/>
        </p:nvGrpSpPr>
        <p:grpSpPr>
          <a:xfrm>
            <a:off x="228600" y="228600"/>
            <a:ext cx="1142280" cy="1066320"/>
            <a:chOff x="228600" y="228600"/>
            <a:chExt cx="1142280" cy="1066320"/>
          </a:xfrm>
        </p:grpSpPr>
        <p:sp>
          <p:nvSpPr>
            <p:cNvPr id="8"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22880" y="1752480"/>
            <a:ext cx="7500960" cy="3293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Singapore</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March 1-3,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Reported - March 10,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304920" y="1600200"/>
            <a:ext cx="83818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Singapore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Bill Bradford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Chismar - Office Manager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Rudi Zipter - RAC</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Thomas - Director Crude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 - Risk Management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Eng Wang Moi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Hang Wong - Director Products Trading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Brown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Russell Aeria - Manager Petrochemicals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Vickers - AA</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Lim Tiong Hock - Director Accounting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Matthias Lee - Legal Counsel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Carol Chew -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Seok Wan Soh - Logistics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Eric Tan - Logistics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2560" y="1898640"/>
            <a:ext cx="7778880" cy="2139840"/>
          </a:xfrm>
          <a:prstGeom prst="rect">
            <a:avLst/>
          </a:prstGeom>
          <a:noFill/>
          <a:ln w="12600">
            <a:solidFill>
              <a:srgbClr val="990033"/>
            </a:solidFill>
            <a:miter/>
          </a:ln>
        </p:spPr>
        <p:txBody>
          <a:bodyPr lIns="92160" rIns="92160" tIns="46080" bIns="4608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300+ deals, mostly financial.</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Physical deals typically no greater than 3 month terms. </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Trade Nymex and IPE contracts via London and Houston offices.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Largest physical position is First Gas Holdings (FGH) contract.</a:t>
            </a:r>
            <a:endParaRPr b="0" lang="en-US" sz="1600" strike="noStrike" u="none">
              <a:solidFill>
                <a:srgbClr val="000000"/>
              </a:solidFill>
              <a:effectLst/>
              <a:uFillTx/>
              <a:latin typeface="Times New Roman"/>
            </a:endParaRPr>
          </a:p>
          <a:p>
            <a:pPr marL="343080" indent="0">
              <a:spcBef>
                <a:spcPts val="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Tested 7 commodity deals (3 physical)</a:t>
            </a:r>
            <a:endParaRPr b="0" lang="en-US" sz="16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682560" y="4416480"/>
            <a:ext cx="7778880" cy="1682640"/>
          </a:xfrm>
          <a:prstGeom prst="rect">
            <a:avLst/>
          </a:prstGeom>
          <a:noFill/>
          <a:ln w="12600">
            <a:solidFill>
              <a:srgbClr val="990033"/>
            </a:solidFill>
            <a:miter/>
          </a:ln>
        </p:spPr>
        <p:style>
          <a:lnRef idx="0"/>
          <a:fillRef idx="0"/>
          <a:effectRef idx="0"/>
          <a:fontRef idx="minor"/>
        </p:style>
        <p:txBody>
          <a:bodyPr lIns="92160" rIns="92160" tIns="46080" bIns="46080" anchor="t">
            <a:no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 test cargoes have been delivered; no deliveries under contract.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 of deal is 2 1/2 years for 900,000 bbls/month.</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extension signed in event natural gas is not available to fuel plant</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gn="ct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  DEAL TEST- Tested one delivered cargo.</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4066200" y="1523880"/>
            <a:ext cx="111636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Liquids</a:t>
            </a:r>
            <a:endParaRPr b="0" lang="en-US" sz="2400" strike="noStrike" u="none">
              <a:solidFill>
                <a:srgbClr val="000000"/>
              </a:solidFill>
              <a:effectLst/>
              <a:uFillTx/>
              <a:latin typeface="Times New Roman"/>
            </a:endParaRPr>
          </a:p>
        </p:txBody>
      </p:sp>
      <p:sp>
        <p:nvSpPr>
          <p:cNvPr id="30" name=""/>
          <p:cNvSpPr/>
          <p:nvPr/>
        </p:nvSpPr>
        <p:spPr>
          <a:xfrm>
            <a:off x="4233960" y="4038480"/>
            <a:ext cx="79488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FGH</a:t>
            </a:r>
            <a:endParaRPr b="0" lang="en-US" sz="2400" strike="noStrike" u="none">
              <a:solidFill>
                <a:srgbClr val="000000"/>
              </a:solidFill>
              <a:effectLst/>
              <a:uFillTx/>
              <a:latin typeface="Times New Roman"/>
            </a:endParaRPr>
          </a:p>
        </p:txBody>
      </p:sp>
      <p:sp>
        <p:nvSpPr>
          <p:cNvPr id="31" name=""/>
          <p:cNvSpPr/>
          <p:nvPr/>
        </p:nvSpPr>
        <p:spPr>
          <a:xfrm>
            <a:off x="6702480" y="1979640"/>
            <a:ext cx="1679400" cy="915840"/>
          </a:xfrm>
          <a:prstGeom prst="rect">
            <a:avLst/>
          </a:prstGeom>
          <a:solidFill>
            <a:srgbClr val="ffff99"/>
          </a:solidFill>
          <a:ln w="25560">
            <a:solidFill>
              <a:srgbClr val="000000"/>
            </a:solidFill>
            <a:miter/>
          </a:ln>
        </p:spPr>
        <p:style>
          <a:lnRef idx="0"/>
          <a:fillRef idx="0"/>
          <a:effectRef idx="0"/>
          <a:fontRef idx="minor"/>
        </p:style>
        <p:txBody>
          <a:bodyPr wrap="none" lIns="92160" rIns="92160" tIns="46080" bIns="460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2-29-2000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171,000 Bbls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V@R      $1,700,000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Limits  500,000 Bbls</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1523520"/>
            <a:ext cx="7772400" cy="838440"/>
          </a:xfrm>
          <a:prstGeom prst="rect">
            <a:avLst/>
          </a:prstGeom>
          <a:noFill/>
          <a:ln w="0">
            <a:noFill/>
          </a:ln>
        </p:spPr>
        <p:txBody>
          <a:bodyPr lIns="92160" rIns="92160" tIns="46080" bIns="4608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Book Antiqua"/>
              </a:rPr>
              <a:t>Singapore V@R vs. P/L</a:t>
            </a:r>
            <a:endParaRPr b="0" lang="en-US" sz="2400" strike="noStrike" u="none">
              <a:solidFill>
                <a:srgbClr val="000000"/>
              </a:solidFill>
              <a:effectLst/>
              <a:uFillTx/>
              <a:latin typeface="Times New Roman"/>
            </a:endParaRPr>
          </a:p>
        </p:txBody>
      </p:sp>
      <p:graphicFrame>
        <p:nvGraphicFramePr>
          <p:cNvPr id="33" name=""/>
          <p:cNvGraphicFramePr/>
          <p:nvPr/>
        </p:nvGraphicFramePr>
        <p:xfrm>
          <a:off x="990720" y="2057400"/>
          <a:ext cx="7265880" cy="4056120"/>
        </p:xfrm>
        <a:graphic>
          <a:graphicData uri="http://schemas.openxmlformats.org/presentationml/2006/ole">
            <p:oleObj progId="Excel.Sheet.12" r:id="rId1" spid="">
              <p:embed/>
              <p:pic>
                <p:nvPicPr>
                  <p:cNvPr id="34" name="" descr=""/>
                  <p:cNvPicPr/>
                  <p:nvPr/>
                </p:nvPicPr>
                <p:blipFill>
                  <a:blip r:embed="rId2"/>
                  <a:stretch/>
                </p:blipFill>
                <p:spPr>
                  <a:xfrm>
                    <a:off x="990720" y="2057400"/>
                    <a:ext cx="7265880" cy="4056120"/>
                  </a:xfrm>
                  <a:prstGeom prst="rect">
                    <a:avLst/>
                  </a:prstGeom>
                  <a:noFill/>
                  <a:ln w="0">
                    <a:noFill/>
                  </a:ln>
                </p:spPr>
              </p:pic>
            </p:oleObj>
          </a:graphicData>
        </a:graphic>
      </p:graphicFrame>
      <p:sp>
        <p:nvSpPr>
          <p:cNvPr id="35" name=""/>
          <p:cNvSpPr/>
          <p:nvPr/>
        </p:nvSpPr>
        <p:spPr>
          <a:xfrm>
            <a:off x="1523880" y="5715000"/>
            <a:ext cx="7543800" cy="785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RoV@R = -2%</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SHARPE RATIO = -12.2%</a:t>
            </a:r>
            <a:endParaRPr b="0" lang="en-US" sz="1800" strike="noStrike" u="none">
              <a:solidFill>
                <a:srgbClr val="000000"/>
              </a:solidFill>
              <a:effectLst/>
              <a:uFillTx/>
              <a:latin typeface="Times New Roman"/>
            </a:endParaRPr>
          </a:p>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Doorstep-Singapore</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38" name=""/>
          <p:cNvSpPr/>
          <p:nvPr/>
        </p:nvSpPr>
        <p:spPr>
          <a:xfrm>
            <a:off x="457200" y="1600200"/>
            <a:ext cx="8458200" cy="4267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Knowledgeable back-office personnel (risk management, logistics and accounting) </a:t>
            </a:r>
            <a:endParaRPr b="0" lang="en-US" sz="14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transactions papered in London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Transactions captured on existing trading systems (TAGG and Right Angle)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Financial settlements approved and processed by London operations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Cash settlements forecast provided weekly to London</a:t>
            </a:r>
            <a:r>
              <a:rPr b="1"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Deal documentation complete and easily accessible</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graphicFrame>
        <p:nvGraphicFramePr>
          <p:cNvPr id="40" name=""/>
          <p:cNvGraphicFramePr/>
          <p:nvPr/>
        </p:nvGraphicFramePr>
        <p:xfrm>
          <a:off x="466560" y="1971720"/>
          <a:ext cx="8448840" cy="5648400"/>
        </p:xfrm>
        <a:graphic>
          <a:graphicData uri="http://schemas.openxmlformats.org/presentationml/2006/ole">
            <p:oleObj progId="Word.Document.12" r:id="rId1" spid="">
              <p:embed/>
              <p:pic>
                <p:nvPicPr>
                  <p:cNvPr id="41" name="" descr=""/>
                  <p:cNvPicPr/>
                  <p:nvPr/>
                </p:nvPicPr>
                <p:blipFill>
                  <a:blip r:embed="rId2"/>
                  <a:stretch/>
                </p:blipFill>
                <p:spPr>
                  <a:xfrm>
                    <a:off x="466560" y="1971720"/>
                    <a:ext cx="8448840" cy="56484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Observations </a:t>
            </a:r>
            <a:endParaRPr b="0" lang="en-US" sz="4000" strike="noStrike" u="none">
              <a:solidFill>
                <a:srgbClr val="000000"/>
              </a:solidFill>
              <a:effectLst/>
              <a:uFillTx/>
              <a:latin typeface="Times New Roman"/>
            </a:endParaRPr>
          </a:p>
        </p:txBody>
      </p:sp>
      <p:sp>
        <p:nvSpPr>
          <p:cNvPr id="43" name=""/>
          <p:cNvSpPr/>
          <p:nvPr/>
        </p:nvSpPr>
        <p:spPr>
          <a:xfrm>
            <a:off x="1143000" y="1828800"/>
            <a:ext cx="69343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OUTLOOK</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Review the extension of credit to Vietnam, Malaysia and other government based </a:t>
            </a:r>
            <a:br>
              <a:rPr sz="1400"/>
            </a:br>
            <a:r>
              <a:rPr b="0" lang="en-US" sz="1400" strike="noStrike" u="none">
                <a:solidFill>
                  <a:srgbClr val="000000"/>
                </a:solidFill>
                <a:effectLst/>
                <a:uFillTx/>
                <a:latin typeface="Book Antiqua"/>
              </a:rPr>
              <a:t>  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Broadband expansion in region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Both Singapore and Sydney believe that with the addition of the Japan office, an  </a:t>
            </a:r>
            <a:br>
              <a:rPr sz="1400"/>
            </a:br>
            <a:r>
              <a:rPr b="0" lang="en-US" sz="1400" strike="noStrike" u="none">
                <a:solidFill>
                  <a:srgbClr val="000000"/>
                </a:solidFill>
                <a:effectLst/>
                <a:uFillTx/>
                <a:latin typeface="Book Antiqua"/>
              </a:rPr>
              <a:t>  Asia/Pacific back office hub (at one of the 3 locations) would be beneficial</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Management of logistics on FGH is key profitability factor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838080" y="15228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45" name=""/>
          <p:cNvSpPr/>
          <p:nvPr/>
        </p:nvSpPr>
        <p:spPr>
          <a:xfrm>
            <a:off x="83808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Market Structure</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Physical and financial market market environment.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Sophisticated trading environment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Liquids products traded from Persian Gulf to Hawaii</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AOT status primary incentive for Singapore presence.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Extended trading day due to global span of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6" name=""/>
          <p:cNvSpPr/>
          <p:nvPr/>
        </p:nvSpPr>
        <p:spPr>
          <a:xfrm>
            <a:off x="358128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Enron is relatively new to the market and is trying to make up ground on established competitors.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Continue to focus on global nature of products and take advantage of market knowledge based in Houston and London.  </a:t>
            </a:r>
            <a:endParaRPr b="0" lang="en-US" sz="1200" strike="noStrike" u="none">
              <a:solidFill>
                <a:srgbClr val="000000"/>
              </a:solidFill>
              <a:effectLst/>
              <a:uFillTx/>
              <a:latin typeface="Times New Roman"/>
            </a:endParaRPr>
          </a:p>
        </p:txBody>
      </p:sp>
      <p:sp>
        <p:nvSpPr>
          <p:cNvPr id="47" name=""/>
          <p:cNvSpPr/>
          <p:nvPr/>
        </p:nvSpPr>
        <p:spPr>
          <a:xfrm>
            <a:off x="6400800" y="1676520"/>
            <a:ext cx="2514600" cy="31240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personnel report to product trading heads located in London or Houston.  “Office Head” not responsible for all trading activity out of or through (Korea) office.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Commercial and operations groups primarily locals, few key positions held by seasoned Enron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Several energy operations support functions performed in London, rapid portfolio expansion may necessitate local support.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8" name=""/>
          <p:cNvSpPr/>
          <p:nvPr/>
        </p:nvSpPr>
        <p:spPr>
          <a:xfrm>
            <a:off x="5181480" y="5029200"/>
            <a:ext cx="2514600" cy="1066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Major trading houses</a:t>
            </a:r>
            <a:endParaRPr b="0" lang="en-US" sz="1200" strike="noStrike" u="none">
              <a:solidFill>
                <a:srgbClr val="000000"/>
              </a:solidFill>
              <a:effectLst/>
              <a:uFillTx/>
              <a:latin typeface="Times New Roman"/>
            </a:endParaRPr>
          </a:p>
        </p:txBody>
      </p:sp>
      <p:sp>
        <p:nvSpPr>
          <p:cNvPr id="49" name=""/>
          <p:cNvSpPr/>
          <p:nvPr/>
        </p:nvSpPr>
        <p:spPr>
          <a:xfrm>
            <a:off x="2057400" y="5029200"/>
            <a:ext cx="2514600" cy="10666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Major trading houses, national oil companies, First Gas Power, regional trading houses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838080" y="304920"/>
            <a:ext cx="8305920" cy="11430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Singapore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51" name=""/>
          <p:cNvSpPr/>
          <p:nvPr/>
        </p:nvSpPr>
        <p:spPr>
          <a:xfrm>
            <a:off x="685800" y="1752480"/>
            <a:ext cx="2514600" cy="36576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Back-office coordination between London and Singapore:</a:t>
            </a:r>
            <a:endParaRPr b="0" lang="en-US" sz="12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Deal Documentation for </a:t>
            </a:r>
            <a:br>
              <a:rPr sz="1200"/>
            </a:br>
            <a:r>
              <a:rPr b="0" i="1" lang="en-US" sz="1200" strike="noStrike" u="none">
                <a:solidFill>
                  <a:srgbClr val="000000"/>
                </a:solidFill>
                <a:effectLst/>
                <a:uFillTx/>
                <a:latin typeface="Book Antiqua"/>
              </a:rPr>
              <a:t>   Financial deals performed in </a:t>
            </a:r>
            <a:br>
              <a:rPr sz="1200"/>
            </a:br>
            <a:r>
              <a:rPr b="0" i="1" lang="en-US" sz="1200" strike="noStrike" u="none">
                <a:solidFill>
                  <a:srgbClr val="000000"/>
                </a:solidFill>
                <a:effectLst/>
                <a:uFillTx/>
                <a:latin typeface="Book Antiqua"/>
              </a:rPr>
              <a:t>   London.</a:t>
            </a:r>
            <a:endParaRPr b="0" lang="en-US" sz="1200" strike="noStrike" u="none">
              <a:solidFill>
                <a:srgbClr val="000000"/>
              </a:solidFill>
              <a:effectLst/>
              <a:uFillTx/>
              <a:latin typeface="Times New Roman"/>
            </a:endParaRPr>
          </a:p>
          <a:p>
            <a:pPr lvl="1" marL="45720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All settlements performed </a:t>
            </a:r>
            <a:br>
              <a:rPr sz="1200"/>
            </a:br>
            <a:r>
              <a:rPr b="0" i="1" lang="en-US" sz="1200" strike="noStrike" u="none">
                <a:solidFill>
                  <a:srgbClr val="000000"/>
                </a:solidFill>
                <a:effectLst/>
                <a:uFillTx/>
                <a:latin typeface="Book Antiqua"/>
              </a:rPr>
              <a:t>   and approved by London </a:t>
            </a:r>
            <a:br>
              <a:rPr sz="1200"/>
            </a:br>
            <a:r>
              <a:rPr b="0" i="1" lang="en-US" sz="1200" strike="noStrike" u="none">
                <a:solidFill>
                  <a:srgbClr val="000000"/>
                </a:solidFill>
                <a:effectLst/>
                <a:uFillTx/>
                <a:latin typeface="Book Antiqua"/>
              </a:rPr>
              <a:t>   personnel.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 reports prepared for distribution by Risk Management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Credit approval coordinated with London.</a:t>
            </a:r>
            <a:endParaRPr b="0" lang="en-US" sz="1200" strike="noStrike" u="none">
              <a:solidFill>
                <a:srgbClr val="000000"/>
              </a:solidFill>
              <a:effectLst/>
              <a:uFillTx/>
              <a:latin typeface="Times New Roman"/>
            </a:endParaRPr>
          </a:p>
        </p:txBody>
      </p:sp>
      <p:sp>
        <p:nvSpPr>
          <p:cNvPr id="52" name=""/>
          <p:cNvSpPr/>
          <p:nvPr/>
        </p:nvSpPr>
        <p:spPr>
          <a:xfrm>
            <a:off x="6324480" y="1752480"/>
            <a:ext cx="2514600" cy="373392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Positions for liquids distributed to trading management and traders daily.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Risk Profile (positions and YTD p&amp;l) delivered to senior management daily via DPR.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Weekly cash forecast position communicated to London weekly. </a:t>
            </a:r>
            <a:endParaRPr b="0" lang="en-US" sz="1200" strike="noStrike" u="none">
              <a:solidFill>
                <a:srgbClr val="000000"/>
              </a:solidFill>
              <a:effectLst/>
              <a:uFillTx/>
              <a:latin typeface="Times New Roman"/>
            </a:endParaRPr>
          </a:p>
        </p:txBody>
      </p:sp>
      <p:sp>
        <p:nvSpPr>
          <p:cNvPr id="53" name=""/>
          <p:cNvSpPr/>
          <p:nvPr/>
        </p:nvSpPr>
        <p:spPr>
          <a:xfrm>
            <a:off x="3505320" y="2819520"/>
            <a:ext cx="2514600" cy="17524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Liquids transactions utilize established Houston/London trading systems (i.e., ERMS, Right Angle)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Financial Liquidation handled in London via Sift.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379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2000-03-02T12:28:06Z</dcterms:created>
  <dc:creator>Arthur Andersen</dc:creator>
  <dc:description/>
  <dc:language>en-US</dc:language>
  <cp:lastModifiedBy>Arthur Andersen</cp:lastModifiedBy>
  <cp:lastPrinted>2000-03-17T19:58:11Z</cp:lastPrinted>
  <dcterms:modified xsi:type="dcterms:W3CDTF">2000-04-26T20:03:27Z</dcterms:modified>
  <cp:revision>27</cp:revision>
  <dc:subject/>
  <dc:title>No Slide Title</dc:title>
</cp:coreProperties>
</file>