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9B116D-EF6A-4F16-AE09-B533205F3039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DA7485-FAC4-4D6F-B5B1-40CB3EDB26F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3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685800" y="218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99072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Resulting from the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2280" y="2817720"/>
            <a:ext cx="666720" cy="73836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90512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32280" y="2637000"/>
            <a:ext cx="76536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Live Price Quotes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37400" y="2637000"/>
            <a:ext cx="838080" cy="1096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and Traders are Notified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40" y="196920"/>
            <a:ext cx="9140760" cy="6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Structurer Role – Part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complete this process with three separate deals. Approx. Time: 1.5 to 2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" name=""/>
          <p:cNvCxnSpPr>
            <a:stCxn id="6" idx="6"/>
            <a:endCxn id="5" idx="1"/>
          </p:cNvCxnSpPr>
          <p:nvPr/>
        </p:nvCxnSpPr>
        <p:spPr>
          <a:xfrm flipV="1">
            <a:off x="819000" y="3185280"/>
            <a:ext cx="172080" cy="21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" name=""/>
          <p:cNvCxnSpPr>
            <a:stCxn id="5" idx="3"/>
            <a:endCxn id="7" idx="1"/>
          </p:cNvCxnSpPr>
          <p:nvPr/>
        </p:nvCxnSpPr>
        <p:spPr>
          <a:xfrm>
            <a:off x="1755720" y="3185280"/>
            <a:ext cx="1497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" name=""/>
          <p:cNvSpPr/>
          <p:nvPr/>
        </p:nvSpPr>
        <p:spPr>
          <a:xfrm>
            <a:off x="281952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" name=""/>
          <p:cNvCxnSpPr>
            <a:stCxn id="7" idx="3"/>
            <a:endCxn id="13" idx="1"/>
          </p:cNvCxnSpPr>
          <p:nvPr/>
        </p:nvCxnSpPr>
        <p:spPr>
          <a:xfrm>
            <a:off x="2670120" y="3185280"/>
            <a:ext cx="1497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5" name=""/>
          <p:cNvSpPr/>
          <p:nvPr/>
        </p:nvSpPr>
        <p:spPr>
          <a:xfrm>
            <a:off x="3765600" y="2590920"/>
            <a:ext cx="876240" cy="11728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Notional Price is offered to cust; cust accepts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" name=""/>
          <p:cNvCxnSpPr>
            <a:stCxn id="13" idx="3"/>
            <a:endCxn id="15" idx="2"/>
          </p:cNvCxnSpPr>
          <p:nvPr/>
        </p:nvCxnSpPr>
        <p:spPr>
          <a:xfrm flipV="1">
            <a:off x="3584520" y="3177360"/>
            <a:ext cx="181440" cy="82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" name=""/>
          <p:cNvCxnSpPr>
            <a:stCxn id="15" idx="6"/>
            <a:endCxn id="8" idx="1"/>
          </p:cNvCxnSpPr>
          <p:nvPr/>
        </p:nvCxnSpPr>
        <p:spPr>
          <a:xfrm>
            <a:off x="4641840" y="3177360"/>
            <a:ext cx="190800" cy="82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" name=""/>
          <p:cNvSpPr/>
          <p:nvPr/>
        </p:nvSpPr>
        <p:spPr>
          <a:xfrm>
            <a:off x="579132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the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stCxn id="8" idx="3"/>
            <a:endCxn id="18" idx="1"/>
          </p:cNvCxnSpPr>
          <p:nvPr/>
        </p:nvCxnSpPr>
        <p:spPr>
          <a:xfrm>
            <a:off x="5597640" y="3185280"/>
            <a:ext cx="194040" cy="36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0" name=""/>
          <p:cNvCxnSpPr>
            <a:stCxn id="18" idx="3"/>
            <a:endCxn id="9" idx="2"/>
          </p:cNvCxnSpPr>
          <p:nvPr/>
        </p:nvCxnSpPr>
        <p:spPr>
          <a:xfrm>
            <a:off x="6556320" y="3185280"/>
            <a:ext cx="181440" cy="7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1" name=""/>
          <p:cNvSpPr/>
          <p:nvPr/>
        </p:nvSpPr>
        <p:spPr>
          <a:xfrm>
            <a:off x="7804080" y="2590920"/>
            <a:ext cx="1111320" cy="1218960"/>
          </a:xfrm>
          <a:prstGeom prst="diamond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Risks Sufficient-ly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" name=""/>
          <p:cNvCxnSpPr>
            <a:stCxn id="9" idx="6"/>
            <a:endCxn id="21" idx="1"/>
          </p:cNvCxnSpPr>
          <p:nvPr/>
        </p:nvCxnSpPr>
        <p:spPr>
          <a:xfrm>
            <a:off x="7575480" y="3185640"/>
            <a:ext cx="228960" cy="151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3" name=""/>
          <p:cNvCxnSpPr>
            <a:stCxn id="21" idx="0"/>
            <a:endCxn id="13" idx="0"/>
          </p:cNvCxnSpPr>
          <p:nvPr/>
        </p:nvCxnSpPr>
        <p:spPr>
          <a:xfrm rot="5400000">
            <a:off x="5757840" y="34920"/>
            <a:ext cx="46440" cy="5158440"/>
          </a:xfrm>
          <a:prstGeom prst="bentConnector3">
            <a:avLst>
              <a:gd name="adj1" fmla="val -553906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4" name=""/>
          <p:cNvSpPr/>
          <p:nvPr/>
        </p:nvSpPr>
        <p:spPr>
          <a:xfrm>
            <a:off x="8359920" y="234324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174160" y="3962520"/>
            <a:ext cx="371520" cy="304560"/>
          </a:xfrm>
          <a:prstGeom prst="flowChartTerminator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" name=""/>
          <p:cNvCxnSpPr>
            <a:stCxn id="21" idx="2"/>
            <a:endCxn id="25" idx="0"/>
          </p:cNvCxnSpPr>
          <p:nvPr/>
        </p:nvCxnSpPr>
        <p:spPr>
          <a:xfrm>
            <a:off x="8359920" y="3809880"/>
            <a:ext cx="360" cy="15300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7" name=""/>
          <p:cNvSpPr/>
          <p:nvPr/>
        </p:nvSpPr>
        <p:spPr>
          <a:xfrm>
            <a:off x="8504280" y="369576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5397480" y="2955960"/>
            <a:ext cx="1071720" cy="117468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Change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240" y="196920"/>
            <a:ext cx="914076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Role – Part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start with one position and be given more positions to manage over time. Approx. Time: 2.5 to 4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996320" y="2954160"/>
            <a:ext cx="1071360" cy="117504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716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Take New Position?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71600" y="1874880"/>
            <a:ext cx="762120" cy="868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Current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119320" y="2959200"/>
            <a:ext cx="1066680" cy="1171440"/>
          </a:xfrm>
          <a:prstGeom prst="diamond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positions need to be 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76720" y="3105000"/>
            <a:ext cx="876240" cy="87660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Moves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1920" y="3106800"/>
            <a:ext cx="876240" cy="87624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is given position based on a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932520" y="4389480"/>
            <a:ext cx="762120" cy="868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77000" y="2955960"/>
            <a:ext cx="1071720" cy="117468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Unwind?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36" idx="2"/>
            <a:endCxn id="35" idx="0"/>
          </p:cNvCxnSpPr>
          <p:nvPr/>
        </p:nvCxnSpPr>
        <p:spPr>
          <a:xfrm>
            <a:off x="7313400" y="4130280"/>
            <a:ext cx="1080" cy="25956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28" idx="3"/>
            <a:endCxn id="36" idx="1"/>
          </p:cNvCxnSpPr>
          <p:nvPr/>
        </p:nvCxnSpPr>
        <p:spPr>
          <a:xfrm>
            <a:off x="6468840" y="3543120"/>
            <a:ext cx="30852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36" idx="3"/>
            <a:endCxn id="30" idx="1"/>
          </p:cNvCxnSpPr>
          <p:nvPr/>
        </p:nvCxnSpPr>
        <p:spPr>
          <a:xfrm flipV="1">
            <a:off x="7848720" y="3540960"/>
            <a:ext cx="148320" cy="252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0" name=""/>
          <p:cNvSpPr/>
          <p:nvPr/>
        </p:nvSpPr>
        <p:spPr>
          <a:xfrm>
            <a:off x="2271600" y="4389480"/>
            <a:ext cx="762120" cy="868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32" idx="0"/>
            <a:endCxn id="31" idx="2"/>
          </p:cNvCxnSpPr>
          <p:nvPr/>
        </p:nvCxnSpPr>
        <p:spPr>
          <a:xfrm flipV="1">
            <a:off x="2652480" y="2742840"/>
            <a:ext cx="1080" cy="2167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32" idx="2"/>
            <a:endCxn id="40" idx="0"/>
          </p:cNvCxnSpPr>
          <p:nvPr/>
        </p:nvCxnSpPr>
        <p:spPr>
          <a:xfrm>
            <a:off x="2652480" y="4130280"/>
            <a:ext cx="1080" cy="2595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3" name=""/>
          <p:cNvSpPr/>
          <p:nvPr/>
        </p:nvSpPr>
        <p:spPr>
          <a:xfrm>
            <a:off x="2728800" y="402588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763720" y="274320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" name=""/>
          <p:cNvCxnSpPr>
            <a:stCxn id="31" idx="3"/>
            <a:endCxn id="33" idx="0"/>
          </p:cNvCxnSpPr>
          <p:nvPr/>
        </p:nvCxnSpPr>
        <p:spPr>
          <a:xfrm>
            <a:off x="3033720" y="2309400"/>
            <a:ext cx="681840" cy="79596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40" idx="3"/>
            <a:endCxn id="33" idx="4"/>
          </p:cNvCxnSpPr>
          <p:nvPr/>
        </p:nvCxnSpPr>
        <p:spPr>
          <a:xfrm flipV="1">
            <a:off x="3033720" y="3980880"/>
            <a:ext cx="681840" cy="84348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7" name=""/>
          <p:cNvSpPr/>
          <p:nvPr/>
        </p:nvSpPr>
        <p:spPr>
          <a:xfrm>
            <a:off x="6318360" y="324648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8" name=""/>
          <p:cNvCxnSpPr>
            <a:stCxn id="28" idx="0"/>
            <a:endCxn id="31" idx="0"/>
          </p:cNvCxnSpPr>
          <p:nvPr/>
        </p:nvCxnSpPr>
        <p:spPr>
          <a:xfrm flipV="1" rot="16200000">
            <a:off x="3752280" y="774000"/>
            <a:ext cx="1081800" cy="3282120"/>
          </a:xfrm>
          <a:prstGeom prst="bentConnector3">
            <a:avLst>
              <a:gd name="adj1" fmla="val 121138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5934240" y="262908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283520" y="41292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772400" y="324648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" name=""/>
          <p:cNvCxnSpPr>
            <a:stCxn id="30" idx="2"/>
            <a:endCxn id="40" idx="2"/>
          </p:cNvCxnSpPr>
          <p:nvPr/>
        </p:nvCxnSpPr>
        <p:spPr>
          <a:xfrm rot="5400000">
            <a:off x="5027760" y="1753200"/>
            <a:ext cx="1129320" cy="5880600"/>
          </a:xfrm>
          <a:prstGeom prst="bentConnector3">
            <a:avLst>
              <a:gd name="adj1" fmla="val 120248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3" name=""/>
          <p:cNvCxnSpPr/>
          <p:nvPr/>
        </p:nvCxnSpPr>
        <p:spPr>
          <a:xfrm rot="10800000">
            <a:off x="3809160" y="3961800"/>
            <a:ext cx="3142440" cy="84348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4" name=""/>
          <p:cNvSpPr/>
          <p:nvPr/>
        </p:nvSpPr>
        <p:spPr>
          <a:xfrm>
            <a:off x="8504280" y="41292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66760" y="3048120"/>
            <a:ext cx="762120" cy="990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Market Funda-mentals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6" name=""/>
          <p:cNvCxnSpPr>
            <a:stCxn id="34" idx="6"/>
            <a:endCxn id="55" idx="1"/>
          </p:cNvCxnSpPr>
          <p:nvPr/>
        </p:nvCxnSpPr>
        <p:spPr>
          <a:xfrm flipV="1">
            <a:off x="937800" y="3543120"/>
            <a:ext cx="229320" cy="21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7" name=""/>
          <p:cNvCxnSpPr>
            <a:stCxn id="55" idx="3"/>
            <a:endCxn id="32" idx="1"/>
          </p:cNvCxnSpPr>
          <p:nvPr/>
        </p:nvCxnSpPr>
        <p:spPr>
          <a:xfrm>
            <a:off x="1928520" y="3543480"/>
            <a:ext cx="191160" cy="21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8" name=""/>
          <p:cNvSpPr/>
          <p:nvPr/>
        </p:nvSpPr>
        <p:spPr>
          <a:xfrm>
            <a:off x="4419720" y="3048120"/>
            <a:ext cx="761760" cy="990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P&amp;L, Mark to Market, Position Reports, VaR Limits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" name=""/>
          <p:cNvCxnSpPr>
            <a:stCxn id="33" idx="6"/>
            <a:endCxn id="58" idx="1"/>
          </p:cNvCxnSpPr>
          <p:nvPr/>
        </p:nvCxnSpPr>
        <p:spPr>
          <a:xfrm>
            <a:off x="4152600" y="3543120"/>
            <a:ext cx="2671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0" name=""/>
          <p:cNvCxnSpPr>
            <a:stCxn id="58" idx="3"/>
            <a:endCxn id="28" idx="1"/>
          </p:cNvCxnSpPr>
          <p:nvPr/>
        </p:nvCxnSpPr>
        <p:spPr>
          <a:xfrm>
            <a:off x="5181480" y="3543120"/>
            <a:ext cx="2167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1" name=""/>
          <p:cNvSpPr/>
          <p:nvPr/>
        </p:nvSpPr>
        <p:spPr>
          <a:xfrm>
            <a:off x="8539200" y="274320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2437920" y="1371240"/>
            <a:ext cx="6101280" cy="1600200"/>
            <a:chOff x="2437920" y="1371240"/>
            <a:chExt cx="6101280" cy="1600200"/>
          </a:xfrm>
        </p:grpSpPr>
        <p:sp>
          <p:nvSpPr>
            <p:cNvPr id="63" name=""/>
            <p:cNvSpPr/>
            <p:nvPr/>
          </p:nvSpPr>
          <p:spPr>
            <a:xfrm flipV="1">
              <a:off x="8539200" y="1371240"/>
              <a:ext cx="0" cy="16002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flipH="1">
              <a:off x="2437920" y="1371600"/>
              <a:ext cx="61009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438280" y="1371600"/>
              <a:ext cx="0" cy="503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2001-09-25T16:48:54Z</dcterms:created>
  <dc:creator>laura.a.lee</dc:creator>
  <dc:description>Blank Presentation. Accenture Firmwide Templates v9.1.</dc:description>
  <dc:language>en-US</dc:language>
  <cp:lastModifiedBy>Mery Brown</cp:lastModifiedBy>
  <dcterms:modified xsi:type="dcterms:W3CDTF">2001-10-01T17:29:14Z</dcterms:modified>
  <cp:revision>87</cp:revision>
  <dc:subject/>
  <dc:title>PowerPoint Presentation</dc:title>
</cp:coreProperties>
</file>