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FB28FD8-3A24-48D1-913D-F27068D7AAD6}"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b1"/>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99"/>
                </a:solidFill>
                <a:effectLst/>
                <a:uFillTx/>
                <a:latin typeface="Times New Roman"/>
              </a:rPr>
              <a:t>Click to edit the title text format</a:t>
            </a:r>
            <a:endParaRPr b="0" lang="en-US" sz="4400" strike="noStrike" u="none">
              <a:solidFill>
                <a:srgbClr val="ffff99"/>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94040B8-4C18-4E98-BA32-4401BF7264BE}" type="datetime">
              <a:rPr b="0" lang="en-US" sz="1400" strike="noStrike" u="none">
                <a:solidFill>
                  <a:srgbClr val="ffffff"/>
                </a:solidFill>
                <a:effectLst/>
                <a:uFillTx/>
                <a:latin typeface="Times New Roman"/>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20813F4-F7AF-4010-8FD0-40EA6F574E1D}"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ff"/>
            </a:gs>
            <a:gs pos="100000">
              <a:srgbClr val="0000b1"/>
            </a:gs>
          </a:gsLst>
          <a:lin ang="5400000"/>
        </a:gradFill>
      </p:bgPr>
    </p:bg>
    <p:spTree>
      <p:nvGrpSpPr>
        <p:cNvPr id="1" name=""/>
        <p:cNvGrpSpPr/>
        <p:nvPr/>
      </p:nvGrpSpPr>
      <p:grpSpPr>
        <a:xfrm>
          <a:off x="0" y="0"/>
          <a:ext cx="0" cy="0"/>
          <a:chOff x="0" y="0"/>
          <a:chExt cx="0" cy="0"/>
        </a:xfrm>
      </p:grpSpPr>
      <p:sp>
        <p:nvSpPr>
          <p:cNvPr id="5" name=""/>
          <p:cNvSpPr/>
          <p:nvPr/>
        </p:nvSpPr>
        <p:spPr>
          <a:xfrm>
            <a:off x="457200" y="152280"/>
            <a:ext cx="8229600" cy="9907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99"/>
                </a:solidFill>
                <a:effectLst/>
                <a:uFillTx/>
                <a:latin typeface="Arial"/>
              </a:rPr>
              <a:t>Enron Corp.</a:t>
            </a:r>
            <a:br>
              <a:rPr sz="2400"/>
            </a:br>
            <a:r>
              <a:rPr b="1" lang="en-US" sz="2400" strike="noStrike" u="none">
                <a:solidFill>
                  <a:srgbClr val="ffff99"/>
                </a:solidFill>
                <a:effectLst/>
                <a:uFillTx/>
                <a:latin typeface="Arial"/>
              </a:rPr>
              <a:t>Summary - Alternative PUHCA Exemption for QF Relief</a:t>
            </a:r>
            <a:endParaRPr b="0" lang="en-US" sz="2400" strike="noStrike" u="none">
              <a:solidFill>
                <a:srgbClr val="ffffff"/>
              </a:solidFill>
              <a:effectLst/>
              <a:uFillTx/>
              <a:latin typeface="Times New Roman"/>
            </a:endParaRPr>
          </a:p>
        </p:txBody>
      </p:sp>
      <p:sp>
        <p:nvSpPr>
          <p:cNvPr id="6" name=""/>
          <p:cNvSpPr/>
          <p:nvPr/>
        </p:nvSpPr>
        <p:spPr>
          <a:xfrm>
            <a:off x="228600" y="1219320"/>
            <a:ext cx="8534520" cy="5354280"/>
          </a:xfrm>
          <a:prstGeom prst="rect">
            <a:avLst/>
          </a:prstGeom>
          <a:noFill/>
          <a:ln w="0">
            <a:noFill/>
          </a:ln>
        </p:spPr>
        <p:style>
          <a:lnRef idx="0"/>
          <a:fillRef idx="0"/>
          <a:effectRef idx="0"/>
          <a:fontRef idx="minor"/>
        </p:style>
        <p:txBody>
          <a:bodyPr lIns="92160" rIns="92160" tIns="46080" bIns="46080" anchor="t">
            <a:spAutoFit/>
          </a:bodyPr>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Enron has a Section 3(a)(1) Intrastate Exemption under the Public Utility Holding Company Act of 1935 (PUHCA) which exempts Enron from registration as a holding company; This required Enron to migrate its jurisdiction of incorporation to Oregon in 1997</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Enron’s Intrastate Exemption restricts Enron from acquiring more than 50% of a QF (or joining with other utilities to jointly acquire or own more than 50% of a QF)</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restrictions preclude Enron from participating in QF auctions; Enron has had to utilize highly structured vehicles to acquire up to 50% of QF’s in negotiated transactions and has divested or sold-down its QF ownership where utility ownership in the QF exceeded 50%</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Enron desires greater flexibility in QF ownership</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Based on recent SEC precedent and because Enron’s non-utility revenues have increased significantly since acquiring PGE, Enron has filed an Application with the Securities and Exchange Commission for one or two alternative PUHCA exemptions that do not have QF ownership restrictions (i.e., Sec. 3(a)(3) and 3(a)(5)); The alternative exemptions are premised on an analysis that PGE is not material to Enron in a relative and absolute sense under PUHCA</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Enron is entitled to the alternative exemption under SEC and FERC rules at the time of filing the Application, allowing the acquisition of more than 50% of QF’s</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Enron has requested the SEC to prioritize the PGE/Sierra Pacific Application, and the Application should have no affect on the PGE/Sierra Pacific Application</a:t>
            </a:r>
            <a:endParaRPr b="0" lang="en-US" sz="1400" strike="noStrike" u="none">
              <a:solidFill>
                <a:srgbClr val="ffffff"/>
              </a:solidFill>
              <a:effectLst/>
              <a:uFillTx/>
              <a:latin typeface="Times New Roman"/>
            </a:endParaRPr>
          </a:p>
          <a:p>
            <a:pPr marL="343080" indent="-343080" algn="just">
              <a:lnSpc>
                <a:spcPct val="100000"/>
              </a:lnSpc>
              <a:spcAft>
                <a:spcPts val="876"/>
              </a:spcAft>
              <a:buClr>
                <a:srgbClr val="ffff99"/>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The Application is an interim strategy until PGE is sold, although SEC precedent should support an alternative exemption absent a PGE sale</a:t>
            </a:r>
            <a:endParaRPr b="0" lang="en-US" sz="1400" strike="noStrike" u="none">
              <a:solidFill>
                <a:srgbClr val="ffffff"/>
              </a:solidFill>
              <a:effectLst/>
              <a:uFillTx/>
              <a:latin typeface="Times New Roman"/>
            </a:endParaRPr>
          </a:p>
        </p:txBody>
      </p:sp>
      <p:graphicFrame>
        <p:nvGraphicFramePr>
          <p:cNvPr id="7" name=""/>
          <p:cNvGraphicFramePr/>
          <p:nvPr/>
        </p:nvGraphicFramePr>
        <p:xfrm>
          <a:off x="8372520" y="6094440"/>
          <a:ext cx="771480" cy="760320"/>
        </p:xfrm>
        <a:graphic>
          <a:graphicData uri="http://schemas.openxmlformats.org/presentationml/2006/ole">
            <p:oleObj r:id="rId1" spid="">
              <p:embed/>
              <p:pic>
                <p:nvPicPr>
                  <p:cNvPr id="8" name="" descr=""/>
                  <p:cNvPicPr/>
                  <p:nvPr/>
                </p:nvPicPr>
                <p:blipFill>
                  <a:blip r:embed="rId2"/>
                  <a:stretch/>
                </p:blipFill>
                <p:spPr>
                  <a:xfrm>
                    <a:off x="8372520" y="6094440"/>
                    <a:ext cx="771480" cy="760320"/>
                  </a:xfrm>
                  <a:prstGeom prst="rect">
                    <a:avLst/>
                  </a:prstGeom>
                  <a:noFill/>
                  <a:ln w="0">
                    <a:noFill/>
                  </a:ln>
                </p:spPr>
              </p:pic>
            </p:oleObj>
          </a:graphicData>
        </a:graphic>
      </p:graphicFrame>
      <p:sp>
        <p:nvSpPr>
          <p:cNvPr id="9" name=""/>
          <p:cNvSpPr/>
          <p:nvPr/>
        </p:nvSpPr>
        <p:spPr>
          <a:xfrm>
            <a:off x="228600" y="6521400"/>
            <a:ext cx="871560" cy="3358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reicken\puhca</a:t>
            </a:r>
            <a:endParaRPr b="0" lang="en-US" sz="8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04/12/00</a:t>
            </a:r>
            <a:endParaRPr b="0" lang="en-US" sz="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7519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appinst</dc:creator>
  <dc:description/>
  <dc:language>en-US</dc:language>
  <cp:lastModifiedBy>reicken</cp:lastModifiedBy>
  <cp:lastPrinted>2000-04-12T13:29:23Z</cp:lastPrinted>
  <dcterms:modified xsi:type="dcterms:W3CDTF">2000-04-12T13:29:25Z</dcterms:modified>
  <cp:revision>757</cp:revision>
  <dc:subject/>
  <dc:title>The Great Train Robbery</dc:title>
</cp:coreProperties>
</file>