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jpeg" ContentType="image/jpeg"/>
  <Override PartName="/ppt/embeddings/oleObject1.pptx" ContentType="application/vnd.openxmlformats-officedocument.presentationml.presentation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1A1E58-AD45-4608-BD45-15514495CA64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46674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Enron’s Gas Business in Texas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888B91-DDDD-4678-BB4F-449CEA97318A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46674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Enron’s Gas Business in Texas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4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8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25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30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33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36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1728720" y="795240"/>
            <a:ext cx="5649840" cy="116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Houston Ship Channel HubCo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42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44" name="E_COLOR_R" descr=""/>
          <p:cNvPicPr/>
          <p:nvPr/>
        </p:nvPicPr>
        <p:blipFill>
          <a:blip r:embed="rId1"/>
          <a:stretch/>
        </p:blipFill>
        <p:spPr>
          <a:xfrm>
            <a:off x="3578400" y="297972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5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46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October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0" y="44290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735440" y="33120"/>
            <a:ext cx="4222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Ship Channel HubCo: Structure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658440" y="755640"/>
            <a:ext cx="8256600" cy="58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Dedicated HubCo assets linking supply pipelines and customers: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7" name=""/>
          <p:cNvSpPr/>
          <p:nvPr/>
        </p:nvSpPr>
        <p:spPr>
          <a:xfrm>
            <a:off x="3914640" y="4492800"/>
            <a:ext cx="1306800" cy="56340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 flipV="1">
            <a:off x="3352320" y="4107960"/>
            <a:ext cx="2457720" cy="324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013280" y="4638600"/>
            <a:ext cx="115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>
            <a:off x="1792440" y="4110120"/>
            <a:ext cx="1584000" cy="1550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34880" y="3206880"/>
            <a:ext cx="1306440" cy="56340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12640" y="3343320"/>
            <a:ext cx="115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PipeCo 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58640" y="4316400"/>
            <a:ext cx="1306800" cy="56340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36400" y="4452840"/>
            <a:ext cx="1159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PipeCo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96800" y="5440320"/>
            <a:ext cx="1306440" cy="56376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74560" y="5576760"/>
            <a:ext cx="115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PipeCo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250040" y="5492880"/>
            <a:ext cx="1306440" cy="56340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327800" y="5629320"/>
            <a:ext cx="115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PipeCo 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259760" y="4459320"/>
            <a:ext cx="1306440" cy="56340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337520" y="4595760"/>
            <a:ext cx="115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PipeCo 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254720" y="3254400"/>
            <a:ext cx="1306800" cy="56340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332840" y="3390840"/>
            <a:ext cx="115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IndustCo 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V="1">
            <a:off x="4557600" y="4117680"/>
            <a:ext cx="0" cy="382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>
            <a:off x="1758960" y="4119480"/>
            <a:ext cx="1625760" cy="473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 flipV="1">
            <a:off x="1726920" y="3473280"/>
            <a:ext cx="1638360" cy="619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39560" y="2062080"/>
            <a:ext cx="1306800" cy="56376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95360" y="2222640"/>
            <a:ext cx="118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IndustCo 1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 flipV="1">
            <a:off x="1677600" y="2460600"/>
            <a:ext cx="1724040" cy="1641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250040" y="2035080"/>
            <a:ext cx="1306440" cy="56376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327800" y="2171880"/>
            <a:ext cx="115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IndustCo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V="1">
            <a:off x="5783400" y="2454120"/>
            <a:ext cx="1592280" cy="1643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flipV="1">
            <a:off x="5765760" y="3541320"/>
            <a:ext cx="1509840" cy="552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819760" y="4121280"/>
            <a:ext cx="1454040" cy="552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827680" y="4137120"/>
            <a:ext cx="1441440" cy="15746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112840" y="1347840"/>
            <a:ext cx="5405400" cy="200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Aft>
                <a:spcPts val="34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charge as a hub access fee for physical gas delivery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34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runs at intrastate pipeline pressure – additional compression charge is separate if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34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handles nominations, scheduling and balancing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34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can sell firm transport across hub and provide scheduling and nominations for firm shippers.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517920" y="3790800"/>
            <a:ext cx="2074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Localized Connectivity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921200" y="33120"/>
            <a:ext cx="4222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Ship Channel HubCo: Structure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572760" y="584280"/>
            <a:ext cx="8256600" cy="58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existing customer assets to create HSC pool: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9" name=""/>
          <p:cNvSpPr/>
          <p:nvPr/>
        </p:nvSpPr>
        <p:spPr>
          <a:xfrm>
            <a:off x="3786120" y="5864400"/>
            <a:ext cx="1306440" cy="56340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855960" y="6024600"/>
            <a:ext cx="115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IndustCo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73040" y="3830760"/>
            <a:ext cx="1306440" cy="56340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36400" y="3967200"/>
            <a:ext cx="1159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IndustCo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340760" y="3911760"/>
            <a:ext cx="1306440" cy="56340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418520" y="4048200"/>
            <a:ext cx="115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IndustCo 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H="1">
            <a:off x="2755440" y="3230640"/>
            <a:ext cx="35067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H="1">
            <a:off x="1512720" y="3259080"/>
            <a:ext cx="712800" cy="650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6788160" y="4397040"/>
            <a:ext cx="730080" cy="538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54040" y="1009800"/>
            <a:ext cx="7765920" cy="183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Aft>
                <a:spcPts val="34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charge as a hub access fee for each physical gas delivery – must meet pressure / flow requirements of HubCo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34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creates a forward market for “into IndustCo” products.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34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uses competing pipelines to effect physical delivery to IndustCo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34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handles nominations, scheduling and balancing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34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can sell firm transport across hub and provide scheduling and nominations for firm shippers.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222640" y="3154320"/>
            <a:ext cx="51912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246400" y="3720960"/>
            <a:ext cx="51912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H="1">
            <a:off x="1749240" y="3916440"/>
            <a:ext cx="507960" cy="129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255760" y="4302000"/>
            <a:ext cx="51912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H="1" flipV="1">
            <a:off x="1717200" y="4204800"/>
            <a:ext cx="536760" cy="196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265480" y="4854600"/>
            <a:ext cx="51912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H="1" flipV="1">
            <a:off x="1561680" y="4346640"/>
            <a:ext cx="701640" cy="6206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275520" y="4849920"/>
            <a:ext cx="51912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270480" y="4316400"/>
            <a:ext cx="51912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261120" y="3735360"/>
            <a:ext cx="51912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270480" y="3116160"/>
            <a:ext cx="51912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V="1">
            <a:off x="6791400" y="4220640"/>
            <a:ext cx="579240" cy="225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788160" y="3873600"/>
            <a:ext cx="622440" cy="183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751800" y="3278160"/>
            <a:ext cx="868320" cy="6904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H="1">
            <a:off x="4592160" y="5462640"/>
            <a:ext cx="250920" cy="415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227480" y="5477040"/>
            <a:ext cx="76320" cy="401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H="1">
            <a:off x="4944600" y="5477040"/>
            <a:ext cx="484200" cy="496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540240" y="5462640"/>
            <a:ext cx="376200" cy="52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240000" y="5213520"/>
            <a:ext cx="51912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965400" y="5216400"/>
            <a:ext cx="51912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622760" y="5218200"/>
            <a:ext cx="51912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275440" y="5216400"/>
            <a:ext cx="518760" cy="24660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flipV="1">
            <a:off x="3425760" y="2933280"/>
            <a:ext cx="1800" cy="2279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H="1">
            <a:off x="2750760" y="3854520"/>
            <a:ext cx="3506760" cy="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 flipV="1">
            <a:off x="4238280" y="3638160"/>
            <a:ext cx="11160" cy="156996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H="1">
            <a:off x="2774520" y="4435560"/>
            <a:ext cx="3506760" cy="0"/>
          </a:xfrm>
          <a:prstGeom prst="line">
            <a:avLst/>
          </a:prstGeom>
          <a:ln w="76320">
            <a:solidFill>
              <a:srgbClr val="000000"/>
            </a:solidFill>
            <a:prstDash val="dash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H="1">
            <a:off x="2784240" y="4943520"/>
            <a:ext cx="3506760" cy="0"/>
          </a:xfrm>
          <a:prstGeom prst="line">
            <a:avLst/>
          </a:prstGeom>
          <a:ln cap="rnd" w="57240">
            <a:solidFill>
              <a:srgbClr val="000000"/>
            </a:solidFill>
            <a:custDash>
              <a:ds d="100000" sp="1000"/>
            </a:custDash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H="1" flipV="1">
            <a:off x="4824360" y="4082760"/>
            <a:ext cx="14400" cy="1119240"/>
          </a:xfrm>
          <a:prstGeom prst="line">
            <a:avLst/>
          </a:prstGeom>
          <a:ln w="76320">
            <a:solidFill>
              <a:srgbClr val="000000"/>
            </a:solidFill>
            <a:prstDash val="dash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H="1" flipV="1">
            <a:off x="5527800" y="4608000"/>
            <a:ext cx="15840" cy="600120"/>
          </a:xfrm>
          <a:prstGeom prst="line">
            <a:avLst/>
          </a:prstGeom>
          <a:ln w="38160">
            <a:solidFill>
              <a:srgbClr val="000000"/>
            </a:solidFill>
            <a:prstDash val="dash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/>
          </p:nvPr>
        </p:nvSpPr>
        <p:spPr>
          <a:xfrm>
            <a:off x="421920" y="608040"/>
            <a:ext cx="8148600" cy="474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Customer 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ability to source gas from multiple pipelines, markets, suppliers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ability to secure favorable transport rates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price transparency and market liquidity.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HSC price curve provides basis for more physical/financial products.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 hub forms the basis for a physical power trading point in ERCOT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0">
              <a:lnSpc>
                <a:spcPct val="80000"/>
              </a:lnSpc>
              <a:spcAft>
                <a:spcPts val="1001"/>
              </a:spcAft>
              <a:buNone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Customer Role/Activity: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 to buy/sell gas through Enron OnLine across the hub.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for HubCo to use customer meters or install HubCo meters to measure flow to customer sites.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for HubCo to use customer pipelines to increase physical connectivity between pipelines.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1001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Customer Actions: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discussions with Enron with respect to establishing and using HubCo.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Discussions with ENA with respect to using customer assets to support HubCo activities.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90000"/>
              </a:lnSpc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title"/>
          </p:nvPr>
        </p:nvSpPr>
        <p:spPr>
          <a:xfrm>
            <a:off x="4998600" y="-360"/>
            <a:ext cx="25974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Industrial Customer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/>
          </p:nvPr>
        </p:nvSpPr>
        <p:spPr>
          <a:xfrm>
            <a:off x="421920" y="608040"/>
            <a:ext cx="8148600" cy="474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Shipper/Marketer 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ability to deliver gas to end user in the ship channel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ability to secure favorable transport rates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price transparency and market liquidity.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HSC price curve provides basis for more physical/financial products.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 hub forms the basis for a physical power trading point in ERCOT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0">
              <a:lnSpc>
                <a:spcPct val="80000"/>
              </a:lnSpc>
              <a:spcAft>
                <a:spcPts val="1001"/>
              </a:spcAft>
              <a:buNone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Shipper/Marketer Role/Activity: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 to buy/sell gas through Enron OnLine across the hub.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for HubCo to use customer meters or install HubCo meters to measure flow to customer sites.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for HubCo to use customer pipelines to increase physical connectivity between pipelines.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1001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Shipper/Marketer Actions: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discussions with Enron with respect to establishing and using HubCo.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Discussions with ENA with respect to using customer assets to support HubCo activities.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90000"/>
              </a:lnSpc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title"/>
          </p:nvPr>
        </p:nvSpPr>
        <p:spPr>
          <a:xfrm>
            <a:off x="4998600" y="-360"/>
            <a:ext cx="25974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Shipper/Marketer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/>
          </p:nvPr>
        </p:nvSpPr>
        <p:spPr>
          <a:xfrm>
            <a:off x="365040" y="669600"/>
            <a:ext cx="8561520" cy="573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1125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the asset base for HubCo and form a new intrastate pipeline (JV or other) to allow physical connectivity between market participants: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Pipelines or industrial customers contribute capital and/or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contributes capital and/or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services provided under outsourcing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1125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the roles/responsibilities of parties and enter into service agreements with GTS, ENA and others for commercial 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Nominations/scheduling/confirmations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Billing/reporting/cash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Auditing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1125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 into service agreements with Sid Richardson, Unocal, GTS and others for operational 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Operations/gas control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balancing/measurement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1125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 into interconnect and transport agreements with 3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parties: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 services provided for a 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 agreement terms are standardized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title"/>
          </p:nvPr>
        </p:nvSpPr>
        <p:spPr>
          <a:xfrm>
            <a:off x="5324040" y="-360"/>
            <a:ext cx="220356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Implementation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4992480" y="18720"/>
            <a:ext cx="32684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Summary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/>
          </p:nvPr>
        </p:nvSpPr>
        <p:spPr>
          <a:xfrm>
            <a:off x="181080" y="819000"/>
            <a:ext cx="873432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and develop products – based on customer needs not asset position: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 and storage products – unbundled from delivered gas.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risk management products – bundled or unbundled.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 and asset management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90000"/>
              </a:lnSpc>
              <a:spcAft>
                <a:spcPts val="49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track record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and demonstrate the ability to link serve suppliers and end users in Texas without ownership of physical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Show benefits of being an “asset-neutral” service provider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internal knowledge of Texas market and structured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9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customer relationships on market expertise: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Demonstrate how Enron can “create and share” value with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Distinguish Enron from other marketers, traders, transporters in Texas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“non-HPL” track record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279760" y="18720"/>
            <a:ext cx="30668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26960" y="843120"/>
            <a:ext cx="820440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will re-establish a physical presence in the Texas gas market – without Houston Pipe Line: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a strong presence in gas and power trading.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purchasing gas from producers and marketing gas to end users.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transport/storage network to meet the needs of customers rather than the other way around.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Enron’s ability to transact by increasing price transparency and market liquidity.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100000"/>
              </a:lnSpc>
              <a:spcAft>
                <a:spcPts val="49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will employ an “asset light” strategy to more closely align our interest with our customers: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not trying to maximize the profitability of our assets at the expense of our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can tailor our products/services to our customers needs: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00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Bundled Services:  Gas purchases/sales, asset management, logistics, producer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00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Unbundled Services:  Commodity risk management, marketing, transportation, processing, back-office, measurement, EOL, asset development.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"/>
          <p:cNvGraphicFramePr/>
          <p:nvPr/>
        </p:nvGraphicFramePr>
        <p:xfrm>
          <a:off x="447840" y="652320"/>
          <a:ext cx="8329320" cy="57438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7840" y="652320"/>
                    <a:ext cx="8329320" cy="5743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"/>
          <p:cNvGraphicFramePr/>
          <p:nvPr/>
        </p:nvGraphicFramePr>
        <p:xfrm>
          <a:off x="793800" y="606600"/>
          <a:ext cx="7850160" cy="58878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3800" y="606600"/>
                    <a:ext cx="7850160" cy="588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" name=""/>
          <p:cNvSpPr/>
          <p:nvPr/>
        </p:nvSpPr>
        <p:spPr>
          <a:xfrm flipV="1">
            <a:off x="4070520" y="2596680"/>
            <a:ext cx="0" cy="266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515280" y="2619360"/>
            <a:ext cx="0" cy="238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728120" y="261000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370480" y="18720"/>
            <a:ext cx="285768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Market 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68360" y="719280"/>
            <a:ext cx="824400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products and services would you consider  “outsourcing” to third parties?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Office / 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Nominations and Scheduling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/ Mid-Marketing / Asset Optimization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/ Producer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9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your view on the need for additional products and market liquidity: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Intrastate transportation products (hourly, commodity based tariffs, storage)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access to downstream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Bundled vs. unbundled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9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Suggestions for Enron?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60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370480" y="18720"/>
            <a:ext cx="285768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Current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194760" y="647640"/>
            <a:ext cx="873468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flexible network of commodity, transport, and storage positions: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supply and market hubs to increase price transparency and liquidity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access to pipeline capacity to link supply and demand.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access to storage capacity to serve swing markets – IPPs and others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direct access to both suppliers and end-use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8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products that enable customers to increase optionality and extract value from the market: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Enron’s market making capability to create liquidity and optionality for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Enron’s processes, systems and information flow to increase the efficiency of our customer businesses.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Differentiate ourselves by offering both bundled and unbundling products.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EOL as a tool to increase liquidity and price transparency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34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 EOL into Texas intrastate market to increase transportation and commodity liquidity;  Key points of presence: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Hubs – Houston Ship Channel, Waha, King Ranch, Katy, Carthage, Agua Dulce/Banquette, Thompsonville, Beaumont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Market to Trade Intrastate Transportation Under a Standard Contract – HPL, Midcon/KN, Tejas, El Paso, Oasis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80000"/>
              </a:lnSpc>
              <a:spcAft>
                <a:spcPts val="400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/>
          </p:nvPr>
        </p:nvSpPr>
        <p:spPr>
          <a:xfrm>
            <a:off x="307800" y="729720"/>
            <a:ext cx="8350560" cy="474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“HubCo’s” at various trading points to allow physical intermediation between market players: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 intrastate header systems to serve as a contracting intermediaries between gas users, interstate pipelines, intrastate pipelines, producers, and trading entities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EOL to trade physical and financial products at these HubCo trading points.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the physical basis at these trading points to develop a synthetic transport product between “trading hubs” within Texas.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90000"/>
              </a:lnSpc>
              <a:spcAft>
                <a:spcPts val="876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Make a market around dedicated HubCo assets or 3</a:t>
            </a:r>
            <a:r>
              <a:rPr b="0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assets: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Using dedicate assets will required capital investment or firm demand charges but will provide more control over interconnects and flows..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Using third party assets will must have enough optionality and liquidity to establish competition between counter parties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751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Objectives/Benefits: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ability of suppliers, shippers, and offtakers to transact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access to physical transport from major supply points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price transparency and physical product definition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 physical flow across HubCo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title"/>
          </p:nvPr>
        </p:nvSpPr>
        <p:spPr>
          <a:xfrm>
            <a:off x="5175000" y="-360"/>
            <a:ext cx="42354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Trading Hubs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subTitle"/>
          </p:nvPr>
        </p:nvSpPr>
        <p:spPr>
          <a:xfrm>
            <a:off x="693720" y="3886200"/>
            <a:ext cx="7756560" cy="74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Aft>
                <a:spcPts val="2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67" name="Hubs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100480" y="28440"/>
            <a:ext cx="3787920" cy="392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HubCo Deal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9" name=""/>
          <p:cNvSpPr/>
          <p:nvPr/>
        </p:nvSpPr>
        <p:spPr>
          <a:xfrm>
            <a:off x="3422520" y="3252960"/>
            <a:ext cx="2257560" cy="11894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markets at HAS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intrastate and interstate pipelines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storage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EOL trading point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Nomination, scheduling &amp; hub mgmt services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672320" y="2962440"/>
            <a:ext cx="83988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68920" y="3700440"/>
            <a:ext cx="39384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3002040" y="4443480"/>
            <a:ext cx="434880" cy="3682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559400" y="4473720"/>
            <a:ext cx="0" cy="4586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722760" y="662040"/>
            <a:ext cx="1574640" cy="7038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Offtaker or Supplier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093680" y="801720"/>
            <a:ext cx="129060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554360" y="2770200"/>
            <a:ext cx="9720" cy="488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691320" y="798480"/>
            <a:ext cx="117144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759120" y="1449360"/>
            <a:ext cx="638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and/or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>
            <a:off x="5106600" y="1147680"/>
            <a:ext cx="1584360" cy="1203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879720" y="2195640"/>
            <a:ext cx="1306800" cy="5634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889440" y="2217600"/>
            <a:ext cx="139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Agmts.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4387680" y="1376280"/>
            <a:ext cx="12960" cy="852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653000" y="1360440"/>
            <a:ext cx="1440" cy="839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656240" y="1501920"/>
            <a:ext cx="712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5172120" y="1211400"/>
            <a:ext cx="1649520" cy="12571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60920" y="1144440"/>
            <a:ext cx="638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and/or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130800" y="1631880"/>
            <a:ext cx="712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367000" y="1101600"/>
            <a:ext cx="1592280" cy="125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252520" y="1200240"/>
            <a:ext cx="1636920" cy="12780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076800" y="3425760"/>
            <a:ext cx="1200240" cy="5637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H="1" flipV="1">
            <a:off x="7137360" y="3879360"/>
            <a:ext cx="604800" cy="2746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964120" y="3481560"/>
            <a:ext cx="139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 Serv. Agmts.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430360" y="1816200"/>
            <a:ext cx="712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990880" y="1114560"/>
            <a:ext cx="638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and/or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66760" y="3375000"/>
            <a:ext cx="134604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619280" y="3719520"/>
            <a:ext cx="37476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987560" y="3425760"/>
            <a:ext cx="1073160" cy="5637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 flipV="1">
            <a:off x="3059280" y="3706920"/>
            <a:ext cx="358560" cy="7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049480" y="3424320"/>
            <a:ext cx="94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Agmts.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784520" y="4656240"/>
            <a:ext cx="1306440" cy="5634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17600" y="5272200"/>
            <a:ext cx="131112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1609560" y="5067360"/>
            <a:ext cx="231840" cy="20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735200" y="4699080"/>
            <a:ext cx="139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Storage/Bal Agmts.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914640" y="4930920"/>
            <a:ext cx="1306800" cy="5634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65680" y="4973760"/>
            <a:ext cx="1393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 Agmt.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572000" y="5497560"/>
            <a:ext cx="1440" cy="312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932280" y="5813280"/>
            <a:ext cx="127476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678640" y="4451400"/>
            <a:ext cx="414360" cy="334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970600" y="4653000"/>
            <a:ext cx="1306440" cy="5634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477200" y="5268960"/>
            <a:ext cx="127476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238880" y="5041800"/>
            <a:ext cx="216000" cy="217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921280" y="4695840"/>
            <a:ext cx="139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 Transp. Agmt.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718400" y="4008600"/>
            <a:ext cx="966960" cy="7038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(EOL)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7183080" y="3137040"/>
            <a:ext cx="498600" cy="417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bredmon</cp:lastModifiedBy>
  <cp:lastPrinted>2001-02-01T21:30:03Z</cp:lastPrinted>
  <dcterms:modified xsi:type="dcterms:W3CDTF">2001-10-15T16:59:17Z</dcterms:modified>
  <cp:revision>283</cp:revision>
  <dc:subject/>
  <dc:title>No Slide Title</dc:title>
</cp:coreProperties>
</file>