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xlsx" ContentType="application/vnd.openxmlformats-officedocument.spreadsheetml.sheet"/>
  <Override PartName="/ppt/embeddings/oleObject1.docx" ContentType="application/vnd.openxmlformats-officedocument.wordprocessingml.document"/>
  <Override PartName="/ppt/embeddings/oleObject1.bin" ContentType="application/vnd.openxmlformats-officedocument.oleObject"/>
  <Override PartName="/ppt/embeddings/oleObject2.xlsx" ContentType="application/vnd.openxmlformats-officedocument.spreadsheetml.sheet"/>
  <Override PartName="/ppt/embeddings/oleObject5.bin" ContentType="application/vnd.openxmlformats-officedocument.oleObject"/>
  <Override PartName="/ppt/embeddings/oleObject2.bin" ContentType="application/vnd.openxmlformats-officedocument.oleObject"/>
  <Override PartName="/ppt/embeddings/oleObject2.docx" ContentType="application/vnd.openxmlformats-officedocument.wordprocessingml.document"/>
  <Override PartName="/ppt/embeddings/oleObject3.bin" ContentType="application/vnd.openxmlformats-officedocument.oleObject"/>
  <Override PartName="/ppt/embeddings/oleObject4.bin" ContentType="application/vnd.openxmlformats-officedocument.oleObject"/>
  <Override PartName="/ppt/media/image29.wmf" ContentType="image/x-wmf"/>
  <Override PartName="/ppt/media/image27.wmf" ContentType="image/x-wmf"/>
  <Override PartName="/ppt/media/image26.wmf" ContentType="image/x-wmf"/>
  <Override PartName="/ppt/media/image25.wmf" ContentType="image/x-wmf"/>
  <Override PartName="/ppt/media/image24.wmf" ContentType="image/x-wmf"/>
  <Override PartName="/ppt/media/image23.wmf" ContentType="image/x-wmf"/>
  <Override PartName="/ppt/media/image22.wmf" ContentType="image/x-wmf"/>
  <Override PartName="/ppt/media/image21.wmf" ContentType="image/x-wmf"/>
  <Override PartName="/ppt/media/image19.wmf" ContentType="image/x-wmf"/>
  <Override PartName="/ppt/media/image17.png" ContentType="image/png"/>
  <Override PartName="/ppt/media/image20.wmf" ContentType="image/x-wmf"/>
  <Override PartName="/ppt/media/image1.wmf" ContentType="image/x-wmf"/>
  <Override PartName="/ppt/media/image33.wmf" ContentType="image/x-wmf"/>
  <Override PartName="/ppt/media/image14.wmf" ContentType="image/x-wmf"/>
  <Override PartName="/ppt/media/image5.wmf" ContentType="image/x-wmf"/>
  <Override PartName="/ppt/media/image37.wmf" ContentType="image/x-wmf"/>
  <Override PartName="/ppt/media/image28.wmf" ContentType="image/x-wmf"/>
  <Override PartName="/ppt/media/image10.png" ContentType="image/png"/>
  <Override PartName="/ppt/media/image15.wmf" ContentType="image/x-wmf"/>
  <Override PartName="/ppt/media/image13.wmf" ContentType="image/x-wmf"/>
  <Override PartName="/ppt/media/image36.wmf" ContentType="image/x-wmf"/>
  <Override PartName="/ppt/media/image4.wmf" ContentType="image/x-wmf"/>
  <Override PartName="/ppt/media/image40.wmf" ContentType="image/x-wmf"/>
  <Override PartName="/ppt/media/image6.wmf" ContentType="image/x-wmf"/>
  <Override PartName="/ppt/media/image38.wmf" ContentType="image/x-wmf"/>
  <Override PartName="/ppt/media/image41.wmf" ContentType="image/x-wmf"/>
  <Override PartName="/ppt/media/image30.wmf" ContentType="image/x-wmf"/>
  <Override PartName="/ppt/media/image42.wmf" ContentType="image/x-wmf"/>
  <Override PartName="/ppt/media/image31.wmf" ContentType="image/x-wmf"/>
  <Override PartName="/ppt/media/image43.wmf" ContentType="image/x-wmf"/>
  <Override PartName="/ppt/media/image32.wmf" ContentType="image/x-wmf"/>
  <Override PartName="/ppt/media/image44.wmf" ContentType="image/x-wmf"/>
  <Override PartName="/ppt/media/image45.wmf" ContentType="image/x-wmf"/>
  <Override PartName="/ppt/media/image46.wmf" ContentType="image/x-wmf"/>
  <Override PartName="/ppt/media/image48.wmf" ContentType="image/x-wmf"/>
  <Override PartName="/ppt/media/image11.wmf" ContentType="image/x-wmf"/>
  <Override PartName="/ppt/media/image47.wmf" ContentType="image/x-wmf"/>
  <Override PartName="/ppt/media/image9.wmf" ContentType="image/x-wmf"/>
  <Override PartName="/ppt/media/image18.wmf" ContentType="image/x-wmf"/>
  <Override PartName="/ppt/media/image12.wmf" ContentType="image/x-wmf"/>
  <Override PartName="/ppt/media/image49.wmf" ContentType="image/x-wmf"/>
  <Override PartName="/ppt/media/image3.wmf" ContentType="image/x-wmf"/>
  <Override PartName="/ppt/media/image35.wmf" ContentType="image/x-wmf"/>
  <Override PartName="/ppt/media/image8.wmf" ContentType="image/x-wmf"/>
  <Override PartName="/ppt/media/image2.wmf" ContentType="image/x-wmf"/>
  <Override PartName="/ppt/media/image34.wmf" ContentType="image/x-wmf"/>
  <Override PartName="/ppt/media/image39.wmf" ContentType="image/x-wmf"/>
  <Override PartName="/ppt/media/image7.wmf" ContentType="image/x-wmf"/>
  <Override PartName="/ppt/media/image16.wmf" ContentType="image/x-wmf"/>
  <Override PartName="/ppt/slides/_rels/slide86.xml.rels" ContentType="application/vnd.openxmlformats-package.relationships+xml"/>
  <Override PartName="/ppt/slides/_rels/slide18.xml.rels" ContentType="application/vnd.openxmlformats-package.relationships+xml"/>
  <Override PartName="/ppt/slides/_rels/slide131.xml.rels" ContentType="application/vnd.openxmlformats-package.relationships+xml"/>
  <Override PartName="/ppt/slides/_rels/slide85.xml.rels" ContentType="application/vnd.openxmlformats-package.relationships+xml"/>
  <Override PartName="/ppt/slides/_rels/slide17.xml.rels" ContentType="application/vnd.openxmlformats-package.relationships+xml"/>
  <Override PartName="/ppt/slides/_rels/slide130.xml.rels" ContentType="application/vnd.openxmlformats-package.relationships+xml"/>
  <Override PartName="/ppt/slides/_rels/slide79.xml.rels" ContentType="application/vnd.openxmlformats-package.relationships+xml"/>
  <Override PartName="/ppt/slides/_rels/slide124.xml.rels" ContentType="application/vnd.openxmlformats-package.relationships+xml"/>
  <Override PartName="/ppt/slides/_rels/slide78.xml.rels" ContentType="application/vnd.openxmlformats-package.relationships+xml"/>
  <Override PartName="/ppt/slides/_rels/slide123.xml.rels" ContentType="application/vnd.openxmlformats-package.relationships+xml"/>
  <Override PartName="/ppt/slides/_rels/slide77.xml.rels" ContentType="application/vnd.openxmlformats-package.relationships+xml"/>
  <Override PartName="/ppt/slides/_rels/slide122.xml.rels" ContentType="application/vnd.openxmlformats-package.relationships+xml"/>
  <Override PartName="/ppt/slides/_rels/slide76.xml.rels" ContentType="application/vnd.openxmlformats-package.relationships+xml"/>
  <Override PartName="/ppt/slides/_rels/slide121.xml.rels" ContentType="application/vnd.openxmlformats-package.relationships+xml"/>
  <Override PartName="/ppt/slides/_rels/slide75.xml.rels" ContentType="application/vnd.openxmlformats-package.relationships+xml"/>
  <Override PartName="/ppt/slides/_rels/slide120.xml.rels" ContentType="application/vnd.openxmlformats-package.relationships+xml"/>
  <Override PartName="/ppt/slides/_rels/slide62.xml.rels" ContentType="application/vnd.openxmlformats-package.relationships+xml"/>
  <Override PartName="/ppt/slides/_rels/slide138.xml.rels" ContentType="application/vnd.openxmlformats-package.relationships+xml"/>
  <Override PartName="/ppt/slides/_rels/slide133.xml.rels" ContentType="application/vnd.openxmlformats-package.relationships+xml"/>
  <Override PartName="/ppt/slides/_rels/slide88.xml.rels" ContentType="application/vnd.openxmlformats-package.relationships+xml"/>
  <Override PartName="/ppt/slides/_rels/slide42.xml.rels" ContentType="application/vnd.openxmlformats-package.relationships+xml"/>
  <Override PartName="/ppt/slides/_rels/slide54.xml.rels" ContentType="application/vnd.openxmlformats-package.relationships+xml"/>
  <Override PartName="/ppt/slides/_rels/slide132.xml.rels" ContentType="application/vnd.openxmlformats-package.relationships+xml"/>
  <Override PartName="/ppt/slides/_rels/slide19.xml.rels" ContentType="application/vnd.openxmlformats-package.relationships+xml"/>
  <Override PartName="/ppt/slides/_rels/slide87.xml.rels" ContentType="application/vnd.openxmlformats-package.relationships+xml"/>
  <Override PartName="/ppt/slides/_rels/slide41.xml.rels" ContentType="application/vnd.openxmlformats-package.relationships+xml"/>
  <Override PartName="/ppt/slides/_rels/slide39.xml.rels" ContentType="application/vnd.openxmlformats-package.relationships+xml"/>
  <Override PartName="/ppt/slides/_rels/slide117.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135.xml.rels" ContentType="application/vnd.openxmlformats-package.relationships+xml"/>
  <Override PartName="/ppt/slides/_rels/slide102.xml.rels" ContentType="application/vnd.openxmlformats-package.relationships+xml"/>
  <Override PartName="/ppt/slides/_rels/slide57.xml.rels" ContentType="application/vnd.openxmlformats-package.relationships+xml"/>
  <Override PartName="/ppt/slides/_rels/slide108.xml.rels" ContentType="application/vnd.openxmlformats-package.relationships+xml"/>
  <Override PartName="/ppt/slides/_rels/slide2.xml.rels" ContentType="application/vnd.openxmlformats-package.relationships+xml"/>
  <Override PartName="/ppt/slides/_rels/slide109.xml.rels" ContentType="application/vnd.openxmlformats-package.relationships+xml"/>
  <Override PartName="/ppt/slides/_rels/slide3.xml.rels" ContentType="application/vnd.openxmlformats-package.relationships+xml"/>
  <Override PartName="/ppt/slides/_rels/slide116.xml.rels" ContentType="application/vnd.openxmlformats-package.relationships+xml"/>
  <Override PartName="/ppt/slides/_rels/slide38.xml.rels" ContentType="application/vnd.openxmlformats-package.relationships+xml"/>
  <Override PartName="/ppt/slides/_rels/slide20.xml.rels" ContentType="application/vnd.openxmlformats-package.relationships+xml"/>
  <Override PartName="/ppt/slides/_rels/slide55.xml.rels" ContentType="application/vnd.openxmlformats-package.relationships+xml"/>
  <Override PartName="/ppt/slides/_rels/slide100.xml.rels" ContentType="application/vnd.openxmlformats-package.relationships+xml"/>
  <Override PartName="/ppt/slides/_rels/slide137.xml.rels" ContentType="application/vnd.openxmlformats-package.relationships+xml"/>
  <Override PartName="/ppt/slides/_rels/slide106.xml.rels" ContentType="application/vnd.openxmlformats-package.relationships+xml"/>
  <Override PartName="/ppt/slides/_rels/slide140.xml.rels" ContentType="application/vnd.openxmlformats-package.relationships+xml"/>
  <Override PartName="/ppt/slides/_rels/slide95.xml.rels" ContentType="application/vnd.openxmlformats-package.relationships+xml"/>
  <Override PartName="/ppt/slides/_rels/slide27.xml.rels" ContentType="application/vnd.openxmlformats-package.relationships+xml"/>
  <Override PartName="/ppt/slides/_rels/slide105.xml.rels" ContentType="application/vnd.openxmlformats-package.relationships+xml"/>
  <Override PartName="/ppt/slides/_rels/slide24.xml.rels" ContentType="application/vnd.openxmlformats-package.relationships+xml"/>
  <Override PartName="/ppt/slides/_rels/slide92.xml.rels" ContentType="application/vnd.openxmlformats-package.relationships+xml"/>
  <Override PartName="/ppt/slides/_rels/slide118.xml.rels" ContentType="application/vnd.openxmlformats-package.relationships+xml"/>
  <Override PartName="/ppt/slides/_rels/slide107.xml.rels" ContentType="application/vnd.openxmlformats-package.relationships+xml"/>
  <Override PartName="/ppt/slides/_rels/slide119.xml.rels" ContentType="application/vnd.openxmlformats-package.relationships+xml"/>
  <Override PartName="/ppt/slides/_rels/slide35.xml.rels" ContentType="application/vnd.openxmlformats-package.relationships+xml"/>
  <Override PartName="/ppt/slides/_rels/slide126.xml.rels" ContentType="application/vnd.openxmlformats-package.relationships+xml"/>
  <Override PartName="/ppt/slides/_rels/slide48.xml.rels" ContentType="application/vnd.openxmlformats-package.relationships+xml"/>
  <Override PartName="/ppt/slides/_rels/slide99.xml.rels" ContentType="application/vnd.openxmlformats-package.relationships+xml"/>
  <Override PartName="/ppt/slides/_rels/slide6.xml.rels" ContentType="application/vnd.openxmlformats-package.relationships+xml"/>
  <Override PartName="/ppt/slides/_rels/slide36.xml.rels" ContentType="application/vnd.openxmlformats-package.relationships+xml"/>
  <Override PartName="/ppt/slides/_rels/slide127.xml.rels" ContentType="application/vnd.openxmlformats-package.relationships+xml"/>
  <Override PartName="/ppt/slides/_rels/slide49.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91.xml.rels" ContentType="application/vnd.openxmlformats-package.relationships+xml"/>
  <Override PartName="/ppt/slides/_rels/slide59.xml.rels" ContentType="application/vnd.openxmlformats-package.relationships+xml"/>
  <Override PartName="/ppt/slides/_rels/slide104.xml.rels" ContentType="application/vnd.openxmlformats-package.relationships+xml"/>
  <Override PartName="/ppt/slides/_rels/slide94.xml.rels" ContentType="application/vnd.openxmlformats-package.relationships+xml"/>
  <Override PartName="/ppt/slides/_rels/slide26.xml.rels" ContentType="application/vnd.openxmlformats-package.relationships+xml"/>
  <Override PartName="/ppt/slides/_rels/slide22.xml.rels" ContentType="application/vnd.openxmlformats-package.relationships+xml"/>
  <Override PartName="/ppt/slides/_rels/slide90.xml.rels" ContentType="application/vnd.openxmlformats-package.relationships+xml"/>
  <Override PartName="/ppt/slides/_rels/slide93.xml.rels" ContentType="application/vnd.openxmlformats-package.relationships+xml"/>
  <Override PartName="/ppt/slides/_rels/slide25.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03.xml.rels" ContentType="application/vnd.openxmlformats-package.relationships+xml"/>
  <Override PartName="/ppt/slides/_rels/slide58.xml.rels" ContentType="application/vnd.openxmlformats-package.relationships+xml"/>
  <Override PartName="/ppt/slides/_rels/slide136.xml.rels" ContentType="application/vnd.openxmlformats-package.relationships+xml"/>
  <Override PartName="/ppt/slides/_rels/slide11.xml.rels" ContentType="application/vnd.openxmlformats-package.relationships+xml"/>
  <Override PartName="/ppt/slides/_rels/slide5.xml.rels" ContentType="application/vnd.openxmlformats-package.relationships+xml"/>
  <Override PartName="/ppt/slides/_rels/slide139.xml.rels" ContentType="application/vnd.openxmlformats-package.relationships+xml"/>
  <Override PartName="/ppt/slides/_rels/slide89.xml.rels" ContentType="application/vnd.openxmlformats-package.relationships+xml"/>
  <Override PartName="/ppt/slides/_rels/slide134.xml.rels" ContentType="application/vnd.openxmlformats-package.relationships+xml"/>
  <Override PartName="/ppt/slides/_rels/slide101.xml.rels" ContentType="application/vnd.openxmlformats-package.relationships+xml"/>
  <Override PartName="/ppt/slides/_rels/slide56.xml.rels" ContentType="application/vnd.openxmlformats-package.relationships+xml"/>
  <Override PartName="/ppt/slides/_rels/slide43.xml.rels" ContentType="application/vnd.openxmlformats-package.relationships+xml"/>
  <Override PartName="/ppt/slides/_rels/slide40.xml.rels" ContentType="application/vnd.openxmlformats-package.relationships+xml"/>
  <Override PartName="/ppt/slides/_rels/slide53.xml.rels" ContentType="application/vnd.openxmlformats-package.relationships+xml"/>
  <Override PartName="/ppt/slides/_rels/slide44.xml.rels" ContentType="application/vnd.openxmlformats-package.relationships+xml"/>
  <Override PartName="/ppt/slides/_rels/slide52.xml.rels" ContentType="application/vnd.openxmlformats-package.relationships+xml"/>
  <Override PartName="/ppt/slides/_rels/slide37.xml.rels" ContentType="application/vnd.openxmlformats-package.relationships+xml"/>
  <Override PartName="/ppt/slides/_rels/slide115.xml.rels" ContentType="application/vnd.openxmlformats-package.relationships+xml"/>
  <Override PartName="/ppt/slides/_rels/slide128.xml.rels" ContentType="application/vnd.openxmlformats-package.relationships+xml"/>
  <Override PartName="/ppt/slides/_rels/slide98.xml.rels" ContentType="application/vnd.openxmlformats-package.relationships+xml"/>
  <Override PartName="/ppt/slides/_rels/slide143.xml.rels" ContentType="application/vnd.openxmlformats-package.relationships+xml"/>
  <Override PartName="/ppt/slides/_rels/slide110.xml.rels" ContentType="application/vnd.openxmlformats-package.relationships+xml"/>
  <Override PartName="/ppt/slides/_rels/slide65.xml.rels" ContentType="application/vnd.openxmlformats-package.relationships+xml"/>
  <Override PartName="/ppt/slides/_rels/slide64.xml.rels" ContentType="application/vnd.openxmlformats-package.relationships+xml"/>
  <Override PartName="/ppt/slides/_rels/slide29.xml.rels" ContentType="application/vnd.openxmlformats-package.relationships+xml"/>
  <Override PartName="/ppt/slides/_rels/slide97.xml.rels" ContentType="application/vnd.openxmlformats-package.relationships+xml"/>
  <Override PartName="/ppt/slides/_rels/slide142.xml.rels" ContentType="application/vnd.openxmlformats-package.relationships+xml"/>
  <Override PartName="/ppt/slides/_rels/slide51.xml.rels" ContentType="application/vnd.openxmlformats-package.relationships+xml"/>
  <Override PartName="/ppt/slides/_rels/slide63.xml.rels" ContentType="application/vnd.openxmlformats-package.relationships+xml"/>
  <Override PartName="/ppt/slides/_rels/slide96.xml.rels" ContentType="application/vnd.openxmlformats-package.relationships+xml"/>
  <Override PartName="/ppt/slides/_rels/slide28.xml.rels" ContentType="application/vnd.openxmlformats-package.relationships+xml"/>
  <Override PartName="/ppt/slides/_rels/slide141.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9.xml.rels" ContentType="application/vnd.openxmlformats-package.relationships+xml"/>
  <Override PartName="/ppt/slides/_rels/slide47.xml.rels" ContentType="application/vnd.openxmlformats-package.relationships+xml"/>
  <Override PartName="/ppt/slides/_rels/slide1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84.xml.rels" ContentType="application/vnd.openxmlformats-package.relationships+xml"/>
  <Override PartName="/ppt/slides/_rels/slide16.xml.rels" ContentType="application/vnd.openxmlformats-package.relationships+xml"/>
  <Override PartName="/ppt/slides/_rels/slide81.xml.rels" ContentType="application/vnd.openxmlformats-package.relationships+xml"/>
  <Override PartName="/ppt/slides/_rels/slide13.xml.rels" ContentType="application/vnd.openxmlformats-package.relationships+xml"/>
  <Override PartName="/ppt/slides/_rels/slide46.xml.rels" ContentType="application/vnd.openxmlformats-package.relationships+xml"/>
  <Override PartName="/ppt/slides/_rels/slide1.xml.rels" ContentType="application/vnd.openxmlformats-package.relationships+xml"/>
  <Override PartName="/ppt/slides/_rels/slide129.xml.rels" ContentType="application/vnd.openxmlformats-package.relationships+xml"/>
  <Override PartName="/ppt/slides/_rels/slide7.xml.rels" ContentType="application/vnd.openxmlformats-package.relationships+xml"/>
  <Override PartName="/ppt/slides/_rels/slide83.xml.rels" ContentType="application/vnd.openxmlformats-package.relationships+xml"/>
  <Override PartName="/ppt/slides/_rels/slide15.xml.rels" ContentType="application/vnd.openxmlformats-package.relationships+xml"/>
  <Override PartName="/ppt/slides/_rels/slide80.xml.rels" ContentType="application/vnd.openxmlformats-package.relationships+xml"/>
  <Override PartName="/ppt/slides/_rels/slide12.xml.rels" ContentType="application/vnd.openxmlformats-package.relationships+xml"/>
  <Override PartName="/ppt/slides/_rels/slide82.xml.rels" ContentType="application/vnd.openxmlformats-package.relationships+xml"/>
  <Override PartName="/ppt/slides/_rels/slide14.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111.xml.rels" ContentType="application/vnd.openxmlformats-package.relationships+xml"/>
  <Override PartName="/ppt/slides/_rels/slide66.xml.rels" ContentType="application/vnd.openxmlformats-package.relationships+xml"/>
  <Override PartName="/ppt/slides/_rels/slide112.xml.rels" ContentType="application/vnd.openxmlformats-package.relationships+xml"/>
  <Override PartName="/ppt/slides/_rels/slide67.xml.rels" ContentType="application/vnd.openxmlformats-package.relationships+xml"/>
  <Override PartName="/ppt/slides/_rels/slide113.xml.rels" ContentType="application/vnd.openxmlformats-package.relationships+xml"/>
  <Override PartName="/ppt/slides/_rels/slide68.xml.rels" ContentType="application/vnd.openxmlformats-package.relationships+xml"/>
  <Override PartName="/ppt/slides/_rels/slide114.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slide127.xml" ContentType="application/vnd.openxmlformats-officedocument.presentationml.slide+xml"/>
  <Override PartName="/ppt/slides/slide126.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95.xml" ContentType="application/vnd.openxmlformats-officedocument.presentationml.slide+xml"/>
  <Override PartName="/ppt/slides/slide27.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03.xml" ContentType="application/vnd.openxmlformats-officedocument.presentationml.slide+xml"/>
  <Override PartName="/ppt/slides/slide99.xml" ContentType="application/vnd.openxmlformats-officedocument.presentationml.slide+xml"/>
  <Override PartName="/ppt/slides/slide4.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0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98.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90.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10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132.xml" ContentType="application/vnd.openxmlformats-officedocument.presentationml.slide+xml"/>
  <Override PartName="/ppt/slides/slide52.xml" ContentType="application/vnd.openxmlformats-officedocument.presentationml.slide+xml"/>
  <Override PartName="/ppt/slides/slide133.xml" ContentType="application/vnd.openxmlformats-officedocument.presentationml.slide+xml"/>
  <Override PartName="/ppt/slides/slide53.xml" ContentType="application/vnd.openxmlformats-officedocument.presentationml.slide+xml"/>
  <Override PartName="/ppt/slides/slide134.xml" ContentType="application/vnd.openxmlformats-officedocument.presentationml.slide+xml"/>
  <Override PartName="/ppt/slides/slide54.xml" ContentType="application/vnd.openxmlformats-officedocument.presentationml.slide+xml"/>
  <Override PartName="/ppt/slides/slide100.xml" ContentType="application/vnd.openxmlformats-officedocument.presentationml.slide+xml"/>
  <Override PartName="/ppt/slides/slide135.xml" ContentType="application/vnd.openxmlformats-officedocument.presentationml.slide+xml"/>
  <Override PartName="/ppt/slides/slide55.xml" ContentType="application/vnd.openxmlformats-officedocument.presentationml.slide+xml"/>
  <Override PartName="/ppt/slides/slide101.xml" ContentType="application/vnd.openxmlformats-officedocument.presentationml.slide+xml"/>
  <Override PartName="/ppt/slides/slide136.xml" ContentType="application/vnd.openxmlformats-officedocument.presentationml.slide+xml"/>
  <Override PartName="/ppt/slides/slide56.xml" ContentType="application/vnd.openxmlformats-officedocument.presentationml.slide+xml"/>
  <Override PartName="/ppt/slides/slide102.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35.xml" ContentType="application/vnd.openxmlformats-officedocument.presentationml.slide+xml"/>
  <Override PartName="/ppt/slides/slide140.xml" ContentType="application/vnd.openxmlformats-officedocument.presentationml.slide+xml"/>
  <Override PartName="/ppt/slides/slide139.xml" ContentType="application/vnd.openxmlformats-officedocument.presentationml.slide+xml"/>
  <Override PartName="/ppt/slides/slide36.xml" ContentType="application/vnd.openxmlformats-officedocument.presentationml.slide+xml"/>
  <Override PartName="/ppt/slides/slide141.xml" ContentType="application/vnd.openxmlformats-officedocument.presentationml.slide+xml"/>
  <Override PartName="/ppt/slides/slide37.xml" ContentType="application/vnd.openxmlformats-officedocument.presentationml.slide+xml"/>
  <Override PartName="/ppt/slides/slide142.xml" ContentType="application/vnd.openxmlformats-officedocument.presentationml.slide+xml"/>
  <Override PartName="/ppt/slides/slide1.xml" ContentType="application/vnd.openxmlformats-officedocument.presentationml.slide+xml"/>
  <Override PartName="/ppt/slides/slide131.xml" ContentType="application/vnd.openxmlformats-officedocument.presentationml.slide+xml"/>
  <Override PartName="/ppt/slides/slide129.xml" ContentType="application/vnd.openxmlformats-officedocument.presentationml.slide+xml"/>
  <Override PartName="/ppt/slides/slide51.xml" ContentType="application/vnd.openxmlformats-officedocument.presentationml.slide+xml"/>
  <Override PartName="/ppt/slides/slide38.xml" ContentType="application/vnd.openxmlformats-officedocument.presentationml.slide+xml"/>
  <Override PartName="/ppt/slides/slide143.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97.xml" ContentType="application/vnd.openxmlformats-officedocument.presentationml.slide+xml"/>
  <Override PartName="/ppt/slides/slide130.xml" ContentType="application/vnd.openxmlformats-officedocument.presentationml.slide+xml"/>
  <Override PartName="/ppt/slides/slide128.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84.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13.xml" ContentType="application/vnd.openxmlformats-officedocument.presentationml.slide+xml"/>
  <Override PartName="/ppt/slides/slide46.xml" ContentType="application/vnd.openxmlformats-officedocument.presentationml.slide+xml"/>
  <Override PartName="/ppt/slides/slide7.xml" ContentType="application/vnd.openxmlformats-officedocument.presentationml.slide+xml"/>
  <Override PartName="/ppt/slides/slide86.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5.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91.xml" ContentType="application/vnd.openxmlformats-officedocument.presentationml.slide+xml"/>
  <Override PartName="/ppt/slides/slide94.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92.xml" ContentType="application/vnd.openxmlformats-officedocument.presentationml.slide+xml"/>
  <Override PartName="/ppt/slides/slide9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93.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110.xml" ContentType="application/vnd.openxmlformats-officedocument.presentationml.slide+xml"/>
  <Override PartName="/ppt/slides/slide65.xml" ContentType="application/vnd.openxmlformats-officedocument.presentationml.slide+xml"/>
  <Override PartName="/ppt/slides/slide111.xml" ContentType="application/vnd.openxmlformats-officedocument.presentationml.slide+xml"/>
  <Override PartName="/ppt/slides/slide66.xml" ContentType="application/vnd.openxmlformats-officedocument.presentationml.slide+xml"/>
  <Override PartName="/ppt/slides/slide112.xml" ContentType="application/vnd.openxmlformats-officedocument.presentationml.slide+xml"/>
  <Override PartName="/ppt/slides/slide67.xml" ContentType="application/vnd.openxmlformats-officedocument.presentationml.slide+xml"/>
  <Override PartName="/ppt/slides/slide113.xml" ContentType="application/vnd.openxmlformats-officedocument.presentationml.slide+xml"/>
  <Override PartName="/ppt/slides/slide68.xml" ContentType="application/vnd.openxmlformats-officedocument.presentationml.slide+xml"/>
  <Override PartName="/ppt/slides/slide114.xml" ContentType="application/vnd.openxmlformats-officedocument.presentationml.slide+xml"/>
  <Override PartName="/ppt/slides/slide69.xml" ContentType="application/vnd.openxmlformats-officedocument.presentationml.slide+xml"/>
  <Override PartName="/ppt/slides/slide115.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120.xml" ContentType="application/vnd.openxmlformats-officedocument.presentationml.slide+xml"/>
  <Override PartName="/ppt/slides/slide75.xml" ContentType="application/vnd.openxmlformats-officedocument.presentationml.slide+xml"/>
  <Override PartName="/ppt/slides/slide121.xml" ContentType="application/vnd.openxmlformats-officedocument.presentationml.slide+xml"/>
  <Override PartName="/ppt/slides/slide76.xml" ContentType="application/vnd.openxmlformats-officedocument.presentationml.slide+xml"/>
  <Override PartName="/ppt/slides/slide122.xml" ContentType="application/vnd.openxmlformats-officedocument.presentationml.slide+xml"/>
  <Override PartName="/ppt/slides/slide77.xml" ContentType="application/vnd.openxmlformats-officedocument.presentationml.slide+xml"/>
  <Override PartName="/ppt/slides/slide123.xml" ContentType="application/vnd.openxmlformats-officedocument.presentationml.slide+xml"/>
  <Override PartName="/ppt/slides/slide78.xml" ContentType="application/vnd.openxmlformats-officedocument.presentationml.slide+xml"/>
  <Override PartName="/ppt/slides/slide124.xml" ContentType="application/vnd.openxmlformats-officedocument.presentationml.slide+xml"/>
  <Override PartName="/ppt/slides/slide79.xml" ContentType="application/vnd.openxmlformats-officedocument.presentationml.slide+xml"/>
  <Override PartName="/ppt/slides/slide125.xml" ContentType="application/vnd.openxmlformats-officedocument.presentationml.slide+xml"/>
  <Override PartName="/ppt/notesSlides/_rels/notesSlide108.xml.rels" ContentType="application/vnd.openxmlformats-package.relationships+xml"/>
  <Override PartName="/ppt/notesSlides/_rels/notesSlide110.xml.rels" ContentType="application/vnd.openxmlformats-package.relationships+xml"/>
  <Override PartName="/ppt/notesSlides/_rels/notesSlide56.xml.rels" ContentType="application/vnd.openxmlformats-package.relationships+xml"/>
  <Override PartName="/ppt/notesSlides/_rels/notesSlide132.xml.rels" ContentType="application/vnd.openxmlformats-package.relationships+xml"/>
  <Override PartName="/ppt/notesSlides/_rels/notesSlide109.xml.rels" ContentType="application/vnd.openxmlformats-package.relationships+xml"/>
  <Override PartName="/ppt/notesSlides/_rels/notesSlide111.xml.rels" ContentType="application/vnd.openxmlformats-package.relationships+xml"/>
  <Override PartName="/ppt/notesSlides/_rels/notesSlide118.xml.rels" ContentType="application/vnd.openxmlformats-package.relationships+xml"/>
  <Override PartName="/ppt/notesSlides/_rels/notesSlide123.xml.rels" ContentType="application/vnd.openxmlformats-package.relationships+xml"/>
  <Override PartName="/ppt/notesSlides/_rels/notesSlide1.xml.rels" ContentType="application/vnd.openxmlformats-package.relationships+xml"/>
  <Override PartName="/ppt/notesSlides/_rels/notesSlide113.xml.rels" ContentType="application/vnd.openxmlformats-package.relationships+xml"/>
  <Override PartName="/ppt/notesSlides/_rels/notesSlide125.xml.rels" ContentType="application/vnd.openxmlformats-package.relationships+xml"/>
  <Override PartName="/ppt/notesSlides/_rels/notesSlide107.xml.rels" ContentType="application/vnd.openxmlformats-package.relationships+xml"/>
  <Override PartName="/ppt/notesSlides/_rels/notesSlide106.xml.rels" ContentType="application/vnd.openxmlformats-package.relationships+xml"/>
  <Override PartName="/ppt/notesSlides/_rels/notesSlide105.xml.rels" ContentType="application/vnd.openxmlformats-package.relationships+xml"/>
  <Override PartName="/ppt/notesSlides/_rels/notesSlide129.xml.rels" ContentType="application/vnd.openxmlformats-package.relationships+xml"/>
  <Override PartName="/ppt/notesSlides/_rels/notesSlide102.xml.rels" ContentType="application/vnd.openxmlformats-package.relationships+xml"/>
  <Override PartName="/ppt/notesSlides/_rels/notesSlide100.xml.rels" ContentType="application/vnd.openxmlformats-package.relationships+xml"/>
  <Override PartName="/ppt/notesSlides/_rels/notesSlide104.xml.rels" ContentType="application/vnd.openxmlformats-package.relationships+xml"/>
  <Override PartName="/ppt/notesSlides/_rels/notesSlide103.xml.rels" ContentType="application/vnd.openxmlformats-package.relationships+xml"/>
  <Override PartName="/ppt/notesSlides/_rels/notesSlide127.xml.rels" ContentType="application/vnd.openxmlformats-package.relationships+xml"/>
  <Override PartName="/ppt/notesSlides/_rels/notesSlide115.xml.rels" ContentType="application/vnd.openxmlformats-package.relationships+xml"/>
  <Override PartName="/ppt/notesSlides/_rels/notesSlide64.xml.rels" ContentType="application/vnd.openxmlformats-package.relationships+xml"/>
  <Override PartName="/ppt/notesSlides/_rels/notesSlide99.xml.rels" ContentType="application/vnd.openxmlformats-package.relationships+xml"/>
  <Override PartName="/ppt/notesSlides/_rels/notesSlide101.xml.rels" ContentType="application/vnd.openxmlformats-package.relationships+xml"/>
  <Override PartName="/ppt/notesSlides/notesSlide107.xml" ContentType="application/vnd.openxmlformats-officedocument.presentationml.notesSlide+xml"/>
  <Override PartName="/ppt/notesSlides/notesSlide106.xml" ContentType="application/vnd.openxmlformats-officedocument.presentationml.notesSlide+xml"/>
  <Override PartName="/ppt/notesSlides/notesSlide105.xml" ContentType="application/vnd.openxmlformats-officedocument.presentationml.notesSlide+xml"/>
  <Override PartName="/ppt/notesSlides/notesSlide102.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104.xml" ContentType="application/vnd.openxmlformats-officedocument.presentationml.notesSlide+xml"/>
  <Override PartName="/ppt/notesSlides/notesSlide64.xml" ContentType="application/vnd.openxmlformats-officedocument.presentationml.notesSlide+xml"/>
  <Override PartName="/ppt/notesSlides/notesSlide103.xml" ContentType="application/vnd.openxmlformats-officedocument.presentationml.notesSlide+xml"/>
  <Override PartName="/ppt/notesSlides/notesSlide99.xml" ContentType="application/vnd.openxmlformats-officedocument.presentationml.notesSlide+xml"/>
  <Override PartName="/ppt/notesSlides/notesSlide1.xml" ContentType="application/vnd.openxmlformats-officedocument.presentationml.notesSlide+xml"/>
  <Override PartName="/ppt/notesSlides/notesSlide129.xml" ContentType="application/vnd.openxmlformats-officedocument.presentationml.notesSlide+xml"/>
  <Override PartName="/ppt/notesSlides/notesSlide127.xml" ContentType="application/vnd.openxmlformats-officedocument.presentationml.notesSlide+xml"/>
  <Override PartName="/ppt/notesSlides/notesSlide115.xml" ContentType="application/vnd.openxmlformats-officedocument.presentationml.notesSlide+xml"/>
  <Override PartName="/ppt/notesSlides/notesSlide125.xml" ContentType="application/vnd.openxmlformats-officedocument.presentationml.notesSlide+xml"/>
  <Override PartName="/ppt/notesSlides/notesSlide113.xml" ContentType="application/vnd.openxmlformats-officedocument.presentationml.notesSlide+xml"/>
  <Override PartName="/ppt/notesSlides/notesSlide123.xml" ContentType="application/vnd.openxmlformats-officedocument.presentationml.notesSlide+xml"/>
  <Override PartName="/ppt/notesSlides/notesSlide118.xml" ContentType="application/vnd.openxmlformats-officedocument.presentationml.notesSlide+xml"/>
  <Override PartName="/ppt/notesSlides/notesSlide111.xml" ContentType="application/vnd.openxmlformats-officedocument.presentationml.notesSlide+xml"/>
  <Override PartName="/ppt/notesSlides/notesSlide109.xml" ContentType="application/vnd.openxmlformats-officedocument.presentationml.notesSlide+xml"/>
  <Override PartName="/ppt/notesSlides/notesSlide132.xml" ContentType="application/vnd.openxmlformats-officedocument.presentationml.notesSlide+xml"/>
  <Override PartName="/ppt/notesSlides/notesSlide56.xml" ContentType="application/vnd.openxmlformats-officedocument.presentationml.notesSlide+xml"/>
  <Override PartName="/ppt/notesSlides/notesSlide108.xml" ContentType="application/vnd.openxmlformats-officedocument.presentationml.notesSlide+xml"/>
  <Override PartName="/ppt/notesSlides/notesSlide110.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1" r:id="rId129"/>
    <p:sldId id="382" r:id="rId130"/>
    <p:sldId id="383" r:id="rId131"/>
    <p:sldId id="384" r:id="rId132"/>
    <p:sldId id="385" r:id="rId133"/>
    <p:sldId id="386" r:id="rId134"/>
    <p:sldId id="387" r:id="rId135"/>
    <p:sldId id="388" r:id="rId136"/>
    <p:sldId id="389" r:id="rId137"/>
    <p:sldId id="390" r:id="rId138"/>
    <p:sldId id="391" r:id="rId139"/>
    <p:sldId id="392" r:id="rId140"/>
    <p:sldId id="393" r:id="rId141"/>
    <p:sldId id="394" r:id="rId142"/>
    <p:sldId id="395" r:id="rId143"/>
    <p:sldId id="396" r:id="rId144"/>
    <p:sldId id="397" r:id="rId145"/>
    <p:sldId id="398" r:id="rId146"/>
  </p:sldIdLst>
  <p:sldSz cx="9144000" cy="6858000"/>
  <p:notesSz cx="6980238" cy="921226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140" Type="http://schemas.openxmlformats.org/officeDocument/2006/relationships/slide" Target="slides/slide137.xml"/><Relationship Id="rId141" Type="http://schemas.openxmlformats.org/officeDocument/2006/relationships/slide" Target="slides/slide138.xml"/><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
          <p:cNvSpPr/>
          <p:nvPr/>
        </p:nvSpPr>
        <p:spPr>
          <a:xfrm>
            <a:off x="0" y="0"/>
            <a:ext cx="6980400" cy="92124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ffffcc"/>
              </a:solidFill>
              <a:effectLst/>
              <a:uFillTx/>
              <a:latin typeface="Tahoma"/>
            </a:endParaRPr>
          </a:p>
        </p:txBody>
      </p:sp>
      <p:sp>
        <p:nvSpPr>
          <p:cNvPr id="51" name="PlaceHolder 1"/>
          <p:cNvSpPr>
            <a:spLocks noGrp="1"/>
          </p:cNvSpPr>
          <p:nvPr>
            <p:ph type="hdr"/>
          </p:nvPr>
        </p:nvSpPr>
        <p:spPr>
          <a:xfrm>
            <a:off x="-360" y="-360"/>
            <a:ext cx="3024360" cy="460440"/>
          </a:xfrm>
          <a:prstGeom prst="rect">
            <a:avLst/>
          </a:prstGeom>
          <a:noFill/>
          <a:ln w="0">
            <a:noFill/>
          </a:ln>
        </p:spPr>
        <p:txBody>
          <a:bodyPr lIns="19440" rIns="19440" tIns="0" bIns="0" anchor="t">
            <a:noAutofit/>
          </a:bodyPr>
          <a:p>
            <a:pPr marL="216000" indent="0">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52" name="PlaceHolder 2"/>
          <p:cNvSpPr>
            <a:spLocks noGrp="1"/>
          </p:cNvSpPr>
          <p:nvPr>
            <p:ph type="dt" idx="22"/>
          </p:nvPr>
        </p:nvSpPr>
        <p:spPr>
          <a:xfrm>
            <a:off x="3955680" y="-360"/>
            <a:ext cx="3024360" cy="460440"/>
          </a:xfrm>
          <a:prstGeom prst="rect">
            <a:avLst/>
          </a:prstGeom>
          <a:noFill/>
          <a:ln w="0">
            <a:noFill/>
          </a:ln>
        </p:spPr>
        <p:txBody>
          <a:bodyPr lIns="19440" rIns="19440" tIns="0" bIns="0" anchor="t">
            <a:noAutofit/>
          </a:bodyPr>
          <a:lstStyle>
            <a:lvl1pPr marL="216000" indent="0" algn="r">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defRPr b="0" i="1" lang="en-US" sz="1000" strike="noStrike" u="none">
                <a:solidFill>
                  <a:srgbClr val="000000"/>
                </a:solidFill>
                <a:effectLst/>
                <a:uFillTx/>
                <a:latin typeface="Times New Roman"/>
              </a:defRPr>
            </a:lvl1pPr>
          </a:lstStyle>
          <a:p>
            <a:pPr marL="216000" indent="0" algn="r">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53" name="PlaceHolder 3"/>
          <p:cNvSpPr>
            <a:spLocks noGrp="1"/>
          </p:cNvSpPr>
          <p:nvPr>
            <p:ph type="sldImg"/>
          </p:nvPr>
        </p:nvSpPr>
        <p:spPr>
          <a:xfrm>
            <a:off x="1195560" y="696960"/>
            <a:ext cx="4589280" cy="3441600"/>
          </a:xfrm>
          <a:prstGeom prst="rect">
            <a:avLst/>
          </a:prstGeom>
          <a:noFill/>
          <a:ln w="12600">
            <a:solidFill>
              <a:srgbClr val="000000"/>
            </a:solidFill>
            <a:miter/>
          </a:ln>
        </p:spPr>
        <p:txBody>
          <a:bodyPr lIns="90000" rIns="90000" tIns="46800" bIns="4680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Click to move the slide</a:t>
            </a:r>
            <a:endParaRPr b="0" i="1" lang="en-US" sz="4400" strike="noStrike" u="none">
              <a:solidFill>
                <a:srgbClr val="ffcc66"/>
              </a:solidFill>
              <a:effectLst/>
              <a:uFillTx/>
              <a:latin typeface="Tahoma"/>
            </a:endParaRPr>
          </a:p>
        </p:txBody>
      </p:sp>
      <p:sp>
        <p:nvSpPr>
          <p:cNvPr id="54" name="PlaceHolder 4"/>
          <p:cNvSpPr>
            <a:spLocks noGrp="1"/>
          </p:cNvSpPr>
          <p:nvPr>
            <p:ph type="body"/>
          </p:nvPr>
        </p:nvSpPr>
        <p:spPr>
          <a:xfrm>
            <a:off x="929880" y="4375080"/>
            <a:ext cx="5119560" cy="4145040"/>
          </a:xfrm>
          <a:prstGeom prst="rect">
            <a:avLst/>
          </a:prstGeom>
          <a:noFill/>
          <a:ln w="0">
            <a:noFill/>
          </a:ln>
        </p:spPr>
        <p:txBody>
          <a:bodyPr lIns="93240" rIns="9324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Click to edit the notes format</a:t>
            </a:r>
            <a:endParaRPr b="0" lang="en-US" sz="1200" strike="noStrike" u="none">
              <a:solidFill>
                <a:srgbClr val="000000"/>
              </a:solidFill>
              <a:effectLst/>
              <a:uFillTx/>
              <a:latin typeface="Tahoma"/>
            </a:endParaRPr>
          </a:p>
        </p:txBody>
      </p:sp>
      <p:sp>
        <p:nvSpPr>
          <p:cNvPr id="55" name="PlaceHolder 5"/>
          <p:cNvSpPr>
            <a:spLocks noGrp="1"/>
          </p:cNvSpPr>
          <p:nvPr>
            <p:ph type="ftr" idx="23"/>
          </p:nvPr>
        </p:nvSpPr>
        <p:spPr>
          <a:xfrm>
            <a:off x="-360" y="8749800"/>
            <a:ext cx="3024360" cy="460440"/>
          </a:xfrm>
          <a:prstGeom prst="rect">
            <a:avLst/>
          </a:prstGeom>
          <a:noFill/>
          <a:ln w="0">
            <a:noFill/>
          </a:ln>
        </p:spPr>
        <p:txBody>
          <a:bodyPr lIns="19440" rIns="19440" tIns="0" bIns="0" anchor="b">
            <a:noAutofit/>
          </a:bodyPr>
          <a:lstStyle>
            <a:lvl1pPr marL="216000" indent="0">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defRPr b="0" i="1" lang="en-US" sz="1000" strike="noStrike" u="none">
                <a:solidFill>
                  <a:srgbClr val="000000"/>
                </a:solidFill>
                <a:effectLst/>
                <a:uFillTx/>
                <a:latin typeface="Times New Roman"/>
              </a:defRPr>
            </a:lvl1pPr>
          </a:lstStyle>
          <a:p>
            <a:pPr marL="216000" indent="0">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56" name="PlaceHolder 6"/>
          <p:cNvSpPr>
            <a:spLocks noGrp="1"/>
          </p:cNvSpPr>
          <p:nvPr>
            <p:ph type="sldNum" idx="24"/>
          </p:nvPr>
        </p:nvSpPr>
        <p:spPr>
          <a:xfrm>
            <a:off x="3955680" y="8749800"/>
            <a:ext cx="3024360" cy="460440"/>
          </a:xfrm>
          <a:prstGeom prst="rect">
            <a:avLst/>
          </a:prstGeom>
          <a:noFill/>
          <a:ln w="0">
            <a:noFill/>
          </a:ln>
        </p:spPr>
        <p:txBody>
          <a:bodyPr lIns="19440" rIns="19440" tIns="0" bIns="0" anchor="b">
            <a:noAutofit/>
          </a:bodyPr>
          <a:lstStyle>
            <a:lvl1pPr marL="216000" indent="0" algn="r">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defRPr b="0" i="1" lang="en-US" sz="1000" strike="noStrike" u="none">
                <a:solidFill>
                  <a:srgbClr val="000000"/>
                </a:solidFill>
                <a:effectLst/>
                <a:uFillTx/>
                <a:latin typeface="Times New Roman"/>
              </a:defRPr>
            </a:lvl1pPr>
          </a:lstStyle>
          <a:p>
            <a:pPr marL="216000" indent="0" algn="r">
              <a:buNone/>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9230C668-79A7-4F03-B96F-07020997131B}"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0.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
</Relationships>
</file>

<file path=ppt/notesSlides/_rels/notesSlide101.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
</Relationships>
</file>

<file path=ppt/notesSlides/_rels/notesSlide102.xml.rels><?xml version="1.0" encoding="UTF-8"?>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
</Relationships>
</file>

<file path=ppt/notesSlides/_rels/notesSlide103.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
</Relationships>
</file>

<file path=ppt/notesSlides/_rels/notesSlide104.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
</Relationships>
</file>

<file path=ppt/notesSlides/_rels/notesSlide105.xml.rels><?xml version="1.0" encoding="UTF-8"?>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
</Relationships>
</file>

<file path=ppt/notesSlides/_rels/notesSlide106.xml.rels><?xml version="1.0" encoding="UTF-8"?>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
</Relationships>
</file>

<file path=ppt/notesSlides/_rels/notesSlide107.xml.rels><?xml version="1.0" encoding="UTF-8"?>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
</Relationships>
</file>

<file path=ppt/notesSlides/_rels/notesSlide108.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
</Relationships>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0.xml.rels><?xml version="1.0" encoding="UTF-8"?>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
</Relationships>
</file>

<file path=ppt/notesSlides/_rels/notesSlide111.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
</Relationships>
</file>

<file path=ppt/notesSlides/_rels/notesSlide113.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
</Relationships>
</file>

<file path=ppt/notesSlides/_rels/notesSlide115.xml.rels><?xml version="1.0" encoding="UTF-8"?>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
</Relationships>
</file>

<file path=ppt/notesSlides/_rels/notesSlide118.xml.rels><?xml version="1.0" encoding="UTF-8"?>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
</Relationships>
</file>

<file path=ppt/notesSlides/_rels/notesSlide123.xml.rels><?xml version="1.0" encoding="UTF-8"?>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
</Relationships>
</file>

<file path=ppt/notesSlides/_rels/notesSlide125.xml.rels><?xml version="1.0" encoding="UTF-8"?>
<Relationships xmlns="http://schemas.openxmlformats.org/package/2006/relationships"><Relationship Id="rId1" Type="http://schemas.openxmlformats.org/officeDocument/2006/relationships/slide" Target="../slides/slide125.xml"/><Relationship Id="rId2" Type="http://schemas.openxmlformats.org/officeDocument/2006/relationships/notesMaster" Target="../notesMasters/notesMaster1.xml"/>
</Relationships>
</file>

<file path=ppt/notesSlides/_rels/notesSlide127.xml.rels><?xml version="1.0" encoding="UTF-8"?>
<Relationships xmlns="http://schemas.openxmlformats.org/package/2006/relationships"><Relationship Id="rId1" Type="http://schemas.openxmlformats.org/officeDocument/2006/relationships/slide" Target="../slides/slide127.xml"/><Relationship Id="rId2" Type="http://schemas.openxmlformats.org/officeDocument/2006/relationships/notesMaster" Target="../notesMasters/notesMaster1.xml"/>
</Relationships>
</file>

<file path=ppt/notesSlides/_rels/notesSlide129.xml.rels><?xml version="1.0" encoding="UTF-8"?>
<Relationships xmlns="http://schemas.openxmlformats.org/package/2006/relationships"><Relationship Id="rId1" Type="http://schemas.openxmlformats.org/officeDocument/2006/relationships/slide" Target="../slides/slide129.xml"/><Relationship Id="rId2" Type="http://schemas.openxmlformats.org/officeDocument/2006/relationships/notesMaster" Target="../notesMasters/notesMaster1.xml"/>
</Relationships>
</file>

<file path=ppt/notesSlides/_rels/notesSlide132.xml.rels><?xml version="1.0" encoding="UTF-8"?>
<Relationships xmlns="http://schemas.openxmlformats.org/package/2006/relationships"><Relationship Id="rId1" Type="http://schemas.openxmlformats.org/officeDocument/2006/relationships/slide" Target="../slides/slide132.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7" name="PlaceHolder 1"/>
          <p:cNvSpPr>
            <a:spLocks noGrp="1"/>
          </p:cNvSpPr>
          <p:nvPr>
            <p:ph type="sldImg"/>
          </p:nvPr>
        </p:nvSpPr>
        <p:spPr>
          <a:xfrm>
            <a:off x="1195560" y="696960"/>
            <a:ext cx="4589280" cy="3441600"/>
          </a:xfrm>
          <a:prstGeom prst="rect">
            <a:avLst/>
          </a:prstGeom>
          <a:ln w="0">
            <a:noFill/>
          </a:ln>
        </p:spPr>
      </p:sp>
      <p:sp>
        <p:nvSpPr>
          <p:cNvPr id="1188" name="PlaceHolder 2"/>
          <p:cNvSpPr>
            <a:spLocks noGrp="1"/>
          </p:cNvSpPr>
          <p:nvPr>
            <p:ph type="body"/>
          </p:nvPr>
        </p:nvSpPr>
        <p:spPr>
          <a:xfrm>
            <a:off x="929880" y="4375080"/>
            <a:ext cx="5119560" cy="4145040"/>
          </a:xfrm>
          <a:prstGeom prst="rect">
            <a:avLst/>
          </a:prstGeom>
          <a:noFill/>
          <a:ln w="0">
            <a:noFill/>
          </a:ln>
        </p:spPr>
        <p:txBody>
          <a:bodyPr lIns="93240" rIns="9324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Welcome/Thank you</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Goals/Overall Objective of the workshop</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Importance of accurate reporting of  SQMD</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What you should go home with</a:t>
            </a:r>
            <a:endParaRPr b="0" lang="en-US" sz="1200" strike="noStrike" u="none">
              <a:solidFill>
                <a:srgbClr val="000000"/>
              </a:solidFill>
              <a:effectLst/>
              <a:uFillTx/>
              <a:latin typeface="Tahoma"/>
            </a:endParaRPr>
          </a:p>
        </p:txBody>
      </p:sp>
    </p:spTree>
  </p:cSld>
</p:notes>
</file>

<file path=ppt/notesSlides/notesSlide10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3"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6927A428-48BF-478F-A232-31941E5572C2}"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04"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05"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06"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07" name="PlaceHolder 1"/>
          <p:cNvSpPr>
            <a:spLocks noGrp="1"/>
          </p:cNvSpPr>
          <p:nvPr>
            <p:ph type="sldImg"/>
          </p:nvPr>
        </p:nvSpPr>
        <p:spPr>
          <a:xfrm>
            <a:off x="1195560" y="696960"/>
            <a:ext cx="4589280" cy="3441600"/>
          </a:xfrm>
          <a:prstGeom prst="rect">
            <a:avLst/>
          </a:prstGeom>
          <a:ln w="0">
            <a:noFill/>
          </a:ln>
        </p:spPr>
      </p:sp>
      <p:sp>
        <p:nvSpPr>
          <p:cNvPr id="1208"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0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9"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559A3113-80EE-464B-8B15-C52EF4717429}"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10"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11"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12"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13" name="PlaceHolder 1"/>
          <p:cNvSpPr>
            <a:spLocks noGrp="1"/>
          </p:cNvSpPr>
          <p:nvPr>
            <p:ph type="sldImg"/>
          </p:nvPr>
        </p:nvSpPr>
        <p:spPr>
          <a:xfrm>
            <a:off x="1195560" y="696960"/>
            <a:ext cx="4589280" cy="3441600"/>
          </a:xfrm>
          <a:prstGeom prst="rect">
            <a:avLst/>
          </a:prstGeom>
          <a:ln w="0">
            <a:noFill/>
          </a:ln>
        </p:spPr>
      </p:sp>
      <p:sp>
        <p:nvSpPr>
          <p:cNvPr id="1214" name="PlaceHolder 2"/>
          <p:cNvSpPr>
            <a:spLocks noGrp="1"/>
          </p:cNvSpPr>
          <p:nvPr>
            <p:ph type="body"/>
          </p:nvPr>
        </p:nvSpPr>
        <p:spPr>
          <a:xfrm>
            <a:off x="387360" y="4375080"/>
            <a:ext cx="6205680" cy="4145040"/>
          </a:xfrm>
          <a:prstGeom prst="rect">
            <a:avLst/>
          </a:prstGeom>
          <a:noFill/>
          <a:ln w="0">
            <a:noFill/>
          </a:ln>
        </p:spPr>
        <p:txBody>
          <a:bodyPr lIns="92520" rIns="92520" tIns="46080" bIns="46080" anchor="t">
            <a:noAutofit/>
          </a:bodyPr>
          <a:p>
            <a:pPr indent="0">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ISO procures A/S capacity in DA and HA on behalf of SCs not self-providing</a:t>
            </a:r>
            <a:endParaRPr b="0" lang="en-US" sz="1400" strike="noStrike" u="none">
              <a:solidFill>
                <a:srgbClr val="000000"/>
              </a:solidFill>
              <a:effectLst/>
              <a:uFillTx/>
              <a:latin typeface="Tahoma"/>
            </a:endParaRPr>
          </a:p>
          <a:p>
            <a:pPr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ahoma"/>
            </a:endParaRPr>
          </a:p>
          <a:p>
            <a:pPr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Spinning Reserve </a:t>
            </a:r>
            <a:endParaRPr b="0" lang="en-US" sz="1400" strike="noStrike" u="none">
              <a:solidFill>
                <a:srgbClr val="000000"/>
              </a:solidFill>
              <a:effectLst/>
              <a:uFillTx/>
              <a:latin typeface="Tahoma"/>
            </a:endParaRPr>
          </a:p>
          <a:p>
            <a:pPr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Non-Spinning Reserve </a:t>
            </a:r>
            <a:endParaRPr b="0" lang="en-US" sz="1400" strike="noStrike" u="none">
              <a:solidFill>
                <a:srgbClr val="000000"/>
              </a:solidFill>
              <a:effectLst/>
              <a:uFillTx/>
              <a:latin typeface="Tahoma"/>
            </a:endParaRPr>
          </a:p>
          <a:p>
            <a:pPr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Replacement Reserve </a:t>
            </a:r>
            <a:endParaRPr b="0" lang="en-US" sz="1400" strike="noStrike" u="none">
              <a:solidFill>
                <a:srgbClr val="000000"/>
              </a:solidFill>
              <a:effectLst/>
              <a:uFillTx/>
              <a:latin typeface="Tahoma"/>
            </a:endParaRPr>
          </a:p>
          <a:p>
            <a:pPr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AGC </a:t>
            </a:r>
            <a:endParaRPr b="0" lang="en-US" sz="1400" strike="noStrike" u="none">
              <a:solidFill>
                <a:srgbClr val="000000"/>
              </a:solidFill>
              <a:effectLst/>
              <a:uFillTx/>
              <a:latin typeface="Tahoma"/>
            </a:endParaRPr>
          </a:p>
          <a:p>
            <a:pPr lvl="1" marL="457200"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-Regulation Up &amp; Regulation Down </a:t>
            </a:r>
            <a:endParaRPr b="0" lang="en-US" sz="1400" strike="noStrike" u="none">
              <a:solidFill>
                <a:srgbClr val="000000"/>
              </a:solidFill>
              <a:effectLst/>
              <a:uFillTx/>
              <a:latin typeface="Tahoma"/>
            </a:endParaRPr>
          </a:p>
          <a:p>
            <a:pPr lvl="1" marL="457200"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 Procure typically between 5 - 12 % combined (Load Forecast </a:t>
            </a:r>
            <a:endParaRPr b="0" lang="en-US" sz="1400" strike="noStrike" u="none">
              <a:solidFill>
                <a:srgbClr val="000000"/>
              </a:solidFill>
              <a:effectLst/>
              <a:uFillTx/>
              <a:latin typeface="Tahoma"/>
            </a:endParaRPr>
          </a:p>
          <a:p>
            <a:pPr lvl="1" marL="457200"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and system conditions)</a:t>
            </a:r>
            <a:endParaRPr b="0" lang="en-US" sz="1400" strike="noStrike" u="none">
              <a:solidFill>
                <a:srgbClr val="000000"/>
              </a:solidFill>
              <a:effectLst/>
              <a:uFillTx/>
              <a:latin typeface="Tahoma"/>
            </a:endParaRPr>
          </a:p>
          <a:p>
            <a:pPr lvl="1" marL="457200"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 may vary from hour to hour dependent upon system conditions</a:t>
            </a:r>
            <a:endParaRPr b="0" lang="en-US" sz="1400" strike="noStrike" u="none">
              <a:solidFill>
                <a:srgbClr val="000000"/>
              </a:solidFill>
              <a:effectLst/>
              <a:uFillTx/>
              <a:latin typeface="Tahoma"/>
            </a:endParaRPr>
          </a:p>
          <a:p>
            <a:pPr lvl="1" marL="457200"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-SCs are charged based on Metered Demand</a:t>
            </a:r>
            <a:endParaRPr b="0" lang="en-US" sz="1400" strike="noStrike" u="none">
              <a:solidFill>
                <a:srgbClr val="000000"/>
              </a:solidFill>
              <a:effectLst/>
              <a:uFillTx/>
              <a:latin typeface="Tahoma"/>
            </a:endParaRPr>
          </a:p>
          <a:p>
            <a:pPr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Contracted Services</a:t>
            </a:r>
            <a:endParaRPr b="0" lang="en-US" sz="1400" strike="noStrike" u="none">
              <a:solidFill>
                <a:srgbClr val="000000"/>
              </a:solidFill>
              <a:effectLst/>
              <a:uFillTx/>
              <a:latin typeface="Tahoma"/>
            </a:endParaRPr>
          </a:p>
          <a:p>
            <a:pPr lvl="1" marL="457200"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Reactive Power and Voltage Control </a:t>
            </a:r>
            <a:endParaRPr b="0" lang="en-US" sz="1400" strike="noStrike" u="none">
              <a:solidFill>
                <a:srgbClr val="000000"/>
              </a:solidFill>
              <a:effectLst/>
              <a:uFillTx/>
              <a:latin typeface="Tahoma"/>
            </a:endParaRPr>
          </a:p>
          <a:p>
            <a:pPr lvl="1" marL="457200" indent="0">
              <a:lnSpc>
                <a:spcPct val="90000"/>
              </a:lnSpc>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Black Start Capability</a:t>
            </a:r>
            <a:endParaRPr b="0" lang="en-US" sz="1400" strike="noStrike" u="none">
              <a:solidFill>
                <a:srgbClr val="000000"/>
              </a:solidFill>
              <a:effectLst/>
              <a:uFillTx/>
              <a:latin typeface="Tahoma"/>
            </a:endParaRPr>
          </a:p>
          <a:p>
            <a:pPr indent="0">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ahoma"/>
            </a:endParaRPr>
          </a:p>
        </p:txBody>
      </p:sp>
    </p:spTree>
  </p:cSld>
</p:notes>
</file>

<file path=ppt/notesSlides/notesSlide10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5"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A5622A2C-D9D5-4D27-B323-79B6B8603BB3}"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16"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17"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18"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19" name="PlaceHolder 1"/>
          <p:cNvSpPr>
            <a:spLocks noGrp="1"/>
          </p:cNvSpPr>
          <p:nvPr>
            <p:ph type="sldImg"/>
          </p:nvPr>
        </p:nvSpPr>
        <p:spPr>
          <a:xfrm>
            <a:off x="1195560" y="696960"/>
            <a:ext cx="4589280" cy="3441600"/>
          </a:xfrm>
          <a:prstGeom prst="rect">
            <a:avLst/>
          </a:prstGeom>
          <a:ln w="0">
            <a:noFill/>
          </a:ln>
        </p:spPr>
      </p:sp>
      <p:sp>
        <p:nvSpPr>
          <p:cNvPr id="1220" name="PlaceHolder 2"/>
          <p:cNvSpPr>
            <a:spLocks noGrp="1"/>
          </p:cNvSpPr>
          <p:nvPr>
            <p:ph type="body"/>
          </p:nvPr>
        </p:nvSpPr>
        <p:spPr>
          <a:xfrm>
            <a:off x="542880" y="4375080"/>
            <a:ext cx="6050160" cy="4145040"/>
          </a:xfrm>
          <a:prstGeom prst="rect">
            <a:avLst/>
          </a:prstGeom>
          <a:noFill/>
          <a:ln w="0">
            <a:noFill/>
          </a:ln>
        </p:spPr>
        <p:txBody>
          <a:bodyPr lIns="92520" rIns="92520" tIns="46080" bIns="46080" anchor="t">
            <a:noAutofit/>
          </a:bodyPr>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ahoma"/>
              </a:rPr>
              <a:t>AGC</a:t>
            </a:r>
            <a:r>
              <a:rPr b="0" lang="en-US" sz="1200" strike="noStrike" u="none">
                <a:solidFill>
                  <a:srgbClr val="000000"/>
                </a:solidFill>
                <a:effectLst/>
                <a:uFillTx/>
                <a:latin typeface="Tahoma"/>
              </a:rPr>
              <a:t> </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-Regulation Up &amp; Regulation Down - </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-on-line, synchronized, gen capacity, </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-available to respond to AGC control signals second-by second</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-Enables continuous balancing of resources and load</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-Allows us to maintain frequency during normal conditions</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Procure typically between 5 - 12 % combined </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-Load Forecast and system conditions</a:t>
            </a:r>
            <a:endParaRPr b="0" lang="en-US" sz="1200" strike="noStrike" u="none">
              <a:solidFill>
                <a:srgbClr val="000000"/>
              </a:solidFill>
              <a:effectLst/>
              <a:uFillTx/>
              <a:latin typeface="Tahoma"/>
            </a:endParaRPr>
          </a:p>
          <a:p>
            <a:pPr lvl="1" marL="457200"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may vary from hour to hour dependent upon system conditions</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-SCs are charged based on their share of Metered Load</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-less self-provisions, and purchases</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-plus on demand obligation and sales</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ahoma"/>
              </a:rPr>
              <a:t>SP &amp; NSP</a:t>
            </a:r>
            <a:r>
              <a:rPr b="0" lang="en-US" sz="1200" strike="noStrike" u="none">
                <a:solidFill>
                  <a:srgbClr val="000000"/>
                </a:solidFill>
                <a:effectLst/>
                <a:uFillTx/>
                <a:latin typeface="Tahoma"/>
              </a:rPr>
              <a:t> - </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-Spin on-line and synchronized (available in 10 minutes)</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-Not on-line but able to synchronize and be available in 10 min</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-Cost allocated to SC’s based on their share of total Metered Demand </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(Load + Firm Exports)</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Obligation</a:t>
            </a: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- 100% non-firm import</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- 5% of demand served by hydro</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- 7% of demand served by thermal generation</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Tahoma"/>
              </a:rPr>
              <a:t>RR</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-Quantity procured determined by system conditions </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	</a:t>
            </a:r>
            <a:r>
              <a:rPr b="0" lang="en-US" sz="1200" strike="noStrike" u="none">
                <a:solidFill>
                  <a:srgbClr val="000000"/>
                </a:solidFill>
                <a:effectLst/>
                <a:uFillTx/>
                <a:latin typeface="Tahoma"/>
              </a:rPr>
              <a:t>-Compare schedules and forecasts</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-Cost of Replacement Reserves allocated to SCs deviating from schedule</a:t>
            </a:r>
            <a:endParaRPr b="0" lang="en-US" sz="1200" strike="noStrike" u="none">
              <a:solidFill>
                <a:srgbClr val="000000"/>
              </a:solidFill>
              <a:effectLst/>
              <a:uFillTx/>
              <a:latin typeface="Tahoma"/>
            </a:endParaRPr>
          </a:p>
          <a:p>
            <a:pPr indent="0">
              <a:spcBef>
                <a:spcPts val="374"/>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If dispatched, Energy associated with capacity settled at real-time ex-post interval price </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Non-Spinning Reserve </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Replacement Reserve </a:t>
            </a:r>
            <a:endParaRPr b="0" lang="en-US" sz="1200" strike="noStrike" u="none">
              <a:solidFill>
                <a:srgbClr val="000000"/>
              </a:solidFill>
              <a:effectLst/>
              <a:uFillTx/>
              <a:latin typeface="Tahoma"/>
            </a:endParaRPr>
          </a:p>
          <a:p>
            <a:pPr indent="0">
              <a:lnSpc>
                <a:spcPct val="90000"/>
              </a:lnSpc>
              <a:spcBef>
                <a:spcPts val="451"/>
              </a:spcBef>
              <a:buNone/>
              <a:tabLst>
                <a:tab algn="l" pos="0"/>
                <a:tab algn="l" pos="457200"/>
                <a:tab algn="l" pos="125748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0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1"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9D2921D3-A666-4FC4-B90F-D3F3E1066D13}"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22"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23"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24"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25" name="PlaceHolder 1"/>
          <p:cNvSpPr>
            <a:spLocks noGrp="1"/>
          </p:cNvSpPr>
          <p:nvPr>
            <p:ph type="sldImg"/>
          </p:nvPr>
        </p:nvSpPr>
        <p:spPr>
          <a:xfrm>
            <a:off x="1195560" y="696960"/>
            <a:ext cx="4589280" cy="3441600"/>
          </a:xfrm>
          <a:prstGeom prst="rect">
            <a:avLst/>
          </a:prstGeom>
          <a:ln w="0">
            <a:noFill/>
          </a:ln>
        </p:spPr>
      </p:sp>
      <p:sp>
        <p:nvSpPr>
          <p:cNvPr id="1226"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0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7"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ECD5D1FF-4EC0-4D40-8111-9D45C78CB449}"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28"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29"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30"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31" name="PlaceHolder 1"/>
          <p:cNvSpPr>
            <a:spLocks noGrp="1"/>
          </p:cNvSpPr>
          <p:nvPr>
            <p:ph type="sldImg"/>
          </p:nvPr>
        </p:nvSpPr>
        <p:spPr>
          <a:xfrm>
            <a:off x="1195560" y="696960"/>
            <a:ext cx="4589280" cy="3441600"/>
          </a:xfrm>
          <a:prstGeom prst="rect">
            <a:avLst/>
          </a:prstGeom>
          <a:ln w="0">
            <a:noFill/>
          </a:ln>
        </p:spPr>
      </p:sp>
      <p:sp>
        <p:nvSpPr>
          <p:cNvPr id="1232" name="PlaceHolder 2"/>
          <p:cNvSpPr>
            <a:spLocks noGrp="1"/>
          </p:cNvSpPr>
          <p:nvPr>
            <p:ph type="body"/>
          </p:nvPr>
        </p:nvSpPr>
        <p:spPr>
          <a:xfrm>
            <a:off x="929880" y="4375080"/>
            <a:ext cx="5119560" cy="4145040"/>
          </a:xfrm>
          <a:prstGeom prst="rect">
            <a:avLst/>
          </a:prstGeom>
          <a:noFill/>
          <a:ln w="0">
            <a:noFill/>
          </a:ln>
        </p:spPr>
        <p:txBody>
          <a:bodyPr lIns="0" rIns="0" tIns="0" bIns="0" anchor="ctr">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ahoma"/>
            </a:endParaRPr>
          </a:p>
        </p:txBody>
      </p:sp>
    </p:spTree>
  </p:cSld>
</p:notes>
</file>

<file path=ppt/notesSlides/notesSlide10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3"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CAF3DEDA-91CF-4A79-AB26-BA28DFA31402}"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34"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35"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36"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37" name="PlaceHolder 1"/>
          <p:cNvSpPr>
            <a:spLocks noGrp="1"/>
          </p:cNvSpPr>
          <p:nvPr>
            <p:ph type="sldImg"/>
          </p:nvPr>
        </p:nvSpPr>
        <p:spPr>
          <a:xfrm>
            <a:off x="1195560" y="696960"/>
            <a:ext cx="4589280" cy="3441600"/>
          </a:xfrm>
          <a:prstGeom prst="rect">
            <a:avLst/>
          </a:prstGeom>
          <a:ln w="0">
            <a:noFill/>
          </a:ln>
        </p:spPr>
      </p:sp>
      <p:sp>
        <p:nvSpPr>
          <p:cNvPr id="1238" name="PlaceHolder 2"/>
          <p:cNvSpPr>
            <a:spLocks noGrp="1"/>
          </p:cNvSpPr>
          <p:nvPr>
            <p:ph type="body"/>
          </p:nvPr>
        </p:nvSpPr>
        <p:spPr>
          <a:xfrm>
            <a:off x="929880" y="4375080"/>
            <a:ext cx="5119560" cy="4145040"/>
          </a:xfrm>
          <a:prstGeom prst="rect">
            <a:avLst/>
          </a:prstGeom>
          <a:noFill/>
          <a:ln w="0">
            <a:noFill/>
          </a:ln>
        </p:spPr>
        <p:txBody>
          <a:bodyPr lIns="92520" rIns="92520" tIns="46080" bIns="46080" anchor="t">
            <a:noAutofit/>
          </a:bodyPr>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ahoma"/>
              </a:rPr>
              <a:t>Adjustment bids contain information on the SC’s value to increment (inc) its generation upward by a specified quantity and the value to move downwards (dec) by a quantity</a:t>
            </a:r>
            <a:endParaRPr b="0" lang="en-US" sz="1100" strike="noStrike" u="none">
              <a:solidFill>
                <a:srgbClr val="000000"/>
              </a:solidFill>
              <a:effectLst/>
              <a:uFillTx/>
              <a:latin typeface="Tahoma"/>
            </a:endParaRPr>
          </a:p>
          <a:p>
            <a:pPr indent="0" algn="ctr">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ahoma"/>
              </a:rPr>
              <a:t>If ISO DECs SC’s Generator, SC pays ISO</a:t>
            </a:r>
            <a:endParaRPr b="0" lang="en-US" sz="1100" strike="noStrike" u="none">
              <a:solidFill>
                <a:srgbClr val="000000"/>
              </a:solidFill>
              <a:effectLst/>
              <a:uFillTx/>
              <a:latin typeface="Tahoma"/>
            </a:endParaRPr>
          </a:p>
          <a:p>
            <a:pPr indent="0" algn="ctr">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ahoma"/>
              </a:rPr>
              <a:t>If ISO INCs SC’s Generator, ISO pays SC</a:t>
            </a:r>
            <a:endParaRPr b="0" lang="en-US" sz="1100" strike="noStrike" u="none">
              <a:solidFill>
                <a:srgbClr val="000000"/>
              </a:solidFill>
              <a:effectLst/>
              <a:uFillTx/>
              <a:latin typeface="Tahoma"/>
            </a:endParaRPr>
          </a:p>
          <a:p>
            <a:pPr indent="0">
              <a:spcBef>
                <a:spcPts val="337"/>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ahoma"/>
            </a:endParaRPr>
          </a:p>
          <a:p>
            <a:pPr indent="0">
              <a:spcBef>
                <a:spcPts val="41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ahoma"/>
            </a:endParaRPr>
          </a:p>
        </p:txBody>
      </p:sp>
    </p:spTree>
  </p:cSld>
</p:notes>
</file>

<file path=ppt/notesSlides/notesSlide10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9"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0DA46445-42B9-4754-B649-FDFBF26F48B1}"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40"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41"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42"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43" name="PlaceHolder 1"/>
          <p:cNvSpPr>
            <a:spLocks noGrp="1"/>
          </p:cNvSpPr>
          <p:nvPr>
            <p:ph type="sldImg"/>
          </p:nvPr>
        </p:nvSpPr>
        <p:spPr>
          <a:xfrm>
            <a:off x="1195560" y="696960"/>
            <a:ext cx="4589280" cy="3441600"/>
          </a:xfrm>
          <a:prstGeom prst="rect">
            <a:avLst/>
          </a:prstGeom>
          <a:ln w="0">
            <a:noFill/>
          </a:ln>
        </p:spPr>
      </p:sp>
      <p:sp>
        <p:nvSpPr>
          <p:cNvPr id="1244"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0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5"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D925A34E-70C0-4394-9195-DFA1DE546DC1}"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46"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47"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48"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49" name="PlaceHolder 1"/>
          <p:cNvSpPr>
            <a:spLocks noGrp="1"/>
          </p:cNvSpPr>
          <p:nvPr>
            <p:ph type="sldImg"/>
          </p:nvPr>
        </p:nvSpPr>
        <p:spPr>
          <a:xfrm>
            <a:off x="1195560" y="696960"/>
            <a:ext cx="4589280" cy="3441600"/>
          </a:xfrm>
          <a:prstGeom prst="rect">
            <a:avLst/>
          </a:prstGeom>
          <a:ln w="0">
            <a:noFill/>
          </a:ln>
        </p:spPr>
      </p:sp>
      <p:sp>
        <p:nvSpPr>
          <p:cNvPr id="1250"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0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1"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A6C2A686-8A41-4957-9637-E8C2118C2595}"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52"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53"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54"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55" name="PlaceHolder 1"/>
          <p:cNvSpPr>
            <a:spLocks noGrp="1"/>
          </p:cNvSpPr>
          <p:nvPr>
            <p:ph type="sldImg"/>
          </p:nvPr>
        </p:nvSpPr>
        <p:spPr>
          <a:xfrm>
            <a:off x="1195560" y="696960"/>
            <a:ext cx="4589280" cy="3441600"/>
          </a:xfrm>
          <a:prstGeom prst="rect">
            <a:avLst/>
          </a:prstGeom>
          <a:ln w="0">
            <a:noFill/>
          </a:ln>
        </p:spPr>
      </p:sp>
      <p:sp>
        <p:nvSpPr>
          <p:cNvPr id="1256"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7"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E7F83652-3315-46ED-9EFA-F353874A2B8C}"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58"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59"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60"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61" name="PlaceHolder 1"/>
          <p:cNvSpPr>
            <a:spLocks noGrp="1"/>
          </p:cNvSpPr>
          <p:nvPr>
            <p:ph type="sldImg"/>
          </p:nvPr>
        </p:nvSpPr>
        <p:spPr>
          <a:xfrm>
            <a:off x="1195560" y="696960"/>
            <a:ext cx="4589280" cy="3441600"/>
          </a:xfrm>
          <a:prstGeom prst="rect">
            <a:avLst/>
          </a:prstGeom>
          <a:ln w="0">
            <a:noFill/>
          </a:ln>
        </p:spPr>
      </p:sp>
      <p:sp>
        <p:nvSpPr>
          <p:cNvPr id="1262"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3"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AD70FA2A-2D93-4C10-8DD2-53479526C916}"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64"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65"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66"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67" name="PlaceHolder 1"/>
          <p:cNvSpPr>
            <a:spLocks noGrp="1"/>
          </p:cNvSpPr>
          <p:nvPr>
            <p:ph type="sldImg"/>
          </p:nvPr>
        </p:nvSpPr>
        <p:spPr>
          <a:xfrm>
            <a:off x="1195560" y="696960"/>
            <a:ext cx="4589280" cy="3441600"/>
          </a:xfrm>
          <a:prstGeom prst="rect">
            <a:avLst/>
          </a:prstGeom>
          <a:ln w="0">
            <a:noFill/>
          </a:ln>
        </p:spPr>
      </p:sp>
      <p:sp>
        <p:nvSpPr>
          <p:cNvPr id="1268"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9"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71A72256-3973-4817-89BC-AA81817EA1EE}"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70"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71"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72"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73" name="PlaceHolder 1"/>
          <p:cNvSpPr>
            <a:spLocks noGrp="1"/>
          </p:cNvSpPr>
          <p:nvPr>
            <p:ph type="sldImg"/>
          </p:nvPr>
        </p:nvSpPr>
        <p:spPr>
          <a:xfrm>
            <a:off x="1195560" y="696960"/>
            <a:ext cx="4589280" cy="3441600"/>
          </a:xfrm>
          <a:prstGeom prst="rect">
            <a:avLst/>
          </a:prstGeom>
          <a:ln w="0">
            <a:noFill/>
          </a:ln>
        </p:spPr>
      </p:sp>
      <p:sp>
        <p:nvSpPr>
          <p:cNvPr id="1274" name="PlaceHolder 2"/>
          <p:cNvSpPr>
            <a:spLocks noGrp="1"/>
          </p:cNvSpPr>
          <p:nvPr>
            <p:ph type="body"/>
          </p:nvPr>
        </p:nvSpPr>
        <p:spPr>
          <a:xfrm>
            <a:off x="929880" y="4375080"/>
            <a:ext cx="5119560" cy="4145040"/>
          </a:xfrm>
          <a:prstGeom prst="rect">
            <a:avLst/>
          </a:prstGeom>
          <a:noFill/>
          <a:ln w="0">
            <a:noFill/>
          </a:ln>
        </p:spPr>
        <p:txBody>
          <a:bodyPr lIns="92520" rIns="92520" tIns="46080" bIns="46080" anchor="t">
            <a:noAutofit/>
          </a:bodyPr>
          <a:p>
            <a:pPr indent="0">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Imbalance Energy Neutrality Adjustment </a:t>
            </a:r>
            <a:r>
              <a:rPr b="1" lang="en-US" sz="1400" strike="noStrike" u="none">
                <a:solidFill>
                  <a:srgbClr val="000000"/>
                </a:solidFill>
                <a:effectLst/>
                <a:uFillTx/>
                <a:latin typeface="Tahoma"/>
              </a:rPr>
              <a:t>(CT 1010)</a:t>
            </a:r>
            <a:endParaRPr b="0" lang="en-US" sz="1400" strike="noStrike" u="none">
              <a:solidFill>
                <a:srgbClr val="000000"/>
              </a:solidFill>
              <a:effectLst/>
              <a:uFillTx/>
              <a:latin typeface="Tahoma"/>
            </a:endParaRPr>
          </a:p>
          <a:p>
            <a:pPr lvl="1" marL="114480">
              <a:spcBef>
                <a:spcPts val="524"/>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Differences between payments and collections</a:t>
            </a:r>
            <a:endParaRPr b="0" lang="en-US" sz="1400" strike="noStrike" u="none">
              <a:solidFill>
                <a:srgbClr val="000000"/>
              </a:solidFill>
              <a:effectLst/>
              <a:uFillTx/>
              <a:latin typeface="Tahoma"/>
            </a:endParaRPr>
          </a:p>
          <a:p>
            <a:pPr lvl="1" marL="114480">
              <a:spcBef>
                <a:spcPts val="524"/>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Contributors to neutrality imbalances</a:t>
            </a:r>
            <a:endParaRPr b="0" lang="en-US" sz="1400" strike="noStrike" u="none">
              <a:solidFill>
                <a:srgbClr val="000000"/>
              </a:solidFill>
              <a:effectLst/>
              <a:uFillTx/>
              <a:latin typeface="Tahoma"/>
            </a:endParaRPr>
          </a:p>
          <a:p>
            <a:pPr lvl="3" marL="685800">
              <a:spcBef>
                <a:spcPts val="524"/>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Imbalance Energy</a:t>
            </a:r>
            <a:endParaRPr b="0" lang="en-US" sz="1400" strike="noStrike" u="none">
              <a:solidFill>
                <a:srgbClr val="000000"/>
              </a:solidFill>
              <a:effectLst/>
              <a:uFillTx/>
              <a:latin typeface="Tahoma"/>
            </a:endParaRPr>
          </a:p>
          <a:p>
            <a:pPr lvl="3" marL="685800">
              <a:spcBef>
                <a:spcPts val="524"/>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Settlement Statement adjustments </a:t>
            </a:r>
            <a:endParaRPr b="0" lang="en-US" sz="1400" strike="noStrike" u="none">
              <a:solidFill>
                <a:srgbClr val="000000"/>
              </a:solidFill>
              <a:effectLst/>
              <a:uFillTx/>
              <a:latin typeface="Tahoma"/>
            </a:endParaRPr>
          </a:p>
          <a:p>
            <a:pPr lvl="3" marL="685800">
              <a:spcBef>
                <a:spcPts val="524"/>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Interchange Inadvertent Energy</a:t>
            </a:r>
            <a:endParaRPr b="0" lang="en-US" sz="1400" strike="noStrike" u="none">
              <a:solidFill>
                <a:srgbClr val="000000"/>
              </a:solidFill>
              <a:effectLst/>
              <a:uFillTx/>
              <a:latin typeface="Tahoma"/>
            </a:endParaRPr>
          </a:p>
          <a:p>
            <a:pPr lvl="3" marL="685800">
              <a:spcBef>
                <a:spcPts val="524"/>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Periods of Inter-zonal congestion</a:t>
            </a:r>
            <a:endParaRPr b="0" lang="en-US" sz="1400" strike="noStrike" u="none">
              <a:solidFill>
                <a:srgbClr val="000000"/>
              </a:solidFill>
              <a:effectLst/>
              <a:uFillTx/>
              <a:latin typeface="Tahoma"/>
            </a:endParaRPr>
          </a:p>
          <a:p>
            <a:pPr lvl="3" marL="685800">
              <a:spcBef>
                <a:spcPts val="524"/>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Losses</a:t>
            </a:r>
            <a:endParaRPr b="0" lang="en-US" sz="1400" strike="noStrike" u="none">
              <a:solidFill>
                <a:srgbClr val="000000"/>
              </a:solidFill>
              <a:effectLst/>
              <a:uFillTx/>
              <a:latin typeface="Tahoma"/>
            </a:endParaRPr>
          </a:p>
          <a:p>
            <a:pPr lvl="3" marL="685800">
              <a:spcBef>
                <a:spcPts val="524"/>
              </a:spcBef>
              <a:buClr>
                <a:srgbClr val="000000"/>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Out of Market </a:t>
            </a:r>
            <a:endParaRPr b="0" lang="en-US" sz="1400" strike="noStrike" u="none">
              <a:solidFill>
                <a:srgbClr val="000000"/>
              </a:solidFill>
              <a:effectLst/>
              <a:uFillTx/>
              <a:latin typeface="Tahoma"/>
            </a:endParaRPr>
          </a:p>
          <a:p>
            <a:pPr indent="0">
              <a:spcBef>
                <a:spcPts val="52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ahoma"/>
            </a:endParaRPr>
          </a:p>
        </p:txBody>
      </p:sp>
    </p:spTree>
  </p:cSld>
</p:notes>
</file>

<file path=ppt/notesSlides/notesSlide1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5"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3A9EE6D4-79B8-46BB-9F01-E70A81A20D83}"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76"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77"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78"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79" name="PlaceHolder 1"/>
          <p:cNvSpPr>
            <a:spLocks noGrp="1"/>
          </p:cNvSpPr>
          <p:nvPr>
            <p:ph type="sldImg"/>
          </p:nvPr>
        </p:nvSpPr>
        <p:spPr>
          <a:xfrm>
            <a:off x="1195560" y="696960"/>
            <a:ext cx="4589280" cy="3441600"/>
          </a:xfrm>
          <a:prstGeom prst="rect">
            <a:avLst/>
          </a:prstGeom>
          <a:ln w="0">
            <a:noFill/>
          </a:ln>
        </p:spPr>
      </p:sp>
      <p:sp>
        <p:nvSpPr>
          <p:cNvPr id="1280" name="PlaceHolder 2"/>
          <p:cNvSpPr>
            <a:spLocks noGrp="1"/>
          </p:cNvSpPr>
          <p:nvPr>
            <p:ph type="body"/>
          </p:nvPr>
        </p:nvSpPr>
        <p:spPr>
          <a:xfrm>
            <a:off x="929880" y="4375080"/>
            <a:ext cx="5119560" cy="4145040"/>
          </a:xfrm>
          <a:prstGeom prst="rect">
            <a:avLst/>
          </a:prstGeom>
          <a:noFill/>
          <a:ln w="0">
            <a:noFill/>
          </a:ln>
        </p:spPr>
        <p:txBody>
          <a:bodyPr lIns="92520" rIns="92520" tIns="46080" bIns="46080" anchor="t">
            <a:noAutofit/>
          </a:bodyPr>
          <a:p>
            <a:pPr indent="0">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Charges are refunded to the IOU based upon relative revenue requirement of transmission facilities.???? </a:t>
            </a:r>
            <a:endParaRPr b="0" lang="en-US" sz="2000" strike="noStrike" u="none">
              <a:solidFill>
                <a:srgbClr val="000000"/>
              </a:solidFill>
              <a:effectLst/>
              <a:uFillTx/>
              <a:latin typeface="Tahoma"/>
            </a:endParaRPr>
          </a:p>
          <a:p>
            <a:pPr indent="0">
              <a:spcBef>
                <a:spcPts val="7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ahoma"/>
              </a:rPr>
              <a:t>Rates approved by FERC</a:t>
            </a:r>
            <a:r>
              <a:rPr b="0" lang="en-US" sz="1200" strike="noStrike" u="none">
                <a:solidFill>
                  <a:srgbClr val="000000"/>
                </a:solidFill>
                <a:effectLst/>
                <a:uFillTx/>
                <a:latin typeface="Tahoma"/>
              </a:rPr>
              <a:t> </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1"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590130E3-EEEE-4230-B180-583C7FF9A1AB}"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82"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83"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84"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85" name="PlaceHolder 1"/>
          <p:cNvSpPr>
            <a:spLocks noGrp="1"/>
          </p:cNvSpPr>
          <p:nvPr>
            <p:ph type="sldImg"/>
          </p:nvPr>
        </p:nvSpPr>
        <p:spPr>
          <a:xfrm>
            <a:off x="1195560" y="696960"/>
            <a:ext cx="4589280" cy="3441600"/>
          </a:xfrm>
          <a:prstGeom prst="rect">
            <a:avLst/>
          </a:prstGeom>
          <a:ln w="0">
            <a:noFill/>
          </a:ln>
        </p:spPr>
      </p:sp>
      <p:sp>
        <p:nvSpPr>
          <p:cNvPr id="1286"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7"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B750A95C-9C5E-440F-8B47-9E540379F27F}"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288"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289"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90"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91" name="PlaceHolder 1"/>
          <p:cNvSpPr>
            <a:spLocks noGrp="1"/>
          </p:cNvSpPr>
          <p:nvPr>
            <p:ph type="sldImg"/>
          </p:nvPr>
        </p:nvSpPr>
        <p:spPr>
          <a:xfrm>
            <a:off x="1195560" y="696960"/>
            <a:ext cx="4589280" cy="3441600"/>
          </a:xfrm>
          <a:prstGeom prst="rect">
            <a:avLst/>
          </a:prstGeom>
          <a:ln w="0">
            <a:noFill/>
          </a:ln>
        </p:spPr>
      </p:sp>
      <p:sp>
        <p:nvSpPr>
          <p:cNvPr id="1292"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1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3" name="PlaceHolder 1"/>
          <p:cNvSpPr>
            <a:spLocks noGrp="1"/>
          </p:cNvSpPr>
          <p:nvPr>
            <p:ph type="sldImg"/>
          </p:nvPr>
        </p:nvSpPr>
        <p:spPr>
          <a:xfrm>
            <a:off x="1233360" y="706320"/>
            <a:ext cx="4668840" cy="3502080"/>
          </a:xfrm>
          <a:prstGeom prst="rect">
            <a:avLst/>
          </a:prstGeom>
          <a:ln w="0">
            <a:noFill/>
          </a:ln>
        </p:spPr>
      </p:sp>
      <p:sp>
        <p:nvSpPr>
          <p:cNvPr id="1294" name="PlaceHolder 2"/>
          <p:cNvSpPr>
            <a:spLocks noGrp="1"/>
          </p:cNvSpPr>
          <p:nvPr>
            <p:ph type="body"/>
          </p:nvPr>
        </p:nvSpPr>
        <p:spPr>
          <a:xfrm>
            <a:off x="930240" y="4451400"/>
            <a:ext cx="5275440" cy="4222800"/>
          </a:xfrm>
          <a:prstGeom prst="rect">
            <a:avLst/>
          </a:prstGeom>
          <a:noFill/>
          <a:ln w="0">
            <a:noFill/>
          </a:ln>
        </p:spPr>
        <p:txBody>
          <a:bodyPr lIns="93240" rIns="9324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Very soon, PG&amp;E will complete the divestiture of its hydroelectric generation facilities… </a:t>
            </a:r>
            <a:r>
              <a:rPr b="0" i="1" lang="en-US" sz="1200" strike="noStrike" u="none">
                <a:solidFill>
                  <a:srgbClr val="000000"/>
                </a:solidFill>
                <a:effectLst/>
                <a:uFillTx/>
                <a:latin typeface="Tahoma"/>
              </a:rPr>
              <a:t>highlight other slide bullets</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Let’s take a look at the status of the hydro divestiture … </a:t>
            </a:r>
            <a:r>
              <a:rPr b="0" i="1" lang="en-US" sz="1200" strike="noStrike" u="none">
                <a:solidFill>
                  <a:srgbClr val="000000"/>
                </a:solidFill>
                <a:effectLst/>
                <a:uFillTx/>
                <a:latin typeface="Tahoma"/>
              </a:rPr>
              <a:t>next slide</a:t>
            </a:r>
            <a:r>
              <a:rPr b="0" lang="en-US" sz="1200" strike="noStrike" u="none">
                <a:solidFill>
                  <a:srgbClr val="000000"/>
                </a:solidFill>
                <a:effectLst/>
                <a:uFillTx/>
                <a:latin typeface="Tahoma"/>
              </a:rPr>
              <a:t> </a:t>
            </a:r>
            <a:endParaRPr b="0" lang="en-US" sz="1200" strike="noStrike" u="none">
              <a:solidFill>
                <a:srgbClr val="000000"/>
              </a:solidFill>
              <a:effectLst/>
              <a:uFillTx/>
              <a:latin typeface="Tahoma"/>
            </a:endParaRPr>
          </a:p>
        </p:txBody>
      </p:sp>
    </p:spTree>
  </p:cSld>
</p:notes>
</file>

<file path=ppt/notesSlides/notesSlide1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5" name="PlaceHolder 1"/>
          <p:cNvSpPr>
            <a:spLocks noGrp="1"/>
          </p:cNvSpPr>
          <p:nvPr>
            <p:ph type="sldImg"/>
          </p:nvPr>
        </p:nvSpPr>
        <p:spPr>
          <a:xfrm>
            <a:off x="1233360" y="706320"/>
            <a:ext cx="4668840" cy="3502080"/>
          </a:xfrm>
          <a:prstGeom prst="rect">
            <a:avLst/>
          </a:prstGeom>
          <a:ln w="0">
            <a:noFill/>
          </a:ln>
        </p:spPr>
      </p:sp>
      <p:sp>
        <p:nvSpPr>
          <p:cNvPr id="1296" name="PlaceHolder 2"/>
          <p:cNvSpPr>
            <a:spLocks noGrp="1"/>
          </p:cNvSpPr>
          <p:nvPr>
            <p:ph type="body"/>
          </p:nvPr>
        </p:nvSpPr>
        <p:spPr>
          <a:xfrm>
            <a:off x="930240" y="4451400"/>
            <a:ext cx="5275440" cy="4222800"/>
          </a:xfrm>
          <a:prstGeom prst="rect">
            <a:avLst/>
          </a:prstGeom>
          <a:noFill/>
          <a:ln w="0">
            <a:noFill/>
          </a:ln>
        </p:spPr>
        <p:txBody>
          <a:bodyPr lIns="93240" rIns="9324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At this time, the CPUC is looking at various methods to determine the value of PG&amp;E’s hydro facilities… </a:t>
            </a:r>
            <a:r>
              <a:rPr b="0" i="1" lang="en-US" sz="1200" strike="noStrike" u="none">
                <a:solidFill>
                  <a:srgbClr val="000000"/>
                </a:solidFill>
                <a:effectLst/>
                <a:uFillTx/>
                <a:latin typeface="Tahoma"/>
              </a:rPr>
              <a:t>review slide bullets and time lines</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Parties have until June 8th to file alternatives to PG&amp;E’s proposed auction proposal.</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The conclusion of the hydro divestiture will bring us close to ending the freeze.</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Here’s some background information on the rate freeze… </a:t>
            </a:r>
            <a:r>
              <a:rPr b="0" i="1" lang="en-US" sz="1200" strike="noStrike" u="none">
                <a:solidFill>
                  <a:srgbClr val="000000"/>
                </a:solidFill>
                <a:effectLst/>
                <a:uFillTx/>
                <a:latin typeface="Tahoma"/>
              </a:rPr>
              <a:t>next slide</a:t>
            </a:r>
            <a:endParaRPr b="0" lang="en-US" sz="1200" strike="noStrike" u="none">
              <a:solidFill>
                <a:srgbClr val="000000"/>
              </a:solidFill>
              <a:effectLst/>
              <a:uFillTx/>
              <a:latin typeface="Tahoma"/>
            </a:endParaRPr>
          </a:p>
        </p:txBody>
      </p:sp>
    </p:spTree>
  </p:cSld>
</p:notes>
</file>

<file path=ppt/notesSlides/notesSlide1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7" name="PlaceHolder 1"/>
          <p:cNvSpPr>
            <a:spLocks noGrp="1"/>
          </p:cNvSpPr>
          <p:nvPr>
            <p:ph type="sldImg"/>
          </p:nvPr>
        </p:nvSpPr>
        <p:spPr>
          <a:xfrm>
            <a:off x="1233360" y="706320"/>
            <a:ext cx="4668840" cy="3502080"/>
          </a:xfrm>
          <a:prstGeom prst="rect">
            <a:avLst/>
          </a:prstGeom>
          <a:ln w="0">
            <a:noFill/>
          </a:ln>
        </p:spPr>
      </p:sp>
      <p:sp>
        <p:nvSpPr>
          <p:cNvPr id="1298" name="PlaceHolder 2"/>
          <p:cNvSpPr>
            <a:spLocks noGrp="1"/>
          </p:cNvSpPr>
          <p:nvPr>
            <p:ph type="body"/>
          </p:nvPr>
        </p:nvSpPr>
        <p:spPr>
          <a:xfrm>
            <a:off x="930240" y="4451400"/>
            <a:ext cx="5275440" cy="4222800"/>
          </a:xfrm>
          <a:prstGeom prst="rect">
            <a:avLst/>
          </a:prstGeom>
          <a:noFill/>
          <a:ln w="0">
            <a:noFill/>
          </a:ln>
        </p:spPr>
        <p:txBody>
          <a:bodyPr lIns="93240" rIns="9324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At this time, the CPUC is looking at various methods to determine the value of PG&amp;E’s hydro facilities… </a:t>
            </a:r>
            <a:r>
              <a:rPr b="0" i="1" lang="en-US" sz="1200" strike="noStrike" u="none">
                <a:solidFill>
                  <a:srgbClr val="000000"/>
                </a:solidFill>
                <a:effectLst/>
                <a:uFillTx/>
                <a:latin typeface="Tahoma"/>
              </a:rPr>
              <a:t>review slide bullets and time lines</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Parties have until June 8th to file alternatives to PG&amp;E’s proposed auction proposal.</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The conclusion of the hydro divestiture will bring us close to ending the freeze.</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Here’s some background information on the rate freeze… </a:t>
            </a:r>
            <a:r>
              <a:rPr b="0" i="1" lang="en-US" sz="1200" strike="noStrike" u="none">
                <a:solidFill>
                  <a:srgbClr val="000000"/>
                </a:solidFill>
                <a:effectLst/>
                <a:uFillTx/>
                <a:latin typeface="Tahoma"/>
              </a:rPr>
              <a:t>next slide</a:t>
            </a:r>
            <a:endParaRPr b="0" lang="en-US" sz="1200" strike="noStrike" u="none">
              <a:solidFill>
                <a:srgbClr val="000000"/>
              </a:solidFill>
              <a:effectLst/>
              <a:uFillTx/>
              <a:latin typeface="Tahoma"/>
            </a:endParaRPr>
          </a:p>
        </p:txBody>
      </p:sp>
    </p:spTree>
  </p:cSld>
</p:notes>
</file>

<file path=ppt/notesSlides/notesSlide1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9" name="PlaceHolder 1"/>
          <p:cNvSpPr>
            <a:spLocks noGrp="1"/>
          </p:cNvSpPr>
          <p:nvPr>
            <p:ph type="sldImg"/>
          </p:nvPr>
        </p:nvSpPr>
        <p:spPr>
          <a:xfrm>
            <a:off x="1233360" y="706320"/>
            <a:ext cx="4668840" cy="3502080"/>
          </a:xfrm>
          <a:prstGeom prst="rect">
            <a:avLst/>
          </a:prstGeom>
          <a:ln w="0">
            <a:noFill/>
          </a:ln>
        </p:spPr>
      </p:sp>
      <p:sp>
        <p:nvSpPr>
          <p:cNvPr id="1300" name="PlaceHolder 2"/>
          <p:cNvSpPr>
            <a:spLocks noGrp="1"/>
          </p:cNvSpPr>
          <p:nvPr>
            <p:ph type="body"/>
          </p:nvPr>
        </p:nvSpPr>
        <p:spPr>
          <a:xfrm>
            <a:off x="930240" y="4451400"/>
            <a:ext cx="5275440" cy="4222800"/>
          </a:xfrm>
          <a:prstGeom prst="rect">
            <a:avLst/>
          </a:prstGeom>
          <a:noFill/>
          <a:ln w="0">
            <a:noFill/>
          </a:ln>
        </p:spPr>
        <p:txBody>
          <a:bodyPr lIns="93240" rIns="9324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At this time, the CPUC is looking at various methods to determine the value of PG&amp;E’s hydro facilities… </a:t>
            </a:r>
            <a:r>
              <a:rPr b="0" i="1" lang="en-US" sz="1200" strike="noStrike" u="none">
                <a:solidFill>
                  <a:srgbClr val="000000"/>
                </a:solidFill>
                <a:effectLst/>
                <a:uFillTx/>
                <a:latin typeface="Tahoma"/>
              </a:rPr>
              <a:t>review slide bullets and time lines</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Parties have until June 8th to file alternatives to PG&amp;E’s proposed auction proposal.</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The conclusion of the hydro divestiture will bring us close to ending the freeze.</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Here’s some background information on the rate freeze… </a:t>
            </a:r>
            <a:r>
              <a:rPr b="0" i="1" lang="en-US" sz="1200" strike="noStrike" u="none">
                <a:solidFill>
                  <a:srgbClr val="000000"/>
                </a:solidFill>
                <a:effectLst/>
                <a:uFillTx/>
                <a:latin typeface="Tahoma"/>
              </a:rPr>
              <a:t>next slide</a:t>
            </a:r>
            <a:endParaRPr b="0" lang="en-US" sz="1200" strike="noStrike" u="none">
              <a:solidFill>
                <a:srgbClr val="000000"/>
              </a:solidFill>
              <a:effectLst/>
              <a:uFillTx/>
              <a:latin typeface="Tahoma"/>
            </a:endParaRPr>
          </a:p>
        </p:txBody>
      </p:sp>
    </p:spTree>
  </p:cSld>
</p:notes>
</file>

<file path=ppt/notesSlides/notesSlide1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1" name="PlaceHolder 1"/>
          <p:cNvSpPr>
            <a:spLocks noGrp="1"/>
          </p:cNvSpPr>
          <p:nvPr>
            <p:ph type="sldImg"/>
          </p:nvPr>
        </p:nvSpPr>
        <p:spPr>
          <a:xfrm>
            <a:off x="1233360" y="706320"/>
            <a:ext cx="4668840" cy="3502080"/>
          </a:xfrm>
          <a:prstGeom prst="rect">
            <a:avLst/>
          </a:prstGeom>
          <a:ln w="0">
            <a:noFill/>
          </a:ln>
        </p:spPr>
      </p:sp>
      <p:sp>
        <p:nvSpPr>
          <p:cNvPr id="1302" name="PlaceHolder 2"/>
          <p:cNvSpPr>
            <a:spLocks noGrp="1"/>
          </p:cNvSpPr>
          <p:nvPr>
            <p:ph type="body"/>
          </p:nvPr>
        </p:nvSpPr>
        <p:spPr>
          <a:xfrm>
            <a:off x="930240" y="4451400"/>
            <a:ext cx="5275440" cy="4222800"/>
          </a:xfrm>
          <a:prstGeom prst="rect">
            <a:avLst/>
          </a:prstGeom>
          <a:noFill/>
          <a:ln w="0">
            <a:noFill/>
          </a:ln>
        </p:spPr>
        <p:txBody>
          <a:bodyPr lIns="93240" rIns="9324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The rate freeze is a key part of Assembly Bill 1890  --  the State law that defined the restructuring of the electric industry… </a:t>
            </a:r>
            <a:r>
              <a:rPr b="0" i="1" lang="en-US" sz="1200" strike="noStrike" u="none">
                <a:solidFill>
                  <a:srgbClr val="000000"/>
                </a:solidFill>
                <a:effectLst/>
                <a:uFillTx/>
                <a:latin typeface="Tahoma"/>
              </a:rPr>
              <a:t>highlight slide bullets</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Now, let’s see</a:t>
            </a:r>
            <a:r>
              <a:rPr b="0" i="1" lang="en-US" sz="1200" strike="noStrike" u="none">
                <a:solidFill>
                  <a:srgbClr val="000000"/>
                </a:solidFill>
                <a:effectLst/>
                <a:uFillTx/>
                <a:latin typeface="Tahoma"/>
              </a:rPr>
              <a:t> how </a:t>
            </a:r>
            <a:r>
              <a:rPr b="0" lang="en-US" sz="1200" strike="noStrike" u="none">
                <a:solidFill>
                  <a:srgbClr val="000000"/>
                </a:solidFill>
                <a:effectLst/>
                <a:uFillTx/>
                <a:latin typeface="Tahoma"/>
              </a:rPr>
              <a:t>these factors can interact to influence when the freeze will actually end…</a:t>
            </a:r>
            <a:r>
              <a:rPr b="0" i="1" lang="en-US" sz="1200" strike="noStrike" u="none">
                <a:solidFill>
                  <a:srgbClr val="000000"/>
                </a:solidFill>
                <a:effectLst/>
                <a:uFillTx/>
                <a:latin typeface="Tahoma"/>
              </a:rPr>
              <a:t> next slide</a:t>
            </a:r>
            <a:endParaRPr b="0" lang="en-US" sz="1200" strike="noStrike" u="none">
              <a:solidFill>
                <a:srgbClr val="000000"/>
              </a:solidFill>
              <a:effectLst/>
              <a:uFillTx/>
              <a:latin typeface="Tahoma"/>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9" name="PlaceHolder 1"/>
          <p:cNvSpPr>
            <a:spLocks noGrp="1"/>
          </p:cNvSpPr>
          <p:nvPr>
            <p:ph type="sldImg"/>
          </p:nvPr>
        </p:nvSpPr>
        <p:spPr>
          <a:xfrm>
            <a:off x="1195560" y="696960"/>
            <a:ext cx="4589280" cy="3441600"/>
          </a:xfrm>
          <a:prstGeom prst="rect">
            <a:avLst/>
          </a:prstGeom>
          <a:ln w="0">
            <a:noFill/>
          </a:ln>
        </p:spPr>
      </p:sp>
      <p:sp>
        <p:nvSpPr>
          <p:cNvPr id="1190" name="PlaceHolder 2"/>
          <p:cNvSpPr>
            <a:spLocks noGrp="1"/>
          </p:cNvSpPr>
          <p:nvPr>
            <p:ph type="body"/>
          </p:nvPr>
        </p:nvSpPr>
        <p:spPr>
          <a:xfrm>
            <a:off x="929880" y="4375080"/>
            <a:ext cx="5119560" cy="4145040"/>
          </a:xfrm>
          <a:prstGeom prst="rect">
            <a:avLst/>
          </a:prstGeom>
          <a:noFill/>
          <a:ln w="0">
            <a:noFill/>
          </a:ln>
        </p:spPr>
        <p:txBody>
          <a:bodyPr lIns="92520" rIns="92520" tIns="46080" bIns="4608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PGE Posts one file per day, in half hour increments</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SCE Post one file per Profile Type year to date</a:t>
            </a:r>
            <a:endParaRPr b="0" lang="en-US" sz="1200" strike="noStrike" u="none">
              <a:solidFill>
                <a:srgbClr val="000000"/>
              </a:solidFill>
              <a:effectLst/>
              <a:uFillTx/>
              <a:latin typeface="Tahoma"/>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ahoma"/>
              </a:rPr>
              <a:t>SDGE </a:t>
            </a:r>
            <a:endParaRPr b="0" lang="en-US" sz="1200" strike="noStrike" u="none">
              <a:solidFill>
                <a:srgbClr val="000000"/>
              </a:solidFill>
              <a:effectLst/>
              <a:uFillTx/>
              <a:latin typeface="Tahoma"/>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1" name=""/>
          <p:cNvSpPr/>
          <p:nvPr/>
        </p:nvSpPr>
        <p:spPr>
          <a:xfrm>
            <a:off x="3949560" y="-34920"/>
            <a:ext cx="2992680" cy="463680"/>
          </a:xfrm>
          <a:prstGeom prst="rect">
            <a:avLst/>
          </a:prstGeom>
          <a:noFill/>
          <a:ln w="0">
            <a:noFill/>
          </a:ln>
        </p:spPr>
        <p:style>
          <a:lnRef idx="0"/>
          <a:fillRef idx="0"/>
          <a:effectRef idx="0"/>
          <a:fontRef idx="minor"/>
        </p:style>
        <p:txBody>
          <a:bodyPr wrap="none" tIns="45000" bIns="45000" anchor="ctr">
            <a:noAutofit/>
          </a:bodyPr>
          <a:p>
            <a:pPr>
              <a:spcBef>
                <a:spcPts val="1500"/>
              </a:spcBef>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endParaRPr b="0" lang="en-US" sz="2400" strike="noStrike" u="none">
              <a:solidFill>
                <a:srgbClr val="ffffcc"/>
              </a:solidFill>
              <a:effectLst/>
              <a:uFillTx/>
              <a:latin typeface="Tahoma"/>
            </a:endParaRPr>
          </a:p>
        </p:txBody>
      </p:sp>
      <p:sp>
        <p:nvSpPr>
          <p:cNvPr id="1192" name=""/>
          <p:cNvSpPr/>
          <p:nvPr/>
        </p:nvSpPr>
        <p:spPr>
          <a:xfrm>
            <a:off x="3949560" y="8812080"/>
            <a:ext cx="2992680" cy="466920"/>
          </a:xfrm>
          <a:prstGeom prst="rect">
            <a:avLst/>
          </a:prstGeom>
          <a:noFill/>
          <a:ln w="0">
            <a:noFill/>
          </a:ln>
        </p:spPr>
        <p:style>
          <a:lnRef idx="0"/>
          <a:fillRef idx="0"/>
          <a:effectRef idx="0"/>
          <a:fontRef idx="minor"/>
        </p:style>
        <p:txBody>
          <a:bodyPr lIns="19440" rIns="19440" tIns="0" bIns="0" anchor="b">
            <a:noAutofit/>
          </a:bodyPr>
          <a:p>
            <a:pPr algn="r">
              <a:tabLst>
                <a:tab algn="l" pos="0"/>
                <a:tab algn="l" pos="939960"/>
                <a:tab algn="l" pos="1879560"/>
                <a:tab algn="l" pos="2819520"/>
                <a:tab algn="l" pos="3759120"/>
                <a:tab algn="l" pos="4699080"/>
                <a:tab algn="l" pos="5638680"/>
                <a:tab algn="l" pos="6578640"/>
                <a:tab algn="l" pos="7518240"/>
                <a:tab algn="l" pos="8458200"/>
                <a:tab algn="l" pos="9398160"/>
                <a:tab algn="l" pos="10337760"/>
              </a:tabLst>
            </a:pPr>
            <a:r>
              <a:rPr b="0" i="1" lang="en-US" sz="1000" strike="noStrike" u="none">
                <a:solidFill>
                  <a:srgbClr val="ffffcc"/>
                </a:solidFill>
                <a:effectLst/>
                <a:uFillTx/>
                <a:latin typeface="Tahoma"/>
              </a:rPr>
              <a:t>1</a:t>
            </a:r>
            <a:endParaRPr b="0" lang="en-US" sz="1000" strike="noStrike" u="none">
              <a:solidFill>
                <a:srgbClr val="ffffcc"/>
              </a:solidFill>
              <a:effectLst/>
              <a:uFillTx/>
              <a:latin typeface="Tahoma"/>
            </a:endParaRPr>
          </a:p>
        </p:txBody>
      </p:sp>
      <p:sp>
        <p:nvSpPr>
          <p:cNvPr id="1193" name=""/>
          <p:cNvSpPr/>
          <p:nvPr/>
        </p:nvSpPr>
        <p:spPr>
          <a:xfrm>
            <a:off x="-36360" y="8812080"/>
            <a:ext cx="3065400" cy="466920"/>
          </a:xfrm>
          <a:prstGeom prst="rect">
            <a:avLst/>
          </a:prstGeom>
          <a:noFill/>
          <a:ln w="0">
            <a:noFill/>
          </a:ln>
        </p:spPr>
        <p:style>
          <a:lnRef idx="0"/>
          <a:fillRef idx="0"/>
          <a:effectRef idx="0"/>
          <a:fontRef idx="minor"/>
        </p:style>
        <p:txBody>
          <a:bodyPr wrap="none" tIns="45000" bIns="45000" anchor="ctr">
            <a:noAutofit/>
          </a:bodyPr>
          <a:p>
            <a:pPr>
              <a:spcBef>
                <a:spcPts val="1500"/>
              </a:spcBef>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endParaRPr b="0" lang="en-US" sz="2400" strike="noStrike" u="none">
              <a:solidFill>
                <a:srgbClr val="ffffcc"/>
              </a:solidFill>
              <a:effectLst/>
              <a:uFillTx/>
              <a:latin typeface="Tahoma"/>
            </a:endParaRPr>
          </a:p>
        </p:txBody>
      </p:sp>
      <p:sp>
        <p:nvSpPr>
          <p:cNvPr id="1194" name=""/>
          <p:cNvSpPr/>
          <p:nvPr/>
        </p:nvSpPr>
        <p:spPr>
          <a:xfrm>
            <a:off x="-36360" y="-34920"/>
            <a:ext cx="3065400" cy="463680"/>
          </a:xfrm>
          <a:prstGeom prst="rect">
            <a:avLst/>
          </a:prstGeom>
          <a:noFill/>
          <a:ln w="0">
            <a:noFill/>
          </a:ln>
        </p:spPr>
        <p:style>
          <a:lnRef idx="0"/>
          <a:fillRef idx="0"/>
          <a:effectRef idx="0"/>
          <a:fontRef idx="minor"/>
        </p:style>
        <p:txBody>
          <a:bodyPr wrap="none" tIns="45000" bIns="45000" anchor="ctr">
            <a:noAutofit/>
          </a:bodyPr>
          <a:p>
            <a:pPr>
              <a:spcBef>
                <a:spcPts val="1500"/>
              </a:spcBef>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endParaRPr b="0" lang="en-US" sz="2400" strike="noStrike" u="none">
              <a:solidFill>
                <a:srgbClr val="ffffcc"/>
              </a:solidFill>
              <a:effectLst/>
              <a:uFillTx/>
              <a:latin typeface="Tahoma"/>
            </a:endParaRPr>
          </a:p>
        </p:txBody>
      </p:sp>
      <p:sp>
        <p:nvSpPr>
          <p:cNvPr id="1195" name="PlaceHolder 1"/>
          <p:cNvSpPr>
            <a:spLocks noGrp="1"/>
          </p:cNvSpPr>
          <p:nvPr>
            <p:ph type="sldImg"/>
          </p:nvPr>
        </p:nvSpPr>
        <p:spPr>
          <a:xfrm>
            <a:off x="1197000" y="708120"/>
            <a:ext cx="4587840" cy="3440160"/>
          </a:xfrm>
          <a:prstGeom prst="rect">
            <a:avLst/>
          </a:prstGeom>
          <a:ln w="0">
            <a:noFill/>
          </a:ln>
        </p:spPr>
      </p:sp>
      <p:sp>
        <p:nvSpPr>
          <p:cNvPr id="1196" name="PlaceHolder 2"/>
          <p:cNvSpPr>
            <a:spLocks noGrp="1"/>
          </p:cNvSpPr>
          <p:nvPr>
            <p:ph type="body"/>
          </p:nvPr>
        </p:nvSpPr>
        <p:spPr>
          <a:xfrm>
            <a:off x="958320" y="4387680"/>
            <a:ext cx="5061240" cy="418968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7" name=""/>
          <p:cNvSpPr txBox="1"/>
          <p:nvPr/>
        </p:nvSpPr>
        <p:spPr>
          <a:xfrm>
            <a:off x="3955680" y="8749800"/>
            <a:ext cx="3024360" cy="460440"/>
          </a:xfrm>
          <a:prstGeom prst="rect">
            <a:avLst/>
          </a:prstGeom>
          <a:noFill/>
          <a:ln w="0">
            <a:noFill/>
          </a:ln>
        </p:spPr>
        <p:txBody>
          <a:bodyPr lIns="19440" rIns="19440" tIns="0" bIns="0" anchor="b">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fld id="{C412CA55-D307-46AB-8856-7436A6F158FB}" type="slidenum">
              <a:rPr b="0" i="1"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1198" name=""/>
          <p:cNvSpPr txBox="1"/>
          <p:nvPr/>
        </p:nvSpPr>
        <p:spPr>
          <a:xfrm>
            <a:off x="-360" y="8749800"/>
            <a:ext cx="3024360" cy="460440"/>
          </a:xfrm>
          <a:prstGeom prst="rect">
            <a:avLst/>
          </a:prstGeom>
          <a:noFill/>
          <a:ln w="0">
            <a:noFill/>
          </a:ln>
        </p:spPr>
        <p:txBody>
          <a:bodyPr lIns="19440" rIns="19440" tIns="0" bIns="0" anchor="b">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&lt;footer&gt;</a:t>
            </a:r>
            <a:endParaRPr b="0" lang="en-US" sz="1000" strike="noStrike" u="none">
              <a:solidFill>
                <a:srgbClr val="000000"/>
              </a:solidFill>
              <a:effectLst/>
              <a:uFillTx/>
              <a:latin typeface="Times New Roman"/>
            </a:endParaRPr>
          </a:p>
        </p:txBody>
      </p:sp>
      <p:sp>
        <p:nvSpPr>
          <p:cNvPr id="1199" name=""/>
          <p:cNvSpPr txBox="1"/>
          <p:nvPr/>
        </p:nvSpPr>
        <p:spPr>
          <a:xfrm>
            <a:off x="-360" y="-360"/>
            <a:ext cx="3024360" cy="460440"/>
          </a:xfrm>
          <a:prstGeom prst="rect">
            <a:avLst/>
          </a:prstGeom>
          <a:noFill/>
          <a:ln w="0">
            <a:noFill/>
          </a:ln>
        </p:spPr>
        <p:txBody>
          <a:bodyPr lIns="19440" rIns="19440" tIns="0" bIns="0" anchor="t">
            <a:noAutofit/>
          </a:bodyPr>
          <a:p>
            <a:pPr marL="216000" indent="-216000">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&lt;header&gt;</a:t>
            </a:r>
            <a:endParaRPr b="0" lang="en-US" sz="1000" strike="noStrike" u="none">
              <a:solidFill>
                <a:srgbClr val="000000"/>
              </a:solidFill>
              <a:effectLst/>
              <a:uFillTx/>
              <a:latin typeface="Times New Roman"/>
            </a:endParaRPr>
          </a:p>
        </p:txBody>
      </p:sp>
      <p:sp>
        <p:nvSpPr>
          <p:cNvPr id="1200" name=""/>
          <p:cNvSpPr txBox="1"/>
          <p:nvPr/>
        </p:nvSpPr>
        <p:spPr>
          <a:xfrm>
            <a:off x="3955680" y="-360"/>
            <a:ext cx="3024360" cy="460440"/>
          </a:xfrm>
          <a:prstGeom prst="rect">
            <a:avLst/>
          </a:prstGeom>
          <a:noFill/>
          <a:ln w="0">
            <a:noFill/>
          </a:ln>
        </p:spPr>
        <p:txBody>
          <a:bodyPr lIns="19440" rIns="19440" tIns="0" bIns="0" anchor="t">
            <a:noAutofit/>
          </a:bodyPr>
          <a:p>
            <a:pPr marL="216000" indent="-216000" algn="r">
              <a:buClr>
                <a:srgbClr val="000000"/>
              </a:buClr>
              <a:buSzPct val="45000"/>
              <a:buFont typeface="Wingdings" charset="2"/>
              <a:buChar char=""/>
              <a:tabLst>
                <a:tab algn="l" pos="0"/>
                <a:tab algn="l" pos="925560"/>
                <a:tab algn="l" pos="1851120"/>
                <a:tab algn="l" pos="2776680"/>
                <a:tab algn="l" pos="3701880"/>
                <a:tab algn="l" pos="4627440"/>
                <a:tab algn="l" pos="5553000"/>
                <a:tab algn="l" pos="6478560"/>
                <a:tab algn="l" pos="7404120"/>
                <a:tab algn="l" pos="8329680"/>
                <a:tab algn="l" pos="9255240"/>
                <a:tab algn="l" pos="10180800"/>
              </a:tabLst>
            </a:pPr>
            <a:r>
              <a:rPr b="0" i="1" lang="en-US" sz="1000" strike="noStrike" u="none">
                <a:solidFill>
                  <a:srgbClr val="000000"/>
                </a:solidFill>
                <a:effectLst/>
                <a:uFillTx/>
                <a:latin typeface="Times New Roman"/>
              </a:rPr>
              <a:t>&lt;date/time&gt;</a:t>
            </a:r>
            <a:endParaRPr b="0" lang="en-US" sz="1000" strike="noStrike" u="none">
              <a:solidFill>
                <a:srgbClr val="000000"/>
              </a:solidFill>
              <a:effectLst/>
              <a:uFillTx/>
              <a:latin typeface="Times New Roman"/>
            </a:endParaRPr>
          </a:p>
        </p:txBody>
      </p:sp>
      <p:sp>
        <p:nvSpPr>
          <p:cNvPr id="1201" name="PlaceHolder 1"/>
          <p:cNvSpPr>
            <a:spLocks noGrp="1"/>
          </p:cNvSpPr>
          <p:nvPr>
            <p:ph type="sldImg"/>
          </p:nvPr>
        </p:nvSpPr>
        <p:spPr>
          <a:xfrm>
            <a:off x="1195560" y="696960"/>
            <a:ext cx="4589280" cy="3441600"/>
          </a:xfrm>
          <a:prstGeom prst="rect">
            <a:avLst/>
          </a:prstGeom>
          <a:ln w="0">
            <a:noFill/>
          </a:ln>
        </p:spPr>
      </p:sp>
      <p:sp>
        <p:nvSpPr>
          <p:cNvPr id="1202" name="PlaceHolder 2"/>
          <p:cNvSpPr>
            <a:spLocks noGrp="1"/>
          </p:cNvSpPr>
          <p:nvPr>
            <p:ph type="body"/>
          </p:nvPr>
        </p:nvSpPr>
        <p:spPr>
          <a:xfrm>
            <a:off x="929880" y="4375080"/>
            <a:ext cx="5119560" cy="414504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ahoma"/>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hart" preserve="1">
  <p:cSld name="Default">
    <p:bg>
      <p:bgPr>
        <a:solidFill>
          <a:srgbClr val="000000"/>
        </a:solidFill>
      </p:bgPr>
    </p:bg>
    <p:spTree>
      <p:nvGrpSpPr>
        <p:cNvPr id="1" name=""/>
        <p:cNvGrpSpPr/>
        <p:nvPr/>
      </p:nvGrpSpPr>
      <p:grpSpPr>
        <a:xfrm>
          <a:off x="0" y="0"/>
          <a:ext cx="0" cy="0"/>
          <a:chOff x="0" y="0"/>
          <a:chExt cx="0" cy="0"/>
        </a:xfrm>
      </p:grpSpPr>
      <p:grpSp>
        <p:nvGrpSpPr>
          <p:cNvPr id="0" name=""/>
          <p:cNvGrpSpPr/>
          <p:nvPr/>
        </p:nvGrpSpPr>
        <p:grpSpPr>
          <a:xfrm>
            <a:off x="457200" y="992160"/>
            <a:ext cx="8152920" cy="1599840"/>
            <a:chOff x="457200" y="992160"/>
            <a:chExt cx="8152920" cy="1599840"/>
          </a:xfrm>
        </p:grpSpPr>
        <p:sp>
          <p:nvSpPr>
            <p:cNvPr id="1" name=""/>
            <p:cNvSpPr/>
            <p:nvPr/>
          </p:nvSpPr>
          <p:spPr>
            <a:xfrm>
              <a:off x="2886480" y="992160"/>
              <a:ext cx="5723640" cy="1599840"/>
            </a:xfrm>
            <a:custGeom>
              <a:avLst/>
              <a:gdLst/>
              <a:ahLst/>
              <a:rect l="l" t="t" r="r" b="b"/>
              <a:pathLst>
                <a:path stroke="0" w="21600" h="21600">
                  <a:moveTo>
                    <a:pt x="10794" y="0"/>
                  </a:moveTo>
                  <a:arcTo wR="10800" hR="10800" stAng="-5401907" swAng="10851576"/>
                  <a:lnTo>
                    <a:pt x="10800" y="10800"/>
                  </a:lnTo>
                  <a:close/>
                </a:path>
                <a:path fill="none" w="21600" h="21600">
                  <a:moveTo>
                    <a:pt x="10794" y="0"/>
                  </a:moveTo>
                  <a:arcTo wR="10800" hR="10800" stAng="-5401907" swAng="10851576"/>
                </a:path>
              </a:pathLst>
            </a:custGeom>
            <a:gradFill rotWithShape="0">
              <a:gsLst>
                <a:gs pos="0">
                  <a:srgbClr val="6633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2" name=""/>
            <p:cNvSpPr/>
            <p:nvPr/>
          </p:nvSpPr>
          <p:spPr>
            <a:xfrm>
              <a:off x="2811960" y="1157400"/>
              <a:ext cx="5726880" cy="1269360"/>
            </a:xfrm>
            <a:custGeom>
              <a:avLst/>
              <a:gdLst/>
              <a:ahLst/>
              <a:rect l="l" t="t" r="r" b="b"/>
              <a:pathLst>
                <a:path stroke="0" w="21600" h="21600">
                  <a:moveTo>
                    <a:pt x="10794" y="0"/>
                  </a:moveTo>
                  <a:arcTo wR="10800" hR="10800" stAng="-5401906" swAng="10853497"/>
                  <a:lnTo>
                    <a:pt x="10800" y="10800"/>
                  </a:lnTo>
                  <a:close/>
                </a:path>
                <a:path fill="none" w="21600" h="21600">
                  <a:moveTo>
                    <a:pt x="10794" y="0"/>
                  </a:moveTo>
                  <a:arcTo wR="10800" hR="10800" stAng="-5401906" swAng="10853497"/>
                </a:path>
              </a:pathLst>
            </a:custGeom>
            <a:gradFill rotWithShape="0">
              <a:gsLst>
                <a:gs pos="0">
                  <a:srgbClr val="8944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3" name=""/>
            <p:cNvSpPr/>
            <p:nvPr/>
          </p:nvSpPr>
          <p:spPr>
            <a:xfrm>
              <a:off x="2771280" y="1378080"/>
              <a:ext cx="5722920" cy="828360"/>
            </a:xfrm>
            <a:custGeom>
              <a:avLst/>
              <a:gdLst/>
              <a:ahLst/>
              <a:rect l="l" t="t" r="r" b="b"/>
              <a:pathLst>
                <a:path stroke="0" w="21600" h="21600">
                  <a:moveTo>
                    <a:pt x="10794" y="0"/>
                  </a:moveTo>
                  <a:arcTo wR="10800" hR="10800" stAng="-5401907" swAng="10853596"/>
                  <a:lnTo>
                    <a:pt x="10800" y="10800"/>
                  </a:lnTo>
                  <a:close/>
                </a:path>
                <a:path fill="none" w="21600" h="21600">
                  <a:moveTo>
                    <a:pt x="10794" y="0"/>
                  </a:moveTo>
                  <a:arcTo wR="10800" hR="10800" stAng="-5401907" swAng="10853596"/>
                </a:path>
              </a:pathLst>
            </a:custGeom>
            <a:gradFill rotWithShape="0">
              <a:gsLst>
                <a:gs pos="0">
                  <a:srgbClr val="b75b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4" name=""/>
            <p:cNvSpPr/>
            <p:nvPr/>
          </p:nvSpPr>
          <p:spPr>
            <a:xfrm>
              <a:off x="457200" y="1708200"/>
              <a:ext cx="7918560" cy="164880"/>
            </a:xfrm>
            <a:prstGeom prst="roundRect">
              <a:avLst>
                <a:gd name="adj" fmla="val 49995"/>
              </a:avLst>
            </a:prstGeom>
            <a:gradFill rotWithShape="0">
              <a:gsLst>
                <a:gs pos="0">
                  <a:srgbClr val="ffbf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grpSp>
      <p:sp>
        <p:nvSpPr>
          <p:cNvPr id="5"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Click to edit the title text format</a:t>
            </a:r>
            <a:endParaRPr b="0" i="1" lang="en-US" sz="4400" strike="noStrike" u="none">
              <a:solidFill>
                <a:srgbClr val="ffcc66"/>
              </a:solidFill>
              <a:effectLst/>
              <a:uFillTx/>
              <a:latin typeface="Tahoma"/>
            </a:endParaRPr>
          </a:p>
        </p:txBody>
      </p:sp>
      <p:sp>
        <p:nvSpPr>
          <p:cNvPr id="6" name="PlaceHolder 2"/>
          <p:cNvSpPr>
            <a:spLocks noGrp="1"/>
          </p:cNvSpPr>
          <p:nvPr>
            <p:ph type="body"/>
          </p:nvPr>
        </p:nvSpPr>
        <p:spPr>
          <a:xfrm>
            <a:off x="685800" y="205740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Click to edit the outline text format</a:t>
            </a:r>
            <a:endParaRPr b="0" lang="en-US" sz="3200" strike="noStrike" u="none">
              <a:solidFill>
                <a:srgbClr val="ffffcc"/>
              </a:solidFill>
              <a:effectLst/>
              <a:uFillTx/>
              <a:latin typeface="Tahoma"/>
            </a:endParaRPr>
          </a:p>
          <a:p>
            <a:pPr lvl="1" marL="743040" indent="-28584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Second Outline Level</a:t>
            </a:r>
            <a:endParaRPr b="0" lang="en-US" sz="3200" strike="noStrike" u="none">
              <a:solidFill>
                <a:srgbClr val="ffffcc"/>
              </a:solidFill>
              <a:effectLst/>
              <a:uFillTx/>
              <a:latin typeface="Tahoma"/>
            </a:endParaRPr>
          </a:p>
          <a:p>
            <a:pPr lvl="2" marL="11430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Third Outline Level</a:t>
            </a:r>
            <a:endParaRPr b="0" lang="en-US" sz="3200" strike="noStrike" u="none">
              <a:solidFill>
                <a:srgbClr val="ffffcc"/>
              </a:solidFill>
              <a:effectLst/>
              <a:uFillTx/>
              <a:latin typeface="Tahoma"/>
            </a:endParaRPr>
          </a:p>
          <a:p>
            <a:pPr lvl="3" marL="16002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Fourth Outline Level</a:t>
            </a:r>
            <a:endParaRPr b="0" lang="en-US" sz="3200" strike="noStrike" u="none">
              <a:solidFill>
                <a:srgbClr val="ffffcc"/>
              </a:solidFill>
              <a:effectLst/>
              <a:uFillTx/>
              <a:latin typeface="Tahoma"/>
            </a:endParaRPr>
          </a:p>
          <a:p>
            <a:pPr lvl="4" marL="20574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Fifth Outline Level</a:t>
            </a:r>
            <a:endParaRPr b="0" lang="en-US" sz="3200" strike="noStrike" u="none">
              <a:solidFill>
                <a:srgbClr val="ffffcc"/>
              </a:solidFill>
              <a:effectLst/>
              <a:uFillTx/>
              <a:latin typeface="Tahoma"/>
            </a:endParaRPr>
          </a:p>
          <a:p>
            <a:pPr lvl="5"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Sixth Outline Level</a:t>
            </a:r>
            <a:endParaRPr b="0" lang="en-US" sz="3200" strike="noStrike" u="none">
              <a:solidFill>
                <a:srgbClr val="ffffcc"/>
              </a:solidFill>
              <a:effectLst/>
              <a:uFillTx/>
              <a:latin typeface="Tahoma"/>
            </a:endParaRPr>
          </a:p>
          <a:p>
            <a:pPr lvl="6"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Seventh Outline Level</a:t>
            </a:r>
            <a:endParaRPr b="0" lang="en-US" sz="3200" strike="noStrike" u="none">
              <a:solidFill>
                <a:srgbClr val="ffffcc"/>
              </a:solidFill>
              <a:effectLst/>
              <a:uFillTx/>
              <a:latin typeface="Tahoma"/>
            </a:endParaRPr>
          </a:p>
        </p:txBody>
      </p:sp>
      <p:sp>
        <p:nvSpPr>
          <p:cNvPr id="7" name="PlaceHolder 3"/>
          <p:cNvSpPr>
            <a:spLocks noGrp="1"/>
          </p:cNvSpPr>
          <p:nvPr>
            <p:ph type="dt" idx="1"/>
          </p:nvPr>
        </p:nvSpPr>
        <p:spPr>
          <a:xfrm>
            <a:off x="685800" y="632448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8" name="PlaceHolder 4"/>
          <p:cNvSpPr>
            <a:spLocks noGrp="1"/>
          </p:cNvSpPr>
          <p:nvPr>
            <p:ph type="ftr" idx="2"/>
          </p:nvPr>
        </p:nvSpPr>
        <p:spPr>
          <a:xfrm>
            <a:off x="3124080" y="632448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&lt;footer&gt;</a:t>
            </a:r>
            <a:endParaRPr b="0" lang="en-US" sz="1400" strike="noStrike" u="none">
              <a:solidFill>
                <a:srgbClr val="ffffff"/>
              </a:solidFill>
              <a:effectLst/>
              <a:uFillTx/>
              <a:latin typeface="Times New Roman"/>
            </a:endParaRPr>
          </a:p>
        </p:txBody>
      </p:sp>
      <p:sp>
        <p:nvSpPr>
          <p:cNvPr id="9" name="PlaceHolder 5"/>
          <p:cNvSpPr>
            <a:spLocks noGrp="1"/>
          </p:cNvSpPr>
          <p:nvPr>
            <p:ph type="sldNum" idx="3"/>
          </p:nvPr>
        </p:nvSpPr>
        <p:spPr>
          <a:xfrm>
            <a:off x="6553080" y="632448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53072EA-04AB-4D4D-98BE-A78F3FBE4610}" type="slidenum">
              <a:rPr b="0" lang="en-US" sz="1400" strike="noStrike" u="none">
                <a:solidFill>
                  <a:srgbClr val="ffffcc"/>
                </a:solidFill>
                <a:effectLst/>
                <a:uFillTx/>
                <a:latin typeface="Times New Roman"/>
              </a:rPr>
              <a:t>&lt;number&gt;</a:t>
            </a:fld>
            <a:endParaRPr b="0" lang="en-US" sz="1400" strike="noStrike" u="none">
              <a:solidFill>
                <a:srgbClr val="ffffff"/>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bl" preserve="1">
  <p:cSld name="Default">
    <p:bg>
      <p:bgPr>
        <a:solidFill>
          <a:srgbClr val="000000"/>
        </a:solidFill>
      </p:bgPr>
    </p:bg>
    <p:spTree>
      <p:nvGrpSpPr>
        <p:cNvPr id="1" name=""/>
        <p:cNvGrpSpPr/>
        <p:nvPr/>
      </p:nvGrpSpPr>
      <p:grpSpPr>
        <a:xfrm>
          <a:off x="0" y="0"/>
          <a:ext cx="0" cy="0"/>
          <a:chOff x="0" y="0"/>
          <a:chExt cx="0" cy="0"/>
        </a:xfrm>
      </p:grpSpPr>
      <p:grpSp>
        <p:nvGrpSpPr>
          <p:cNvPr id="10" name=""/>
          <p:cNvGrpSpPr/>
          <p:nvPr/>
        </p:nvGrpSpPr>
        <p:grpSpPr>
          <a:xfrm>
            <a:off x="457200" y="992160"/>
            <a:ext cx="8152920" cy="1599840"/>
            <a:chOff x="457200" y="992160"/>
            <a:chExt cx="8152920" cy="1599840"/>
          </a:xfrm>
        </p:grpSpPr>
        <p:sp>
          <p:nvSpPr>
            <p:cNvPr id="1" name=""/>
            <p:cNvSpPr/>
            <p:nvPr/>
          </p:nvSpPr>
          <p:spPr>
            <a:xfrm>
              <a:off x="2886480" y="992160"/>
              <a:ext cx="5723640" cy="1599840"/>
            </a:xfrm>
            <a:custGeom>
              <a:avLst/>
              <a:gdLst/>
              <a:ahLst/>
              <a:rect l="l" t="t" r="r" b="b"/>
              <a:pathLst>
                <a:path stroke="0" w="21600" h="21600">
                  <a:moveTo>
                    <a:pt x="10794" y="0"/>
                  </a:moveTo>
                  <a:arcTo wR="10800" hR="10800" stAng="-5401907" swAng="10851576"/>
                  <a:lnTo>
                    <a:pt x="10800" y="10800"/>
                  </a:lnTo>
                  <a:close/>
                </a:path>
                <a:path fill="none" w="21600" h="21600">
                  <a:moveTo>
                    <a:pt x="10794" y="0"/>
                  </a:moveTo>
                  <a:arcTo wR="10800" hR="10800" stAng="-5401907" swAng="10851576"/>
                </a:path>
              </a:pathLst>
            </a:custGeom>
            <a:gradFill rotWithShape="0">
              <a:gsLst>
                <a:gs pos="0">
                  <a:srgbClr val="6633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2" name=""/>
            <p:cNvSpPr/>
            <p:nvPr/>
          </p:nvSpPr>
          <p:spPr>
            <a:xfrm>
              <a:off x="2811960" y="1157400"/>
              <a:ext cx="5726880" cy="1269360"/>
            </a:xfrm>
            <a:custGeom>
              <a:avLst/>
              <a:gdLst/>
              <a:ahLst/>
              <a:rect l="l" t="t" r="r" b="b"/>
              <a:pathLst>
                <a:path stroke="0" w="21600" h="21600">
                  <a:moveTo>
                    <a:pt x="10794" y="0"/>
                  </a:moveTo>
                  <a:arcTo wR="10800" hR="10800" stAng="-5401906" swAng="10853497"/>
                  <a:lnTo>
                    <a:pt x="10800" y="10800"/>
                  </a:lnTo>
                  <a:close/>
                </a:path>
                <a:path fill="none" w="21600" h="21600">
                  <a:moveTo>
                    <a:pt x="10794" y="0"/>
                  </a:moveTo>
                  <a:arcTo wR="10800" hR="10800" stAng="-5401906" swAng="10853497"/>
                </a:path>
              </a:pathLst>
            </a:custGeom>
            <a:gradFill rotWithShape="0">
              <a:gsLst>
                <a:gs pos="0">
                  <a:srgbClr val="8944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3" name=""/>
            <p:cNvSpPr/>
            <p:nvPr/>
          </p:nvSpPr>
          <p:spPr>
            <a:xfrm>
              <a:off x="2771280" y="1378080"/>
              <a:ext cx="5722920" cy="828360"/>
            </a:xfrm>
            <a:custGeom>
              <a:avLst/>
              <a:gdLst/>
              <a:ahLst/>
              <a:rect l="l" t="t" r="r" b="b"/>
              <a:pathLst>
                <a:path stroke="0" w="21600" h="21600">
                  <a:moveTo>
                    <a:pt x="10794" y="0"/>
                  </a:moveTo>
                  <a:arcTo wR="10800" hR="10800" stAng="-5401907" swAng="10853596"/>
                  <a:lnTo>
                    <a:pt x="10800" y="10800"/>
                  </a:lnTo>
                  <a:close/>
                </a:path>
                <a:path fill="none" w="21600" h="21600">
                  <a:moveTo>
                    <a:pt x="10794" y="0"/>
                  </a:moveTo>
                  <a:arcTo wR="10800" hR="10800" stAng="-5401907" swAng="10853596"/>
                </a:path>
              </a:pathLst>
            </a:custGeom>
            <a:gradFill rotWithShape="0">
              <a:gsLst>
                <a:gs pos="0">
                  <a:srgbClr val="b75b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4" name=""/>
            <p:cNvSpPr/>
            <p:nvPr/>
          </p:nvSpPr>
          <p:spPr>
            <a:xfrm>
              <a:off x="457200" y="1708200"/>
              <a:ext cx="7918560" cy="164880"/>
            </a:xfrm>
            <a:prstGeom prst="roundRect">
              <a:avLst>
                <a:gd name="adj" fmla="val 49995"/>
              </a:avLst>
            </a:prstGeom>
            <a:gradFill rotWithShape="0">
              <a:gsLst>
                <a:gs pos="0">
                  <a:srgbClr val="ffbf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grpSp>
      <p:sp>
        <p:nvSpPr>
          <p:cNvPr id="11"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Click to edit the title text format</a:t>
            </a:r>
            <a:endParaRPr b="0" i="1" lang="en-US" sz="4400" strike="noStrike" u="none">
              <a:solidFill>
                <a:srgbClr val="ffcc66"/>
              </a:solidFill>
              <a:effectLst/>
              <a:uFillTx/>
              <a:latin typeface="Tahoma"/>
            </a:endParaRPr>
          </a:p>
        </p:txBody>
      </p:sp>
      <p:sp>
        <p:nvSpPr>
          <p:cNvPr id="12" name="PlaceHolder 2"/>
          <p:cNvSpPr>
            <a:spLocks noGrp="1"/>
          </p:cNvSpPr>
          <p:nvPr>
            <p:ph type="body"/>
          </p:nvPr>
        </p:nvSpPr>
        <p:spPr>
          <a:xfrm>
            <a:off x="685800" y="205740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Click to edit the outline text format</a:t>
            </a:r>
            <a:endParaRPr b="0" lang="en-US" sz="3200" strike="noStrike" u="none">
              <a:solidFill>
                <a:srgbClr val="ffffcc"/>
              </a:solidFill>
              <a:effectLst/>
              <a:uFillTx/>
              <a:latin typeface="Tahoma"/>
            </a:endParaRPr>
          </a:p>
          <a:p>
            <a:pPr lvl="1" marL="743040" indent="-28584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Second Outline Level</a:t>
            </a:r>
            <a:endParaRPr b="0" lang="en-US" sz="3200" strike="noStrike" u="none">
              <a:solidFill>
                <a:srgbClr val="ffffcc"/>
              </a:solidFill>
              <a:effectLst/>
              <a:uFillTx/>
              <a:latin typeface="Tahoma"/>
            </a:endParaRPr>
          </a:p>
          <a:p>
            <a:pPr lvl="2" marL="11430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Third Outline Level</a:t>
            </a:r>
            <a:endParaRPr b="0" lang="en-US" sz="3200" strike="noStrike" u="none">
              <a:solidFill>
                <a:srgbClr val="ffffcc"/>
              </a:solidFill>
              <a:effectLst/>
              <a:uFillTx/>
              <a:latin typeface="Tahoma"/>
            </a:endParaRPr>
          </a:p>
          <a:p>
            <a:pPr lvl="3" marL="16002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Fourth Outline Level</a:t>
            </a:r>
            <a:endParaRPr b="0" lang="en-US" sz="3200" strike="noStrike" u="none">
              <a:solidFill>
                <a:srgbClr val="ffffcc"/>
              </a:solidFill>
              <a:effectLst/>
              <a:uFillTx/>
              <a:latin typeface="Tahoma"/>
            </a:endParaRPr>
          </a:p>
          <a:p>
            <a:pPr lvl="4" marL="20574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Fifth Outline Level</a:t>
            </a:r>
            <a:endParaRPr b="0" lang="en-US" sz="3200" strike="noStrike" u="none">
              <a:solidFill>
                <a:srgbClr val="ffffcc"/>
              </a:solidFill>
              <a:effectLst/>
              <a:uFillTx/>
              <a:latin typeface="Tahoma"/>
            </a:endParaRPr>
          </a:p>
          <a:p>
            <a:pPr lvl="5"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Sixth Outline Level</a:t>
            </a:r>
            <a:endParaRPr b="0" lang="en-US" sz="3200" strike="noStrike" u="none">
              <a:solidFill>
                <a:srgbClr val="ffffcc"/>
              </a:solidFill>
              <a:effectLst/>
              <a:uFillTx/>
              <a:latin typeface="Tahoma"/>
            </a:endParaRPr>
          </a:p>
          <a:p>
            <a:pPr lvl="6"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Seventh Outline Level</a:t>
            </a:r>
            <a:endParaRPr b="0" lang="en-US" sz="3200" strike="noStrike" u="none">
              <a:solidFill>
                <a:srgbClr val="ffffcc"/>
              </a:solidFill>
              <a:effectLst/>
              <a:uFillTx/>
              <a:latin typeface="Tahoma"/>
            </a:endParaRPr>
          </a:p>
        </p:txBody>
      </p:sp>
      <p:sp>
        <p:nvSpPr>
          <p:cNvPr id="13" name="PlaceHolder 3"/>
          <p:cNvSpPr>
            <a:spLocks noGrp="1"/>
          </p:cNvSpPr>
          <p:nvPr>
            <p:ph type="dt" idx="4"/>
          </p:nvPr>
        </p:nvSpPr>
        <p:spPr>
          <a:xfrm>
            <a:off x="685800" y="632448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14" name="PlaceHolder 4"/>
          <p:cNvSpPr>
            <a:spLocks noGrp="1"/>
          </p:cNvSpPr>
          <p:nvPr>
            <p:ph type="ftr" idx="5"/>
          </p:nvPr>
        </p:nvSpPr>
        <p:spPr>
          <a:xfrm>
            <a:off x="3124080" y="632448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&lt;footer&gt;</a:t>
            </a:r>
            <a:endParaRPr b="0" lang="en-US" sz="1400" strike="noStrike" u="none">
              <a:solidFill>
                <a:srgbClr val="ffffff"/>
              </a:solidFill>
              <a:effectLst/>
              <a:uFillTx/>
              <a:latin typeface="Times New Roman"/>
            </a:endParaRPr>
          </a:p>
        </p:txBody>
      </p:sp>
      <p:sp>
        <p:nvSpPr>
          <p:cNvPr id="15" name="PlaceHolder 5"/>
          <p:cNvSpPr>
            <a:spLocks noGrp="1"/>
          </p:cNvSpPr>
          <p:nvPr>
            <p:ph type="sldNum" idx="6"/>
          </p:nvPr>
        </p:nvSpPr>
        <p:spPr>
          <a:xfrm>
            <a:off x="6553080" y="632448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590B540-F797-480C-AF34-BC84968650F5}" type="slidenum">
              <a:rPr b="0" lang="en-US" sz="1400" strike="noStrike" u="none">
                <a:solidFill>
                  <a:srgbClr val="ffffcc"/>
                </a:solidFill>
                <a:effectLst/>
                <a:uFillTx/>
                <a:latin typeface="Times New Roman"/>
              </a:rPr>
              <a:t>&lt;number&gt;</a:t>
            </a:fld>
            <a:endParaRPr b="0" lang="en-US" sz="1400" strike="noStrike" u="none">
              <a:solidFill>
                <a:srgbClr val="ffffff"/>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000000"/>
        </a:solidFill>
      </p:bgPr>
    </p:bg>
    <p:spTree>
      <p:nvGrpSpPr>
        <p:cNvPr id="1" name=""/>
        <p:cNvGrpSpPr/>
        <p:nvPr/>
      </p:nvGrpSpPr>
      <p:grpSpPr>
        <a:xfrm>
          <a:off x="0" y="0"/>
          <a:ext cx="0" cy="0"/>
          <a:chOff x="0" y="0"/>
          <a:chExt cx="0" cy="0"/>
        </a:xfrm>
      </p:grpSpPr>
      <p:grpSp>
        <p:nvGrpSpPr>
          <p:cNvPr id="16" name=""/>
          <p:cNvGrpSpPr/>
          <p:nvPr/>
        </p:nvGrpSpPr>
        <p:grpSpPr>
          <a:xfrm>
            <a:off x="457200" y="992160"/>
            <a:ext cx="8152920" cy="1599840"/>
            <a:chOff x="457200" y="992160"/>
            <a:chExt cx="8152920" cy="1599840"/>
          </a:xfrm>
        </p:grpSpPr>
        <p:sp>
          <p:nvSpPr>
            <p:cNvPr id="1" name=""/>
            <p:cNvSpPr/>
            <p:nvPr/>
          </p:nvSpPr>
          <p:spPr>
            <a:xfrm>
              <a:off x="2886480" y="992160"/>
              <a:ext cx="5723640" cy="1599840"/>
            </a:xfrm>
            <a:custGeom>
              <a:avLst/>
              <a:gdLst/>
              <a:ahLst/>
              <a:rect l="l" t="t" r="r" b="b"/>
              <a:pathLst>
                <a:path stroke="0" w="21600" h="21600">
                  <a:moveTo>
                    <a:pt x="10794" y="0"/>
                  </a:moveTo>
                  <a:arcTo wR="10800" hR="10800" stAng="-5401907" swAng="10851576"/>
                  <a:lnTo>
                    <a:pt x="10800" y="10800"/>
                  </a:lnTo>
                  <a:close/>
                </a:path>
                <a:path fill="none" w="21600" h="21600">
                  <a:moveTo>
                    <a:pt x="10794" y="0"/>
                  </a:moveTo>
                  <a:arcTo wR="10800" hR="10800" stAng="-5401907" swAng="10851576"/>
                </a:path>
              </a:pathLst>
            </a:custGeom>
            <a:gradFill rotWithShape="0">
              <a:gsLst>
                <a:gs pos="0">
                  <a:srgbClr val="6633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2" name=""/>
            <p:cNvSpPr/>
            <p:nvPr/>
          </p:nvSpPr>
          <p:spPr>
            <a:xfrm>
              <a:off x="2811960" y="1157400"/>
              <a:ext cx="5726880" cy="1269360"/>
            </a:xfrm>
            <a:custGeom>
              <a:avLst/>
              <a:gdLst/>
              <a:ahLst/>
              <a:rect l="l" t="t" r="r" b="b"/>
              <a:pathLst>
                <a:path stroke="0" w="21600" h="21600">
                  <a:moveTo>
                    <a:pt x="10794" y="0"/>
                  </a:moveTo>
                  <a:arcTo wR="10800" hR="10800" stAng="-5401906" swAng="10853497"/>
                  <a:lnTo>
                    <a:pt x="10800" y="10800"/>
                  </a:lnTo>
                  <a:close/>
                </a:path>
                <a:path fill="none" w="21600" h="21600">
                  <a:moveTo>
                    <a:pt x="10794" y="0"/>
                  </a:moveTo>
                  <a:arcTo wR="10800" hR="10800" stAng="-5401906" swAng="10853497"/>
                </a:path>
              </a:pathLst>
            </a:custGeom>
            <a:gradFill rotWithShape="0">
              <a:gsLst>
                <a:gs pos="0">
                  <a:srgbClr val="8944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3" name=""/>
            <p:cNvSpPr/>
            <p:nvPr/>
          </p:nvSpPr>
          <p:spPr>
            <a:xfrm>
              <a:off x="2771280" y="1378080"/>
              <a:ext cx="5722920" cy="828360"/>
            </a:xfrm>
            <a:custGeom>
              <a:avLst/>
              <a:gdLst/>
              <a:ahLst/>
              <a:rect l="l" t="t" r="r" b="b"/>
              <a:pathLst>
                <a:path stroke="0" w="21600" h="21600">
                  <a:moveTo>
                    <a:pt x="10794" y="0"/>
                  </a:moveTo>
                  <a:arcTo wR="10800" hR="10800" stAng="-5401907" swAng="10853596"/>
                  <a:lnTo>
                    <a:pt x="10800" y="10800"/>
                  </a:lnTo>
                  <a:close/>
                </a:path>
                <a:path fill="none" w="21600" h="21600">
                  <a:moveTo>
                    <a:pt x="10794" y="0"/>
                  </a:moveTo>
                  <a:arcTo wR="10800" hR="10800" stAng="-5401907" swAng="10853596"/>
                </a:path>
              </a:pathLst>
            </a:custGeom>
            <a:gradFill rotWithShape="0">
              <a:gsLst>
                <a:gs pos="0">
                  <a:srgbClr val="b75b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4" name=""/>
            <p:cNvSpPr/>
            <p:nvPr/>
          </p:nvSpPr>
          <p:spPr>
            <a:xfrm>
              <a:off x="457200" y="1708200"/>
              <a:ext cx="7918560" cy="164880"/>
            </a:xfrm>
            <a:prstGeom prst="roundRect">
              <a:avLst>
                <a:gd name="adj" fmla="val 49995"/>
              </a:avLst>
            </a:prstGeom>
            <a:gradFill rotWithShape="0">
              <a:gsLst>
                <a:gs pos="0">
                  <a:srgbClr val="ffbf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grpSp>
      <p:sp>
        <p:nvSpPr>
          <p:cNvPr id="17"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Click to edit the title text format</a:t>
            </a:r>
            <a:endParaRPr b="0" i="1" lang="en-US" sz="4400" strike="noStrike" u="none">
              <a:solidFill>
                <a:srgbClr val="ffcc66"/>
              </a:solidFill>
              <a:effectLst/>
              <a:uFillTx/>
              <a:latin typeface="Tahoma"/>
            </a:endParaRPr>
          </a:p>
        </p:txBody>
      </p:sp>
      <p:sp>
        <p:nvSpPr>
          <p:cNvPr id="18" name="PlaceHolder 2"/>
          <p:cNvSpPr>
            <a:spLocks noGrp="1"/>
          </p:cNvSpPr>
          <p:nvPr>
            <p:ph type="body"/>
          </p:nvPr>
        </p:nvSpPr>
        <p:spPr>
          <a:xfrm>
            <a:off x="685800" y="205740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Click to edit the outline text format</a:t>
            </a:r>
            <a:endParaRPr b="0" lang="en-US" sz="3200" strike="noStrike" u="none">
              <a:solidFill>
                <a:srgbClr val="ffffcc"/>
              </a:solidFill>
              <a:effectLst/>
              <a:uFillTx/>
              <a:latin typeface="Tahoma"/>
            </a:endParaRPr>
          </a:p>
          <a:p>
            <a:pPr lvl="1" marL="743040" indent="-28584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Second Outline Level</a:t>
            </a:r>
            <a:endParaRPr b="0" lang="en-US" sz="3200" strike="noStrike" u="none">
              <a:solidFill>
                <a:srgbClr val="ffffcc"/>
              </a:solidFill>
              <a:effectLst/>
              <a:uFillTx/>
              <a:latin typeface="Tahoma"/>
            </a:endParaRPr>
          </a:p>
          <a:p>
            <a:pPr lvl="2" marL="11430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Third Outline Level</a:t>
            </a:r>
            <a:endParaRPr b="0" lang="en-US" sz="3200" strike="noStrike" u="none">
              <a:solidFill>
                <a:srgbClr val="ffffcc"/>
              </a:solidFill>
              <a:effectLst/>
              <a:uFillTx/>
              <a:latin typeface="Tahoma"/>
            </a:endParaRPr>
          </a:p>
          <a:p>
            <a:pPr lvl="3" marL="16002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Fourth Outline Level</a:t>
            </a:r>
            <a:endParaRPr b="0" lang="en-US" sz="3200" strike="noStrike" u="none">
              <a:solidFill>
                <a:srgbClr val="ffffcc"/>
              </a:solidFill>
              <a:effectLst/>
              <a:uFillTx/>
              <a:latin typeface="Tahoma"/>
            </a:endParaRPr>
          </a:p>
          <a:p>
            <a:pPr lvl="4" marL="20574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Fifth Outline Level</a:t>
            </a:r>
            <a:endParaRPr b="0" lang="en-US" sz="3200" strike="noStrike" u="none">
              <a:solidFill>
                <a:srgbClr val="ffffcc"/>
              </a:solidFill>
              <a:effectLst/>
              <a:uFillTx/>
              <a:latin typeface="Tahoma"/>
            </a:endParaRPr>
          </a:p>
          <a:p>
            <a:pPr lvl="5"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Sixth Outline Level</a:t>
            </a:r>
            <a:endParaRPr b="0" lang="en-US" sz="3200" strike="noStrike" u="none">
              <a:solidFill>
                <a:srgbClr val="ffffcc"/>
              </a:solidFill>
              <a:effectLst/>
              <a:uFillTx/>
              <a:latin typeface="Tahoma"/>
            </a:endParaRPr>
          </a:p>
          <a:p>
            <a:pPr lvl="6"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Seventh Outline Level</a:t>
            </a:r>
            <a:endParaRPr b="0" lang="en-US" sz="3200" strike="noStrike" u="none">
              <a:solidFill>
                <a:srgbClr val="ffffcc"/>
              </a:solidFill>
              <a:effectLst/>
              <a:uFillTx/>
              <a:latin typeface="Tahoma"/>
            </a:endParaRPr>
          </a:p>
        </p:txBody>
      </p:sp>
      <p:sp>
        <p:nvSpPr>
          <p:cNvPr id="19" name="PlaceHolder 3"/>
          <p:cNvSpPr>
            <a:spLocks noGrp="1"/>
          </p:cNvSpPr>
          <p:nvPr>
            <p:ph type="dt" idx="7"/>
          </p:nvPr>
        </p:nvSpPr>
        <p:spPr>
          <a:xfrm>
            <a:off x="685800" y="632448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20" name="PlaceHolder 4"/>
          <p:cNvSpPr>
            <a:spLocks noGrp="1"/>
          </p:cNvSpPr>
          <p:nvPr>
            <p:ph type="ftr" idx="8"/>
          </p:nvPr>
        </p:nvSpPr>
        <p:spPr>
          <a:xfrm>
            <a:off x="3124080" y="632448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&lt;footer&gt;</a:t>
            </a:r>
            <a:endParaRPr b="0" lang="en-US" sz="1400" strike="noStrike" u="none">
              <a:solidFill>
                <a:srgbClr val="ffffff"/>
              </a:solidFill>
              <a:effectLst/>
              <a:uFillTx/>
              <a:latin typeface="Times New Roman"/>
            </a:endParaRPr>
          </a:p>
        </p:txBody>
      </p:sp>
      <p:sp>
        <p:nvSpPr>
          <p:cNvPr id="21" name="PlaceHolder 5"/>
          <p:cNvSpPr>
            <a:spLocks noGrp="1"/>
          </p:cNvSpPr>
          <p:nvPr>
            <p:ph type="sldNum" idx="9"/>
          </p:nvPr>
        </p:nvSpPr>
        <p:spPr>
          <a:xfrm>
            <a:off x="6553080" y="632448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C743EDC-61E4-409A-8CC6-45A773999C28}" type="slidenum">
              <a:rPr b="0" lang="en-US" sz="1400" strike="noStrike" u="none">
                <a:solidFill>
                  <a:srgbClr val="ffffcc"/>
                </a:solidFill>
                <a:effectLst/>
                <a:uFillTx/>
                <a:latin typeface="Times New Roman"/>
              </a:rPr>
              <a:t>&lt;number&gt;</a:t>
            </a:fld>
            <a:endParaRPr b="0" lang="en-US" sz="1400" strike="noStrike" u="none">
              <a:solidFill>
                <a:srgbClr val="ffffff"/>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000000"/>
        </a:solidFill>
      </p:bgPr>
    </p:bg>
    <p:spTree>
      <p:nvGrpSpPr>
        <p:cNvPr id="1" name=""/>
        <p:cNvGrpSpPr/>
        <p:nvPr/>
      </p:nvGrpSpPr>
      <p:grpSpPr>
        <a:xfrm>
          <a:off x="0" y="0"/>
          <a:ext cx="0" cy="0"/>
          <a:chOff x="0" y="0"/>
          <a:chExt cx="0" cy="0"/>
        </a:xfrm>
      </p:grpSpPr>
      <p:grpSp>
        <p:nvGrpSpPr>
          <p:cNvPr id="22" name=""/>
          <p:cNvGrpSpPr/>
          <p:nvPr/>
        </p:nvGrpSpPr>
        <p:grpSpPr>
          <a:xfrm>
            <a:off x="457200" y="992160"/>
            <a:ext cx="8152920" cy="1599840"/>
            <a:chOff x="457200" y="992160"/>
            <a:chExt cx="8152920" cy="1599840"/>
          </a:xfrm>
        </p:grpSpPr>
        <p:sp>
          <p:nvSpPr>
            <p:cNvPr id="1" name=""/>
            <p:cNvSpPr/>
            <p:nvPr/>
          </p:nvSpPr>
          <p:spPr>
            <a:xfrm>
              <a:off x="2886480" y="992160"/>
              <a:ext cx="5723640" cy="1599840"/>
            </a:xfrm>
            <a:custGeom>
              <a:avLst/>
              <a:gdLst/>
              <a:ahLst/>
              <a:rect l="l" t="t" r="r" b="b"/>
              <a:pathLst>
                <a:path stroke="0" w="21600" h="21600">
                  <a:moveTo>
                    <a:pt x="10794" y="0"/>
                  </a:moveTo>
                  <a:arcTo wR="10800" hR="10800" stAng="-5401907" swAng="10851576"/>
                  <a:lnTo>
                    <a:pt x="10800" y="10800"/>
                  </a:lnTo>
                  <a:close/>
                </a:path>
                <a:path fill="none" w="21600" h="21600">
                  <a:moveTo>
                    <a:pt x="10794" y="0"/>
                  </a:moveTo>
                  <a:arcTo wR="10800" hR="10800" stAng="-5401907" swAng="10851576"/>
                </a:path>
              </a:pathLst>
            </a:custGeom>
            <a:gradFill rotWithShape="0">
              <a:gsLst>
                <a:gs pos="0">
                  <a:srgbClr val="6633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2" name=""/>
            <p:cNvSpPr/>
            <p:nvPr/>
          </p:nvSpPr>
          <p:spPr>
            <a:xfrm>
              <a:off x="2811960" y="1157400"/>
              <a:ext cx="5726880" cy="1269360"/>
            </a:xfrm>
            <a:custGeom>
              <a:avLst/>
              <a:gdLst/>
              <a:ahLst/>
              <a:rect l="l" t="t" r="r" b="b"/>
              <a:pathLst>
                <a:path stroke="0" w="21600" h="21600">
                  <a:moveTo>
                    <a:pt x="10794" y="0"/>
                  </a:moveTo>
                  <a:arcTo wR="10800" hR="10800" stAng="-5401906" swAng="10853497"/>
                  <a:lnTo>
                    <a:pt x="10800" y="10800"/>
                  </a:lnTo>
                  <a:close/>
                </a:path>
                <a:path fill="none" w="21600" h="21600">
                  <a:moveTo>
                    <a:pt x="10794" y="0"/>
                  </a:moveTo>
                  <a:arcTo wR="10800" hR="10800" stAng="-5401906" swAng="10853497"/>
                </a:path>
              </a:pathLst>
            </a:custGeom>
            <a:gradFill rotWithShape="0">
              <a:gsLst>
                <a:gs pos="0">
                  <a:srgbClr val="8944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3" name=""/>
            <p:cNvSpPr/>
            <p:nvPr/>
          </p:nvSpPr>
          <p:spPr>
            <a:xfrm>
              <a:off x="2771280" y="1378080"/>
              <a:ext cx="5722920" cy="828360"/>
            </a:xfrm>
            <a:custGeom>
              <a:avLst/>
              <a:gdLst/>
              <a:ahLst/>
              <a:rect l="l" t="t" r="r" b="b"/>
              <a:pathLst>
                <a:path stroke="0" w="21600" h="21600">
                  <a:moveTo>
                    <a:pt x="10794" y="0"/>
                  </a:moveTo>
                  <a:arcTo wR="10800" hR="10800" stAng="-5401907" swAng="10853596"/>
                  <a:lnTo>
                    <a:pt x="10800" y="10800"/>
                  </a:lnTo>
                  <a:close/>
                </a:path>
                <a:path fill="none" w="21600" h="21600">
                  <a:moveTo>
                    <a:pt x="10794" y="0"/>
                  </a:moveTo>
                  <a:arcTo wR="10800" hR="10800" stAng="-5401907" swAng="10853596"/>
                </a:path>
              </a:pathLst>
            </a:custGeom>
            <a:gradFill rotWithShape="0">
              <a:gsLst>
                <a:gs pos="0">
                  <a:srgbClr val="b75b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4" name=""/>
            <p:cNvSpPr/>
            <p:nvPr/>
          </p:nvSpPr>
          <p:spPr>
            <a:xfrm>
              <a:off x="457200" y="1708200"/>
              <a:ext cx="7918560" cy="164880"/>
            </a:xfrm>
            <a:prstGeom prst="roundRect">
              <a:avLst>
                <a:gd name="adj" fmla="val 49995"/>
              </a:avLst>
            </a:prstGeom>
            <a:gradFill rotWithShape="0">
              <a:gsLst>
                <a:gs pos="0">
                  <a:srgbClr val="ffbf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grpSp>
      <p:sp>
        <p:nvSpPr>
          <p:cNvPr id="23"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Click to edit the title text format</a:t>
            </a:r>
            <a:endParaRPr b="0" i="1" lang="en-US" sz="4400" strike="noStrike" u="none">
              <a:solidFill>
                <a:srgbClr val="ffcc66"/>
              </a:solidFill>
              <a:effectLst/>
              <a:uFillTx/>
              <a:latin typeface="Tahoma"/>
            </a:endParaRPr>
          </a:p>
        </p:txBody>
      </p:sp>
      <p:sp>
        <p:nvSpPr>
          <p:cNvPr id="24" name="PlaceHolder 2"/>
          <p:cNvSpPr>
            <a:spLocks noGrp="1"/>
          </p:cNvSpPr>
          <p:nvPr>
            <p:ph type="body"/>
          </p:nvPr>
        </p:nvSpPr>
        <p:spPr>
          <a:xfrm>
            <a:off x="685800" y="205740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Click to edit the outline text format</a:t>
            </a:r>
            <a:endParaRPr b="0" lang="en-US" sz="3200" strike="noStrike" u="none">
              <a:solidFill>
                <a:srgbClr val="ffffcc"/>
              </a:solidFill>
              <a:effectLst/>
              <a:uFillTx/>
              <a:latin typeface="Tahoma"/>
            </a:endParaRPr>
          </a:p>
          <a:p>
            <a:pPr lvl="1" marL="743040" indent="-28584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Second Outline Level</a:t>
            </a:r>
            <a:endParaRPr b="0" lang="en-US" sz="3200" strike="noStrike" u="none">
              <a:solidFill>
                <a:srgbClr val="ffffcc"/>
              </a:solidFill>
              <a:effectLst/>
              <a:uFillTx/>
              <a:latin typeface="Tahoma"/>
            </a:endParaRPr>
          </a:p>
          <a:p>
            <a:pPr lvl="2" marL="11430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Third Outline Level</a:t>
            </a:r>
            <a:endParaRPr b="0" lang="en-US" sz="3200" strike="noStrike" u="none">
              <a:solidFill>
                <a:srgbClr val="ffffcc"/>
              </a:solidFill>
              <a:effectLst/>
              <a:uFillTx/>
              <a:latin typeface="Tahoma"/>
            </a:endParaRPr>
          </a:p>
          <a:p>
            <a:pPr lvl="3" marL="16002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Fourth Outline Level</a:t>
            </a:r>
            <a:endParaRPr b="0" lang="en-US" sz="3200" strike="noStrike" u="none">
              <a:solidFill>
                <a:srgbClr val="ffffcc"/>
              </a:solidFill>
              <a:effectLst/>
              <a:uFillTx/>
              <a:latin typeface="Tahoma"/>
            </a:endParaRPr>
          </a:p>
          <a:p>
            <a:pPr lvl="4" marL="20574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Fifth Outline Level</a:t>
            </a:r>
            <a:endParaRPr b="0" lang="en-US" sz="3200" strike="noStrike" u="none">
              <a:solidFill>
                <a:srgbClr val="ffffcc"/>
              </a:solidFill>
              <a:effectLst/>
              <a:uFillTx/>
              <a:latin typeface="Tahoma"/>
            </a:endParaRPr>
          </a:p>
          <a:p>
            <a:pPr lvl="5"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Sixth Outline Level</a:t>
            </a:r>
            <a:endParaRPr b="0" lang="en-US" sz="3200" strike="noStrike" u="none">
              <a:solidFill>
                <a:srgbClr val="ffffcc"/>
              </a:solidFill>
              <a:effectLst/>
              <a:uFillTx/>
              <a:latin typeface="Tahoma"/>
            </a:endParaRPr>
          </a:p>
          <a:p>
            <a:pPr lvl="6"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Seventh Outline Level</a:t>
            </a:r>
            <a:endParaRPr b="0" lang="en-US" sz="3200" strike="noStrike" u="none">
              <a:solidFill>
                <a:srgbClr val="ffffcc"/>
              </a:solidFill>
              <a:effectLst/>
              <a:uFillTx/>
              <a:latin typeface="Tahoma"/>
            </a:endParaRPr>
          </a:p>
        </p:txBody>
      </p:sp>
      <p:sp>
        <p:nvSpPr>
          <p:cNvPr id="25" name="PlaceHolder 3"/>
          <p:cNvSpPr>
            <a:spLocks noGrp="1"/>
          </p:cNvSpPr>
          <p:nvPr>
            <p:ph type="dt" idx="10"/>
          </p:nvPr>
        </p:nvSpPr>
        <p:spPr>
          <a:xfrm>
            <a:off x="685800" y="632448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26" name="PlaceHolder 4"/>
          <p:cNvSpPr>
            <a:spLocks noGrp="1"/>
          </p:cNvSpPr>
          <p:nvPr>
            <p:ph type="ftr" idx="11"/>
          </p:nvPr>
        </p:nvSpPr>
        <p:spPr>
          <a:xfrm>
            <a:off x="3124080" y="632448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&lt;footer&gt;</a:t>
            </a:r>
            <a:endParaRPr b="0" lang="en-US" sz="1400" strike="noStrike" u="none">
              <a:solidFill>
                <a:srgbClr val="ffffff"/>
              </a:solidFill>
              <a:effectLst/>
              <a:uFillTx/>
              <a:latin typeface="Times New Roman"/>
            </a:endParaRPr>
          </a:p>
        </p:txBody>
      </p:sp>
      <p:sp>
        <p:nvSpPr>
          <p:cNvPr id="27" name="PlaceHolder 5"/>
          <p:cNvSpPr>
            <a:spLocks noGrp="1"/>
          </p:cNvSpPr>
          <p:nvPr>
            <p:ph type="sldNum" idx="12"/>
          </p:nvPr>
        </p:nvSpPr>
        <p:spPr>
          <a:xfrm>
            <a:off x="6553080" y="632448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EE3CBFF-A0AC-4FDA-B392-A9F1FF63A1DF}" type="slidenum">
              <a:rPr b="0" lang="en-US" sz="1400" strike="noStrike" u="none">
                <a:solidFill>
                  <a:srgbClr val="ffffcc"/>
                </a:solidFill>
                <a:effectLst/>
                <a:uFillTx/>
                <a:latin typeface="Times New Roman"/>
              </a:rPr>
              <a:t>&lt;number&gt;</a:t>
            </a:fld>
            <a:endParaRPr b="0" lang="en-US" sz="1400" strike="noStrike" u="none">
              <a:solidFill>
                <a:srgbClr val="ffffff"/>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000000"/>
        </a:solidFill>
      </p:bgPr>
    </p:bg>
    <p:spTree>
      <p:nvGrpSpPr>
        <p:cNvPr id="1" name=""/>
        <p:cNvGrpSpPr/>
        <p:nvPr/>
      </p:nvGrpSpPr>
      <p:grpSpPr>
        <a:xfrm>
          <a:off x="0" y="0"/>
          <a:ext cx="0" cy="0"/>
          <a:chOff x="0" y="0"/>
          <a:chExt cx="0" cy="0"/>
        </a:xfrm>
      </p:grpSpPr>
      <p:grpSp>
        <p:nvGrpSpPr>
          <p:cNvPr id="28" name=""/>
          <p:cNvGrpSpPr/>
          <p:nvPr/>
        </p:nvGrpSpPr>
        <p:grpSpPr>
          <a:xfrm>
            <a:off x="457200" y="992160"/>
            <a:ext cx="8152920" cy="1599840"/>
            <a:chOff x="457200" y="992160"/>
            <a:chExt cx="8152920" cy="1599840"/>
          </a:xfrm>
        </p:grpSpPr>
        <p:sp>
          <p:nvSpPr>
            <p:cNvPr id="1" name=""/>
            <p:cNvSpPr/>
            <p:nvPr/>
          </p:nvSpPr>
          <p:spPr>
            <a:xfrm>
              <a:off x="2886480" y="992160"/>
              <a:ext cx="5723640" cy="1599840"/>
            </a:xfrm>
            <a:custGeom>
              <a:avLst/>
              <a:gdLst/>
              <a:ahLst/>
              <a:rect l="l" t="t" r="r" b="b"/>
              <a:pathLst>
                <a:path stroke="0" w="21600" h="21600">
                  <a:moveTo>
                    <a:pt x="10794" y="0"/>
                  </a:moveTo>
                  <a:arcTo wR="10800" hR="10800" stAng="-5401907" swAng="10851576"/>
                  <a:lnTo>
                    <a:pt x="10800" y="10800"/>
                  </a:lnTo>
                  <a:close/>
                </a:path>
                <a:path fill="none" w="21600" h="21600">
                  <a:moveTo>
                    <a:pt x="10794" y="0"/>
                  </a:moveTo>
                  <a:arcTo wR="10800" hR="10800" stAng="-5401907" swAng="10851576"/>
                </a:path>
              </a:pathLst>
            </a:custGeom>
            <a:gradFill rotWithShape="0">
              <a:gsLst>
                <a:gs pos="0">
                  <a:srgbClr val="6633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2" name=""/>
            <p:cNvSpPr/>
            <p:nvPr/>
          </p:nvSpPr>
          <p:spPr>
            <a:xfrm>
              <a:off x="2811960" y="1157400"/>
              <a:ext cx="5726880" cy="1269360"/>
            </a:xfrm>
            <a:custGeom>
              <a:avLst/>
              <a:gdLst/>
              <a:ahLst/>
              <a:rect l="l" t="t" r="r" b="b"/>
              <a:pathLst>
                <a:path stroke="0" w="21600" h="21600">
                  <a:moveTo>
                    <a:pt x="10794" y="0"/>
                  </a:moveTo>
                  <a:arcTo wR="10800" hR="10800" stAng="-5401906" swAng="10853497"/>
                  <a:lnTo>
                    <a:pt x="10800" y="10800"/>
                  </a:lnTo>
                  <a:close/>
                </a:path>
                <a:path fill="none" w="21600" h="21600">
                  <a:moveTo>
                    <a:pt x="10794" y="0"/>
                  </a:moveTo>
                  <a:arcTo wR="10800" hR="10800" stAng="-5401906" swAng="10853497"/>
                </a:path>
              </a:pathLst>
            </a:custGeom>
            <a:gradFill rotWithShape="0">
              <a:gsLst>
                <a:gs pos="0">
                  <a:srgbClr val="8944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3" name=""/>
            <p:cNvSpPr/>
            <p:nvPr/>
          </p:nvSpPr>
          <p:spPr>
            <a:xfrm>
              <a:off x="2771280" y="1378080"/>
              <a:ext cx="5722920" cy="828360"/>
            </a:xfrm>
            <a:custGeom>
              <a:avLst/>
              <a:gdLst/>
              <a:ahLst/>
              <a:rect l="l" t="t" r="r" b="b"/>
              <a:pathLst>
                <a:path stroke="0" w="21600" h="21600">
                  <a:moveTo>
                    <a:pt x="10794" y="0"/>
                  </a:moveTo>
                  <a:arcTo wR="10800" hR="10800" stAng="-5401907" swAng="10853596"/>
                  <a:lnTo>
                    <a:pt x="10800" y="10800"/>
                  </a:lnTo>
                  <a:close/>
                </a:path>
                <a:path fill="none" w="21600" h="21600">
                  <a:moveTo>
                    <a:pt x="10794" y="0"/>
                  </a:moveTo>
                  <a:arcTo wR="10800" hR="10800" stAng="-5401907" swAng="10853596"/>
                </a:path>
              </a:pathLst>
            </a:custGeom>
            <a:gradFill rotWithShape="0">
              <a:gsLst>
                <a:gs pos="0">
                  <a:srgbClr val="b75b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4" name=""/>
            <p:cNvSpPr/>
            <p:nvPr/>
          </p:nvSpPr>
          <p:spPr>
            <a:xfrm>
              <a:off x="457200" y="1708200"/>
              <a:ext cx="7918560" cy="164880"/>
            </a:xfrm>
            <a:prstGeom prst="roundRect">
              <a:avLst>
                <a:gd name="adj" fmla="val 49995"/>
              </a:avLst>
            </a:prstGeom>
            <a:gradFill rotWithShape="0">
              <a:gsLst>
                <a:gs pos="0">
                  <a:srgbClr val="ffbf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grpSp>
      <p:sp>
        <p:nvSpPr>
          <p:cNvPr id="29"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Click to edit the title text format</a:t>
            </a:r>
            <a:endParaRPr b="0" i="1" lang="en-US" sz="4400" strike="noStrike" u="none">
              <a:solidFill>
                <a:srgbClr val="ffcc66"/>
              </a:solidFill>
              <a:effectLst/>
              <a:uFillTx/>
              <a:latin typeface="Tahoma"/>
            </a:endParaRPr>
          </a:p>
        </p:txBody>
      </p:sp>
      <p:sp>
        <p:nvSpPr>
          <p:cNvPr id="30" name="PlaceHolder 2"/>
          <p:cNvSpPr>
            <a:spLocks noGrp="1"/>
          </p:cNvSpPr>
          <p:nvPr>
            <p:ph type="body"/>
          </p:nvPr>
        </p:nvSpPr>
        <p:spPr>
          <a:xfrm>
            <a:off x="685800" y="205740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Click to edit the outline text format</a:t>
            </a:r>
            <a:endParaRPr b="0" lang="en-US" sz="3200" strike="noStrike" u="none">
              <a:solidFill>
                <a:srgbClr val="ffffcc"/>
              </a:solidFill>
              <a:effectLst/>
              <a:uFillTx/>
              <a:latin typeface="Tahoma"/>
            </a:endParaRPr>
          </a:p>
          <a:p>
            <a:pPr lvl="1" marL="743040" indent="-28584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Second Outline Level</a:t>
            </a:r>
            <a:endParaRPr b="0" lang="en-US" sz="3200" strike="noStrike" u="none">
              <a:solidFill>
                <a:srgbClr val="ffffcc"/>
              </a:solidFill>
              <a:effectLst/>
              <a:uFillTx/>
              <a:latin typeface="Tahoma"/>
            </a:endParaRPr>
          </a:p>
          <a:p>
            <a:pPr lvl="2" marL="11430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Third Outline Level</a:t>
            </a:r>
            <a:endParaRPr b="0" lang="en-US" sz="3200" strike="noStrike" u="none">
              <a:solidFill>
                <a:srgbClr val="ffffcc"/>
              </a:solidFill>
              <a:effectLst/>
              <a:uFillTx/>
              <a:latin typeface="Tahoma"/>
            </a:endParaRPr>
          </a:p>
          <a:p>
            <a:pPr lvl="3" marL="16002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Fourth Outline Level</a:t>
            </a:r>
            <a:endParaRPr b="0" lang="en-US" sz="3200" strike="noStrike" u="none">
              <a:solidFill>
                <a:srgbClr val="ffffcc"/>
              </a:solidFill>
              <a:effectLst/>
              <a:uFillTx/>
              <a:latin typeface="Tahoma"/>
            </a:endParaRPr>
          </a:p>
          <a:p>
            <a:pPr lvl="4" marL="20574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Fifth Outline Level</a:t>
            </a:r>
            <a:endParaRPr b="0" lang="en-US" sz="3200" strike="noStrike" u="none">
              <a:solidFill>
                <a:srgbClr val="ffffcc"/>
              </a:solidFill>
              <a:effectLst/>
              <a:uFillTx/>
              <a:latin typeface="Tahoma"/>
            </a:endParaRPr>
          </a:p>
          <a:p>
            <a:pPr lvl="5"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Sixth Outline Level</a:t>
            </a:r>
            <a:endParaRPr b="0" lang="en-US" sz="3200" strike="noStrike" u="none">
              <a:solidFill>
                <a:srgbClr val="ffffcc"/>
              </a:solidFill>
              <a:effectLst/>
              <a:uFillTx/>
              <a:latin typeface="Tahoma"/>
            </a:endParaRPr>
          </a:p>
          <a:p>
            <a:pPr lvl="6"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Seventh Outline Level</a:t>
            </a:r>
            <a:endParaRPr b="0" lang="en-US" sz="3200" strike="noStrike" u="none">
              <a:solidFill>
                <a:srgbClr val="ffffcc"/>
              </a:solidFill>
              <a:effectLst/>
              <a:uFillTx/>
              <a:latin typeface="Tahoma"/>
            </a:endParaRPr>
          </a:p>
        </p:txBody>
      </p:sp>
      <p:sp>
        <p:nvSpPr>
          <p:cNvPr id="31" name="PlaceHolder 3"/>
          <p:cNvSpPr>
            <a:spLocks noGrp="1"/>
          </p:cNvSpPr>
          <p:nvPr>
            <p:ph type="dt" idx="13"/>
          </p:nvPr>
        </p:nvSpPr>
        <p:spPr>
          <a:xfrm>
            <a:off x="685800" y="632448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32" name="PlaceHolder 4"/>
          <p:cNvSpPr>
            <a:spLocks noGrp="1"/>
          </p:cNvSpPr>
          <p:nvPr>
            <p:ph type="ftr" idx="14"/>
          </p:nvPr>
        </p:nvSpPr>
        <p:spPr>
          <a:xfrm>
            <a:off x="3124080" y="632448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&lt;footer&gt;</a:t>
            </a:r>
            <a:endParaRPr b="0" lang="en-US" sz="1400" strike="noStrike" u="none">
              <a:solidFill>
                <a:srgbClr val="ffffff"/>
              </a:solidFill>
              <a:effectLst/>
              <a:uFillTx/>
              <a:latin typeface="Times New Roman"/>
            </a:endParaRPr>
          </a:p>
        </p:txBody>
      </p:sp>
      <p:sp>
        <p:nvSpPr>
          <p:cNvPr id="33" name="PlaceHolder 5"/>
          <p:cNvSpPr>
            <a:spLocks noGrp="1"/>
          </p:cNvSpPr>
          <p:nvPr>
            <p:ph type="sldNum" idx="15"/>
          </p:nvPr>
        </p:nvSpPr>
        <p:spPr>
          <a:xfrm>
            <a:off x="6553080" y="632448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6BA505F-4AE9-488C-BFA2-608024EA3B5F}" type="slidenum">
              <a:rPr b="0" lang="en-US" sz="1400" strike="noStrike" u="none">
                <a:solidFill>
                  <a:srgbClr val="ffffcc"/>
                </a:solidFill>
                <a:effectLst/>
                <a:uFillTx/>
                <a:latin typeface="Times New Roman"/>
              </a:rPr>
              <a:t>&lt;number&gt;</a:t>
            </a:fld>
            <a:endParaRPr b="0" lang="en-US" sz="1400" strike="noStrike" u="none">
              <a:solidFill>
                <a:srgbClr val="ffffff"/>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000000"/>
        </a:solidFill>
      </p:bgPr>
    </p:bg>
    <p:spTree>
      <p:nvGrpSpPr>
        <p:cNvPr id="1" name=""/>
        <p:cNvGrpSpPr/>
        <p:nvPr/>
      </p:nvGrpSpPr>
      <p:grpSpPr>
        <a:xfrm>
          <a:off x="0" y="0"/>
          <a:ext cx="0" cy="0"/>
          <a:chOff x="0" y="0"/>
          <a:chExt cx="0" cy="0"/>
        </a:xfrm>
      </p:grpSpPr>
      <p:grpSp>
        <p:nvGrpSpPr>
          <p:cNvPr id="34" name=""/>
          <p:cNvGrpSpPr/>
          <p:nvPr/>
        </p:nvGrpSpPr>
        <p:grpSpPr>
          <a:xfrm>
            <a:off x="457200" y="992160"/>
            <a:ext cx="8152920" cy="1599840"/>
            <a:chOff x="457200" y="992160"/>
            <a:chExt cx="8152920" cy="1599840"/>
          </a:xfrm>
        </p:grpSpPr>
        <p:sp>
          <p:nvSpPr>
            <p:cNvPr id="1" name=""/>
            <p:cNvSpPr/>
            <p:nvPr/>
          </p:nvSpPr>
          <p:spPr>
            <a:xfrm>
              <a:off x="2886480" y="992160"/>
              <a:ext cx="5723640" cy="1599840"/>
            </a:xfrm>
            <a:custGeom>
              <a:avLst/>
              <a:gdLst/>
              <a:ahLst/>
              <a:rect l="l" t="t" r="r" b="b"/>
              <a:pathLst>
                <a:path stroke="0" w="21600" h="21600">
                  <a:moveTo>
                    <a:pt x="10794" y="0"/>
                  </a:moveTo>
                  <a:arcTo wR="10800" hR="10800" stAng="-5401907" swAng="10851576"/>
                  <a:lnTo>
                    <a:pt x="10800" y="10800"/>
                  </a:lnTo>
                  <a:close/>
                </a:path>
                <a:path fill="none" w="21600" h="21600">
                  <a:moveTo>
                    <a:pt x="10794" y="0"/>
                  </a:moveTo>
                  <a:arcTo wR="10800" hR="10800" stAng="-5401907" swAng="10851576"/>
                </a:path>
              </a:pathLst>
            </a:custGeom>
            <a:gradFill rotWithShape="0">
              <a:gsLst>
                <a:gs pos="0">
                  <a:srgbClr val="6633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2" name=""/>
            <p:cNvSpPr/>
            <p:nvPr/>
          </p:nvSpPr>
          <p:spPr>
            <a:xfrm>
              <a:off x="2811960" y="1157400"/>
              <a:ext cx="5726880" cy="1269360"/>
            </a:xfrm>
            <a:custGeom>
              <a:avLst/>
              <a:gdLst/>
              <a:ahLst/>
              <a:rect l="l" t="t" r="r" b="b"/>
              <a:pathLst>
                <a:path stroke="0" w="21600" h="21600">
                  <a:moveTo>
                    <a:pt x="10794" y="0"/>
                  </a:moveTo>
                  <a:arcTo wR="10800" hR="10800" stAng="-5401906" swAng="10853497"/>
                  <a:lnTo>
                    <a:pt x="10800" y="10800"/>
                  </a:lnTo>
                  <a:close/>
                </a:path>
                <a:path fill="none" w="21600" h="21600">
                  <a:moveTo>
                    <a:pt x="10794" y="0"/>
                  </a:moveTo>
                  <a:arcTo wR="10800" hR="10800" stAng="-5401906" swAng="10853497"/>
                </a:path>
              </a:pathLst>
            </a:custGeom>
            <a:gradFill rotWithShape="0">
              <a:gsLst>
                <a:gs pos="0">
                  <a:srgbClr val="8944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3" name=""/>
            <p:cNvSpPr/>
            <p:nvPr/>
          </p:nvSpPr>
          <p:spPr>
            <a:xfrm>
              <a:off x="2771280" y="1378080"/>
              <a:ext cx="5722920" cy="828360"/>
            </a:xfrm>
            <a:custGeom>
              <a:avLst/>
              <a:gdLst/>
              <a:ahLst/>
              <a:rect l="l" t="t" r="r" b="b"/>
              <a:pathLst>
                <a:path stroke="0" w="21600" h="21600">
                  <a:moveTo>
                    <a:pt x="10794" y="0"/>
                  </a:moveTo>
                  <a:arcTo wR="10800" hR="10800" stAng="-5401907" swAng="10853596"/>
                  <a:lnTo>
                    <a:pt x="10800" y="10800"/>
                  </a:lnTo>
                  <a:close/>
                </a:path>
                <a:path fill="none" w="21600" h="21600">
                  <a:moveTo>
                    <a:pt x="10794" y="0"/>
                  </a:moveTo>
                  <a:arcTo wR="10800" hR="10800" stAng="-5401907" swAng="10853596"/>
                </a:path>
              </a:pathLst>
            </a:custGeom>
            <a:gradFill rotWithShape="0">
              <a:gsLst>
                <a:gs pos="0">
                  <a:srgbClr val="b75b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4" name=""/>
            <p:cNvSpPr/>
            <p:nvPr/>
          </p:nvSpPr>
          <p:spPr>
            <a:xfrm>
              <a:off x="457200" y="1708200"/>
              <a:ext cx="7918560" cy="164880"/>
            </a:xfrm>
            <a:prstGeom prst="roundRect">
              <a:avLst>
                <a:gd name="adj" fmla="val 49995"/>
              </a:avLst>
            </a:prstGeom>
            <a:gradFill rotWithShape="0">
              <a:gsLst>
                <a:gs pos="0">
                  <a:srgbClr val="ffbf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grpSp>
      <p:sp>
        <p:nvSpPr>
          <p:cNvPr id="35"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Click to edit the title text format</a:t>
            </a:r>
            <a:endParaRPr b="0" i="1" lang="en-US" sz="4400" strike="noStrike" u="none">
              <a:solidFill>
                <a:srgbClr val="ffcc66"/>
              </a:solidFill>
              <a:effectLst/>
              <a:uFillTx/>
              <a:latin typeface="Tahoma"/>
            </a:endParaRPr>
          </a:p>
        </p:txBody>
      </p:sp>
      <p:sp>
        <p:nvSpPr>
          <p:cNvPr id="36" name="PlaceHolder 2"/>
          <p:cNvSpPr>
            <a:spLocks noGrp="1"/>
          </p:cNvSpPr>
          <p:nvPr>
            <p:ph type="body"/>
          </p:nvPr>
        </p:nvSpPr>
        <p:spPr>
          <a:xfrm>
            <a:off x="685800" y="205740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Click to edit the outline text format</a:t>
            </a:r>
            <a:endParaRPr b="0" lang="en-US" sz="3200" strike="noStrike" u="none">
              <a:solidFill>
                <a:srgbClr val="ffffcc"/>
              </a:solidFill>
              <a:effectLst/>
              <a:uFillTx/>
              <a:latin typeface="Tahoma"/>
            </a:endParaRPr>
          </a:p>
          <a:p>
            <a:pPr lvl="1" marL="743040" indent="-28584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Second Outline Level</a:t>
            </a:r>
            <a:endParaRPr b="0" lang="en-US" sz="3200" strike="noStrike" u="none">
              <a:solidFill>
                <a:srgbClr val="ffffcc"/>
              </a:solidFill>
              <a:effectLst/>
              <a:uFillTx/>
              <a:latin typeface="Tahoma"/>
            </a:endParaRPr>
          </a:p>
          <a:p>
            <a:pPr lvl="2" marL="11430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Third Outline Level</a:t>
            </a:r>
            <a:endParaRPr b="0" lang="en-US" sz="3200" strike="noStrike" u="none">
              <a:solidFill>
                <a:srgbClr val="ffffcc"/>
              </a:solidFill>
              <a:effectLst/>
              <a:uFillTx/>
              <a:latin typeface="Tahoma"/>
            </a:endParaRPr>
          </a:p>
          <a:p>
            <a:pPr lvl="3" marL="16002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Fourth Outline Level</a:t>
            </a:r>
            <a:endParaRPr b="0" lang="en-US" sz="3200" strike="noStrike" u="none">
              <a:solidFill>
                <a:srgbClr val="ffffcc"/>
              </a:solidFill>
              <a:effectLst/>
              <a:uFillTx/>
              <a:latin typeface="Tahoma"/>
            </a:endParaRPr>
          </a:p>
          <a:p>
            <a:pPr lvl="4" marL="2057400" indent="-22860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Fifth Outline Level</a:t>
            </a:r>
            <a:endParaRPr b="0" lang="en-US" sz="3200" strike="noStrike" u="none">
              <a:solidFill>
                <a:srgbClr val="ffffcc"/>
              </a:solidFill>
              <a:effectLst/>
              <a:uFillTx/>
              <a:latin typeface="Tahoma"/>
            </a:endParaRPr>
          </a:p>
          <a:p>
            <a:pPr lvl="5"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Sixth Outline Level</a:t>
            </a:r>
            <a:endParaRPr b="0" lang="en-US" sz="3200" strike="noStrike" u="none">
              <a:solidFill>
                <a:srgbClr val="ffffcc"/>
              </a:solidFill>
              <a:effectLst/>
              <a:uFillTx/>
              <a:latin typeface="Tahoma"/>
            </a:endParaRPr>
          </a:p>
          <a:p>
            <a:pPr lvl="6" marL="2057400" indent="-228600">
              <a:spcBef>
                <a:spcPts val="7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Seventh Outline Level</a:t>
            </a:r>
            <a:endParaRPr b="0" lang="en-US" sz="3200" strike="noStrike" u="none">
              <a:solidFill>
                <a:srgbClr val="ffffcc"/>
              </a:solidFill>
              <a:effectLst/>
              <a:uFillTx/>
              <a:latin typeface="Tahoma"/>
            </a:endParaRPr>
          </a:p>
        </p:txBody>
      </p:sp>
      <p:sp>
        <p:nvSpPr>
          <p:cNvPr id="37" name="PlaceHolder 3"/>
          <p:cNvSpPr>
            <a:spLocks noGrp="1"/>
          </p:cNvSpPr>
          <p:nvPr>
            <p:ph type="dt" idx="16"/>
          </p:nvPr>
        </p:nvSpPr>
        <p:spPr>
          <a:xfrm>
            <a:off x="685800" y="632448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38" name="PlaceHolder 4"/>
          <p:cNvSpPr>
            <a:spLocks noGrp="1"/>
          </p:cNvSpPr>
          <p:nvPr>
            <p:ph type="ftr" idx="17"/>
          </p:nvPr>
        </p:nvSpPr>
        <p:spPr>
          <a:xfrm>
            <a:off x="3124080" y="632448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&lt;footer&gt;</a:t>
            </a:r>
            <a:endParaRPr b="0" lang="en-US" sz="1400" strike="noStrike" u="none">
              <a:solidFill>
                <a:srgbClr val="ffffff"/>
              </a:solidFill>
              <a:effectLst/>
              <a:uFillTx/>
              <a:latin typeface="Times New Roman"/>
            </a:endParaRPr>
          </a:p>
        </p:txBody>
      </p:sp>
      <p:sp>
        <p:nvSpPr>
          <p:cNvPr id="39" name="PlaceHolder 5"/>
          <p:cNvSpPr>
            <a:spLocks noGrp="1"/>
          </p:cNvSpPr>
          <p:nvPr>
            <p:ph type="sldNum" idx="18"/>
          </p:nvPr>
        </p:nvSpPr>
        <p:spPr>
          <a:xfrm>
            <a:off x="6553080" y="632448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D958998-D34F-4036-80A0-AC4932DBAEAB}" type="slidenum">
              <a:rPr b="0" lang="en-US" sz="1400" strike="noStrike" u="none">
                <a:solidFill>
                  <a:srgbClr val="ffffcc"/>
                </a:solidFill>
                <a:effectLst/>
                <a:uFillTx/>
                <a:latin typeface="Times New Roman"/>
              </a:rPr>
              <a:t>&lt;number&gt;</a:t>
            </a:fld>
            <a:endParaRPr b="0" lang="en-US" sz="1400" strike="noStrike" u="none">
              <a:solidFill>
                <a:srgbClr val="ffffff"/>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000000"/>
        </a:solidFill>
      </p:bgPr>
    </p:bg>
    <p:spTree>
      <p:nvGrpSpPr>
        <p:cNvPr id="1" name=""/>
        <p:cNvGrpSpPr/>
        <p:nvPr/>
      </p:nvGrpSpPr>
      <p:grpSpPr>
        <a:xfrm>
          <a:off x="0" y="0"/>
          <a:ext cx="0" cy="0"/>
          <a:chOff x="0" y="0"/>
          <a:chExt cx="0" cy="0"/>
        </a:xfrm>
      </p:grpSpPr>
      <p:grpSp>
        <p:nvGrpSpPr>
          <p:cNvPr id="40" name=""/>
          <p:cNvGrpSpPr/>
          <p:nvPr/>
        </p:nvGrpSpPr>
        <p:grpSpPr>
          <a:xfrm>
            <a:off x="457200" y="2363760"/>
            <a:ext cx="8152920" cy="1599840"/>
            <a:chOff x="457200" y="2363760"/>
            <a:chExt cx="8152920" cy="1599840"/>
          </a:xfrm>
        </p:grpSpPr>
        <p:sp>
          <p:nvSpPr>
            <p:cNvPr id="41" name=""/>
            <p:cNvSpPr/>
            <p:nvPr/>
          </p:nvSpPr>
          <p:spPr>
            <a:xfrm>
              <a:off x="2886480" y="2363760"/>
              <a:ext cx="5723640" cy="1599840"/>
            </a:xfrm>
            <a:custGeom>
              <a:avLst/>
              <a:gdLst/>
              <a:ahLst/>
              <a:rect l="l" t="t" r="r" b="b"/>
              <a:pathLst>
                <a:path stroke="0" w="21600" h="21600">
                  <a:moveTo>
                    <a:pt x="10794" y="0"/>
                  </a:moveTo>
                  <a:arcTo wR="10800" hR="10800" stAng="-5401907" swAng="10851576"/>
                  <a:lnTo>
                    <a:pt x="10800" y="10800"/>
                  </a:lnTo>
                  <a:close/>
                </a:path>
                <a:path fill="none" w="21600" h="21600">
                  <a:moveTo>
                    <a:pt x="10794" y="0"/>
                  </a:moveTo>
                  <a:arcTo wR="10800" hR="10800" stAng="-5401907" swAng="10851576"/>
                </a:path>
              </a:pathLst>
            </a:custGeom>
            <a:gradFill rotWithShape="0">
              <a:gsLst>
                <a:gs pos="0">
                  <a:srgbClr val="6633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42" name=""/>
            <p:cNvSpPr/>
            <p:nvPr/>
          </p:nvSpPr>
          <p:spPr>
            <a:xfrm>
              <a:off x="2811960" y="2529000"/>
              <a:ext cx="5726880" cy="1269360"/>
            </a:xfrm>
            <a:custGeom>
              <a:avLst/>
              <a:gdLst/>
              <a:ahLst/>
              <a:rect l="l" t="t" r="r" b="b"/>
              <a:pathLst>
                <a:path stroke="0" w="21600" h="21600">
                  <a:moveTo>
                    <a:pt x="10794" y="0"/>
                  </a:moveTo>
                  <a:arcTo wR="10800" hR="10800" stAng="-5401906" swAng="10853497"/>
                  <a:lnTo>
                    <a:pt x="10800" y="10800"/>
                  </a:lnTo>
                  <a:close/>
                </a:path>
                <a:path fill="none" w="21600" h="21600">
                  <a:moveTo>
                    <a:pt x="10794" y="0"/>
                  </a:moveTo>
                  <a:arcTo wR="10800" hR="10800" stAng="-5401906" swAng="10853497"/>
                </a:path>
              </a:pathLst>
            </a:custGeom>
            <a:gradFill rotWithShape="0">
              <a:gsLst>
                <a:gs pos="0">
                  <a:srgbClr val="8944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43" name=""/>
            <p:cNvSpPr/>
            <p:nvPr/>
          </p:nvSpPr>
          <p:spPr>
            <a:xfrm>
              <a:off x="2771280" y="2749680"/>
              <a:ext cx="5722920" cy="828360"/>
            </a:xfrm>
            <a:custGeom>
              <a:avLst/>
              <a:gdLst/>
              <a:ahLst/>
              <a:rect l="l" t="t" r="r" b="b"/>
              <a:pathLst>
                <a:path stroke="0" w="21600" h="21600">
                  <a:moveTo>
                    <a:pt x="10794" y="0"/>
                  </a:moveTo>
                  <a:arcTo wR="10800" hR="10800" stAng="-5401907" swAng="10853596"/>
                  <a:lnTo>
                    <a:pt x="10800" y="10800"/>
                  </a:lnTo>
                  <a:close/>
                </a:path>
                <a:path fill="none" w="21600" h="21600">
                  <a:moveTo>
                    <a:pt x="10794" y="0"/>
                  </a:moveTo>
                  <a:arcTo wR="10800" hR="10800" stAng="-5401907" swAng="10853596"/>
                </a:path>
              </a:pathLst>
            </a:custGeom>
            <a:gradFill rotWithShape="0">
              <a:gsLst>
                <a:gs pos="0">
                  <a:srgbClr val="b75b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44" name=""/>
            <p:cNvSpPr/>
            <p:nvPr/>
          </p:nvSpPr>
          <p:spPr>
            <a:xfrm>
              <a:off x="457200" y="3079800"/>
              <a:ext cx="7918560" cy="164880"/>
            </a:xfrm>
            <a:prstGeom prst="roundRect">
              <a:avLst>
                <a:gd name="adj" fmla="val 49995"/>
              </a:avLst>
            </a:prstGeom>
            <a:gradFill rotWithShape="0">
              <a:gsLst>
                <a:gs pos="0">
                  <a:srgbClr val="ffbf00"/>
                </a:gs>
                <a:gs pos="100000">
                  <a:srgbClr val="000000"/>
                </a:gs>
              </a:gsLst>
              <a:lin ang="10800000"/>
            </a:grad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grpSp>
      <p:sp>
        <p:nvSpPr>
          <p:cNvPr id="45" name="PlaceHolder 1"/>
          <p:cNvSpPr>
            <a:spLocks noGrp="1"/>
          </p:cNvSpPr>
          <p:nvPr>
            <p:ph type="title"/>
          </p:nvPr>
        </p:nvSpPr>
        <p:spPr>
          <a:xfrm>
            <a:off x="685800" y="144756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Click to edit the title text format</a:t>
            </a:r>
            <a:endParaRPr b="0" i="1" lang="en-US" sz="4400" strike="noStrike" u="none">
              <a:solidFill>
                <a:srgbClr val="ffcc66"/>
              </a:solidFill>
              <a:effectLst/>
              <a:uFillTx/>
              <a:latin typeface="Tahoma"/>
            </a:endParaRPr>
          </a:p>
        </p:txBody>
      </p:sp>
      <p:sp>
        <p:nvSpPr>
          <p:cNvPr id="46" name="PlaceHolder 2"/>
          <p:cNvSpPr>
            <a:spLocks noGrp="1"/>
          </p:cNvSpPr>
          <p:nvPr>
            <p:ph type="dt" idx="19"/>
          </p:nvPr>
        </p:nvSpPr>
        <p:spPr>
          <a:xfrm>
            <a:off x="685800" y="632448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47" name="PlaceHolder 3"/>
          <p:cNvSpPr>
            <a:spLocks noGrp="1"/>
          </p:cNvSpPr>
          <p:nvPr>
            <p:ph type="ftr" idx="20"/>
          </p:nvPr>
        </p:nvSpPr>
        <p:spPr>
          <a:xfrm>
            <a:off x="3124080" y="632448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imes New Roman"/>
              </a:rPr>
              <a:t>&lt;footer&gt;</a:t>
            </a:r>
            <a:endParaRPr b="0" lang="en-US" sz="1400" strike="noStrike" u="none">
              <a:solidFill>
                <a:srgbClr val="ffffff"/>
              </a:solidFill>
              <a:effectLst/>
              <a:uFillTx/>
              <a:latin typeface="Times New Roman"/>
            </a:endParaRPr>
          </a:p>
        </p:txBody>
      </p:sp>
      <p:sp>
        <p:nvSpPr>
          <p:cNvPr id="48" name="PlaceHolder 4"/>
          <p:cNvSpPr>
            <a:spLocks noGrp="1"/>
          </p:cNvSpPr>
          <p:nvPr>
            <p:ph type="sldNum" idx="21"/>
          </p:nvPr>
        </p:nvSpPr>
        <p:spPr>
          <a:xfrm>
            <a:off x="6553080" y="632448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ffffcc"/>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FE5C72B-5870-43FC-A910-604605FA8781}" type="slidenum">
              <a:rPr b="0" lang="en-US" sz="1400" strike="noStrike" u="none">
                <a:solidFill>
                  <a:srgbClr val="ffffcc"/>
                </a:solidFill>
                <a:effectLst/>
                <a:uFillTx/>
                <a:latin typeface="Times New Roman"/>
              </a:rPr>
              <a:t>&lt;number&gt;</a:t>
            </a:fld>
            <a:endParaRPr b="0" lang="en-US" sz="1400" strike="noStrike" u="none">
              <a:solidFill>
                <a:srgbClr val="ffffff"/>
              </a:solidFill>
              <a:effectLst/>
              <a:uFillTx/>
              <a:latin typeface="Times New Roman"/>
            </a:endParaRPr>
          </a:p>
        </p:txBody>
      </p:sp>
      <p:sp>
        <p:nvSpPr>
          <p:cNvPr id="49"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Click to edit the outline text format</a:t>
            </a:r>
            <a:endParaRPr b="0" lang="en-US" sz="3200" strike="noStrike" u="none">
              <a:solidFill>
                <a:srgbClr val="ffffcc"/>
              </a:solidFill>
              <a:effectLst/>
              <a:uFillTx/>
              <a:latin typeface="Tahoma"/>
            </a:endParaRPr>
          </a:p>
          <a:p>
            <a:pPr lvl="1" marL="457200" indent="0" algn="ctr">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Second Outline Level</a:t>
            </a:r>
            <a:endParaRPr b="0" lang="en-US" sz="2800" strike="noStrike" u="none">
              <a:solidFill>
                <a:srgbClr val="ffffcc"/>
              </a:solidFill>
              <a:effectLst/>
              <a:uFillTx/>
              <a:latin typeface="Tahoma"/>
            </a:endParaRPr>
          </a:p>
          <a:p>
            <a:pPr lvl="2" marL="914400" algn="ctr">
              <a:spcBef>
                <a:spcPts val="601"/>
              </a:spcBef>
              <a:buClr>
                <a:srgbClr val="ffcc66"/>
              </a:buClr>
              <a:buFont typeface="Tahoma"/>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Third Outline Level</a:t>
            </a:r>
            <a:endParaRPr b="0" lang="en-US" sz="2400" strike="noStrike" u="none">
              <a:solidFill>
                <a:srgbClr val="ffffcc"/>
              </a:solidFill>
              <a:effectLst/>
              <a:uFillTx/>
              <a:latin typeface="Tahoma"/>
            </a:endParaRPr>
          </a:p>
          <a:p>
            <a:pPr lvl="3" marL="1371600" algn="ctr">
              <a:spcBef>
                <a:spcPts val="499"/>
              </a:spcBef>
              <a:buClr>
                <a:srgbClr val="ffcc66"/>
              </a:buClr>
              <a:buFont typeface="Tahoma"/>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Fourth Outline Level</a:t>
            </a:r>
            <a:endParaRPr b="0" lang="en-US" sz="2000" strike="noStrike" u="none">
              <a:solidFill>
                <a:srgbClr val="ffffcc"/>
              </a:solidFill>
              <a:effectLst/>
              <a:uFillTx/>
              <a:latin typeface="Tahoma"/>
            </a:endParaRPr>
          </a:p>
          <a:p>
            <a:pPr lvl="4" marL="1828800" algn="ctr">
              <a:spcBef>
                <a:spcPts val="499"/>
              </a:spcBef>
              <a:buClr>
                <a:srgbClr val="ffcc66"/>
              </a:buClr>
              <a:buFont typeface="Tahoma"/>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Fifth Outline Level</a:t>
            </a:r>
            <a:endParaRPr b="0" lang="en-US" sz="2000" strike="noStrike" u="none">
              <a:solidFill>
                <a:srgbClr val="ffffcc"/>
              </a:solidFill>
              <a:effectLst/>
              <a:uFillTx/>
              <a:latin typeface="Tahoma"/>
            </a:endParaRPr>
          </a:p>
          <a:p>
            <a:pPr lvl="5" marL="1828800">
              <a:spcBef>
                <a:spcPts val="4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Sixth Outline Level</a:t>
            </a:r>
            <a:endParaRPr b="0" lang="en-US" sz="2000" strike="noStrike" u="none">
              <a:solidFill>
                <a:srgbClr val="ffffcc"/>
              </a:solidFill>
              <a:effectLst/>
              <a:uFillTx/>
              <a:latin typeface="Tahoma"/>
            </a:endParaRPr>
          </a:p>
          <a:p>
            <a:pPr lvl="6" marL="1828800">
              <a:spcBef>
                <a:spcPts val="49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Seventh Outline Level</a:t>
            </a:r>
            <a:endParaRPr b="0" lang="en-US" sz="2000" strike="noStrike" u="none">
              <a:solidFill>
                <a:srgbClr val="ffffcc"/>
              </a:solidFill>
              <a:effectLst/>
              <a:uFillTx/>
              <a:latin typeface="Tahom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2.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6.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8.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0.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1.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5.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8.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7.wmf"/><Relationship Id="rId3" Type="http://schemas.openxmlformats.org/officeDocument/2006/relationships/slideLayout" Target="../slideLayouts/slideLayout5.xml"/><Relationship Id="rId4" Type="http://schemas.openxmlformats.org/officeDocument/2006/relationships/notesSlide" Target="../notesSlides/notesSlide123.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5.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7.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2.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6.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48.wmf"/><Relationship Id="rId3" Type="http://schemas.openxmlformats.org/officeDocument/2006/relationships/slideLayout" Target="../slideLayouts/slideLayout5.xml"/>
</Relationships>
</file>

<file path=ppt/slides/_rels/slide13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49.wmf"/><Relationship Id="rId3" Type="http://schemas.openxmlformats.org/officeDocument/2006/relationships/slideLayout" Target="../slideLayouts/slideLayout4.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4.wmf"/><Relationship Id="rId3" Type="http://schemas.openxmlformats.org/officeDocument/2006/relationships/slideLayout" Target="../slideLayouts/slideLayout6.xml"/>
</Relationships>
</file>

<file path=ppt/slides/_rels/slide34.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5.wmf"/><Relationship Id="rId3" Type="http://schemas.openxmlformats.org/officeDocument/2006/relationships/slideLayout" Target="../slideLayouts/slideLayout6.xml"/>
</Relationships>
</file>

<file path=ppt/slides/_rels/slide3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wmf"/><Relationship Id="rId3" Type="http://schemas.openxmlformats.org/officeDocument/2006/relationships/slideLayout" Target="../slideLayouts/slideLayout7.xml"/>
</Relationships>
</file>

<file path=ppt/slides/_rels/slide3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wmf"/><Relationship Id="rId3" Type="http://schemas.openxmlformats.org/officeDocument/2006/relationships/slideLayout" Target="../slideLayouts/slideLayout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package" Target="../embeddings/oleObject2.xlsx"/><Relationship Id="rId4" Type="http://schemas.openxmlformats.org/officeDocument/2006/relationships/image" Target="../media/image9.wmf"/><Relationship Id="rId5" Type="http://schemas.openxmlformats.org/officeDocument/2006/relationships/slideLayout" Target="../slideLayouts/slideLayout6.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wmf"/><Relationship Id="rId3" Type="http://schemas.openxmlformats.org/officeDocument/2006/relationships/slideLayout" Target="../slideLayouts/slideLayout6.xml"/>
</Relationships>
</file>

<file path=ppt/slides/_rels/slide5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png"/><Relationship Id="rId3"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4.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7.xml"/><Relationship Id="rId3"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72.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png"/><Relationship Id="rId6" Type="http://schemas.openxmlformats.org/officeDocument/2006/relationships/image" Target="../media/image17.png"/><Relationship Id="rId7" Type="http://schemas.openxmlformats.org/officeDocument/2006/relationships/image" Target="../media/image18.wmf"/><Relationship Id="rId8" Type="http://schemas.openxmlformats.org/officeDocument/2006/relationships/image" Target="../media/image19.wmf"/><Relationship Id="rId9" Type="http://schemas.openxmlformats.org/officeDocument/2006/relationships/image" Target="../media/image20.wmf"/><Relationship Id="rId10" Type="http://schemas.openxmlformats.org/officeDocument/2006/relationships/image" Target="../media/image21.wmf"/><Relationship Id="rId11" Type="http://schemas.openxmlformats.org/officeDocument/2006/relationships/image" Target="../media/image22.wmf"/><Relationship Id="rId12" Type="http://schemas.openxmlformats.org/officeDocument/2006/relationships/image" Target="../media/image23.wmf"/><Relationship Id="rId13" Type="http://schemas.openxmlformats.org/officeDocument/2006/relationships/slideLayout" Target="../slideLayouts/slideLayout5.xml"/>
</Relationships>
</file>

<file path=ppt/slides/_rels/slide7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4.wmf"/><Relationship Id="rId3" Type="http://schemas.openxmlformats.org/officeDocument/2006/relationships/oleObject" Target="../embeddings/oleObject2.bin"/><Relationship Id="rId4" Type="http://schemas.openxmlformats.org/officeDocument/2006/relationships/image" Target="../media/image25.wmf"/><Relationship Id="rId5" Type="http://schemas.openxmlformats.org/officeDocument/2006/relationships/image" Target="../media/image26.wmf"/><Relationship Id="rId6" Type="http://schemas.openxmlformats.org/officeDocument/2006/relationships/slideLayout" Target="../slideLayouts/slideLayout4.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78.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7.wmf"/><Relationship Id="rId3" Type="http://schemas.openxmlformats.org/officeDocument/2006/relationships/slideLayout" Target="../slideLayouts/slideLayout6.xml"/>
</Relationships>
</file>

<file path=ppt/slides/_rels/slide79.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8.wmf"/><Relationship Id="rId3" Type="http://schemas.openxmlformats.org/officeDocument/2006/relationships/package" Target="../embeddings/oleObject2.docx"/><Relationship Id="rId4" Type="http://schemas.openxmlformats.org/officeDocument/2006/relationships/image" Target="../media/image29.wmf"/><Relationship Id="rId5" Type="http://schemas.openxmlformats.org/officeDocument/2006/relationships/slideLayout" Target="../slideLayouts/slideLayout6.xml"/>
</Relationships>
</file>

<file path=ppt/slides/_rels/slide8.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wmf"/><Relationship Id="rId3" Type="http://schemas.openxmlformats.org/officeDocument/2006/relationships/slideLayout" Target="../slideLayouts/slideLayout6.xml"/>
</Relationships>
</file>

<file path=ppt/slides/_rels/slide8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0.wmf"/><Relationship Id="rId3" Type="http://schemas.openxmlformats.org/officeDocument/2006/relationships/slideLayout" Target="../slideLayouts/slideLayout6.xml"/>
</Relationships>
</file>

<file path=ppt/slides/_rels/slide81.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6.xml"/>
</Relationships>
</file>

<file path=ppt/slides/_rels/slide82.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 Id="rId3" Type="http://schemas.openxmlformats.org/officeDocument/2006/relationships/slideLayout" Target="../slideLayouts/slideLayout6.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6.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slideLayout" Target="../slideLayouts/slideLayout6.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9.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3.wmf"/><Relationship Id="rId3" Type="http://schemas.openxmlformats.org/officeDocument/2006/relationships/slideLayout" Target="../slideLayouts/slideLayout6.xml"/>
</Relationships>
</file>

<file path=ppt/slides/_rels/slide90.xml.rels><?xml version="1.0" encoding="UTF-8"?>
<Relationships xmlns="http://schemas.openxmlformats.org/package/2006/relationships"><Relationship Id="rId1" Type="http://schemas.openxmlformats.org/officeDocument/2006/relationships/image" Target="../media/image36.wmf"/><Relationship Id="rId2" Type="http://schemas.openxmlformats.org/officeDocument/2006/relationships/slideLayout" Target="../slideLayouts/slideLayout5.xml"/>
</Relationships>
</file>

<file path=ppt/slides/_rels/slide9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7.wmf"/><Relationship Id="rId3" Type="http://schemas.openxmlformats.org/officeDocument/2006/relationships/oleObject" Target="../embeddings/oleObject2.bin"/><Relationship Id="rId4" Type="http://schemas.openxmlformats.org/officeDocument/2006/relationships/image" Target="../media/image38.wmf"/><Relationship Id="rId5" Type="http://schemas.openxmlformats.org/officeDocument/2006/relationships/oleObject" Target="../embeddings/oleObject3.bin"/><Relationship Id="rId6" Type="http://schemas.openxmlformats.org/officeDocument/2006/relationships/image" Target="../media/image39.wmf"/><Relationship Id="rId7" Type="http://schemas.openxmlformats.org/officeDocument/2006/relationships/oleObject" Target="../embeddings/oleObject4.bin"/><Relationship Id="rId8" Type="http://schemas.openxmlformats.org/officeDocument/2006/relationships/image" Target="../media/image40.wmf"/><Relationship Id="rId9" Type="http://schemas.openxmlformats.org/officeDocument/2006/relationships/oleObject" Target="../embeddings/oleObject5.bin"/><Relationship Id="rId10" Type="http://schemas.openxmlformats.org/officeDocument/2006/relationships/image" Target="../media/image41.wmf"/><Relationship Id="rId11" Type="http://schemas.openxmlformats.org/officeDocument/2006/relationships/image" Target="../media/image42.wmf"/><Relationship Id="rId12" Type="http://schemas.openxmlformats.org/officeDocument/2006/relationships/slideLayout" Target="../slideLayouts/slideLayout5.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3.xml.rels><?xml version="1.0" encoding="UTF-8"?>
<Relationships xmlns="http://schemas.openxmlformats.org/package/2006/relationships"><Relationship Id="rId1" Type="http://schemas.openxmlformats.org/officeDocument/2006/relationships/image" Target="../media/image43.wmf"/><Relationship Id="rId2" Type="http://schemas.openxmlformats.org/officeDocument/2006/relationships/slideLayout" Target="../slideLayouts/slideLayout5.xml"/>
</Relationships>
</file>

<file path=ppt/slides/_rels/slide94.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slideLayout" Target="../slideLayouts/slideLayout5.xml"/>
</Relationships>
</file>

<file path=ppt/slides/_rels/slide95.xml.rels><?xml version="1.0" encoding="UTF-8"?>
<Relationships xmlns="http://schemas.openxmlformats.org/package/2006/relationships"><Relationship Id="rId1" Type="http://schemas.openxmlformats.org/officeDocument/2006/relationships/image" Target="../media/image45.wmf"/><Relationship Id="rId2" Type="http://schemas.openxmlformats.org/officeDocument/2006/relationships/slideLayout" Target="../slideLayouts/slideLayout5.xml"/>
</Relationships>
</file>

<file path=ppt/slides/_rels/slide96.xml.rels><?xml version="1.0" encoding="UTF-8"?>
<Relationships xmlns="http://schemas.openxmlformats.org/package/2006/relationships"><Relationship Id="rId1" Type="http://schemas.openxmlformats.org/officeDocument/2006/relationships/image" Target="../media/image46.wmf"/><Relationship Id="rId2" Type="http://schemas.openxmlformats.org/officeDocument/2006/relationships/slideLayout" Target="../slideLayouts/slideLayout5.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7.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1142640"/>
            <a:ext cx="7772400" cy="152388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California ISO - CPUC     Electric Settlement Workshop</a:t>
            </a:r>
            <a:br>
              <a:rPr sz="4400"/>
            </a:br>
            <a:r>
              <a:rPr b="1" i="1" lang="en-US" sz="3600" strike="noStrike" u="none">
                <a:solidFill>
                  <a:srgbClr val="ffcc66"/>
                </a:solidFill>
                <a:effectLst/>
                <a:uFillTx/>
                <a:latin typeface="Tahoma"/>
              </a:rPr>
              <a:t>Day 1</a:t>
            </a:r>
            <a:endParaRPr b="0" i="1" lang="en-US" sz="3600" strike="noStrike" u="none">
              <a:solidFill>
                <a:srgbClr val="ffcc66"/>
              </a:solidFill>
              <a:effectLst/>
              <a:uFillTx/>
              <a:latin typeface="Tahoma"/>
            </a:endParaRPr>
          </a:p>
        </p:txBody>
      </p:sp>
      <p:sp>
        <p:nvSpPr>
          <p:cNvPr id="58" name="PlaceHolder 2"/>
          <p:cNvSpPr>
            <a:spLocks noGrp="1"/>
          </p:cNvSpPr>
          <p:nvPr>
            <p:ph type="subTitle"/>
          </p:nvPr>
        </p:nvSpPr>
        <p:spPr>
          <a:xfrm>
            <a:off x="1600200" y="4343400"/>
            <a:ext cx="6400800" cy="1905120"/>
          </a:xfrm>
          <a:prstGeom prst="rect">
            <a:avLst/>
          </a:prstGeom>
          <a:noFill/>
          <a:ln w="0">
            <a:noFill/>
          </a:ln>
        </p:spPr>
        <p:txBody>
          <a:bodyPr lIns="90360" rIns="90360" tIns="44280" bIns="44280" anchor="t">
            <a:noAutofit/>
          </a:bodyPr>
          <a:p>
            <a:pPr indent="0" algn="ctr">
              <a:spcBef>
                <a:spcPts val="6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cc"/>
                </a:solidFill>
                <a:effectLst/>
                <a:uFillTx/>
                <a:latin typeface="Tahoma"/>
              </a:rPr>
              <a:t>Executive Sponsors:</a:t>
            </a:r>
            <a:endParaRPr b="0" lang="en-US" sz="2600" strike="noStrike" u="none">
              <a:solidFill>
                <a:srgbClr val="ffffcc"/>
              </a:solidFill>
              <a:effectLst/>
              <a:uFillTx/>
              <a:latin typeface="Tahoma"/>
            </a:endParaRPr>
          </a:p>
          <a:p>
            <a:pPr indent="0" algn="ctr">
              <a:spcBef>
                <a:spcPts val="6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cc"/>
                </a:solidFill>
                <a:effectLst/>
                <a:uFillTx/>
                <a:latin typeface="Tahoma"/>
              </a:rPr>
              <a:t>California ISO - Bill Regan - CFO</a:t>
            </a:r>
            <a:endParaRPr b="0" lang="en-US" sz="2600" strike="noStrike" u="none">
              <a:solidFill>
                <a:srgbClr val="ffffcc"/>
              </a:solidFill>
              <a:effectLst/>
              <a:uFillTx/>
              <a:latin typeface="Tahoma"/>
            </a:endParaRPr>
          </a:p>
          <a:p>
            <a:pPr indent="0" algn="ctr">
              <a:spcBef>
                <a:spcPts val="6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cc"/>
                </a:solidFill>
                <a:effectLst/>
                <a:uFillTx/>
                <a:latin typeface="Tahoma"/>
              </a:rPr>
              <a:t>California Public Utility Commission - Steve Roscow</a:t>
            </a:r>
            <a:endParaRPr b="0" lang="en-US" sz="2600" strike="noStrike" u="none">
              <a:solidFill>
                <a:srgbClr val="ffffcc"/>
              </a:solidFill>
              <a:effectLst/>
              <a:uFillTx/>
              <a:latin typeface="Tahoma"/>
            </a:endParaRPr>
          </a:p>
        </p:txBody>
      </p:sp>
      <p:sp>
        <p:nvSpPr>
          <p:cNvPr id="59"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60"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1066320" y="380880"/>
            <a:ext cx="6172200" cy="9144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LOAD FORECASTING RESOURCES</a:t>
            </a:r>
            <a:endParaRPr b="0" i="1" lang="en-US" sz="4400" strike="noStrike" u="none">
              <a:solidFill>
                <a:srgbClr val="ffcc66"/>
              </a:solidFill>
              <a:effectLst/>
              <a:uFillTx/>
              <a:latin typeface="Tahoma"/>
            </a:endParaRPr>
          </a:p>
        </p:txBody>
      </p:sp>
      <p:sp>
        <p:nvSpPr>
          <p:cNvPr id="95"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UDC</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Other</a:t>
            </a:r>
            <a:endParaRPr b="0" lang="en-US" sz="3200" strike="noStrike" u="none">
              <a:solidFill>
                <a:srgbClr val="ffffcc"/>
              </a:solidFill>
              <a:effectLst/>
              <a:uFillTx/>
              <a:latin typeface="Tahoma"/>
            </a:endParaRPr>
          </a:p>
        </p:txBody>
      </p:sp>
      <p:sp>
        <p:nvSpPr>
          <p:cNvPr id="96"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97"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21"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Settlement Charge Categories</a:t>
            </a:r>
            <a:endParaRPr b="0" i="1" lang="en-US" sz="4800" strike="noStrike" u="none">
              <a:solidFill>
                <a:srgbClr val="ffcc66"/>
              </a:solidFill>
              <a:effectLst/>
              <a:uFillTx/>
              <a:latin typeface="Tahoma"/>
            </a:endParaRPr>
          </a:p>
        </p:txBody>
      </p:sp>
      <p:sp>
        <p:nvSpPr>
          <p:cNvPr id="1022"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fontScale="92500" lnSpcReduction="9999"/>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Market</a:t>
            </a:r>
            <a:endParaRPr b="0" lang="en-US" sz="3200" strike="noStrike" u="none">
              <a:solidFill>
                <a:srgbClr val="ffffcc"/>
              </a:solidFill>
              <a:effectLst/>
              <a:uFillTx/>
              <a:latin typeface="Tahoma"/>
            </a:endParaRPr>
          </a:p>
          <a:p>
            <a:pPr lvl="1" marL="743040" indent="-285840">
              <a:spcBef>
                <a:spcPts val="14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Ancillary Services (A/S) Capacity</a:t>
            </a:r>
            <a:endParaRPr b="0" lang="en-US" sz="2800" strike="noStrike" u="none">
              <a:solidFill>
                <a:srgbClr val="ffffcc"/>
              </a:solidFill>
              <a:effectLst/>
              <a:uFillTx/>
              <a:latin typeface="Tahoma"/>
            </a:endParaRPr>
          </a:p>
          <a:p>
            <a:pPr lvl="1" marL="743040" indent="-285840">
              <a:spcBef>
                <a:spcPts val="14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Congestion</a:t>
            </a:r>
            <a:endParaRPr b="0" lang="en-US" sz="2800" strike="noStrike" u="none">
              <a:solidFill>
                <a:srgbClr val="ffffcc"/>
              </a:solidFill>
              <a:effectLst/>
              <a:uFillTx/>
              <a:latin typeface="Tahoma"/>
            </a:endParaRPr>
          </a:p>
          <a:p>
            <a:pPr lvl="1" marL="743040" indent="-285840">
              <a:spcBef>
                <a:spcPts val="14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Imbalance Energy (IE)</a:t>
            </a:r>
            <a:endParaRPr b="0" lang="en-US" sz="2800" strike="noStrike" u="none">
              <a:solidFill>
                <a:srgbClr val="ffffcc"/>
              </a:solidFill>
              <a:effectLst/>
              <a:uFillTx/>
              <a:latin typeface="Tahoma"/>
            </a:endParaRPr>
          </a:p>
          <a:p>
            <a:pPr lvl="1" marL="743040" indent="-285840">
              <a:spcBef>
                <a:spcPts val="14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Neutrality</a:t>
            </a:r>
            <a:endParaRPr b="0" lang="en-US" sz="2800" strike="noStrike" u="none">
              <a:solidFill>
                <a:srgbClr val="ffffcc"/>
              </a:solidFill>
              <a:effectLst/>
              <a:uFillTx/>
              <a:latin typeface="Tahoma"/>
            </a:endParaRPr>
          </a:p>
          <a:p>
            <a:pPr lvl="1" marL="743040" indent="-285840">
              <a:spcBef>
                <a:spcPts val="14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Wheeling</a:t>
            </a:r>
            <a:endParaRPr b="0" lang="en-US" sz="2800" strike="noStrike" u="none">
              <a:solidFill>
                <a:srgbClr val="ffffcc"/>
              </a:solidFill>
              <a:effectLst/>
              <a:uFillTx/>
              <a:latin typeface="Tahoma"/>
            </a:endParaRPr>
          </a:p>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Grid Management Charge (GMC)</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23" name="PlaceHolder 1"/>
          <p:cNvSpPr>
            <a:spLocks noGrp="1"/>
          </p:cNvSpPr>
          <p:nvPr>
            <p:ph type="title"/>
          </p:nvPr>
        </p:nvSpPr>
        <p:spPr>
          <a:xfrm>
            <a:off x="685800" y="45684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 </a:t>
            </a:r>
            <a:br>
              <a:rPr sz="4800"/>
            </a:br>
            <a:r>
              <a:rPr b="1" lang="en-US" sz="3200" strike="noStrike" u="none">
                <a:solidFill>
                  <a:srgbClr val="ffcc66"/>
                </a:solidFill>
                <a:effectLst/>
                <a:uFillTx/>
                <a:latin typeface="Tahoma"/>
              </a:rPr>
              <a:t>A/S Capacity Settlements</a:t>
            </a:r>
            <a:endParaRPr b="0" i="1" lang="en-US" sz="3200" strike="noStrike" u="none">
              <a:solidFill>
                <a:srgbClr val="ffcc66"/>
              </a:solidFill>
              <a:effectLst/>
              <a:uFillTx/>
              <a:latin typeface="Tahoma"/>
            </a:endParaRPr>
          </a:p>
        </p:txBody>
      </p:sp>
      <p:sp>
        <p:nvSpPr>
          <p:cNvPr id="1024" name="PlaceHolder 2"/>
          <p:cNvSpPr>
            <a:spLocks noGrp="1"/>
          </p:cNvSpPr>
          <p:nvPr>
            <p:ph/>
          </p:nvPr>
        </p:nvSpPr>
        <p:spPr>
          <a:xfrm>
            <a:off x="609480" y="1981080"/>
            <a:ext cx="7772400" cy="4114800"/>
          </a:xfrm>
          <a:prstGeom prst="rect">
            <a:avLst/>
          </a:prstGeom>
          <a:noFill/>
          <a:ln w="0">
            <a:noFill/>
          </a:ln>
        </p:spPr>
        <p:txBody>
          <a:bodyPr lIns="92160" rIns="92160" tIns="46080" bIns="46080" anchor="t">
            <a:normAutofit/>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procures A/S capacity in DA and HA on behalf of SCs not self-providing</a:t>
            </a:r>
            <a:endParaRPr b="0" lang="en-US" sz="3200" strike="noStrike" u="none">
              <a:solidFill>
                <a:srgbClr val="ffffcc"/>
              </a:solidFill>
              <a:effectLst/>
              <a:uFillTx/>
              <a:latin typeface="Tahoma"/>
            </a:endParaRPr>
          </a:p>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Market Services</a:t>
            </a:r>
            <a:endParaRPr b="0" lang="en-US" sz="3200" strike="noStrike" u="none">
              <a:solidFill>
                <a:srgbClr val="ffffcc"/>
              </a:solidFill>
              <a:effectLst/>
              <a:uFillTx/>
              <a:latin typeface="Tahoma"/>
            </a:endParaRPr>
          </a:p>
          <a:p>
            <a:pPr lvl="1" marL="743040" indent="-285840">
              <a:spcBef>
                <a:spcPts val="10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Regulation</a:t>
            </a:r>
            <a:endParaRPr b="0" lang="en-US" sz="2800" strike="noStrike" u="none">
              <a:solidFill>
                <a:srgbClr val="ffffcc"/>
              </a:solidFill>
              <a:effectLst/>
              <a:uFillTx/>
              <a:latin typeface="Tahoma"/>
            </a:endParaRPr>
          </a:p>
          <a:p>
            <a:pPr lvl="1" marL="743040" indent="-285840">
              <a:spcBef>
                <a:spcPts val="10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Spinning Reserve</a:t>
            </a:r>
            <a:endParaRPr b="0" lang="en-US" sz="2800" strike="noStrike" u="none">
              <a:solidFill>
                <a:srgbClr val="ffffcc"/>
              </a:solidFill>
              <a:effectLst/>
              <a:uFillTx/>
              <a:latin typeface="Tahoma"/>
            </a:endParaRPr>
          </a:p>
          <a:p>
            <a:pPr lvl="1" marL="743040" indent="-285840">
              <a:spcBef>
                <a:spcPts val="10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Non-Spinning Reserve</a:t>
            </a:r>
            <a:endParaRPr b="0" lang="en-US" sz="2800" strike="noStrike" u="none">
              <a:solidFill>
                <a:srgbClr val="ffffcc"/>
              </a:solidFill>
              <a:effectLst/>
              <a:uFillTx/>
              <a:latin typeface="Tahoma"/>
            </a:endParaRPr>
          </a:p>
          <a:p>
            <a:pPr lvl="1" marL="743040" indent="-285840">
              <a:spcBef>
                <a:spcPts val="10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Replacement Reserve</a:t>
            </a: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25" name=""/>
          <p:cNvSpPr/>
          <p:nvPr/>
        </p:nvSpPr>
        <p:spPr>
          <a:xfrm>
            <a:off x="603360" y="309240"/>
            <a:ext cx="7772400" cy="1311840"/>
          </a:xfrm>
          <a:prstGeom prst="rect">
            <a:avLst/>
          </a:prstGeom>
          <a:noFill/>
          <a:ln w="0">
            <a:noFill/>
          </a:ln>
        </p:spPr>
        <p:style>
          <a:lnRef idx="0"/>
          <a:fillRef idx="0"/>
          <a:effectRef idx="0"/>
          <a:fontRef idx="minor"/>
        </p:style>
        <p:txBody>
          <a:bodyPr lIns="92160" rIns="92160" tIns="46080" bIns="4608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 </a:t>
            </a:r>
            <a:br>
              <a:rPr sz="4800"/>
            </a:br>
            <a:r>
              <a:rPr b="1" lang="en-US" sz="3200" strike="noStrike" u="none">
                <a:solidFill>
                  <a:srgbClr val="ffcc66"/>
                </a:solidFill>
                <a:effectLst/>
                <a:uFillTx/>
                <a:latin typeface="Tahoma"/>
              </a:rPr>
              <a:t>A/S Capacity Settlements</a:t>
            </a:r>
            <a:endParaRPr b="0" lang="en-US" sz="3200" strike="noStrike" u="none">
              <a:solidFill>
                <a:srgbClr val="ffffcc"/>
              </a:solidFill>
              <a:effectLst/>
              <a:uFillTx/>
              <a:latin typeface="Tahoma"/>
            </a:endParaRPr>
          </a:p>
        </p:txBody>
      </p:sp>
      <p:sp>
        <p:nvSpPr>
          <p:cNvPr id="1026" name=""/>
          <p:cNvSpPr/>
          <p:nvPr/>
        </p:nvSpPr>
        <p:spPr>
          <a:xfrm>
            <a:off x="685800" y="2057400"/>
            <a:ext cx="7772400" cy="2799000"/>
          </a:xfrm>
          <a:prstGeom prst="rect">
            <a:avLst/>
          </a:prstGeom>
          <a:noFill/>
          <a:ln w="0">
            <a:noFill/>
          </a:ln>
        </p:spPr>
        <p:style>
          <a:lnRef idx="0"/>
          <a:fillRef idx="0"/>
          <a:effectRef idx="0"/>
          <a:fontRef idx="minor"/>
        </p:style>
        <p:txBody>
          <a:bodyPr lIns="82440" rIns="82440" tIns="42840" bIns="42840" anchor="t">
            <a:spAutoFit/>
          </a:bodyPr>
          <a:p>
            <a:pPr marL="309600" indent="-309600">
              <a:spcBef>
                <a:spcPts val="2001"/>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3200" strike="noStrike" u="none">
                <a:solidFill>
                  <a:srgbClr val="ffffcc"/>
                </a:solidFill>
                <a:effectLst/>
                <a:uFillTx/>
                <a:latin typeface="Tahoma"/>
              </a:rPr>
              <a:t>Payment to Sellers</a:t>
            </a:r>
            <a:endParaRPr b="0" lang="en-US" sz="3200" strike="noStrike" u="none">
              <a:solidFill>
                <a:srgbClr val="ffffcc"/>
              </a:solidFill>
              <a:effectLst/>
              <a:uFillTx/>
              <a:latin typeface="Tahoma"/>
            </a:endParaRPr>
          </a:p>
          <a:p>
            <a:pPr lvl="1" marL="671400" indent="-247680">
              <a:spcBef>
                <a:spcPts val="1749"/>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Paid MCP for awarded capacity MW for each service</a:t>
            </a:r>
            <a:endParaRPr b="0" lang="en-US" sz="2800" strike="noStrike" u="none">
              <a:solidFill>
                <a:srgbClr val="ffffcc"/>
              </a:solidFill>
              <a:effectLst/>
              <a:uFillTx/>
              <a:latin typeface="Tahoma"/>
            </a:endParaRPr>
          </a:p>
          <a:p>
            <a:pPr lvl="1" marL="671400" indent="-247680">
              <a:lnSpc>
                <a:spcPct val="90000"/>
              </a:lnSpc>
              <a:spcBef>
                <a:spcPts val="1500"/>
              </a:spcBef>
              <a:buClr>
                <a:srgbClr val="ffffcc"/>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DA </a:t>
            </a:r>
            <a:r>
              <a:rPr b="1" lang="en-US" sz="2400" strike="noStrike" u="none">
                <a:solidFill>
                  <a:srgbClr val="ffffcc"/>
                </a:solidFill>
                <a:effectLst/>
                <a:uFillTx/>
                <a:latin typeface="Tahoma"/>
              </a:rPr>
              <a:t>(CT 1-6)</a:t>
            </a:r>
            <a:endParaRPr b="0" lang="en-US" sz="2400" strike="noStrike" u="none">
              <a:solidFill>
                <a:srgbClr val="ffffcc"/>
              </a:solidFill>
              <a:effectLst/>
              <a:uFillTx/>
              <a:latin typeface="Tahoma"/>
            </a:endParaRPr>
          </a:p>
          <a:p>
            <a:pPr lvl="1" marL="671400" indent="-247680">
              <a:lnSpc>
                <a:spcPct val="90000"/>
              </a:lnSpc>
              <a:spcBef>
                <a:spcPts val="1500"/>
              </a:spcBef>
              <a:buClr>
                <a:srgbClr val="ffffcc"/>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HA </a:t>
            </a:r>
            <a:r>
              <a:rPr b="1" lang="en-US" sz="2400" strike="noStrike" u="none">
                <a:solidFill>
                  <a:srgbClr val="ffffcc"/>
                </a:solidFill>
                <a:effectLst/>
                <a:uFillTx/>
                <a:latin typeface="Tahoma"/>
              </a:rPr>
              <a:t>(CT 51-56)</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27"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 </a:t>
            </a:r>
            <a:br>
              <a:rPr sz="4800"/>
            </a:br>
            <a:r>
              <a:rPr b="1" lang="en-US" sz="3200" strike="noStrike" u="none">
                <a:solidFill>
                  <a:srgbClr val="ffcc66"/>
                </a:solidFill>
                <a:effectLst/>
                <a:uFillTx/>
                <a:latin typeface="Tahoma"/>
              </a:rPr>
              <a:t>A/S Capacity Settlements</a:t>
            </a:r>
            <a:endParaRPr b="0" i="1" lang="en-US" sz="3200" strike="noStrike" u="none">
              <a:solidFill>
                <a:srgbClr val="ffcc66"/>
              </a:solidFill>
              <a:effectLst/>
              <a:uFillTx/>
              <a:latin typeface="Tahoma"/>
            </a:endParaRPr>
          </a:p>
        </p:txBody>
      </p:sp>
      <p:sp>
        <p:nvSpPr>
          <p:cNvPr id="1028" name="PlaceHolder 2"/>
          <p:cNvSpPr>
            <a:spLocks noGrp="1"/>
          </p:cNvSpPr>
          <p:nvPr>
            <p:ph/>
          </p:nvPr>
        </p:nvSpPr>
        <p:spPr>
          <a:xfrm>
            <a:off x="685440" y="1981080"/>
            <a:ext cx="8077320" cy="4114800"/>
          </a:xfrm>
          <a:prstGeom prst="rect">
            <a:avLst/>
          </a:prstGeom>
          <a:noFill/>
          <a:ln w="0">
            <a:noFill/>
          </a:ln>
        </p:spPr>
        <p:txBody>
          <a:bodyPr lIns="92160" rIns="92160" tIns="46080" bIns="46080" anchor="t">
            <a:normAutofit/>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Cost allocation to Buyers</a:t>
            </a:r>
            <a:endParaRPr b="0" lang="en-US" sz="3200" strike="noStrike" u="none">
              <a:solidFill>
                <a:srgbClr val="ffffcc"/>
              </a:solidFill>
              <a:effectLst/>
              <a:uFillTx/>
              <a:latin typeface="Tahoma"/>
            </a:endParaRPr>
          </a:p>
          <a:p>
            <a:pPr lvl="1" marL="743040" indent="-285840">
              <a:lnSpc>
                <a:spcPct val="90000"/>
              </a:lnSpc>
              <a:spcBef>
                <a:spcPts val="1500"/>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sng">
                <a:solidFill>
                  <a:srgbClr val="ffffcc"/>
                </a:solidFill>
                <a:effectLst/>
                <a:uFillTx/>
                <a:latin typeface="Tahoma"/>
              </a:rPr>
              <a:t>AGC:</a:t>
            </a:r>
            <a:r>
              <a:rPr b="0" lang="en-US" sz="2800" strike="noStrike" u="none">
                <a:solidFill>
                  <a:srgbClr val="ffffcc"/>
                </a:solidFill>
                <a:effectLst/>
                <a:uFillTx/>
                <a:latin typeface="Tahoma"/>
              </a:rPr>
              <a:t> pro-rata to Metered Load</a:t>
            </a:r>
            <a:r>
              <a:rPr b="0" lang="en-US" sz="2600" strike="noStrike" u="none">
                <a:solidFill>
                  <a:srgbClr val="ffffcc"/>
                </a:solidFill>
                <a:effectLst/>
                <a:uFillTx/>
                <a:latin typeface="Tahoma"/>
              </a:rPr>
              <a:t> </a:t>
            </a:r>
            <a:r>
              <a:rPr b="1" lang="en-US" sz="2400" strike="noStrike" u="none">
                <a:solidFill>
                  <a:srgbClr val="ffffcc"/>
                </a:solidFill>
                <a:effectLst/>
                <a:uFillTx/>
                <a:latin typeface="Tahoma"/>
              </a:rPr>
              <a:t>(CT 115, 116)</a:t>
            </a:r>
            <a:endParaRPr b="0" lang="en-US" sz="2400" strike="noStrike" u="none">
              <a:solidFill>
                <a:srgbClr val="ffffcc"/>
              </a:solidFill>
              <a:effectLst/>
              <a:uFillTx/>
              <a:latin typeface="Tahoma"/>
            </a:endParaRPr>
          </a:p>
          <a:p>
            <a:pPr lvl="1" marL="743040" indent="-285840">
              <a:lnSpc>
                <a:spcPct val="90000"/>
              </a:lnSpc>
              <a:spcBef>
                <a:spcPts val="1500"/>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sng">
                <a:solidFill>
                  <a:srgbClr val="ffffcc"/>
                </a:solidFill>
                <a:effectLst/>
                <a:uFillTx/>
                <a:latin typeface="Tahoma"/>
              </a:rPr>
              <a:t>Spin &amp; Non-Spin:</a:t>
            </a:r>
            <a:r>
              <a:rPr b="0" lang="en-US" sz="2800" strike="noStrike" u="none">
                <a:solidFill>
                  <a:srgbClr val="ffffcc"/>
                </a:solidFill>
                <a:effectLst/>
                <a:uFillTx/>
                <a:latin typeface="Tahoma"/>
              </a:rPr>
              <a:t> to Metered Demand</a:t>
            </a:r>
            <a:r>
              <a:rPr b="0" lang="en-US" sz="2600" strike="noStrike" u="none">
                <a:solidFill>
                  <a:srgbClr val="ffffcc"/>
                </a:solidFill>
                <a:effectLst/>
                <a:uFillTx/>
                <a:latin typeface="Tahoma"/>
              </a:rPr>
              <a:t> </a:t>
            </a:r>
            <a:r>
              <a:rPr b="1" lang="en-US" sz="2400" strike="noStrike" u="none">
                <a:solidFill>
                  <a:srgbClr val="ffffcc"/>
                </a:solidFill>
                <a:effectLst/>
                <a:uFillTx/>
                <a:latin typeface="Tahoma"/>
              </a:rPr>
              <a:t>(CT  111, 112) </a:t>
            </a:r>
            <a:endParaRPr b="0" lang="en-US" sz="2400" strike="noStrike" u="none">
              <a:solidFill>
                <a:srgbClr val="ffffcc"/>
              </a:solidFill>
              <a:effectLst/>
              <a:uFillTx/>
              <a:latin typeface="Tahoma"/>
            </a:endParaRPr>
          </a:p>
          <a:p>
            <a:pPr lvl="2" marL="1143000" indent="-228600">
              <a:lnSpc>
                <a:spcPct val="90000"/>
              </a:lnSpc>
              <a:spcBef>
                <a:spcPts val="1500"/>
              </a:spcBef>
              <a:buClr>
                <a:srgbClr val="ffffcc"/>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Served by </a:t>
            </a:r>
            <a:r>
              <a:rPr b="0" lang="en-US" sz="2400" strike="noStrike" u="none">
                <a:solidFill>
                  <a:srgbClr val="ffffcc"/>
                </a:solidFill>
                <a:effectLst/>
                <a:uFillTx/>
                <a:latin typeface="Tahoma"/>
              </a:rPr>
              <a:t>hydro resources (5%), non-hydro (7%), and interruptible imports (100%)</a:t>
            </a:r>
            <a:endParaRPr b="0" lang="en-US" sz="2400" strike="noStrike" u="none">
              <a:solidFill>
                <a:srgbClr val="ffffcc"/>
              </a:solidFill>
              <a:effectLst/>
              <a:uFillTx/>
              <a:latin typeface="Tahoma"/>
            </a:endParaRPr>
          </a:p>
          <a:p>
            <a:pPr lvl="1" marL="743040" indent="-285840">
              <a:lnSpc>
                <a:spcPct val="90000"/>
              </a:lnSpc>
              <a:spcBef>
                <a:spcPts val="1500"/>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sng">
                <a:solidFill>
                  <a:srgbClr val="ffffcc"/>
                </a:solidFill>
                <a:effectLst/>
                <a:uFillTx/>
                <a:latin typeface="Tahoma"/>
              </a:rPr>
              <a:t>Repl:</a:t>
            </a:r>
            <a:r>
              <a:rPr b="0" lang="en-US" sz="2800" strike="noStrike" u="none">
                <a:solidFill>
                  <a:srgbClr val="ffffcc"/>
                </a:solidFill>
                <a:effectLst/>
                <a:uFillTx/>
                <a:latin typeface="Tahoma"/>
              </a:rPr>
              <a:t> distributed to deviations</a:t>
            </a:r>
            <a:r>
              <a:rPr b="0" lang="en-US" sz="2600" strike="noStrike" u="none">
                <a:solidFill>
                  <a:srgbClr val="ffffcc"/>
                </a:solidFill>
                <a:effectLst/>
                <a:uFillTx/>
                <a:latin typeface="Tahoma"/>
              </a:rPr>
              <a:t> </a:t>
            </a:r>
            <a:r>
              <a:rPr b="1" lang="en-US" sz="2400" strike="noStrike" u="none">
                <a:solidFill>
                  <a:srgbClr val="ffffcc"/>
                </a:solidFill>
                <a:effectLst/>
                <a:uFillTx/>
                <a:latin typeface="Tahoma"/>
              </a:rPr>
              <a:t>(CT 114)</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29"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 </a:t>
            </a:r>
            <a:br>
              <a:rPr sz="4800"/>
            </a:br>
            <a:r>
              <a:rPr b="1" lang="en-US" sz="3200" strike="noStrike" u="none">
                <a:solidFill>
                  <a:srgbClr val="ffcc66"/>
                </a:solidFill>
                <a:effectLst/>
                <a:uFillTx/>
                <a:latin typeface="Tahoma"/>
              </a:rPr>
              <a:t>A/S Capacity Settlements</a:t>
            </a:r>
            <a:endParaRPr b="0" i="1" lang="en-US" sz="3200" strike="noStrike" u="none">
              <a:solidFill>
                <a:srgbClr val="ffcc66"/>
              </a:solidFill>
              <a:effectLst/>
              <a:uFillTx/>
              <a:latin typeface="Tahoma"/>
            </a:endParaRPr>
          </a:p>
        </p:txBody>
      </p:sp>
      <p:sp>
        <p:nvSpPr>
          <p:cNvPr id="1030" name="PlaceHolder 2"/>
          <p:cNvSpPr>
            <a:spLocks noGrp="1"/>
          </p:cNvSpPr>
          <p:nvPr>
            <p:ph/>
          </p:nvPr>
        </p:nvSpPr>
        <p:spPr>
          <a:xfrm>
            <a:off x="304920" y="1523880"/>
            <a:ext cx="8534160" cy="4114800"/>
          </a:xfrm>
          <a:prstGeom prst="rect">
            <a:avLst/>
          </a:prstGeom>
          <a:noFill/>
          <a:ln w="0">
            <a:noFill/>
          </a:ln>
        </p:spPr>
        <p:txBody>
          <a:bodyPr lIns="92160" rIns="92160" tIns="46080" bIns="46080" anchor="t">
            <a:normAutofit fontScale="92500" lnSpcReduction="19999"/>
          </a:bodyPr>
          <a:p>
            <a:pPr marL="343080" indent="-343080">
              <a:spcBef>
                <a:spcPts val="2001"/>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Other Charges:</a:t>
            </a:r>
            <a:endParaRPr b="0" lang="en-US" sz="3200" strike="noStrike" u="none">
              <a:solidFill>
                <a:srgbClr val="ffffcc"/>
              </a:solidFill>
              <a:effectLst/>
              <a:uFillTx/>
              <a:latin typeface="Tahoma"/>
            </a:endParaRPr>
          </a:p>
          <a:p>
            <a:pPr lvl="1" marL="743040" indent="-285840">
              <a:spcBef>
                <a:spcPts val="1500"/>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Rational Buyer </a:t>
            </a:r>
            <a:r>
              <a:rPr b="1" lang="en-US" sz="2400" strike="noStrike" u="none">
                <a:solidFill>
                  <a:srgbClr val="ffffcc"/>
                </a:solidFill>
                <a:effectLst/>
                <a:uFillTx/>
                <a:latin typeface="Tahoma"/>
              </a:rPr>
              <a:t>(CT 1011)</a:t>
            </a:r>
            <a:endParaRPr b="0" lang="en-US" sz="2400" strike="noStrike" u="none">
              <a:solidFill>
                <a:srgbClr val="ffffcc"/>
              </a:solidFill>
              <a:effectLst/>
              <a:uFillTx/>
              <a:latin typeface="Tahoma"/>
            </a:endParaRPr>
          </a:p>
          <a:p>
            <a:pPr lvl="2" marL="1143000" indent="-228600">
              <a:spcBef>
                <a:spcPts val="1500"/>
              </a:spcBef>
              <a:buClr>
                <a:srgbClr val="ffffcc"/>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Substitutes higher quality for lower quality A/S</a:t>
            </a:r>
            <a:endParaRPr b="0" lang="en-US" sz="2400" strike="noStrike" u="none">
              <a:solidFill>
                <a:srgbClr val="ffffcc"/>
              </a:solidFill>
              <a:effectLst/>
              <a:uFillTx/>
              <a:latin typeface="Tahoma"/>
            </a:endParaRPr>
          </a:p>
          <a:p>
            <a:pPr lvl="2" marL="1143000" indent="-228600">
              <a:spcBef>
                <a:spcPts val="1500"/>
              </a:spcBef>
              <a:buClr>
                <a:srgbClr val="ffffcc"/>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Credit/Charge allocated to A/S buyers </a:t>
            </a:r>
            <a:endParaRPr b="0" lang="en-US" sz="2400" strike="noStrike" u="none">
              <a:solidFill>
                <a:srgbClr val="ffffcc"/>
              </a:solidFill>
              <a:effectLst/>
              <a:uFillTx/>
              <a:latin typeface="Tahoma"/>
            </a:endParaRPr>
          </a:p>
          <a:p>
            <a:pPr lvl="1" marL="743040" indent="-285840">
              <a:spcBef>
                <a:spcPts val="1749"/>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RMR Preemption</a:t>
            </a:r>
            <a:endParaRPr b="0" lang="en-US" sz="2800" strike="noStrike" u="none">
              <a:solidFill>
                <a:srgbClr val="ffffcc"/>
              </a:solidFill>
              <a:effectLst/>
              <a:uFillTx/>
              <a:latin typeface="Tahoma"/>
            </a:endParaRPr>
          </a:p>
          <a:p>
            <a:pPr lvl="2" marL="1143000" indent="-228600">
              <a:spcBef>
                <a:spcPts val="1500"/>
              </a:spcBef>
              <a:buClr>
                <a:srgbClr val="ffffcc"/>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Units awarded A/S capacity then dispatched RMR</a:t>
            </a:r>
            <a:endParaRPr b="0" lang="en-US" sz="2400" strike="noStrike" u="none">
              <a:solidFill>
                <a:srgbClr val="ffffcc"/>
              </a:solidFill>
              <a:effectLst/>
              <a:uFillTx/>
              <a:latin typeface="Tahoma"/>
            </a:endParaRPr>
          </a:p>
          <a:p>
            <a:pPr lvl="2" marL="1143000" indent="-228600">
              <a:spcBef>
                <a:spcPts val="1250"/>
              </a:spcBef>
              <a:buClr>
                <a:srgbClr val="ffffcc"/>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Capacity payments reversed </a:t>
            </a:r>
            <a:r>
              <a:rPr b="1" lang="en-US" sz="2000" strike="noStrike" u="none">
                <a:solidFill>
                  <a:srgbClr val="ffffcc"/>
                </a:solidFill>
                <a:effectLst/>
                <a:uFillTx/>
                <a:latin typeface="Tahoma"/>
              </a:rPr>
              <a:t>(CT 61-66, 71-76, 81-86) </a:t>
            </a:r>
            <a:endParaRPr b="0" lang="en-US" sz="2000" strike="noStrike" u="none">
              <a:solidFill>
                <a:srgbClr val="ffffcc"/>
              </a:solidFill>
              <a:effectLst/>
              <a:uFillTx/>
              <a:latin typeface="Tahoma"/>
            </a:endParaRPr>
          </a:p>
          <a:p>
            <a:pPr lvl="2" marL="1143000" indent="-228600">
              <a:spcBef>
                <a:spcPts val="1250"/>
              </a:spcBef>
              <a:buClr>
                <a:srgbClr val="ffffcc"/>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Buyers repaid </a:t>
            </a:r>
            <a:r>
              <a:rPr b="1" lang="en-US" sz="2000" strike="noStrike" u="none">
                <a:solidFill>
                  <a:srgbClr val="ffffcc"/>
                </a:solidFill>
                <a:effectLst/>
                <a:uFillTx/>
                <a:latin typeface="Tahoma"/>
              </a:rPr>
              <a:t>(CT 1061 - 1066)</a:t>
            </a:r>
            <a:endParaRPr b="0" lang="en-US" sz="20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31" name=""/>
          <p:cNvSpPr/>
          <p:nvPr/>
        </p:nvSpPr>
        <p:spPr>
          <a:xfrm>
            <a:off x="380880" y="380880"/>
            <a:ext cx="7996320" cy="1311840"/>
          </a:xfrm>
          <a:prstGeom prst="rect">
            <a:avLst/>
          </a:prstGeom>
          <a:noFill/>
          <a:ln w="0">
            <a:noFill/>
          </a:ln>
        </p:spPr>
        <p:style>
          <a:lnRef idx="0"/>
          <a:fillRef idx="0"/>
          <a:effectRef idx="0"/>
          <a:fontRef idx="minor"/>
        </p:style>
        <p:txBody>
          <a:bodyPr lIns="92160" rIns="92160" tIns="46080" bIns="4608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a:t>
            </a:r>
            <a:r>
              <a:rPr b="1" i="1" lang="en-US" sz="3200" strike="noStrike" u="none">
                <a:solidFill>
                  <a:srgbClr val="ffcc66"/>
                </a:solidFill>
                <a:effectLst/>
                <a:uFillTx/>
                <a:latin typeface="Tahoma"/>
              </a:rPr>
              <a:t> </a:t>
            </a:r>
            <a:br>
              <a:rPr sz="3200"/>
            </a:br>
            <a:r>
              <a:rPr b="1" lang="en-US" sz="3200" strike="noStrike" u="none">
                <a:solidFill>
                  <a:srgbClr val="ffcc66"/>
                </a:solidFill>
                <a:effectLst/>
                <a:uFillTx/>
                <a:latin typeface="Tahoma"/>
              </a:rPr>
              <a:t>Inter-zonal Congestion Settlements</a:t>
            </a:r>
            <a:endParaRPr b="0" lang="en-US" sz="3200" strike="noStrike" u="none">
              <a:solidFill>
                <a:srgbClr val="ffffcc"/>
              </a:solidFill>
              <a:effectLst/>
              <a:uFillTx/>
              <a:latin typeface="Tahoma"/>
            </a:endParaRPr>
          </a:p>
        </p:txBody>
      </p:sp>
      <p:sp>
        <p:nvSpPr>
          <p:cNvPr id="1032" name=""/>
          <p:cNvSpPr/>
          <p:nvPr/>
        </p:nvSpPr>
        <p:spPr>
          <a:xfrm>
            <a:off x="609480" y="1828800"/>
            <a:ext cx="8305920" cy="4670640"/>
          </a:xfrm>
          <a:prstGeom prst="rect">
            <a:avLst/>
          </a:prstGeom>
          <a:noFill/>
          <a:ln w="0">
            <a:noFill/>
          </a:ln>
        </p:spPr>
        <p:style>
          <a:lnRef idx="0"/>
          <a:fillRef idx="0"/>
          <a:effectRef idx="0"/>
          <a:fontRef idx="minor"/>
        </p:style>
        <p:txBody>
          <a:bodyPr lIns="82440" rIns="82440" tIns="42840" bIns="42840" anchor="t">
            <a:spAutoFit/>
          </a:bodyPr>
          <a:p>
            <a:pPr marL="309600" indent="-309600">
              <a:spcBef>
                <a:spcPts val="2001"/>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3200" strike="noStrike" u="none">
                <a:solidFill>
                  <a:srgbClr val="ffffcc"/>
                </a:solidFill>
                <a:effectLst/>
                <a:uFillTx/>
                <a:latin typeface="Tahoma"/>
              </a:rPr>
              <a:t>Usage Charge- congested transmission paths between 2 zones</a:t>
            </a:r>
            <a:endParaRPr b="0" lang="en-US" sz="3200" strike="noStrike" u="none">
              <a:solidFill>
                <a:srgbClr val="ffffcc"/>
              </a:solidFill>
              <a:effectLst/>
              <a:uFillTx/>
              <a:latin typeface="Tahoma"/>
            </a:endParaRPr>
          </a:p>
          <a:p>
            <a:pPr lvl="1" marL="671400" indent="-247680">
              <a:spcBef>
                <a:spcPts val="1749"/>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Prices set by marginal adj. bids used </a:t>
            </a:r>
            <a:endParaRPr b="0" lang="en-US" sz="2800" strike="noStrike" u="none">
              <a:solidFill>
                <a:srgbClr val="ffffcc"/>
              </a:solidFill>
              <a:effectLst/>
              <a:uFillTx/>
              <a:latin typeface="Tahoma"/>
            </a:endParaRPr>
          </a:p>
          <a:p>
            <a:pPr lvl="1" marL="671400" indent="-247680">
              <a:spcBef>
                <a:spcPts val="1749"/>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SCs pay if contributing to congestion</a:t>
            </a:r>
            <a:endParaRPr b="0" lang="en-US" sz="2800" strike="noStrike" u="none">
              <a:solidFill>
                <a:srgbClr val="ffffcc"/>
              </a:solidFill>
              <a:effectLst/>
              <a:uFillTx/>
              <a:latin typeface="Tahoma"/>
            </a:endParaRPr>
          </a:p>
          <a:p>
            <a:pPr lvl="1" marL="671400" indent="-247680">
              <a:spcBef>
                <a:spcPts val="1749"/>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SCs get paid if relieving congestion</a:t>
            </a:r>
            <a:endParaRPr b="0" lang="en-US" sz="2800" strike="noStrike" u="none">
              <a:solidFill>
                <a:srgbClr val="ffffcc"/>
              </a:solidFill>
              <a:effectLst/>
              <a:uFillTx/>
              <a:latin typeface="Tahoma"/>
            </a:endParaRPr>
          </a:p>
          <a:p>
            <a:pPr lvl="1" marL="671400" indent="-247680">
              <a:spcBef>
                <a:spcPts val="1749"/>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(DA CT 203 &amp; HA CT 253)</a:t>
            </a:r>
            <a:endParaRPr b="0" lang="en-US" sz="2800" strike="noStrike" u="none">
              <a:solidFill>
                <a:srgbClr val="ffffcc"/>
              </a:solidFill>
              <a:effectLst/>
              <a:uFillTx/>
              <a:latin typeface="Tahoma"/>
            </a:endParaRPr>
          </a:p>
          <a:p>
            <a:pPr lvl="1" marL="671400" indent="-247680">
              <a:spcBef>
                <a:spcPts val="1250"/>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 balance refunded to TO &amp; FTR owners by  % ownership </a:t>
            </a:r>
            <a:r>
              <a:rPr b="1" lang="en-US" sz="2000" strike="noStrike" u="none">
                <a:solidFill>
                  <a:srgbClr val="ffffcc"/>
                </a:solidFill>
                <a:effectLst/>
                <a:uFillTx/>
                <a:latin typeface="Tahoma"/>
              </a:rPr>
              <a:t>(CT 254, 255)</a:t>
            </a:r>
            <a:endParaRPr b="0" lang="en-US" sz="20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33" name=""/>
          <p:cNvSpPr/>
          <p:nvPr/>
        </p:nvSpPr>
        <p:spPr>
          <a:xfrm>
            <a:off x="685800" y="6248520"/>
            <a:ext cx="190512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1034" name=""/>
          <p:cNvSpPr/>
          <p:nvPr/>
        </p:nvSpPr>
        <p:spPr>
          <a:xfrm>
            <a:off x="3124080" y="6248520"/>
            <a:ext cx="289584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1035" name=""/>
          <p:cNvSpPr/>
          <p:nvPr/>
        </p:nvSpPr>
        <p:spPr>
          <a:xfrm>
            <a:off x="685800" y="6248520"/>
            <a:ext cx="190512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1036" name=""/>
          <p:cNvSpPr/>
          <p:nvPr/>
        </p:nvSpPr>
        <p:spPr>
          <a:xfrm>
            <a:off x="3124080" y="6248520"/>
            <a:ext cx="289584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1037" name=""/>
          <p:cNvSpPr/>
          <p:nvPr/>
        </p:nvSpPr>
        <p:spPr>
          <a:xfrm>
            <a:off x="765000" y="306360"/>
            <a:ext cx="7772400" cy="1311840"/>
          </a:xfrm>
          <a:prstGeom prst="rect">
            <a:avLst/>
          </a:prstGeom>
          <a:noFill/>
          <a:ln w="0">
            <a:noFill/>
          </a:ln>
        </p:spPr>
        <p:style>
          <a:lnRef idx="0"/>
          <a:fillRef idx="0"/>
          <a:effectRef idx="0"/>
          <a:fontRef idx="minor"/>
        </p:style>
        <p:txBody>
          <a:bodyPr lIns="92160" rIns="92160" tIns="46080" bIns="4608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a:t>
            </a:r>
            <a:r>
              <a:rPr b="1" i="1" lang="en-US" sz="3200" strike="noStrike" u="none">
                <a:solidFill>
                  <a:srgbClr val="ffcc66"/>
                </a:solidFill>
                <a:effectLst/>
                <a:uFillTx/>
                <a:latin typeface="Tahoma"/>
              </a:rPr>
              <a:t> </a:t>
            </a:r>
            <a:br>
              <a:rPr sz="3200"/>
            </a:br>
            <a:r>
              <a:rPr b="1" lang="en-US" sz="3200" strike="noStrike" u="none">
                <a:solidFill>
                  <a:srgbClr val="ffcc66"/>
                </a:solidFill>
                <a:effectLst/>
                <a:uFillTx/>
                <a:latin typeface="Tahoma"/>
              </a:rPr>
              <a:t>Intra-zonal Congestion Settlements</a:t>
            </a:r>
            <a:endParaRPr b="0" lang="en-US" sz="3200" strike="noStrike" u="none">
              <a:solidFill>
                <a:srgbClr val="ffffcc"/>
              </a:solidFill>
              <a:effectLst/>
              <a:uFillTx/>
              <a:latin typeface="Tahoma"/>
            </a:endParaRPr>
          </a:p>
        </p:txBody>
      </p:sp>
      <p:sp>
        <p:nvSpPr>
          <p:cNvPr id="1038" name=""/>
          <p:cNvSpPr/>
          <p:nvPr/>
        </p:nvSpPr>
        <p:spPr>
          <a:xfrm>
            <a:off x="457200" y="1676520"/>
            <a:ext cx="8153280" cy="3836160"/>
          </a:xfrm>
          <a:prstGeom prst="rect">
            <a:avLst/>
          </a:prstGeom>
          <a:noFill/>
          <a:ln w="0">
            <a:noFill/>
          </a:ln>
        </p:spPr>
        <p:style>
          <a:lnRef idx="0"/>
          <a:fillRef idx="0"/>
          <a:effectRef idx="0"/>
          <a:fontRef idx="minor"/>
        </p:style>
        <p:txBody>
          <a:bodyPr lIns="82440" rIns="82440" tIns="42840" bIns="42840" anchor="t">
            <a:spAutoFit/>
          </a:bodyPr>
          <a:p>
            <a:pPr marL="309600" indent="-309600">
              <a:spcBef>
                <a:spcPts val="2001"/>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3200" strike="noStrike" u="none">
                <a:solidFill>
                  <a:srgbClr val="ffffcc"/>
                </a:solidFill>
                <a:effectLst/>
                <a:uFillTx/>
                <a:latin typeface="Tahoma"/>
              </a:rPr>
              <a:t>Usage Charge for congested transmission paths within a zone</a:t>
            </a:r>
            <a:endParaRPr b="0" lang="en-US" sz="3200" strike="noStrike" u="none">
              <a:solidFill>
                <a:srgbClr val="ffffcc"/>
              </a:solidFill>
              <a:effectLst/>
              <a:uFillTx/>
              <a:latin typeface="Tahoma"/>
            </a:endParaRPr>
          </a:p>
          <a:p>
            <a:pPr lvl="1" marL="671400" indent="-247680">
              <a:spcBef>
                <a:spcPts val="1749"/>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Managed in real-time</a:t>
            </a:r>
            <a:endParaRPr b="0" lang="en-US" sz="2800" strike="noStrike" u="none">
              <a:solidFill>
                <a:srgbClr val="ffffcc"/>
              </a:solidFill>
              <a:effectLst/>
              <a:uFillTx/>
              <a:latin typeface="Tahoma"/>
            </a:endParaRPr>
          </a:p>
          <a:p>
            <a:pPr lvl="1" marL="671400" indent="-247680">
              <a:spcBef>
                <a:spcPts val="1749"/>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Adjustment bids and A/S and SE bids used </a:t>
            </a:r>
            <a:endParaRPr b="0" lang="en-US" sz="2800" strike="noStrike" u="none">
              <a:solidFill>
                <a:srgbClr val="ffffcc"/>
              </a:solidFill>
              <a:effectLst/>
              <a:uFillTx/>
              <a:latin typeface="Tahoma"/>
            </a:endParaRPr>
          </a:p>
          <a:p>
            <a:pPr lvl="1" marL="671400" indent="-247680">
              <a:spcBef>
                <a:spcPts val="1250"/>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Resources paid/charged as bid </a:t>
            </a:r>
            <a:r>
              <a:rPr b="1" lang="en-US" sz="2000" strike="noStrike" u="none">
                <a:solidFill>
                  <a:srgbClr val="ffffcc"/>
                </a:solidFill>
                <a:effectLst/>
                <a:uFillTx/>
                <a:latin typeface="Tahoma"/>
              </a:rPr>
              <a:t>(CT 451)</a:t>
            </a:r>
            <a:endParaRPr b="0" lang="en-US" sz="2000" strike="noStrike" u="none">
              <a:solidFill>
                <a:srgbClr val="ffffcc"/>
              </a:solidFill>
              <a:effectLst/>
              <a:uFillTx/>
              <a:latin typeface="Tahoma"/>
            </a:endParaRPr>
          </a:p>
          <a:p>
            <a:pPr lvl="1" marL="671400" indent="-247680">
              <a:spcBef>
                <a:spcPts val="1250"/>
              </a:spcBef>
              <a:buClr>
                <a:srgbClr val="ffcc66"/>
              </a:buClr>
              <a:buFont typeface="Tahoma"/>
              <a:buChar char="–"/>
              <a:tabLst>
                <a:tab algn="l" pos="744480"/>
                <a:tab algn="l" pos="1488960"/>
                <a:tab algn="l" pos="2233440"/>
                <a:tab algn="l" pos="2978280"/>
                <a:tab algn="l" pos="3722760"/>
                <a:tab algn="l" pos="4467240"/>
                <a:tab algn="l" pos="5211720"/>
                <a:tab algn="l" pos="5956200"/>
                <a:tab algn="l" pos="6700680"/>
                <a:tab algn="l" pos="7445520"/>
                <a:tab algn="l" pos="8190000"/>
                <a:tab algn="l" pos="8934480"/>
                <a:tab algn="l" pos="9678960"/>
                <a:tab algn="l" pos="10423440"/>
              </a:tabLst>
            </a:pPr>
            <a:r>
              <a:rPr b="0" lang="en-US" sz="2800" strike="noStrike" u="none">
                <a:solidFill>
                  <a:srgbClr val="ffffcc"/>
                </a:solidFill>
                <a:effectLst/>
                <a:uFillTx/>
                <a:latin typeface="Tahoma"/>
              </a:rPr>
              <a:t>Cost allocated pro-rata to congested zone </a:t>
            </a:r>
            <a:r>
              <a:rPr b="1" lang="en-US" sz="2000" strike="noStrike" u="none">
                <a:solidFill>
                  <a:srgbClr val="ffffcc"/>
                </a:solidFill>
                <a:effectLst/>
                <a:uFillTx/>
                <a:latin typeface="Tahoma"/>
              </a:rPr>
              <a:t>(CT 452)</a:t>
            </a:r>
            <a:endParaRPr b="0" lang="en-US" sz="20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39" name=""/>
          <p:cNvSpPr/>
          <p:nvPr/>
        </p:nvSpPr>
        <p:spPr>
          <a:xfrm>
            <a:off x="685800" y="1981080"/>
            <a:ext cx="7696080" cy="4507200"/>
          </a:xfrm>
          <a:prstGeom prst="rect">
            <a:avLst/>
          </a:prstGeom>
          <a:noFill/>
          <a:ln w="0">
            <a:noFill/>
          </a:ln>
        </p:spPr>
        <p:style>
          <a:lnRef idx="0"/>
          <a:fillRef idx="0"/>
          <a:effectRef idx="0"/>
          <a:fontRef idx="minor"/>
        </p:style>
        <p:txBody>
          <a:bodyPr lIns="90360" rIns="90360" tIns="44280" bIns="44280" anchor="t">
            <a:normAutofit/>
          </a:bodyPr>
          <a:p>
            <a:pPr marL="285840" indent="-28584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Difference between Schedule vs Metered Energy</a:t>
            </a:r>
            <a:endParaRPr b="0" lang="en-US" sz="3200" strike="noStrike" u="none">
              <a:solidFill>
                <a:srgbClr val="ffffcc"/>
              </a:solidFill>
              <a:effectLst/>
              <a:uFillTx/>
              <a:latin typeface="Tahoma"/>
            </a:endParaRPr>
          </a:p>
          <a:p>
            <a:pPr marL="285840" indent="-28584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Three types of Energy Imbalances:</a:t>
            </a:r>
            <a:endParaRPr b="0" lang="en-US" sz="3200" strike="noStrike" u="none">
              <a:solidFill>
                <a:srgbClr val="ffffcc"/>
              </a:solidFill>
              <a:effectLst/>
              <a:uFillTx/>
              <a:latin typeface="Tahoma"/>
            </a:endParaRPr>
          </a:p>
          <a:p>
            <a:pPr lvl="1" marL="685800" indent="-22860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Instructed</a:t>
            </a:r>
            <a:endParaRPr b="0" lang="en-US" sz="2800" strike="noStrike" u="none">
              <a:solidFill>
                <a:srgbClr val="ffffcc"/>
              </a:solidFill>
              <a:effectLst/>
              <a:uFillTx/>
              <a:latin typeface="Tahoma"/>
            </a:endParaRPr>
          </a:p>
          <a:p>
            <a:pPr lvl="1" marL="685800" indent="-22860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Uninstructed </a:t>
            </a:r>
            <a:endParaRPr b="0" lang="en-US" sz="2800" strike="noStrike" u="none">
              <a:solidFill>
                <a:srgbClr val="ffffcc"/>
              </a:solidFill>
              <a:effectLst/>
              <a:uFillTx/>
              <a:latin typeface="Tahoma"/>
            </a:endParaRPr>
          </a:p>
          <a:p>
            <a:pPr lvl="1" marL="685800" indent="-22860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Unaccounted for Energy (UFE)</a:t>
            </a:r>
            <a:endParaRPr b="0" lang="en-US" sz="2800" strike="noStrike" u="none">
              <a:solidFill>
                <a:srgbClr val="ffffcc"/>
              </a:solidFill>
              <a:effectLst/>
              <a:uFillTx/>
              <a:latin typeface="Tahoma"/>
            </a:endParaRPr>
          </a:p>
        </p:txBody>
      </p:sp>
      <p:sp>
        <p:nvSpPr>
          <p:cNvPr id="1040" name=""/>
          <p:cNvSpPr/>
          <p:nvPr/>
        </p:nvSpPr>
        <p:spPr>
          <a:xfrm>
            <a:off x="1050840" y="4280040"/>
            <a:ext cx="6585120" cy="184788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1041" name=""/>
          <p:cNvSpPr/>
          <p:nvPr/>
        </p:nvSpPr>
        <p:spPr>
          <a:xfrm>
            <a:off x="380880" y="533520"/>
            <a:ext cx="8126640" cy="76176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a:t>
            </a:r>
            <a:r>
              <a:rPr b="1" i="1" lang="en-US" sz="3200" strike="noStrike" u="none">
                <a:solidFill>
                  <a:srgbClr val="ffcc66"/>
                </a:solidFill>
                <a:effectLst/>
                <a:uFillTx/>
                <a:latin typeface="Tahoma"/>
              </a:rPr>
              <a:t> </a:t>
            </a:r>
            <a:br>
              <a:rPr sz="4800"/>
            </a:br>
            <a:r>
              <a:rPr b="1" lang="en-US" sz="3200" strike="noStrike" u="none">
                <a:solidFill>
                  <a:srgbClr val="ffcc66"/>
                </a:solidFill>
                <a:effectLst/>
                <a:uFillTx/>
                <a:latin typeface="Tahoma"/>
              </a:rPr>
              <a:t>Imbalance Energy Settlements</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42"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a:t>
            </a:r>
            <a:r>
              <a:rPr b="1" i="1" lang="en-US" sz="3200" strike="noStrike" u="none">
                <a:solidFill>
                  <a:srgbClr val="ffcc66"/>
                </a:solidFill>
                <a:effectLst/>
                <a:uFillTx/>
                <a:latin typeface="Tahoma"/>
              </a:rPr>
              <a:t> </a:t>
            </a:r>
            <a:br>
              <a:rPr sz="4800"/>
            </a:br>
            <a:r>
              <a:rPr b="1" lang="en-US" sz="3200" strike="noStrike" u="none">
                <a:solidFill>
                  <a:srgbClr val="ffcc66"/>
                </a:solidFill>
                <a:effectLst/>
                <a:uFillTx/>
                <a:latin typeface="Tahoma"/>
              </a:rPr>
              <a:t>Imbalance Energy Settlements</a:t>
            </a:r>
            <a:endParaRPr b="0" i="1" lang="en-US" sz="3200" strike="noStrike" u="none">
              <a:solidFill>
                <a:srgbClr val="ffcc66"/>
              </a:solidFill>
              <a:effectLst/>
              <a:uFillTx/>
              <a:latin typeface="Tahoma"/>
            </a:endParaRPr>
          </a:p>
        </p:txBody>
      </p:sp>
      <p:sp>
        <p:nvSpPr>
          <p:cNvPr id="1043" name="PlaceHolder 2"/>
          <p:cNvSpPr>
            <a:spLocks noGrp="1"/>
          </p:cNvSpPr>
          <p:nvPr>
            <p:ph/>
          </p:nvPr>
        </p:nvSpPr>
        <p:spPr>
          <a:xfrm>
            <a:off x="685440" y="1828800"/>
            <a:ext cx="7924680" cy="4114800"/>
          </a:xfrm>
          <a:prstGeom prst="rect">
            <a:avLst/>
          </a:prstGeom>
          <a:noFill/>
          <a:ln w="0">
            <a:noFill/>
          </a:ln>
        </p:spPr>
        <p:txBody>
          <a:bodyPr lIns="92160" rIns="92160" tIns="46080" bIns="46080" anchor="t">
            <a:normAutofit fontScale="92500" lnSpcReduction="9999"/>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Instructed Energy</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Balancing energy dispatched in real-time </a:t>
            </a:r>
            <a:endParaRPr b="0" lang="en-US" sz="28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Energy from A/S capacity and Supplemental bids </a:t>
            </a:r>
            <a:endParaRPr b="0" lang="en-US" sz="2800" strike="noStrike" u="none">
              <a:solidFill>
                <a:srgbClr val="ffffcc"/>
              </a:solidFill>
              <a:effectLst/>
              <a:uFillTx/>
              <a:latin typeface="Tahoma"/>
            </a:endParaRPr>
          </a:p>
          <a:p>
            <a:pPr lvl="1" marL="743040" indent="-285840">
              <a:spcBef>
                <a:spcPts val="15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Paid/charged at interval ex-post price </a:t>
            </a:r>
            <a:r>
              <a:rPr b="1" lang="en-US" sz="2400" strike="noStrike" u="none">
                <a:solidFill>
                  <a:srgbClr val="ffffcc"/>
                </a:solidFill>
                <a:effectLst/>
                <a:uFillTx/>
                <a:latin typeface="Tahoma"/>
              </a:rPr>
              <a:t>(CT 301, future CT 401)</a:t>
            </a:r>
            <a:endParaRPr b="0" lang="en-US" sz="2400" strike="noStrike" u="none">
              <a:solidFill>
                <a:srgbClr val="ffffcc"/>
              </a:solidFill>
              <a:effectLst/>
              <a:uFillTx/>
              <a:latin typeface="Tahoma"/>
            </a:endParaRPr>
          </a:p>
          <a:p>
            <a:pPr lvl="1" marL="743040" indent="-285840">
              <a:spcBef>
                <a:spcPts val="15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Overpayment for non-delivery collected through </a:t>
            </a:r>
            <a:r>
              <a:rPr b="1" lang="en-US" sz="2400" strike="noStrike" u="none">
                <a:solidFill>
                  <a:srgbClr val="ffffcc"/>
                </a:solidFill>
                <a:effectLst/>
                <a:uFillTx/>
                <a:latin typeface="Tahoma"/>
              </a:rPr>
              <a:t>CT 502, 503, 504</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44"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a:t>
            </a:r>
            <a:r>
              <a:rPr b="1" i="1" lang="en-US" sz="3200" strike="noStrike" u="none">
                <a:solidFill>
                  <a:srgbClr val="ffcc66"/>
                </a:solidFill>
                <a:effectLst/>
                <a:uFillTx/>
                <a:latin typeface="Tahoma"/>
              </a:rPr>
              <a:t> </a:t>
            </a:r>
            <a:br>
              <a:rPr sz="4800"/>
            </a:br>
            <a:r>
              <a:rPr b="1" lang="en-US" sz="3200" strike="noStrike" u="none">
                <a:solidFill>
                  <a:srgbClr val="ffcc66"/>
                </a:solidFill>
                <a:effectLst/>
                <a:uFillTx/>
                <a:latin typeface="Tahoma"/>
              </a:rPr>
              <a:t>Imbalance Energy Settlements</a:t>
            </a:r>
            <a:endParaRPr b="0" i="1" lang="en-US" sz="3200" strike="noStrike" u="none">
              <a:solidFill>
                <a:srgbClr val="ffcc66"/>
              </a:solidFill>
              <a:effectLst/>
              <a:uFillTx/>
              <a:latin typeface="Tahoma"/>
            </a:endParaRPr>
          </a:p>
        </p:txBody>
      </p:sp>
      <p:sp>
        <p:nvSpPr>
          <p:cNvPr id="1045" name="PlaceHolder 2"/>
          <p:cNvSpPr>
            <a:spLocks noGrp="1"/>
          </p:cNvSpPr>
          <p:nvPr>
            <p:ph/>
          </p:nvPr>
        </p:nvSpPr>
        <p:spPr>
          <a:xfrm>
            <a:off x="685800" y="2209680"/>
            <a:ext cx="7772400" cy="4114800"/>
          </a:xfrm>
          <a:prstGeom prst="rect">
            <a:avLst/>
          </a:prstGeom>
          <a:noFill/>
          <a:ln w="0">
            <a:noFill/>
          </a:ln>
        </p:spPr>
        <p:txBody>
          <a:bodyPr lIns="92160" rIns="92160" tIns="46080" bIns="46080" anchor="t">
            <a:normAutofit/>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Uninstructed Energy</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Deviations from Schedules + Instructions</a:t>
            </a:r>
            <a:endParaRPr b="0" lang="en-US" sz="2800" strike="noStrike" u="none">
              <a:solidFill>
                <a:srgbClr val="ffffcc"/>
              </a:solidFill>
              <a:effectLst/>
              <a:uFillTx/>
              <a:latin typeface="Tahoma"/>
            </a:endParaRPr>
          </a:p>
          <a:p>
            <a:pPr lvl="1" marL="743040" indent="-285840">
              <a:spcBef>
                <a:spcPts val="15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Attributed to Generation, Load, Imports, Exports </a:t>
            </a:r>
            <a:r>
              <a:rPr b="1" lang="en-US" sz="2400" strike="noStrike" u="none">
                <a:solidFill>
                  <a:srgbClr val="ffffcc"/>
                </a:solidFill>
                <a:effectLst/>
                <a:uFillTx/>
                <a:latin typeface="Tahoma"/>
              </a:rPr>
              <a:t>(CT 402 - 405, future CT 407)</a:t>
            </a:r>
            <a:endParaRPr b="0" lang="en-US" sz="24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Paid/charged at hourly ex-post price</a:t>
            </a:r>
            <a:endParaRPr b="0" lang="en-US" sz="2800" strike="noStrike" u="none">
              <a:solidFill>
                <a:srgbClr val="ffffcc"/>
              </a:solidFill>
              <a:effectLst/>
              <a:uFillTx/>
              <a:latin typeface="Tahoma"/>
            </a:endParaRPr>
          </a:p>
          <a:p>
            <a:pPr lvl="2" marL="1143000" indent="-228600">
              <a:spcBef>
                <a:spcPts val="15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Weighted average price of instructed dispatches</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1599840" y="228240"/>
            <a:ext cx="52578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UDC Forecasting Resources</a:t>
            </a:r>
            <a:endParaRPr b="0" i="1" lang="en-US" sz="4400" strike="noStrike" u="none">
              <a:solidFill>
                <a:srgbClr val="ffcc66"/>
              </a:solidFill>
              <a:effectLst/>
              <a:uFillTx/>
              <a:latin typeface="Tahoma"/>
            </a:endParaRPr>
          </a:p>
        </p:txBody>
      </p:sp>
      <p:sp>
        <p:nvSpPr>
          <p:cNvPr id="99"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12 month billing history</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Secure location</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Specific customer load pattern</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Dynamic Load Profile (DLP)</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UDC website</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Relative customer load pattern</a:t>
            </a:r>
            <a:endParaRPr b="0" lang="en-US" sz="2800" strike="noStrike" u="none">
              <a:solidFill>
                <a:srgbClr val="ffffcc"/>
              </a:solidFill>
              <a:effectLst/>
              <a:uFillTx/>
              <a:latin typeface="Tahoma"/>
            </a:endParaRPr>
          </a:p>
        </p:txBody>
      </p:sp>
      <p:sp>
        <p:nvSpPr>
          <p:cNvPr id="100"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01"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46" name=""/>
          <p:cNvSpPr/>
          <p:nvPr/>
        </p:nvSpPr>
        <p:spPr>
          <a:xfrm>
            <a:off x="492120" y="955800"/>
            <a:ext cx="8159760" cy="519120"/>
          </a:xfrm>
          <a:prstGeom prst="rect">
            <a:avLst/>
          </a:prstGeom>
          <a:noFill/>
          <a:ln w="0">
            <a:noFill/>
          </a:ln>
        </p:spPr>
        <p:style>
          <a:lnRef idx="0"/>
          <a:fillRef idx="0"/>
          <a:effectRef idx="0"/>
          <a:fontRef idx="minor"/>
        </p:style>
        <p:txBody>
          <a:bodyPr anchor="ctr">
            <a:no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a:t>
            </a:r>
            <a:r>
              <a:rPr b="1" i="1" lang="en-US" sz="3200" strike="noStrike" u="none">
                <a:solidFill>
                  <a:srgbClr val="ffcc66"/>
                </a:solidFill>
                <a:effectLst/>
                <a:uFillTx/>
                <a:latin typeface="Tahoma"/>
              </a:rPr>
              <a:t> </a:t>
            </a:r>
            <a:br>
              <a:rPr sz="4800"/>
            </a:br>
            <a:r>
              <a:rPr b="1" lang="en-US" sz="3200" strike="noStrike" u="none">
                <a:solidFill>
                  <a:srgbClr val="ffcc66"/>
                </a:solidFill>
                <a:effectLst/>
                <a:uFillTx/>
                <a:latin typeface="Tahoma"/>
              </a:rPr>
              <a:t>Imbalance Energy Settlements</a:t>
            </a:r>
            <a:endParaRPr b="0" lang="en-US" sz="3200" strike="noStrike" u="none">
              <a:solidFill>
                <a:srgbClr val="ffffcc"/>
              </a:solidFill>
              <a:effectLst/>
              <a:uFillTx/>
              <a:latin typeface="Tahoma"/>
            </a:endParaRPr>
          </a:p>
        </p:txBody>
      </p:sp>
      <p:sp>
        <p:nvSpPr>
          <p:cNvPr id="1047" name=""/>
          <p:cNvSpPr/>
          <p:nvPr/>
        </p:nvSpPr>
        <p:spPr>
          <a:xfrm>
            <a:off x="762120" y="1905120"/>
            <a:ext cx="7772400" cy="4614840"/>
          </a:xfrm>
          <a:prstGeom prst="rect">
            <a:avLst/>
          </a:prstGeom>
          <a:noFill/>
          <a:ln w="0">
            <a:noFill/>
          </a:ln>
        </p:spPr>
        <p:style>
          <a:lnRef idx="0"/>
          <a:fillRef idx="0"/>
          <a:effectRef idx="0"/>
          <a:fontRef idx="minor"/>
        </p:style>
        <p:txBody>
          <a:bodyPr lIns="92160" rIns="92160" tIns="46080" bIns="46080" anchor="t">
            <a:spAutoFit/>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Unaccounted For Energy (UFE)</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UFE arises from: </a:t>
            </a:r>
            <a:endParaRPr b="0" lang="en-US" sz="2800" strike="noStrike" u="none">
              <a:solidFill>
                <a:srgbClr val="ffffcc"/>
              </a:solidFill>
              <a:effectLst/>
              <a:uFillTx/>
              <a:latin typeface="Tahoma"/>
            </a:endParaRPr>
          </a:p>
          <a:p>
            <a:pPr lvl="2" marL="1143000" indent="-228600">
              <a:spcBef>
                <a:spcPts val="451"/>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Energy theft</a:t>
            </a:r>
            <a:endParaRPr b="0" lang="en-US" sz="2400" strike="noStrike" u="none">
              <a:solidFill>
                <a:srgbClr val="ffffcc"/>
              </a:solidFill>
              <a:effectLst/>
              <a:uFillTx/>
              <a:latin typeface="Tahoma"/>
            </a:endParaRPr>
          </a:p>
          <a:p>
            <a:pPr lvl="2" marL="1143000" indent="-228600">
              <a:spcBef>
                <a:spcPts val="451"/>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Distribution loss deviations</a:t>
            </a:r>
            <a:endParaRPr b="0" lang="en-US" sz="2400" strike="noStrike" u="none">
              <a:solidFill>
                <a:srgbClr val="ffffcc"/>
              </a:solidFill>
              <a:effectLst/>
              <a:uFillTx/>
              <a:latin typeface="Tahoma"/>
            </a:endParaRPr>
          </a:p>
          <a:p>
            <a:pPr lvl="2" marL="1143000" indent="-228600">
              <a:spcBef>
                <a:spcPts val="451"/>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Metering Errors</a:t>
            </a:r>
            <a:endParaRPr b="0" lang="en-US" sz="2400" strike="noStrike" u="none">
              <a:solidFill>
                <a:srgbClr val="ffffcc"/>
              </a:solidFill>
              <a:effectLst/>
              <a:uFillTx/>
              <a:latin typeface="Tahoma"/>
            </a:endParaRPr>
          </a:p>
          <a:p>
            <a:pPr lvl="2" marL="1143000" indent="-228600">
              <a:spcBef>
                <a:spcPts val="451"/>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Profiling errors</a:t>
            </a:r>
            <a:endParaRPr b="0" lang="en-US" sz="24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Calculated hourly by UDC</a:t>
            </a:r>
            <a:endParaRPr b="0" lang="en-US" sz="2800" strike="noStrike" u="none">
              <a:solidFill>
                <a:srgbClr val="ffffcc"/>
              </a:solidFill>
              <a:effectLst/>
              <a:uFillTx/>
              <a:latin typeface="Tahoma"/>
            </a:endParaRPr>
          </a:p>
          <a:p>
            <a:pPr lvl="1" marL="743040" indent="-285840">
              <a:spcBef>
                <a:spcPts val="15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Cost allocated pro-rata to UDC metered demand </a:t>
            </a:r>
            <a:r>
              <a:rPr b="1" lang="en-US" sz="2400" strike="noStrike" u="none">
                <a:solidFill>
                  <a:srgbClr val="ffffcc"/>
                </a:solidFill>
                <a:effectLst/>
                <a:uFillTx/>
                <a:latin typeface="Tahoma"/>
              </a:rPr>
              <a:t>(CT 406)</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48" name="PlaceHolder 1"/>
          <p:cNvSpPr>
            <a:spLocks noGrp="1"/>
          </p:cNvSpPr>
          <p:nvPr>
            <p:ph type="title"/>
          </p:nvPr>
        </p:nvSpPr>
        <p:spPr>
          <a:xfrm>
            <a:off x="685800" y="53316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a:t>
            </a:r>
            <a:r>
              <a:rPr b="1" i="1" lang="en-US" sz="3200" strike="noStrike" u="none">
                <a:solidFill>
                  <a:srgbClr val="ffcc66"/>
                </a:solidFill>
                <a:effectLst/>
                <a:uFillTx/>
                <a:latin typeface="Tahoma"/>
              </a:rPr>
              <a:t> </a:t>
            </a:r>
            <a:br>
              <a:rPr sz="4800"/>
            </a:br>
            <a:r>
              <a:rPr b="1" lang="en-US" sz="3200" strike="noStrike" u="none">
                <a:solidFill>
                  <a:srgbClr val="ffcc66"/>
                </a:solidFill>
                <a:effectLst/>
                <a:uFillTx/>
                <a:latin typeface="Tahoma"/>
              </a:rPr>
              <a:t>Neutrality Settlements</a:t>
            </a:r>
            <a:endParaRPr b="0" i="1" lang="en-US" sz="3200" strike="noStrike" u="none">
              <a:solidFill>
                <a:srgbClr val="ffcc66"/>
              </a:solidFill>
              <a:effectLst/>
              <a:uFillTx/>
              <a:latin typeface="Tahoma"/>
            </a:endParaRPr>
          </a:p>
        </p:txBody>
      </p:sp>
      <p:sp>
        <p:nvSpPr>
          <p:cNvPr id="1049" name="PlaceHolder 2"/>
          <p:cNvSpPr>
            <a:spLocks noGrp="1"/>
          </p:cNvSpPr>
          <p:nvPr>
            <p:ph/>
          </p:nvPr>
        </p:nvSpPr>
        <p:spPr>
          <a:xfrm>
            <a:off x="457200" y="1905120"/>
            <a:ext cx="8305920" cy="4114800"/>
          </a:xfrm>
          <a:prstGeom prst="rect">
            <a:avLst/>
          </a:prstGeom>
          <a:noFill/>
          <a:ln w="0">
            <a:noFill/>
          </a:ln>
        </p:spPr>
        <p:txBody>
          <a:bodyPr lIns="92160" rIns="92160" tIns="46080" bIns="46080" anchor="t">
            <a:normAutofit lnSpcReduction="9999"/>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Imbalance Energy Neutrality Adjustment </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Differences between payments/collections</a:t>
            </a:r>
            <a:endParaRPr b="0" lang="en-US" sz="28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Contributors to IE neutrality imbalances</a:t>
            </a:r>
            <a:endParaRPr b="0" lang="en-US" sz="2800" strike="noStrike" u="none">
              <a:solidFill>
                <a:srgbClr val="ffffcc"/>
              </a:solidFill>
              <a:effectLst/>
              <a:uFillTx/>
              <a:latin typeface="Tahoma"/>
            </a:endParaRPr>
          </a:p>
          <a:p>
            <a:pPr lvl="2" marL="1143000" indent="-228600">
              <a:spcBef>
                <a:spcPts val="15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Imbalance Energy</a:t>
            </a:r>
            <a:endParaRPr b="0" lang="en-US" sz="2400" strike="noStrike" u="none">
              <a:solidFill>
                <a:srgbClr val="ffffcc"/>
              </a:solidFill>
              <a:effectLst/>
              <a:uFillTx/>
              <a:latin typeface="Tahoma"/>
            </a:endParaRPr>
          </a:p>
          <a:p>
            <a:pPr lvl="2" marL="1143000" indent="-228600">
              <a:spcBef>
                <a:spcPts val="15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Interchange Inadvertent Flow</a:t>
            </a:r>
            <a:endParaRPr b="0" lang="en-US" sz="2400" strike="noStrike" u="none">
              <a:solidFill>
                <a:srgbClr val="ffffcc"/>
              </a:solidFill>
              <a:effectLst/>
              <a:uFillTx/>
              <a:latin typeface="Tahoma"/>
            </a:endParaRPr>
          </a:p>
          <a:p>
            <a:pPr lvl="2" marL="1143000" indent="-228600">
              <a:spcBef>
                <a:spcPts val="15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Inter-Zonal Congestion</a:t>
            </a:r>
            <a:endParaRPr b="0" lang="en-US" sz="2400" strike="noStrike" u="none">
              <a:solidFill>
                <a:srgbClr val="ffffcc"/>
              </a:solidFill>
              <a:effectLst/>
              <a:uFillTx/>
              <a:latin typeface="Tahoma"/>
            </a:endParaRPr>
          </a:p>
          <a:p>
            <a:pPr lvl="1" marL="743040" indent="-285840">
              <a:spcBef>
                <a:spcPts val="15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 Allocated to Load and Exports </a:t>
            </a:r>
            <a:r>
              <a:rPr b="1" lang="en-US" sz="2400" strike="noStrike" u="none">
                <a:solidFill>
                  <a:srgbClr val="ffffcc"/>
                </a:solidFill>
                <a:effectLst/>
                <a:uFillTx/>
                <a:latin typeface="Tahoma"/>
              </a:rPr>
              <a:t>(CT 1010)</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50"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a:t>
            </a:r>
            <a:r>
              <a:rPr b="1" i="1" lang="en-US" sz="3200" strike="noStrike" u="none">
                <a:solidFill>
                  <a:srgbClr val="ffcc66"/>
                </a:solidFill>
                <a:effectLst/>
                <a:uFillTx/>
                <a:latin typeface="Tahoma"/>
              </a:rPr>
              <a:t> </a:t>
            </a:r>
            <a:br>
              <a:rPr sz="4800"/>
            </a:br>
            <a:r>
              <a:rPr b="1" lang="en-US" sz="3200" strike="noStrike" u="none">
                <a:solidFill>
                  <a:srgbClr val="ffcc66"/>
                </a:solidFill>
                <a:effectLst/>
                <a:uFillTx/>
                <a:latin typeface="Tahoma"/>
              </a:rPr>
              <a:t>Neutrality Settlements</a:t>
            </a:r>
            <a:endParaRPr b="0" i="1" lang="en-US" sz="3200" strike="noStrike" u="none">
              <a:solidFill>
                <a:srgbClr val="ffcc66"/>
              </a:solidFill>
              <a:effectLst/>
              <a:uFillTx/>
              <a:latin typeface="Tahoma"/>
            </a:endParaRPr>
          </a:p>
        </p:txBody>
      </p:sp>
      <p:sp>
        <p:nvSpPr>
          <p:cNvPr id="1051" name="PlaceHolder 2"/>
          <p:cNvSpPr>
            <a:spLocks noGrp="1"/>
          </p:cNvSpPr>
          <p:nvPr>
            <p:ph/>
          </p:nvPr>
        </p:nvSpPr>
        <p:spPr>
          <a:xfrm>
            <a:off x="685440" y="1981080"/>
            <a:ext cx="8077320" cy="4114800"/>
          </a:xfrm>
          <a:prstGeom prst="rect">
            <a:avLst/>
          </a:prstGeom>
          <a:noFill/>
          <a:ln w="0">
            <a:noFill/>
          </a:ln>
        </p:spPr>
        <p:txBody>
          <a:bodyPr lIns="92160" rIns="92160" tIns="46080" bIns="46080" anchor="t">
            <a:normAutofit/>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ETC Neutrality Adjustment</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ETC deliveries scheduled on non-ISO Grid exempt from UFE and IE Neutrality </a:t>
            </a:r>
            <a:endParaRPr b="0" lang="en-US" sz="2800" strike="noStrike" u="none">
              <a:solidFill>
                <a:srgbClr val="ffffcc"/>
              </a:solidFill>
              <a:effectLst/>
              <a:uFillTx/>
              <a:latin typeface="Tahoma"/>
            </a:endParaRPr>
          </a:p>
          <a:p>
            <a:pPr lvl="2" marL="1143000" indent="-228600">
              <a:spcBef>
                <a:spcPts val="15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Automatically charged through CT 406 &amp; 1010</a:t>
            </a:r>
            <a:endParaRPr b="0" lang="en-US" sz="2400" strike="noStrike" u="none">
              <a:solidFill>
                <a:srgbClr val="ffffcc"/>
              </a:solidFill>
              <a:effectLst/>
              <a:uFillTx/>
              <a:latin typeface="Tahoma"/>
            </a:endParaRPr>
          </a:p>
          <a:p>
            <a:pPr lvl="1" marL="743040" indent="-285840">
              <a:spcBef>
                <a:spcPts val="15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Exemption credited to ETCs </a:t>
            </a:r>
            <a:r>
              <a:rPr b="1" lang="en-US" sz="2400" strike="noStrike" u="none">
                <a:solidFill>
                  <a:srgbClr val="ffffcc"/>
                </a:solidFill>
                <a:effectLst/>
                <a:uFillTx/>
                <a:latin typeface="Tahoma"/>
              </a:rPr>
              <a:t>(CT 1210)</a:t>
            </a:r>
            <a:endParaRPr b="0" lang="en-US" sz="2400" strike="noStrike" u="none">
              <a:solidFill>
                <a:srgbClr val="ffffcc"/>
              </a:solidFill>
              <a:effectLst/>
              <a:uFillTx/>
              <a:latin typeface="Tahoma"/>
            </a:endParaRPr>
          </a:p>
          <a:p>
            <a:pPr lvl="1" marL="743040" indent="-285840">
              <a:spcBef>
                <a:spcPts val="15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Cost allocated to non-ETC Load and Exports </a:t>
            </a:r>
            <a:r>
              <a:rPr b="1" lang="en-US" sz="2400" strike="noStrike" u="none">
                <a:solidFill>
                  <a:srgbClr val="ffffcc"/>
                </a:solidFill>
                <a:effectLst/>
                <a:uFillTx/>
                <a:latin typeface="Tahoma"/>
              </a:rPr>
              <a:t>(CT 1210)</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52" name=""/>
          <p:cNvSpPr/>
          <p:nvPr/>
        </p:nvSpPr>
        <p:spPr>
          <a:xfrm>
            <a:off x="533520" y="1828800"/>
            <a:ext cx="8153280" cy="402912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Charge for power transported through ISO controlled grid</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Wheel Out, Wheel Through</a:t>
            </a:r>
            <a:endParaRPr b="0" lang="en-US" sz="2800" strike="noStrike" u="none">
              <a:solidFill>
                <a:srgbClr val="ffffcc"/>
              </a:solidFill>
              <a:effectLst/>
              <a:uFillTx/>
              <a:latin typeface="Tahoma"/>
            </a:endParaRPr>
          </a:p>
          <a:p>
            <a:pPr marL="343080" indent="-343080">
              <a:spcBef>
                <a:spcPts val="15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Charged to scheduled volume </a:t>
            </a:r>
            <a:r>
              <a:rPr b="1" lang="en-US" sz="2400" strike="noStrike" u="none">
                <a:solidFill>
                  <a:srgbClr val="ffffcc"/>
                </a:solidFill>
                <a:effectLst/>
                <a:uFillTx/>
                <a:latin typeface="Tahoma"/>
              </a:rPr>
              <a:t>(CT 352) </a:t>
            </a:r>
            <a:endParaRPr b="0" lang="en-US" sz="24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Non-PTO Load ETC scheduled amount exempt</a:t>
            </a:r>
            <a:endParaRPr b="0" lang="en-US" sz="2800" strike="noStrike" u="none">
              <a:solidFill>
                <a:srgbClr val="ffffcc"/>
              </a:solidFill>
              <a:effectLst/>
              <a:uFillTx/>
              <a:latin typeface="Tahoma"/>
            </a:endParaRPr>
          </a:p>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IOU’s collect payment </a:t>
            </a:r>
            <a:r>
              <a:rPr b="1" lang="en-US" sz="2400" strike="noStrike" u="none">
                <a:solidFill>
                  <a:srgbClr val="ffffcc"/>
                </a:solidFill>
                <a:effectLst/>
                <a:uFillTx/>
                <a:latin typeface="Tahoma"/>
              </a:rPr>
              <a:t>(CT 354)</a:t>
            </a:r>
            <a:r>
              <a:rPr b="0" lang="en-US" sz="3200" strike="noStrike" u="none">
                <a:solidFill>
                  <a:srgbClr val="ffffcc"/>
                </a:solidFill>
                <a:effectLst/>
                <a:uFillTx/>
                <a:latin typeface="Tahoma"/>
              </a:rPr>
              <a:t> </a:t>
            </a:r>
            <a:endParaRPr b="0" lang="en-US" sz="3200" strike="noStrike" u="none">
              <a:solidFill>
                <a:srgbClr val="ffffcc"/>
              </a:solidFill>
              <a:effectLst/>
              <a:uFillTx/>
              <a:latin typeface="Tahoma"/>
            </a:endParaRPr>
          </a:p>
        </p:txBody>
      </p:sp>
      <p:sp>
        <p:nvSpPr>
          <p:cNvPr id="1053" name=""/>
          <p:cNvSpPr/>
          <p:nvPr/>
        </p:nvSpPr>
        <p:spPr>
          <a:xfrm>
            <a:off x="609480" y="380880"/>
            <a:ext cx="7848720" cy="70956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Market</a:t>
            </a:r>
            <a:r>
              <a:rPr b="1" i="1" lang="en-US" sz="3200" strike="noStrike" u="none">
                <a:solidFill>
                  <a:srgbClr val="ffcc66"/>
                </a:solidFill>
                <a:effectLst/>
                <a:uFillTx/>
                <a:latin typeface="Tahoma"/>
              </a:rPr>
              <a:t> </a:t>
            </a:r>
            <a:br>
              <a:rPr sz="4800"/>
            </a:br>
            <a:r>
              <a:rPr b="1" lang="en-US" sz="3200" strike="noStrike" u="none">
                <a:solidFill>
                  <a:srgbClr val="ffcc66"/>
                </a:solidFill>
                <a:effectLst/>
                <a:uFillTx/>
                <a:latin typeface="Tahoma"/>
              </a:rPr>
              <a:t>Wheeling Settlements</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54"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GMC Settlements</a:t>
            </a:r>
            <a:endParaRPr b="0" i="1" lang="en-US" sz="4800" strike="noStrike" u="none">
              <a:solidFill>
                <a:srgbClr val="ffcc66"/>
              </a:solidFill>
              <a:effectLst/>
              <a:uFillTx/>
              <a:latin typeface="Tahoma"/>
            </a:endParaRPr>
          </a:p>
        </p:txBody>
      </p:sp>
      <p:sp>
        <p:nvSpPr>
          <p:cNvPr id="1055" name="PlaceHolder 2"/>
          <p:cNvSpPr>
            <a:spLocks noGrp="1"/>
          </p:cNvSpPr>
          <p:nvPr>
            <p:ph/>
          </p:nvPr>
        </p:nvSpPr>
        <p:spPr>
          <a:xfrm>
            <a:off x="685440" y="1981080"/>
            <a:ext cx="8077320" cy="4114800"/>
          </a:xfrm>
          <a:prstGeom prst="rect">
            <a:avLst/>
          </a:prstGeom>
          <a:noFill/>
          <a:ln w="0">
            <a:noFill/>
          </a:ln>
        </p:spPr>
        <p:txBody>
          <a:bodyPr lIns="92160" rIns="92160" tIns="46080" bIns="46080" anchor="t">
            <a:normAutofit/>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Monthly administrative charge</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Recovery of administrative and operating costs</a:t>
            </a:r>
            <a:endParaRPr b="0" lang="en-US" sz="2800" strike="noStrike" u="none">
              <a:solidFill>
                <a:srgbClr val="ffffcc"/>
              </a:solidFill>
              <a:effectLst/>
              <a:uFillTx/>
              <a:latin typeface="Tahoma"/>
            </a:endParaRPr>
          </a:p>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Load &amp; Exports charged at $0.83/MWh</a:t>
            </a:r>
            <a:endParaRPr b="0" lang="en-US" sz="3200" strike="noStrike" u="none">
              <a:solidFill>
                <a:srgbClr val="ffffcc"/>
              </a:solidFill>
              <a:effectLst/>
              <a:uFillTx/>
              <a:latin typeface="Tahoma"/>
            </a:endParaRPr>
          </a:p>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ETC deliveries 50% exempt</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56" name=""/>
          <p:cNvSpPr/>
          <p:nvPr/>
        </p:nvSpPr>
        <p:spPr>
          <a:xfrm>
            <a:off x="685800" y="533520"/>
            <a:ext cx="7556400" cy="880920"/>
          </a:xfrm>
          <a:prstGeom prst="rect">
            <a:avLst/>
          </a:prstGeom>
          <a:noFill/>
          <a:ln w="0">
            <a:noFill/>
          </a:ln>
        </p:spPr>
        <p:style>
          <a:lnRef idx="0"/>
          <a:fillRef idx="0"/>
          <a:effectRef idx="0"/>
          <a:fontRef idx="minor"/>
        </p:style>
        <p:txBody>
          <a:bodyPr lIns="86400" rIns="86400" tIns="43200" bIns="432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Settlement Dispute Process</a:t>
            </a:r>
            <a:endParaRPr b="0" lang="en-US" sz="4800" strike="noStrike" u="none">
              <a:solidFill>
                <a:srgbClr val="ffffcc"/>
              </a:solidFill>
              <a:effectLst/>
              <a:uFillTx/>
              <a:latin typeface="Tahoma"/>
            </a:endParaRPr>
          </a:p>
        </p:txBody>
      </p:sp>
      <p:sp>
        <p:nvSpPr>
          <p:cNvPr id="1057" name=""/>
          <p:cNvSpPr/>
          <p:nvPr/>
        </p:nvSpPr>
        <p:spPr>
          <a:xfrm>
            <a:off x="685800" y="2057400"/>
            <a:ext cx="8001000" cy="4114800"/>
          </a:xfrm>
          <a:prstGeom prst="rect">
            <a:avLst/>
          </a:prstGeom>
          <a:noFill/>
          <a:ln w="0">
            <a:noFill/>
          </a:ln>
        </p:spPr>
        <p:style>
          <a:lnRef idx="0"/>
          <a:fillRef idx="0"/>
          <a:effectRef idx="0"/>
          <a:fontRef idx="minor"/>
        </p:style>
        <p:txBody>
          <a:bodyPr lIns="86400" rIns="86400" tIns="43200" bIns="43200" anchor="t">
            <a:normAutofit fontScale="92500" lnSpcReduction="9999"/>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SCs can contest charges to Prelim and Final Statements</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Electronically submit ISO Settlement Dispute Form</a:t>
            </a:r>
            <a:endParaRPr b="0" lang="en-US" sz="28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Specify trade date, issue, reason, amount claimed</a:t>
            </a:r>
            <a:endParaRPr b="0" lang="en-US" sz="28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Attach available evidence to reasonably support claim</a:t>
            </a: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58"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Settlement Dispute Process</a:t>
            </a:r>
            <a:endParaRPr b="0" i="1" lang="en-US" sz="4800" strike="noStrike" u="none">
              <a:solidFill>
                <a:srgbClr val="ffcc66"/>
              </a:solidFill>
              <a:effectLst/>
              <a:uFillTx/>
              <a:latin typeface="Tahoma"/>
            </a:endParaRPr>
          </a:p>
        </p:txBody>
      </p:sp>
      <p:sp>
        <p:nvSpPr>
          <p:cNvPr id="1059" name="PlaceHolder 2"/>
          <p:cNvSpPr>
            <a:spLocks noGrp="1"/>
          </p:cNvSpPr>
          <p:nvPr>
            <p:ph/>
          </p:nvPr>
        </p:nvSpPr>
        <p:spPr>
          <a:xfrm>
            <a:off x="685440" y="1981080"/>
            <a:ext cx="8077320" cy="4114800"/>
          </a:xfrm>
          <a:prstGeom prst="rect">
            <a:avLst/>
          </a:prstGeom>
          <a:noFill/>
          <a:ln w="0">
            <a:noFill/>
          </a:ln>
        </p:spPr>
        <p:txBody>
          <a:bodyPr lIns="92160" rIns="92160" tIns="46080" bIns="46080" anchor="t">
            <a:normAutofit/>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SC timeline for filing dispute</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8 business days from issue of Prelim Statement</a:t>
            </a:r>
            <a:endParaRPr b="0" lang="en-US" sz="28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10 business days from issue of Final Statement</a:t>
            </a:r>
            <a:endParaRPr b="0" lang="en-US" sz="28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No dispute indicates agreement</a:t>
            </a:r>
            <a:endParaRPr b="0" lang="en-US" sz="28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Late disputes are non-compliant and invalid</a:t>
            </a: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60"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Settlement Dispute Process</a:t>
            </a:r>
            <a:endParaRPr b="0" i="1" lang="en-US" sz="4800" strike="noStrike" u="none">
              <a:solidFill>
                <a:srgbClr val="ffcc66"/>
              </a:solidFill>
              <a:effectLst/>
              <a:uFillTx/>
              <a:latin typeface="Tahoma"/>
            </a:endParaRPr>
          </a:p>
        </p:txBody>
      </p:sp>
      <p:sp>
        <p:nvSpPr>
          <p:cNvPr id="1061" name="PlaceHolder 2"/>
          <p:cNvSpPr>
            <a:spLocks noGrp="1"/>
          </p:cNvSpPr>
          <p:nvPr>
            <p:ph/>
          </p:nvPr>
        </p:nvSpPr>
        <p:spPr>
          <a:xfrm>
            <a:off x="685440" y="1981080"/>
            <a:ext cx="8077320" cy="4114800"/>
          </a:xfrm>
          <a:prstGeom prst="rect">
            <a:avLst/>
          </a:prstGeom>
          <a:noFill/>
          <a:ln w="0">
            <a:noFill/>
          </a:ln>
        </p:spPr>
        <p:txBody>
          <a:bodyPr lIns="92160" rIns="92160" tIns="46080" bIns="46080" anchor="t">
            <a:normAutofit lnSpcReduction="9999"/>
          </a:bodyPr>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timeline for responding (and adjusting)</a:t>
            </a:r>
            <a:endParaRPr b="0" lang="en-US" sz="32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14 Business days from Prelim</a:t>
            </a:r>
            <a:endParaRPr b="0" lang="en-US" sz="2800" strike="noStrike" u="none">
              <a:solidFill>
                <a:srgbClr val="ffffcc"/>
              </a:solidFill>
              <a:effectLst/>
              <a:uFillTx/>
              <a:latin typeface="Tahoma"/>
            </a:endParaRPr>
          </a:p>
          <a:p>
            <a:pPr lvl="1" marL="743040" indent="-285840">
              <a:spcBef>
                <a:spcPts val="17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25 Business days from Final </a:t>
            </a:r>
            <a:endParaRPr b="0" lang="en-US" sz="2800" strike="noStrike" u="none">
              <a:solidFill>
                <a:srgbClr val="ffffcc"/>
              </a:solidFill>
              <a:effectLst/>
              <a:uFillTx/>
              <a:latin typeface="Tahoma"/>
            </a:endParaRPr>
          </a:p>
          <a:p>
            <a:pPr lvl="2" marL="1085760" indent="-228600">
              <a:spcBef>
                <a:spcPts val="15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Any adjustment will be retroactive</a:t>
            </a:r>
            <a:endParaRPr b="0" lang="en-US" sz="2400" strike="noStrike" u="none">
              <a:solidFill>
                <a:srgbClr val="ffffcc"/>
              </a:solidFill>
              <a:effectLst/>
              <a:uFillTx/>
              <a:latin typeface="Tahoma"/>
            </a:endParaRPr>
          </a:p>
          <a:p>
            <a:pPr marL="343080" indent="-343080">
              <a:spcBef>
                <a:spcPts val="20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SCs can pursue Good Faith Negotiations then ADR if continued disagreement</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cc"/>
        </a:solidFill>
      </p:bgPr>
    </p:bg>
    <p:spTree>
      <p:nvGrpSpPr>
        <p:cNvPr id="1" name=""/>
        <p:cNvGrpSpPr/>
        <p:nvPr/>
      </p:nvGrpSpPr>
      <p:grpSpPr>
        <a:xfrm>
          <a:off x="0" y="0"/>
          <a:ext cx="0" cy="0"/>
          <a:chOff x="0" y="0"/>
          <a:chExt cx="0" cy="0"/>
        </a:xfrm>
      </p:grpSpPr>
      <p:sp>
        <p:nvSpPr>
          <p:cNvPr id="1062" name=""/>
          <p:cNvSpPr txBox="1"/>
          <p:nvPr/>
        </p:nvSpPr>
        <p:spPr>
          <a:xfrm>
            <a:off x="3124080" y="6324480"/>
            <a:ext cx="2895840" cy="457200"/>
          </a:xfrm>
          <a:prstGeom prst="rect">
            <a:avLst/>
          </a:prstGeom>
          <a:noFill/>
          <a:ln w="0">
            <a:noFill/>
          </a:ln>
        </p:spPr>
        <p:txBody>
          <a:bodyPr lIns="92160" rIns="92160" tIns="46080" bIns="46080" anchor="ctr">
            <a:noAutofit/>
          </a:bodyPr>
          <a:p>
            <a:pPr marL="216000" indent="-216000" algn="ctr">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1063" name=""/>
          <p:cNvSpPr txBox="1"/>
          <p:nvPr/>
        </p:nvSpPr>
        <p:spPr>
          <a:xfrm>
            <a:off x="685800" y="6324480"/>
            <a:ext cx="1905120" cy="457200"/>
          </a:xfrm>
          <a:prstGeom prst="rect">
            <a:avLst/>
          </a:prstGeom>
          <a:noFill/>
          <a:ln w="0">
            <a:noFill/>
          </a:ln>
        </p:spPr>
        <p:txBody>
          <a:bodyPr lIns="92160" rIns="92160" tIns="46080" bIns="46080" anchor="ctr">
            <a:noAutofit/>
          </a:bodyPr>
          <a:p>
            <a:pPr marL="216000" indent="-216000">
              <a:buClr>
                <a:srgbClr val="000000"/>
              </a:buClr>
              <a:buSzPct val="45000"/>
              <a:buFont typeface="Wingdings" charset="2"/>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1064" name=""/>
          <p:cNvSpPr/>
          <p:nvPr/>
        </p:nvSpPr>
        <p:spPr>
          <a:xfrm>
            <a:off x="304920" y="838080"/>
            <a:ext cx="8534160" cy="506736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1065" name=""/>
          <p:cNvSpPr/>
          <p:nvPr/>
        </p:nvSpPr>
        <p:spPr>
          <a:xfrm rot="7800">
            <a:off x="228240" y="2895120"/>
            <a:ext cx="1870200" cy="1307520"/>
          </a:xfrm>
          <a:prstGeom prst="rect">
            <a:avLst/>
          </a:prstGeom>
          <a:noFill/>
          <a:ln w="0">
            <a:noFill/>
          </a:ln>
        </p:spPr>
        <p:style>
          <a:lnRef idx="0"/>
          <a:fillRef idx="0"/>
          <a:effectRef idx="0"/>
          <a:fontRef idx="minor"/>
        </p:style>
        <p:txBody>
          <a:bodyPr lIns="87480" rIns="87480" tIns="44280" bIns="44280" anchor="t">
            <a:spAutoFit/>
          </a:bodyPr>
          <a:p>
            <a:pPr algn="ct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0" lang="en-US" sz="1600" strike="noStrike" u="none">
                <a:solidFill>
                  <a:srgbClr val="000000"/>
                </a:solidFill>
                <a:effectLst/>
                <a:uFillTx/>
                <a:latin typeface="Tahoma"/>
              </a:rPr>
              <a:t>Hourly meters read for Day 0, all data forwarded to ISO meter system for storage</a:t>
            </a:r>
            <a:endParaRPr b="0" lang="en-US" sz="1600" strike="noStrike" u="none">
              <a:solidFill>
                <a:srgbClr val="ffffcc"/>
              </a:solidFill>
              <a:effectLst/>
              <a:uFillTx/>
              <a:latin typeface="Tahoma"/>
            </a:endParaRPr>
          </a:p>
        </p:txBody>
      </p:sp>
      <p:sp>
        <p:nvSpPr>
          <p:cNvPr id="1066" name=""/>
          <p:cNvSpPr/>
          <p:nvPr/>
        </p:nvSpPr>
        <p:spPr>
          <a:xfrm>
            <a:off x="183600" y="5334120"/>
            <a:ext cx="615240" cy="317520"/>
          </a:xfrm>
          <a:prstGeom prst="rect">
            <a:avLst/>
          </a:prstGeom>
          <a:noFill/>
          <a:ln w="0">
            <a:noFill/>
          </a:ln>
        </p:spPr>
        <p:style>
          <a:lnRef idx="0"/>
          <a:fillRef idx="0"/>
          <a:effectRef idx="0"/>
          <a:fontRef idx="minor"/>
        </p:style>
        <p:txBody>
          <a:bodyPr wrap="none"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500" strike="noStrike" u="none">
                <a:solidFill>
                  <a:srgbClr val="000000"/>
                </a:solidFill>
                <a:effectLst/>
                <a:uFillTx/>
                <a:latin typeface="Tahoma"/>
              </a:rPr>
              <a:t>T = 0</a:t>
            </a:r>
            <a:endParaRPr b="0" lang="en-US" sz="1500" strike="noStrike" u="none">
              <a:solidFill>
                <a:srgbClr val="ffffcc"/>
              </a:solidFill>
              <a:effectLst/>
              <a:uFillTx/>
              <a:latin typeface="Tahoma"/>
            </a:endParaRPr>
          </a:p>
        </p:txBody>
      </p:sp>
      <p:sp>
        <p:nvSpPr>
          <p:cNvPr id="1067" name=""/>
          <p:cNvSpPr/>
          <p:nvPr/>
        </p:nvSpPr>
        <p:spPr>
          <a:xfrm>
            <a:off x="393840" y="5156280"/>
            <a:ext cx="8251560" cy="0"/>
          </a:xfrm>
          <a:prstGeom prst="line">
            <a:avLst/>
          </a:prstGeom>
          <a:ln w="25560">
            <a:solidFill>
              <a:srgbClr val="000000"/>
            </a:solidFill>
            <a:miter/>
            <a:tailEnd len="lg"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68" name=""/>
          <p:cNvSpPr/>
          <p:nvPr/>
        </p:nvSpPr>
        <p:spPr>
          <a:xfrm>
            <a:off x="2237760" y="5334120"/>
            <a:ext cx="674280" cy="287280"/>
          </a:xfrm>
          <a:prstGeom prst="rect">
            <a:avLst/>
          </a:prstGeom>
          <a:noFill/>
          <a:ln w="0">
            <a:noFill/>
          </a:ln>
        </p:spPr>
        <p:style>
          <a:lnRef idx="0"/>
          <a:fillRef idx="0"/>
          <a:effectRef idx="0"/>
          <a:fontRef idx="minor"/>
        </p:style>
        <p:txBody>
          <a:bodyPr wrap="none"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T+50C</a:t>
            </a:r>
            <a:endParaRPr b="0" lang="en-US" sz="1300" strike="noStrike" u="none">
              <a:solidFill>
                <a:srgbClr val="ffffcc"/>
              </a:solidFill>
              <a:effectLst/>
              <a:uFillTx/>
              <a:latin typeface="Tahoma"/>
            </a:endParaRPr>
          </a:p>
        </p:txBody>
      </p:sp>
      <p:sp>
        <p:nvSpPr>
          <p:cNvPr id="1069" name=""/>
          <p:cNvSpPr/>
          <p:nvPr/>
        </p:nvSpPr>
        <p:spPr>
          <a:xfrm>
            <a:off x="3077640" y="5334120"/>
            <a:ext cx="674280" cy="287280"/>
          </a:xfrm>
          <a:prstGeom prst="rect">
            <a:avLst/>
          </a:prstGeom>
          <a:noFill/>
          <a:ln w="0">
            <a:noFill/>
          </a:ln>
        </p:spPr>
        <p:style>
          <a:lnRef idx="0"/>
          <a:fillRef idx="0"/>
          <a:effectRef idx="0"/>
          <a:fontRef idx="minor"/>
        </p:style>
        <p:txBody>
          <a:bodyPr wrap="none"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T+38B</a:t>
            </a:r>
            <a:endParaRPr b="0" lang="en-US" sz="1300" strike="noStrike" u="none">
              <a:solidFill>
                <a:srgbClr val="ffffcc"/>
              </a:solidFill>
              <a:effectLst/>
              <a:uFillTx/>
              <a:latin typeface="Tahoma"/>
            </a:endParaRPr>
          </a:p>
        </p:txBody>
      </p:sp>
      <p:sp>
        <p:nvSpPr>
          <p:cNvPr id="1070" name=""/>
          <p:cNvSpPr/>
          <p:nvPr/>
        </p:nvSpPr>
        <p:spPr>
          <a:xfrm>
            <a:off x="1523880" y="5334120"/>
            <a:ext cx="770040" cy="292320"/>
          </a:xfrm>
          <a:prstGeom prst="rect">
            <a:avLst/>
          </a:prstGeom>
          <a:noFill/>
          <a:ln w="0">
            <a:noFill/>
          </a:ln>
        </p:spPr>
        <p:style>
          <a:lnRef idx="0"/>
          <a:fillRef idx="0"/>
          <a:effectRef idx="0"/>
          <a:fontRef idx="minor"/>
        </p:style>
        <p:txBody>
          <a:bodyPr lIns="90000" rIns="90000" tIns="46800" bIns="46800" anchor="t">
            <a:spAutoFit/>
          </a:bodyPr>
          <a:p>
            <a:pPr algn="ctr">
              <a:spcBef>
                <a:spcPts val="81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Tahoma"/>
              </a:rPr>
              <a:t>T+45C</a:t>
            </a:r>
            <a:endParaRPr b="0" lang="en-US" sz="1300" strike="noStrike" u="none">
              <a:solidFill>
                <a:srgbClr val="ffffcc"/>
              </a:solidFill>
              <a:effectLst/>
              <a:uFillTx/>
              <a:latin typeface="Tahoma"/>
            </a:endParaRPr>
          </a:p>
        </p:txBody>
      </p:sp>
      <p:sp>
        <p:nvSpPr>
          <p:cNvPr id="1071" name=""/>
          <p:cNvSpPr/>
          <p:nvPr/>
        </p:nvSpPr>
        <p:spPr>
          <a:xfrm>
            <a:off x="380880" y="1845720"/>
            <a:ext cx="2057400" cy="734400"/>
          </a:xfrm>
          <a:prstGeom prst="rect">
            <a:avLst/>
          </a:prstGeom>
          <a:noFill/>
          <a:ln w="38160">
            <a:solidFill>
              <a:srgbClr val="000000"/>
            </a:solidFill>
            <a:miter/>
          </a:ln>
        </p:spPr>
        <p:style>
          <a:lnRef idx="0"/>
          <a:fillRef idx="0"/>
          <a:effectRef idx="0"/>
          <a:fontRef idx="minor"/>
        </p:style>
        <p:txBody>
          <a:bodyPr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ahoma"/>
              </a:rPr>
              <a:t>B = Business Days </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ahoma"/>
              </a:rPr>
              <a:t>C = Calendar Days</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Tahoma"/>
              </a:rPr>
              <a:t>T = Trade Date</a:t>
            </a:r>
            <a:endParaRPr b="0" lang="en-US" sz="1400" strike="noStrike" u="none">
              <a:solidFill>
                <a:srgbClr val="ffffcc"/>
              </a:solidFill>
              <a:effectLst/>
              <a:uFillTx/>
              <a:latin typeface="Tahoma"/>
            </a:endParaRPr>
          </a:p>
        </p:txBody>
      </p:sp>
      <p:sp>
        <p:nvSpPr>
          <p:cNvPr id="1072" name=""/>
          <p:cNvSpPr/>
          <p:nvPr/>
        </p:nvSpPr>
        <p:spPr>
          <a:xfrm>
            <a:off x="762120" y="228600"/>
            <a:ext cx="7696080" cy="792000"/>
          </a:xfrm>
          <a:prstGeom prst="rect">
            <a:avLst/>
          </a:prstGeom>
          <a:solidFill>
            <a:srgbClr val="ffffcc"/>
          </a:solid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000000"/>
                </a:solidFill>
                <a:effectLst/>
                <a:uFillTx/>
                <a:latin typeface="Tahoma"/>
              </a:rPr>
              <a:t>Settlements Process Timeline</a:t>
            </a:r>
            <a:endParaRPr b="0" lang="en-US" sz="4800" strike="noStrike" u="none">
              <a:solidFill>
                <a:srgbClr val="ffffcc"/>
              </a:solidFill>
              <a:effectLst/>
              <a:uFillTx/>
              <a:latin typeface="Tahoma"/>
            </a:endParaRPr>
          </a:p>
        </p:txBody>
      </p:sp>
      <p:sp>
        <p:nvSpPr>
          <p:cNvPr id="1073" name=""/>
          <p:cNvSpPr/>
          <p:nvPr/>
        </p:nvSpPr>
        <p:spPr>
          <a:xfrm>
            <a:off x="1143000" y="4191120"/>
            <a:ext cx="0" cy="5331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74" name=""/>
          <p:cNvSpPr/>
          <p:nvPr/>
        </p:nvSpPr>
        <p:spPr>
          <a:xfrm>
            <a:off x="3992040" y="5334120"/>
            <a:ext cx="674280" cy="287280"/>
          </a:xfrm>
          <a:prstGeom prst="rect">
            <a:avLst/>
          </a:prstGeom>
          <a:noFill/>
          <a:ln w="0">
            <a:noFill/>
          </a:ln>
        </p:spPr>
        <p:style>
          <a:lnRef idx="0"/>
          <a:fillRef idx="0"/>
          <a:effectRef idx="0"/>
          <a:fontRef idx="minor"/>
        </p:style>
        <p:txBody>
          <a:bodyPr wrap="none"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T+46B</a:t>
            </a:r>
            <a:endParaRPr b="0" lang="en-US" sz="1300" strike="noStrike" u="none">
              <a:solidFill>
                <a:srgbClr val="ffffcc"/>
              </a:solidFill>
              <a:effectLst/>
              <a:uFillTx/>
              <a:latin typeface="Tahoma"/>
            </a:endParaRPr>
          </a:p>
        </p:txBody>
      </p:sp>
      <p:sp>
        <p:nvSpPr>
          <p:cNvPr id="1075" name=""/>
          <p:cNvSpPr/>
          <p:nvPr/>
        </p:nvSpPr>
        <p:spPr>
          <a:xfrm>
            <a:off x="4677840" y="5334120"/>
            <a:ext cx="674280" cy="287280"/>
          </a:xfrm>
          <a:prstGeom prst="rect">
            <a:avLst/>
          </a:prstGeom>
          <a:noFill/>
          <a:ln w="0">
            <a:noFill/>
          </a:ln>
        </p:spPr>
        <p:style>
          <a:lnRef idx="0"/>
          <a:fillRef idx="0"/>
          <a:effectRef idx="0"/>
          <a:fontRef idx="minor"/>
        </p:style>
        <p:txBody>
          <a:bodyPr wrap="none"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T+51B</a:t>
            </a:r>
            <a:endParaRPr b="0" lang="en-US" sz="1300" strike="noStrike" u="none">
              <a:solidFill>
                <a:srgbClr val="ffffcc"/>
              </a:solidFill>
              <a:effectLst/>
              <a:uFillTx/>
              <a:latin typeface="Tahoma"/>
            </a:endParaRPr>
          </a:p>
        </p:txBody>
      </p:sp>
      <p:sp>
        <p:nvSpPr>
          <p:cNvPr id="1076" name=""/>
          <p:cNvSpPr/>
          <p:nvPr/>
        </p:nvSpPr>
        <p:spPr>
          <a:xfrm>
            <a:off x="5439600" y="5334120"/>
            <a:ext cx="674280" cy="287280"/>
          </a:xfrm>
          <a:prstGeom prst="rect">
            <a:avLst/>
          </a:prstGeom>
          <a:noFill/>
          <a:ln w="0">
            <a:noFill/>
          </a:ln>
        </p:spPr>
        <p:style>
          <a:lnRef idx="0"/>
          <a:fillRef idx="0"/>
          <a:effectRef idx="0"/>
          <a:fontRef idx="minor"/>
        </p:style>
        <p:txBody>
          <a:bodyPr wrap="none"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T+66B</a:t>
            </a:r>
            <a:endParaRPr b="0" lang="en-US" sz="1300" strike="noStrike" u="none">
              <a:solidFill>
                <a:srgbClr val="ffffcc"/>
              </a:solidFill>
              <a:effectLst/>
              <a:uFillTx/>
              <a:latin typeface="Tahoma"/>
            </a:endParaRPr>
          </a:p>
        </p:txBody>
      </p:sp>
      <p:sp>
        <p:nvSpPr>
          <p:cNvPr id="1077" name=""/>
          <p:cNvSpPr/>
          <p:nvPr/>
        </p:nvSpPr>
        <p:spPr>
          <a:xfrm>
            <a:off x="7262640" y="5334120"/>
            <a:ext cx="870120" cy="684000"/>
          </a:xfrm>
          <a:prstGeom prst="rect">
            <a:avLst/>
          </a:prstGeom>
          <a:noFill/>
          <a:ln w="0">
            <a:noFill/>
          </a:ln>
        </p:spPr>
        <p:style>
          <a:lnRef idx="0"/>
          <a:fillRef idx="0"/>
          <a:effectRef idx="0"/>
          <a:fontRef idx="minor"/>
        </p:style>
        <p:txBody>
          <a:bodyPr wrap="none" lIns="87480" rIns="87480" tIns="44280" bIns="44280" anchor="t">
            <a:spAutoFit/>
          </a:bodyPr>
          <a:p>
            <a:pPr algn="ct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Last T </a:t>
            </a:r>
            <a:endParaRPr b="0" lang="en-US" sz="1300" strike="noStrike" u="none">
              <a:solidFill>
                <a:srgbClr val="ffffcc"/>
              </a:solidFill>
              <a:effectLst/>
              <a:uFillTx/>
              <a:latin typeface="Tahoma"/>
            </a:endParaRPr>
          </a:p>
          <a:p>
            <a:pPr algn="ct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of Month</a:t>
            </a:r>
            <a:endParaRPr b="0" lang="en-US" sz="1300" strike="noStrike" u="none">
              <a:solidFill>
                <a:srgbClr val="ffffcc"/>
              </a:solidFill>
              <a:effectLst/>
              <a:uFillTx/>
              <a:latin typeface="Tahoma"/>
            </a:endParaRPr>
          </a:p>
          <a:p>
            <a:pPr algn="ct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+ 56B</a:t>
            </a:r>
            <a:endParaRPr b="0" lang="en-US" sz="1300" strike="noStrike" u="none">
              <a:solidFill>
                <a:srgbClr val="ffffcc"/>
              </a:solidFill>
              <a:effectLst/>
              <a:uFillTx/>
              <a:latin typeface="Tahoma"/>
            </a:endParaRPr>
          </a:p>
        </p:txBody>
      </p:sp>
      <p:sp>
        <p:nvSpPr>
          <p:cNvPr id="1078" name=""/>
          <p:cNvSpPr/>
          <p:nvPr/>
        </p:nvSpPr>
        <p:spPr>
          <a:xfrm rot="17580000">
            <a:off x="1440360" y="3130920"/>
            <a:ext cx="3571920" cy="363240"/>
          </a:xfrm>
          <a:prstGeom prst="rect">
            <a:avLst/>
          </a:prstGeom>
          <a:noFill/>
          <a:ln w="0">
            <a:noFill/>
          </a:ln>
        </p:spPr>
        <p:style>
          <a:lnRef idx="0"/>
          <a:fillRef idx="0"/>
          <a:effectRef idx="0"/>
          <a:fontRef idx="minor"/>
        </p:style>
        <p:txBody>
          <a:bodyPr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800" strike="noStrike" u="none">
                <a:solidFill>
                  <a:srgbClr val="000000"/>
                </a:solidFill>
                <a:effectLst/>
                <a:uFillTx/>
                <a:latin typeface="Tahoma"/>
              </a:rPr>
              <a:t>Preliminary Stmt published</a:t>
            </a:r>
            <a:endParaRPr b="0" lang="en-US" sz="1800" strike="noStrike" u="none">
              <a:solidFill>
                <a:srgbClr val="ffffcc"/>
              </a:solidFill>
              <a:effectLst/>
              <a:uFillTx/>
              <a:latin typeface="Tahoma"/>
            </a:endParaRPr>
          </a:p>
        </p:txBody>
      </p:sp>
      <p:sp>
        <p:nvSpPr>
          <p:cNvPr id="1079" name=""/>
          <p:cNvSpPr/>
          <p:nvPr/>
        </p:nvSpPr>
        <p:spPr>
          <a:xfrm rot="17640000">
            <a:off x="693360" y="2909880"/>
            <a:ext cx="3989520" cy="363240"/>
          </a:xfrm>
          <a:prstGeom prst="rect">
            <a:avLst/>
          </a:prstGeom>
          <a:noFill/>
          <a:ln w="0">
            <a:noFill/>
          </a:ln>
        </p:spPr>
        <p:style>
          <a:lnRef idx="0"/>
          <a:fillRef idx="0"/>
          <a:effectRef idx="0"/>
          <a:fontRef idx="minor"/>
        </p:style>
        <p:txBody>
          <a:bodyPr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800" strike="noStrike" u="none">
                <a:solidFill>
                  <a:srgbClr val="000000"/>
                </a:solidFill>
                <a:effectLst/>
                <a:uFillTx/>
                <a:latin typeface="Tahoma"/>
              </a:rPr>
              <a:t>All hourly load &amp; gen data to ISO</a:t>
            </a:r>
            <a:endParaRPr b="0" lang="en-US" sz="1800" strike="noStrike" u="none">
              <a:solidFill>
                <a:srgbClr val="ffffcc"/>
              </a:solidFill>
              <a:effectLst/>
              <a:uFillTx/>
              <a:latin typeface="Tahoma"/>
            </a:endParaRPr>
          </a:p>
        </p:txBody>
      </p:sp>
      <p:sp>
        <p:nvSpPr>
          <p:cNvPr id="1080" name=""/>
          <p:cNvSpPr/>
          <p:nvPr/>
        </p:nvSpPr>
        <p:spPr>
          <a:xfrm rot="17520000">
            <a:off x="2046600" y="2813760"/>
            <a:ext cx="4260960" cy="363240"/>
          </a:xfrm>
          <a:prstGeom prst="rect">
            <a:avLst/>
          </a:prstGeom>
          <a:noFill/>
          <a:ln w="0">
            <a:noFill/>
          </a:ln>
        </p:spPr>
        <p:style>
          <a:lnRef idx="0"/>
          <a:fillRef idx="0"/>
          <a:effectRef idx="0"/>
          <a:fontRef idx="minor"/>
        </p:style>
        <p:txBody>
          <a:bodyPr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800" strike="noStrike" u="none">
                <a:solidFill>
                  <a:srgbClr val="000000"/>
                </a:solidFill>
                <a:effectLst/>
                <a:uFillTx/>
                <a:latin typeface="Tahoma"/>
              </a:rPr>
              <a:t>SCs dispute/validate Prelim Stmts.</a:t>
            </a:r>
            <a:endParaRPr b="0" lang="en-US" sz="1800" strike="noStrike" u="none">
              <a:solidFill>
                <a:srgbClr val="ffffcc"/>
              </a:solidFill>
              <a:effectLst/>
              <a:uFillTx/>
              <a:latin typeface="Tahoma"/>
            </a:endParaRPr>
          </a:p>
        </p:txBody>
      </p:sp>
      <p:sp>
        <p:nvSpPr>
          <p:cNvPr id="1081" name=""/>
          <p:cNvSpPr/>
          <p:nvPr/>
        </p:nvSpPr>
        <p:spPr>
          <a:xfrm rot="17520000">
            <a:off x="3103200" y="2949120"/>
            <a:ext cx="3530520" cy="637560"/>
          </a:xfrm>
          <a:prstGeom prst="rect">
            <a:avLst/>
          </a:prstGeom>
          <a:noFill/>
          <a:ln w="0">
            <a:noFill/>
          </a:ln>
        </p:spPr>
        <p:style>
          <a:lnRef idx="0"/>
          <a:fillRef idx="0"/>
          <a:effectRef idx="0"/>
          <a:fontRef idx="minor"/>
        </p:style>
        <p:txBody>
          <a:bodyPr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800" strike="noStrike" u="none">
                <a:solidFill>
                  <a:srgbClr val="000000"/>
                </a:solidFill>
                <a:effectLst/>
                <a:uFillTx/>
                <a:latin typeface="Tahoma"/>
              </a:rPr>
              <a:t>Prelim disputes resolved </a:t>
            </a:r>
            <a:endParaRPr b="0" lang="en-US" sz="1800" strike="noStrike" u="none">
              <a:solidFill>
                <a:srgbClr val="ffffcc"/>
              </a:solidFill>
              <a:effectLst/>
              <a:uFillTx/>
              <a:latin typeface="Tahoma"/>
            </a:endParaRPr>
          </a:p>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800" strike="noStrike" u="none">
                <a:solidFill>
                  <a:srgbClr val="000000"/>
                </a:solidFill>
                <a:effectLst/>
                <a:uFillTx/>
                <a:latin typeface="Tahoma"/>
              </a:rPr>
              <a:t>  Final Stmt published</a:t>
            </a:r>
            <a:endParaRPr b="0" lang="en-US" sz="1800" strike="noStrike" u="none">
              <a:solidFill>
                <a:srgbClr val="ffffcc"/>
              </a:solidFill>
              <a:effectLst/>
              <a:uFillTx/>
              <a:latin typeface="Tahoma"/>
            </a:endParaRPr>
          </a:p>
        </p:txBody>
      </p:sp>
      <p:sp>
        <p:nvSpPr>
          <p:cNvPr id="1082" name=""/>
          <p:cNvSpPr/>
          <p:nvPr/>
        </p:nvSpPr>
        <p:spPr>
          <a:xfrm rot="17520000">
            <a:off x="3805560" y="3033000"/>
            <a:ext cx="3795840" cy="363240"/>
          </a:xfrm>
          <a:prstGeom prst="rect">
            <a:avLst/>
          </a:prstGeom>
          <a:noFill/>
          <a:ln w="0">
            <a:noFill/>
          </a:ln>
        </p:spPr>
        <p:style>
          <a:lnRef idx="0"/>
          <a:fillRef idx="0"/>
          <a:effectRef idx="0"/>
          <a:fontRef idx="minor"/>
        </p:style>
        <p:txBody>
          <a:bodyPr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800" strike="noStrike" u="none">
                <a:solidFill>
                  <a:srgbClr val="000000"/>
                </a:solidFill>
                <a:effectLst/>
                <a:uFillTx/>
                <a:latin typeface="Tahoma"/>
              </a:rPr>
              <a:t>SCs dispute/validate Final Stmts</a:t>
            </a:r>
            <a:endParaRPr b="0" lang="en-US" sz="1800" strike="noStrike" u="none">
              <a:solidFill>
                <a:srgbClr val="ffffcc"/>
              </a:solidFill>
              <a:effectLst/>
              <a:uFillTx/>
              <a:latin typeface="Tahoma"/>
            </a:endParaRPr>
          </a:p>
        </p:txBody>
      </p:sp>
      <p:sp>
        <p:nvSpPr>
          <p:cNvPr id="1083" name=""/>
          <p:cNvSpPr/>
          <p:nvPr/>
        </p:nvSpPr>
        <p:spPr>
          <a:xfrm rot="17520000">
            <a:off x="4563720" y="3054240"/>
            <a:ext cx="3668760" cy="363240"/>
          </a:xfrm>
          <a:prstGeom prst="rect">
            <a:avLst/>
          </a:prstGeom>
          <a:noFill/>
          <a:ln w="0">
            <a:noFill/>
          </a:ln>
        </p:spPr>
        <p:style>
          <a:lnRef idx="0"/>
          <a:fillRef idx="0"/>
          <a:effectRef idx="0"/>
          <a:fontRef idx="minor"/>
        </p:style>
        <p:txBody>
          <a:bodyPr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800" strike="noStrike" u="none">
                <a:solidFill>
                  <a:srgbClr val="000000"/>
                </a:solidFill>
                <a:effectLst/>
                <a:uFillTx/>
                <a:latin typeface="Tahoma"/>
              </a:rPr>
              <a:t>Final disputes resolved </a:t>
            </a:r>
            <a:endParaRPr b="0" lang="en-US" sz="1800" strike="noStrike" u="none">
              <a:solidFill>
                <a:srgbClr val="ffffcc"/>
              </a:solidFill>
              <a:effectLst/>
              <a:uFillTx/>
              <a:latin typeface="Tahoma"/>
            </a:endParaRPr>
          </a:p>
        </p:txBody>
      </p:sp>
      <p:sp>
        <p:nvSpPr>
          <p:cNvPr id="1084" name=""/>
          <p:cNvSpPr/>
          <p:nvPr/>
        </p:nvSpPr>
        <p:spPr>
          <a:xfrm rot="17520000">
            <a:off x="5478480" y="2936520"/>
            <a:ext cx="3878280" cy="363240"/>
          </a:xfrm>
          <a:prstGeom prst="rect">
            <a:avLst/>
          </a:prstGeom>
          <a:noFill/>
          <a:ln w="0">
            <a:noFill/>
          </a:ln>
        </p:spPr>
        <p:style>
          <a:lnRef idx="0"/>
          <a:fillRef idx="0"/>
          <a:effectRef idx="0"/>
          <a:fontRef idx="minor"/>
        </p:style>
        <p:txBody>
          <a:bodyPr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800" strike="noStrike" u="none">
                <a:solidFill>
                  <a:srgbClr val="000000"/>
                </a:solidFill>
                <a:effectLst/>
                <a:uFillTx/>
                <a:latin typeface="Tahoma"/>
              </a:rPr>
              <a:t>Prelim Invoice Payment Due </a:t>
            </a:r>
            <a:endParaRPr b="0" lang="en-US" sz="1800" strike="noStrike" u="none">
              <a:solidFill>
                <a:srgbClr val="ffffcc"/>
              </a:solidFill>
              <a:effectLst/>
              <a:uFillTx/>
              <a:latin typeface="Tahoma"/>
            </a:endParaRPr>
          </a:p>
        </p:txBody>
      </p:sp>
      <p:sp>
        <p:nvSpPr>
          <p:cNvPr id="1085" name=""/>
          <p:cNvSpPr/>
          <p:nvPr/>
        </p:nvSpPr>
        <p:spPr>
          <a:xfrm rot="17520000">
            <a:off x="6670800" y="3120120"/>
            <a:ext cx="3218040" cy="637560"/>
          </a:xfrm>
          <a:prstGeom prst="rect">
            <a:avLst/>
          </a:prstGeom>
          <a:noFill/>
          <a:ln w="0">
            <a:noFill/>
          </a:ln>
        </p:spPr>
        <p:style>
          <a:lnRef idx="0"/>
          <a:fillRef idx="0"/>
          <a:effectRef idx="0"/>
          <a:fontRef idx="minor"/>
        </p:style>
        <p:txBody>
          <a:bodyPr lIns="87480" rIns="87480" tIns="44280" bIns="44280" anchor="t">
            <a:spAutoFit/>
          </a:bodyPr>
          <a:p>
            <a:pP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800" strike="noStrike" u="none">
                <a:solidFill>
                  <a:srgbClr val="000000"/>
                </a:solidFill>
                <a:effectLst/>
                <a:uFillTx/>
                <a:latin typeface="Tahoma"/>
              </a:rPr>
              <a:t>Prelim Invoice Payment Due </a:t>
            </a:r>
            <a:endParaRPr b="0" lang="en-US" sz="1800" strike="noStrike" u="none">
              <a:solidFill>
                <a:srgbClr val="ffffcc"/>
              </a:solidFill>
              <a:effectLst/>
              <a:uFillTx/>
              <a:latin typeface="Tahoma"/>
            </a:endParaRPr>
          </a:p>
        </p:txBody>
      </p:sp>
      <p:sp>
        <p:nvSpPr>
          <p:cNvPr id="1086" name=""/>
          <p:cNvSpPr/>
          <p:nvPr/>
        </p:nvSpPr>
        <p:spPr>
          <a:xfrm>
            <a:off x="380880" y="4952880"/>
            <a:ext cx="0" cy="381240"/>
          </a:xfrm>
          <a:prstGeom prst="line">
            <a:avLst/>
          </a:prstGeom>
          <a:ln w="19080">
            <a:solidFill>
              <a:srgbClr val="000000"/>
            </a:solidFill>
            <a:miter/>
            <a:headEnd len="sm" type="stealth" w="sm"/>
            <a:tailEnd len="sm" type="arrow" w="sm"/>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87" name=""/>
          <p:cNvSpPr/>
          <p:nvPr/>
        </p:nvSpPr>
        <p:spPr>
          <a:xfrm>
            <a:off x="3352680" y="4952880"/>
            <a:ext cx="0" cy="379440"/>
          </a:xfrm>
          <a:prstGeom prst="line">
            <a:avLst/>
          </a:prstGeom>
          <a:ln w="19080">
            <a:solidFill>
              <a:srgbClr val="000000"/>
            </a:solidFill>
            <a:miter/>
            <a:headEnd len="sm" type="stealth" w="sm"/>
            <a:tailEnd len="sm" type="arrow" w="sm"/>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88" name=""/>
          <p:cNvSpPr/>
          <p:nvPr/>
        </p:nvSpPr>
        <p:spPr>
          <a:xfrm>
            <a:off x="4267080" y="4952880"/>
            <a:ext cx="0" cy="379440"/>
          </a:xfrm>
          <a:prstGeom prst="line">
            <a:avLst/>
          </a:prstGeom>
          <a:ln w="19080">
            <a:solidFill>
              <a:srgbClr val="000000"/>
            </a:solidFill>
            <a:miter/>
            <a:headEnd len="sm" type="stealth" w="sm"/>
            <a:tailEnd len="sm" type="arrow" w="sm"/>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89" name=""/>
          <p:cNvSpPr/>
          <p:nvPr/>
        </p:nvSpPr>
        <p:spPr>
          <a:xfrm>
            <a:off x="2514600" y="4952880"/>
            <a:ext cx="0" cy="379440"/>
          </a:xfrm>
          <a:prstGeom prst="line">
            <a:avLst/>
          </a:prstGeom>
          <a:ln w="19080">
            <a:solidFill>
              <a:srgbClr val="000000"/>
            </a:solidFill>
            <a:miter/>
            <a:headEnd len="sm" type="stealth" w="sm"/>
            <a:tailEnd len="sm" type="arrow" w="sm"/>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90" name=""/>
          <p:cNvSpPr/>
          <p:nvPr/>
        </p:nvSpPr>
        <p:spPr>
          <a:xfrm>
            <a:off x="1905120" y="4952880"/>
            <a:ext cx="0" cy="379440"/>
          </a:xfrm>
          <a:prstGeom prst="line">
            <a:avLst/>
          </a:prstGeom>
          <a:ln w="19080">
            <a:solidFill>
              <a:srgbClr val="000000"/>
            </a:solidFill>
            <a:miter/>
            <a:headEnd len="sm" type="stealth" w="sm"/>
            <a:tailEnd len="sm" type="arrow" w="sm"/>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91" name=""/>
          <p:cNvSpPr/>
          <p:nvPr/>
        </p:nvSpPr>
        <p:spPr>
          <a:xfrm>
            <a:off x="4952880" y="4952880"/>
            <a:ext cx="0" cy="379440"/>
          </a:xfrm>
          <a:prstGeom prst="line">
            <a:avLst/>
          </a:prstGeom>
          <a:ln w="19080">
            <a:solidFill>
              <a:srgbClr val="000000"/>
            </a:solidFill>
            <a:miter/>
            <a:headEnd len="sm" type="stealth" w="sm"/>
            <a:tailEnd len="sm" type="arrow" w="sm"/>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92" name=""/>
          <p:cNvSpPr/>
          <p:nvPr/>
        </p:nvSpPr>
        <p:spPr>
          <a:xfrm>
            <a:off x="5715000" y="4952880"/>
            <a:ext cx="0" cy="379440"/>
          </a:xfrm>
          <a:prstGeom prst="line">
            <a:avLst/>
          </a:prstGeom>
          <a:ln w="19080">
            <a:solidFill>
              <a:srgbClr val="000000"/>
            </a:solidFill>
            <a:miter/>
            <a:headEnd len="sm" type="stealth" w="sm"/>
            <a:tailEnd len="sm" type="arrow" w="sm"/>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93" name=""/>
          <p:cNvSpPr/>
          <p:nvPr/>
        </p:nvSpPr>
        <p:spPr>
          <a:xfrm>
            <a:off x="6781680" y="4952880"/>
            <a:ext cx="0" cy="379440"/>
          </a:xfrm>
          <a:prstGeom prst="line">
            <a:avLst/>
          </a:prstGeom>
          <a:ln w="19080">
            <a:solidFill>
              <a:srgbClr val="000000"/>
            </a:solidFill>
            <a:miter/>
            <a:headEnd len="sm" type="stealth" w="sm"/>
            <a:tailEnd len="sm" type="arrow" w="sm"/>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94" name=""/>
          <p:cNvSpPr/>
          <p:nvPr/>
        </p:nvSpPr>
        <p:spPr>
          <a:xfrm>
            <a:off x="7696080" y="4952880"/>
            <a:ext cx="0" cy="379440"/>
          </a:xfrm>
          <a:prstGeom prst="line">
            <a:avLst/>
          </a:prstGeom>
          <a:ln w="19080">
            <a:solidFill>
              <a:srgbClr val="000000"/>
            </a:solidFill>
            <a:miter/>
            <a:headEnd len="sm" type="stealth" w="sm"/>
            <a:tailEnd len="sm" type="arrow" w="sm"/>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095" name=""/>
          <p:cNvSpPr/>
          <p:nvPr/>
        </p:nvSpPr>
        <p:spPr>
          <a:xfrm>
            <a:off x="6324480" y="5334120"/>
            <a:ext cx="933480" cy="684000"/>
          </a:xfrm>
          <a:prstGeom prst="rect">
            <a:avLst/>
          </a:prstGeom>
          <a:noFill/>
          <a:ln w="0">
            <a:noFill/>
          </a:ln>
        </p:spPr>
        <p:style>
          <a:lnRef idx="0"/>
          <a:fillRef idx="0"/>
          <a:effectRef idx="0"/>
          <a:fontRef idx="minor"/>
        </p:style>
        <p:txBody>
          <a:bodyPr lIns="87480" rIns="87480" tIns="44280" bIns="44280" anchor="t">
            <a:spAutoFit/>
          </a:bodyPr>
          <a:p>
            <a:pPr algn="ct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Last T </a:t>
            </a:r>
            <a:endParaRPr b="0" lang="en-US" sz="1300" strike="noStrike" u="none">
              <a:solidFill>
                <a:srgbClr val="ffffcc"/>
              </a:solidFill>
              <a:effectLst/>
              <a:uFillTx/>
              <a:latin typeface="Tahoma"/>
            </a:endParaRPr>
          </a:p>
          <a:p>
            <a:pPr algn="ct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of Month</a:t>
            </a:r>
            <a:endParaRPr b="0" lang="en-US" sz="1300" strike="noStrike" u="none">
              <a:solidFill>
                <a:srgbClr val="ffffcc"/>
              </a:solidFill>
              <a:effectLst/>
              <a:uFillTx/>
              <a:latin typeface="Tahoma"/>
            </a:endParaRPr>
          </a:p>
          <a:p>
            <a:pPr algn="ctr">
              <a:tabLst>
                <a:tab algn="l" pos="0"/>
                <a:tab algn="l" pos="825480"/>
                <a:tab algn="l" pos="1650960"/>
                <a:tab algn="l" pos="2476440"/>
                <a:tab algn="l" pos="3301920"/>
                <a:tab algn="l" pos="4127400"/>
                <a:tab algn="l" pos="4952880"/>
                <a:tab algn="l" pos="5778360"/>
                <a:tab algn="l" pos="6603840"/>
                <a:tab algn="l" pos="7429680"/>
                <a:tab algn="l" pos="8255160"/>
                <a:tab algn="l" pos="9080640"/>
                <a:tab algn="l" pos="9906120"/>
                <a:tab algn="l" pos="10731600"/>
              </a:tabLst>
            </a:pPr>
            <a:r>
              <a:rPr b="1" lang="en-US" sz="1300" strike="noStrike" u="none">
                <a:solidFill>
                  <a:srgbClr val="000000"/>
                </a:solidFill>
                <a:effectLst/>
                <a:uFillTx/>
                <a:latin typeface="Tahoma"/>
              </a:rPr>
              <a:t>+ 51B</a:t>
            </a:r>
            <a:endParaRPr b="0" lang="en-US" sz="1300" strike="noStrike" u="none">
              <a:solidFill>
                <a:srgbClr val="ffffcc"/>
              </a:solidFill>
              <a:effectLst/>
              <a:uFillTx/>
              <a:latin typeface="Tahoma"/>
            </a:endParaRPr>
          </a:p>
        </p:txBody>
      </p:sp>
      <p:sp>
        <p:nvSpPr>
          <p:cNvPr id="1096" name=""/>
          <p:cNvSpPr/>
          <p:nvPr/>
        </p:nvSpPr>
        <p:spPr>
          <a:xfrm rot="16216800">
            <a:off x="2892240" y="4570200"/>
            <a:ext cx="379440" cy="2364120"/>
          </a:xfrm>
          <a:custGeom>
            <a:avLst/>
            <a:gdLst>
              <a:gd name="textAreaLeft" fmla="*/ 242640 w 379440"/>
              <a:gd name="textAreaRight" fmla="*/ 379800 w 379440"/>
              <a:gd name="textAreaTop" fmla="*/ 66240 h 2364120"/>
              <a:gd name="textAreaBottom" fmla="*/ 2297880 h 2364120"/>
              <a:gd name="GluePoint1X" fmla="*/ 21600 w 21600"/>
              <a:gd name="GluePoint1Y" fmla="*/ 0 h 21600"/>
              <a:gd name="GluePoint2X" fmla="*/ 0 w 21600"/>
              <a:gd name="GluePoint2Y" fmla="*/ 10800 h 21600"/>
              <a:gd name="GluePoint3X" fmla="*/ 21600 w 21600"/>
              <a:gd name="GluePoint3Y" fmla="*/ 21600 h 21600"/>
            </a:gdLst>
            <a:ahLst/>
            <a:cxnLst>
              <a:cxn ang="0">
                <a:pos x="GluePoint1X" y="GluePoint1Y"/>
              </a:cxn>
              <a:cxn ang="0">
                <a:pos x="GluePoint2X" y="GluePoint2Y"/>
              </a:cxn>
              <a:cxn ang="0">
                <a:pos x="GluePoint3X" y="GluePoint3Y"/>
              </a:cxn>
            </a:cxnLst>
            <a:rect l="textAreaLeft" t="textAreaTop" r="textAreaRight" b="textAreaBottom"/>
            <a:pathLst>
              <a:path w="21600" h="21600">
                <a:moveTo>
                  <a:pt x="21600" y="0"/>
                </a:moveTo>
                <a:cubicBezTo>
                  <a:pt x="16200" y="0"/>
                  <a:pt x="10800" y="968"/>
                  <a:pt x="10800" y="1936"/>
                </a:cubicBezTo>
                <a:lnTo>
                  <a:pt x="10800" y="8623"/>
                </a:lnTo>
                <a:cubicBezTo>
                  <a:pt x="10800" y="9591"/>
                  <a:pt x="5400" y="10559"/>
                  <a:pt x="0" y="10559"/>
                </a:cubicBezTo>
                <a:cubicBezTo>
                  <a:pt x="5400" y="10559"/>
                  <a:pt x="10800" y="11527"/>
                  <a:pt x="10800" y="12495"/>
                </a:cubicBezTo>
                <a:lnTo>
                  <a:pt x="10800" y="19664"/>
                </a:lnTo>
                <a:cubicBezTo>
                  <a:pt x="10800" y="20632"/>
                  <a:pt x="16200" y="21600"/>
                  <a:pt x="21600" y="21600"/>
                </a:cubicBezTo>
              </a:path>
            </a:pathLst>
          </a:custGeom>
          <a:noFill/>
          <a:ln w="1584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ffffcc"/>
              </a:solidFill>
              <a:effectLst/>
              <a:uFillTx/>
              <a:latin typeface="Tahoma"/>
            </a:endParaRPr>
          </a:p>
        </p:txBody>
      </p:sp>
      <p:sp>
        <p:nvSpPr>
          <p:cNvPr id="1097" name=""/>
          <p:cNvSpPr/>
          <p:nvPr/>
        </p:nvSpPr>
        <p:spPr>
          <a:xfrm>
            <a:off x="229320" y="5943240"/>
            <a:ext cx="6146640" cy="64260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Late Meter Data Accepted with ISO approval up to T + 45B</a:t>
            </a:r>
            <a:endParaRPr b="0" lang="en-US" sz="18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ahoma"/>
              </a:rPr>
              <a:t>* Possible Non-Compliance repercussions *</a:t>
            </a:r>
            <a:endParaRPr b="0" lang="en-US" sz="1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98"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Best Practices</a:t>
            </a:r>
            <a:endParaRPr b="0" i="1" lang="en-US" sz="4800" strike="noStrike" u="none">
              <a:solidFill>
                <a:srgbClr val="ffcc66"/>
              </a:solidFill>
              <a:effectLst/>
              <a:uFillTx/>
              <a:latin typeface="Tahoma"/>
            </a:endParaRPr>
          </a:p>
        </p:txBody>
      </p:sp>
      <p:sp>
        <p:nvSpPr>
          <p:cNvPr id="1099" name="PlaceHolder 2"/>
          <p:cNvSpPr>
            <a:spLocks noGrp="1"/>
          </p:cNvSpPr>
          <p:nvPr>
            <p:ph/>
          </p:nvPr>
        </p:nvSpPr>
        <p:spPr>
          <a:xfrm>
            <a:off x="685440" y="1981080"/>
            <a:ext cx="8077320" cy="4114800"/>
          </a:xfrm>
          <a:prstGeom prst="rect">
            <a:avLst/>
          </a:prstGeom>
          <a:noFill/>
          <a:ln w="0">
            <a:noFill/>
          </a:ln>
        </p:spPr>
        <p:txBody>
          <a:bodyPr lIns="92160" rIns="92160" tIns="46080" bIns="460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Learn settlement impacts of your Market activities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Maintain all schedule data and dispatch logs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Submit timely and accurate meter data</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Validate settlement charges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Dispute any discrepancies</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1371240" y="304560"/>
            <a:ext cx="56386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ISO Forecasting Resources </a:t>
            </a:r>
            <a:r>
              <a:rPr b="1" i="1" lang="en-US" sz="4400" strike="noStrike" u="none">
                <a:solidFill>
                  <a:srgbClr val="ffcc66"/>
                </a:solidFill>
                <a:effectLst/>
                <a:uFillTx/>
                <a:latin typeface="Tahoma"/>
              </a:rPr>
              <a:t>	</a:t>
            </a:r>
            <a:endParaRPr b="0" i="1" lang="en-US" sz="4400" strike="noStrike" u="none">
              <a:solidFill>
                <a:srgbClr val="ffcc66"/>
              </a:solidFill>
              <a:effectLst/>
              <a:uFillTx/>
              <a:latin typeface="Tahoma"/>
            </a:endParaRPr>
          </a:p>
        </p:txBody>
      </p:sp>
      <p:sp>
        <p:nvSpPr>
          <p:cNvPr id="103"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2 Day ahead grid load forecast</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1 Day ahead grid load forecast</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Actual grid load</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Weather</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Other information (Non-ISO)</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Weather</a:t>
            </a:r>
            <a:endParaRPr b="0" lang="en-US" sz="2800" strike="noStrike" u="none">
              <a:solidFill>
                <a:srgbClr val="ffffcc"/>
              </a:solidFill>
              <a:effectLst/>
              <a:uFillTx/>
              <a:latin typeface="Tahoma"/>
            </a:endParaRPr>
          </a:p>
        </p:txBody>
      </p:sp>
      <p:sp>
        <p:nvSpPr>
          <p:cNvPr id="104"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05"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00"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Questions</a:t>
            </a:r>
            <a:endParaRPr b="0" i="1" lang="en-US" sz="4400" strike="noStrike" u="none">
              <a:solidFill>
                <a:srgbClr val="ffcc66"/>
              </a:solidFill>
              <a:effectLst/>
              <a:uFillTx/>
              <a:latin typeface="Tahoma"/>
            </a:endParaRPr>
          </a:p>
        </p:txBody>
      </p:sp>
      <p:sp>
        <p:nvSpPr>
          <p:cNvPr id="1101" name="PlaceHolder 2"/>
          <p:cNvSpPr>
            <a:spLocks noGrp="1"/>
          </p:cNvSpPr>
          <p:nvPr>
            <p:ph/>
          </p:nvPr>
        </p:nvSpPr>
        <p:spPr>
          <a:xfrm>
            <a:off x="685440" y="1981080"/>
            <a:ext cx="8077320" cy="4114800"/>
          </a:xfrm>
          <a:prstGeom prst="rect">
            <a:avLst/>
          </a:prstGeom>
          <a:noFill/>
          <a:ln w="0">
            <a:noFill/>
          </a:ln>
        </p:spPr>
        <p:txBody>
          <a:bodyPr lIns="92160" rIns="92160" tIns="46080" bIns="46080" anchor="t">
            <a:normAutofit/>
          </a:bodyPr>
          <a:p>
            <a:pPr marL="343080" indent="-34308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Cathy Young</a:t>
            </a:r>
            <a:endParaRPr b="0" lang="en-US" sz="3200" strike="noStrike" u="none">
              <a:solidFill>
                <a:srgbClr val="ffffcc"/>
              </a:solidFill>
              <a:effectLst/>
              <a:uFillTx/>
              <a:latin typeface="Tahoma"/>
            </a:endParaRPr>
          </a:p>
          <a:p>
            <a:pPr marL="343080" indent="-34308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California Independent System Operator</a:t>
            </a:r>
            <a:endParaRPr b="0" lang="en-US" sz="3200" strike="noStrike" u="none">
              <a:solidFill>
                <a:srgbClr val="ffffcc"/>
              </a:solidFill>
              <a:effectLst/>
              <a:uFillTx/>
              <a:latin typeface="Tahoma"/>
            </a:endParaRPr>
          </a:p>
          <a:p>
            <a:pPr marL="343080" indent="-34308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cyoung@caiso.com</a:t>
            </a:r>
            <a:endParaRPr b="0" lang="en-US" sz="3200" strike="noStrike" u="none">
              <a:solidFill>
                <a:srgbClr val="ffffcc"/>
              </a:solidFill>
              <a:effectLst/>
              <a:uFillTx/>
              <a:latin typeface="Tahoma"/>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02" name="PlaceHolder 1"/>
          <p:cNvSpPr>
            <a:spLocks noGrp="1"/>
          </p:cNvSpPr>
          <p:nvPr>
            <p:ph type="title"/>
          </p:nvPr>
        </p:nvSpPr>
        <p:spPr>
          <a:xfrm>
            <a:off x="685800" y="144756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The Settlement Process</a:t>
            </a:r>
            <a:br>
              <a:rPr sz="4400"/>
            </a:br>
            <a:r>
              <a:rPr b="1" i="1" lang="en-US" sz="4400" strike="noStrike" u="none">
                <a:solidFill>
                  <a:srgbClr val="ffcc66"/>
                </a:solidFill>
                <a:effectLst/>
                <a:uFillTx/>
                <a:latin typeface="Tahoma"/>
              </a:rPr>
              <a:t>The Enron Perspective</a:t>
            </a:r>
            <a:endParaRPr b="0" i="1" lang="en-US" sz="4400" strike="noStrike" u="none">
              <a:solidFill>
                <a:srgbClr val="ffcc66"/>
              </a:solidFill>
              <a:effectLst/>
              <a:uFillTx/>
              <a:latin typeface="Tahoma"/>
            </a:endParaRPr>
          </a:p>
        </p:txBody>
      </p:sp>
      <p:sp>
        <p:nvSpPr>
          <p:cNvPr id="1103" name="PlaceHolder 2"/>
          <p:cNvSpPr>
            <a:spLocks noGrp="1"/>
          </p:cNvSpPr>
          <p:nvPr>
            <p:ph type="subTitle"/>
          </p:nvPr>
        </p:nvSpPr>
        <p:spPr>
          <a:xfrm>
            <a:off x="1371600" y="3733920"/>
            <a:ext cx="6400800" cy="1752480"/>
          </a:xfrm>
          <a:prstGeom prst="rect">
            <a:avLst/>
          </a:prstGeom>
          <a:noFill/>
          <a:ln w="0">
            <a:noFill/>
          </a:ln>
        </p:spPr>
        <p:txBody>
          <a:bodyPr lIns="90360" rIns="90360" tIns="44280" bIns="44280" anchor="t">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3200"/>
            </a:br>
            <a:r>
              <a:rPr b="0" lang="en-US" sz="3200" strike="noStrike" u="none">
                <a:solidFill>
                  <a:srgbClr val="ffffcc"/>
                </a:solidFill>
                <a:effectLst/>
                <a:uFillTx/>
                <a:latin typeface="Tahoma"/>
              </a:rPr>
              <a:t>George Phillips</a:t>
            </a:r>
            <a:endParaRPr b="0" lang="en-US" sz="3200" strike="noStrike" u="none">
              <a:solidFill>
                <a:srgbClr val="ffffcc"/>
              </a:solidFill>
              <a:effectLst/>
              <a:uFillTx/>
              <a:latin typeface="Tahoma"/>
            </a:endParaRPr>
          </a:p>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p:txBody>
      </p:sp>
      <p:sp>
        <p:nvSpPr>
          <p:cNvPr id="1104"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05" name=""/>
          <p:cNvSpPr/>
          <p:nvPr/>
        </p:nvSpPr>
        <p:spPr>
          <a:xfrm>
            <a:off x="6553080" y="6248520"/>
            <a:ext cx="1905120" cy="457200"/>
          </a:xfrm>
          <a:prstGeom prst="rect">
            <a:avLst/>
          </a:prstGeom>
          <a:noFill/>
          <a:ln w="0">
            <a:noFill/>
          </a:ln>
        </p:spPr>
        <p:style>
          <a:lnRef idx="0"/>
          <a:fillRef idx="0"/>
          <a:effectRef idx="0"/>
          <a:fontRef idx="minor"/>
        </p:style>
        <p:txBody>
          <a:bodyPr lIns="90360" rIns="90360" tIns="44280" bIns="4428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06"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07"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Discussion Topics</a:t>
            </a:r>
            <a:endParaRPr b="0" i="1" lang="en-US" sz="4400" strike="noStrike" u="none">
              <a:solidFill>
                <a:srgbClr val="ffcc66"/>
              </a:solidFill>
              <a:effectLst/>
              <a:uFillTx/>
              <a:latin typeface="Tahoma"/>
            </a:endParaRPr>
          </a:p>
        </p:txBody>
      </p:sp>
      <p:sp>
        <p:nvSpPr>
          <p:cNvPr id="1108"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Definition of Settlements</a:t>
            </a:r>
            <a:endParaRPr b="0" lang="en-US" sz="24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Market Entities Involved</a:t>
            </a:r>
            <a:endParaRPr b="0" lang="en-US" sz="24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Review of Market Entities </a:t>
            </a:r>
            <a:endParaRPr b="0" lang="en-US" sz="24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Settlement Timing</a:t>
            </a:r>
            <a:endParaRPr b="0" lang="en-US" sz="24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Description of Enron’s Settlement Process</a:t>
            </a:r>
            <a:endParaRPr b="0" lang="en-US" sz="24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Market Experience</a:t>
            </a:r>
            <a:endParaRPr b="0" lang="en-US" sz="24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Post Settlement Adjustments</a:t>
            </a:r>
            <a:r>
              <a:rPr b="1" lang="en-US" sz="2400" strike="noStrike" u="none">
                <a:solidFill>
                  <a:srgbClr val="ffffcc"/>
                </a:solidFill>
                <a:effectLst/>
                <a:uFillTx/>
                <a:latin typeface="Tahoma"/>
              </a:rPr>
              <a:t>	</a:t>
            </a:r>
            <a:r>
              <a:rPr b="1" lang="en-US" sz="2400" strike="noStrike" u="none">
                <a:solidFill>
                  <a:srgbClr val="ffffcc"/>
                </a:solidFill>
                <a:effectLst/>
                <a:uFillTx/>
                <a:latin typeface="Tahoma"/>
              </a:rPr>
              <a:t>	</a:t>
            </a:r>
            <a:r>
              <a:rPr b="1" lang="en-US" sz="2400" strike="noStrike" u="none">
                <a:solidFill>
                  <a:srgbClr val="ffffcc"/>
                </a:solidFill>
                <a:effectLst/>
                <a:uFillTx/>
                <a:latin typeface="Tahoma"/>
              </a:rPr>
              <a:t>	</a:t>
            </a:r>
            <a:r>
              <a:rPr b="1" lang="en-US" sz="2400" strike="noStrike" u="none">
                <a:solidFill>
                  <a:srgbClr val="ffffcc"/>
                </a:solidFill>
                <a:effectLst/>
                <a:uFillTx/>
                <a:latin typeface="Tahoma"/>
              </a:rPr>
              <a:t>	</a:t>
            </a:r>
            <a:r>
              <a:rPr b="1" lang="en-US" sz="2400" strike="noStrike" u="none">
                <a:solidFill>
                  <a:srgbClr val="ffffcc"/>
                </a:solidFill>
                <a:effectLst/>
                <a:uFillTx/>
                <a:latin typeface="Tahoma"/>
              </a:rPr>
              <a:t>	</a:t>
            </a:r>
            <a:r>
              <a:rPr b="1" lang="en-US" sz="2400" strike="noStrike" u="none">
                <a:solidFill>
                  <a:srgbClr val="ffffcc"/>
                </a:solidFill>
                <a:effectLst/>
                <a:uFillTx/>
                <a:latin typeface="Tahoma"/>
              </a:rPr>
              <a:t>	</a:t>
            </a:r>
            <a:endParaRPr b="0" lang="en-US" sz="2400" strike="noStrike" u="none">
              <a:solidFill>
                <a:srgbClr val="ffffcc"/>
              </a:solidFill>
              <a:effectLst/>
              <a:uFillTx/>
              <a:latin typeface="Tahoma"/>
            </a:endParaRPr>
          </a:p>
        </p:txBody>
      </p:sp>
      <p:sp>
        <p:nvSpPr>
          <p:cNvPr id="1109"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10"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11"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1112"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13" name="PlaceHolder 1"/>
          <p:cNvSpPr>
            <a:spLocks noGrp="1"/>
          </p:cNvSpPr>
          <p:nvPr>
            <p:ph type="title"/>
          </p:nvPr>
        </p:nvSpPr>
        <p:spPr>
          <a:xfrm>
            <a:off x="685440" y="380520"/>
            <a:ext cx="80010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Settlement </a:t>
            </a:r>
            <a:endParaRPr b="0" i="1" lang="en-US" sz="4400" strike="noStrike" u="none">
              <a:solidFill>
                <a:srgbClr val="ffcc66"/>
              </a:solidFill>
              <a:effectLst/>
              <a:uFillTx/>
              <a:latin typeface="Tahoma"/>
            </a:endParaRPr>
          </a:p>
        </p:txBody>
      </p:sp>
      <p:sp>
        <p:nvSpPr>
          <p:cNvPr id="1114"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	</a:t>
            </a:r>
            <a:endParaRPr b="0" lang="en-US" sz="3200" strike="noStrike" u="none">
              <a:solidFill>
                <a:srgbClr val="ffffcc"/>
              </a:solidFill>
              <a:effectLst/>
              <a:uFillTx/>
              <a:latin typeface="Tahoma"/>
            </a:endParaRPr>
          </a:p>
        </p:txBody>
      </p:sp>
      <p:sp>
        <p:nvSpPr>
          <p:cNvPr id="1115" name=""/>
          <p:cNvSpPr/>
          <p:nvPr/>
        </p:nvSpPr>
        <p:spPr>
          <a:xfrm>
            <a:off x="393840" y="1917720"/>
            <a:ext cx="8280360" cy="228348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SETTLEMENT -- The process of financial settlement for products and services purchased and sold. Each settlement involves a price and quantity.  Both the ISO and PX may perform settlement functions.</a:t>
            </a:r>
            <a:endParaRPr b="0" lang="en-US" sz="2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     </a:t>
            </a:r>
            <a:endParaRPr b="0" lang="en-US" sz="2400" strike="noStrike" u="none">
              <a:solidFill>
                <a:srgbClr val="ffffcc"/>
              </a:solidFill>
              <a:effectLst/>
              <a:uFillTx/>
              <a:latin typeface="Tahoma"/>
            </a:endParaRPr>
          </a:p>
        </p:txBody>
      </p:sp>
      <p:graphicFrame>
        <p:nvGraphicFramePr>
          <p:cNvPr id="1116" name=""/>
          <p:cNvGraphicFramePr/>
          <p:nvPr/>
        </p:nvGraphicFramePr>
        <p:xfrm>
          <a:off x="2666880" y="3733920"/>
          <a:ext cx="2895840" cy="2819160"/>
        </p:xfrm>
        <a:graphic>
          <a:graphicData uri="http://schemas.openxmlformats.org/presentationml/2006/ole">
            <p:oleObj r:id="rId1" spid="">
              <p:embed/>
              <p:pic>
                <p:nvPicPr>
                  <p:cNvPr id="1117" name="" descr=""/>
                  <p:cNvPicPr/>
                  <p:nvPr/>
                </p:nvPicPr>
                <p:blipFill>
                  <a:blip r:embed="rId2"/>
                  <a:stretch/>
                </p:blipFill>
                <p:spPr>
                  <a:xfrm>
                    <a:off x="2666880" y="3733920"/>
                    <a:ext cx="2895840" cy="28191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18"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Market</a:t>
            </a:r>
            <a:r>
              <a:rPr b="0" i="1" lang="en-US" sz="4400" strike="noStrike" u="none">
                <a:solidFill>
                  <a:srgbClr val="ffcc66"/>
                </a:solidFill>
                <a:effectLst/>
                <a:uFillTx/>
                <a:latin typeface="Tahoma"/>
              </a:rPr>
              <a:t> </a:t>
            </a:r>
            <a:r>
              <a:rPr b="1" i="1" lang="en-US" sz="4400" strike="noStrike" u="none">
                <a:solidFill>
                  <a:srgbClr val="ffcc66"/>
                </a:solidFill>
                <a:effectLst/>
                <a:uFillTx/>
                <a:latin typeface="Tahoma"/>
              </a:rPr>
              <a:t>Entities</a:t>
            </a:r>
            <a:r>
              <a:rPr b="1" i="1" lang="en-US" sz="4400" strike="noStrike" u="none">
                <a:solidFill>
                  <a:srgbClr val="ffcc66"/>
                </a:solidFill>
                <a:effectLst/>
                <a:uFillTx/>
                <a:latin typeface="Tahoma"/>
              </a:rPr>
              <a:t> </a:t>
            </a:r>
            <a:endParaRPr b="0" i="1" lang="en-US" sz="4400" strike="noStrike" u="none">
              <a:solidFill>
                <a:srgbClr val="ffcc66"/>
              </a:solidFill>
              <a:effectLst/>
              <a:uFillTx/>
              <a:latin typeface="Tahoma"/>
            </a:endParaRPr>
          </a:p>
        </p:txBody>
      </p:sp>
      <p:sp>
        <p:nvSpPr>
          <p:cNvPr id="1119" name="PlaceHolder 2"/>
          <p:cNvSpPr>
            <a:spLocks noGrp="1"/>
          </p:cNvSpPr>
          <p:nvPr>
            <p:ph/>
          </p:nvPr>
        </p:nvSpPr>
        <p:spPr>
          <a:xfrm>
            <a:off x="685800" y="1904760"/>
            <a:ext cx="7772400" cy="4343400"/>
          </a:xfrm>
          <a:prstGeom prst="rect">
            <a:avLst/>
          </a:prstGeom>
          <a:noFill/>
          <a:ln w="0">
            <a:noFill/>
          </a:ln>
        </p:spPr>
        <p:txBody>
          <a:bodyPr lIns="90360" rIns="90360" tIns="44280" bIns="44280" anchor="t">
            <a:normAutofit/>
          </a:bodyPr>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Power Generators</a:t>
            </a:r>
            <a:endParaRPr b="0" lang="en-US" sz="2800" strike="noStrike" u="none">
              <a:solidFill>
                <a:srgbClr val="ffffcc"/>
              </a:solidFill>
              <a:effectLst/>
              <a:uFillTx/>
              <a:latin typeface="Tahoma"/>
            </a:endParaRPr>
          </a:p>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Scheduling Coordinators (SC)</a:t>
            </a:r>
            <a:endParaRPr b="0" lang="en-US" sz="2800" strike="noStrike" u="none">
              <a:solidFill>
                <a:srgbClr val="ffffcc"/>
              </a:solidFill>
              <a:effectLst/>
              <a:uFillTx/>
              <a:latin typeface="Tahoma"/>
            </a:endParaRPr>
          </a:p>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Independent System Operator (ISO)</a:t>
            </a:r>
            <a:endParaRPr b="0" lang="en-US" sz="2800" strike="noStrike" u="none">
              <a:solidFill>
                <a:srgbClr val="ffffcc"/>
              </a:solidFill>
              <a:effectLst/>
              <a:uFillTx/>
              <a:latin typeface="Tahoma"/>
            </a:endParaRPr>
          </a:p>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California Power Exchange (PX)</a:t>
            </a:r>
            <a:endParaRPr b="0" lang="en-US" sz="2800" strike="noStrike" u="none">
              <a:solidFill>
                <a:srgbClr val="ffffcc"/>
              </a:solidFill>
              <a:effectLst/>
              <a:uFillTx/>
              <a:latin typeface="Tahoma"/>
            </a:endParaRPr>
          </a:p>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Energy Service Provider (ESP)</a:t>
            </a:r>
            <a:endParaRPr b="0" lang="en-US" sz="2800" strike="noStrike" u="none">
              <a:solidFill>
                <a:srgbClr val="ffffcc"/>
              </a:solidFill>
              <a:effectLst/>
              <a:uFillTx/>
              <a:latin typeface="Tahoma"/>
            </a:endParaRPr>
          </a:p>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Retail Customer</a:t>
            </a:r>
            <a:endParaRPr b="0" lang="en-US" sz="2800" strike="noStrike" u="none">
              <a:solidFill>
                <a:srgbClr val="ffffcc"/>
              </a:solidFill>
              <a:effectLst/>
              <a:uFillTx/>
              <a:latin typeface="Tahoma"/>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marL="34308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p:txBody>
      </p:sp>
      <p:sp>
        <p:nvSpPr>
          <p:cNvPr id="1120"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21" name=""/>
          <p:cNvSpPr/>
          <p:nvPr/>
        </p:nvSpPr>
        <p:spPr>
          <a:xfrm>
            <a:off x="6553080" y="6248520"/>
            <a:ext cx="1905120" cy="457200"/>
          </a:xfrm>
          <a:prstGeom prst="rect">
            <a:avLst/>
          </a:prstGeom>
          <a:noFill/>
          <a:ln w="0">
            <a:noFill/>
          </a:ln>
        </p:spPr>
        <p:style>
          <a:lnRef idx="0"/>
          <a:fillRef idx="0"/>
          <a:effectRef idx="0"/>
          <a:fontRef idx="minor"/>
        </p:style>
        <p:txBody>
          <a:bodyPr lIns="90360" rIns="90360" tIns="44280" bIns="4428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22"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23"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1124"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25"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Review of Market Entities</a:t>
            </a:r>
            <a:endParaRPr b="0" i="1" lang="en-US" sz="4400" strike="noStrike" u="none">
              <a:solidFill>
                <a:srgbClr val="ffcc66"/>
              </a:solidFill>
              <a:effectLst/>
              <a:uFillTx/>
              <a:latin typeface="Tahoma"/>
            </a:endParaRPr>
          </a:p>
        </p:txBody>
      </p:sp>
      <p:sp>
        <p:nvSpPr>
          <p:cNvPr id="1126" name="PlaceHolder 2"/>
          <p:cNvSpPr>
            <a:spLocks noGrp="1"/>
          </p:cNvSpPr>
          <p:nvPr>
            <p:ph/>
          </p:nvPr>
        </p:nvSpPr>
        <p:spPr>
          <a:xfrm>
            <a:off x="533160" y="2133360"/>
            <a:ext cx="8305560" cy="4267080"/>
          </a:xfrm>
          <a:prstGeom prst="rect">
            <a:avLst/>
          </a:prstGeom>
          <a:noFill/>
          <a:ln w="0">
            <a:noFill/>
          </a:ln>
        </p:spPr>
        <p:txBody>
          <a:bodyPr lIns="90360" rIns="90360" tIns="44280" bIns="44280" anchor="t">
            <a:normAutofit/>
          </a:bodyPr>
          <a:p>
            <a:pPr marL="343080" indent="-343080">
              <a:spcBef>
                <a:spcPts val="601"/>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POWER GENERATORS:</a:t>
            </a:r>
            <a:r>
              <a:rPr b="0" lang="en-US" sz="2800" strike="noStrike" u="none">
                <a:solidFill>
                  <a:srgbClr val="ffffcc"/>
                </a:solidFill>
                <a:effectLst/>
                <a:uFillTx/>
                <a:latin typeface="Tahoma"/>
              </a:rPr>
              <a:t> Produce electrical energy and supply Ancillary Services (A/S) for grid reliability</a:t>
            </a:r>
            <a:r>
              <a:rPr b="0" lang="en-US" sz="2400" strike="noStrike" u="none">
                <a:solidFill>
                  <a:srgbClr val="ffffcc"/>
                </a:solidFill>
                <a:effectLst/>
                <a:uFillTx/>
                <a:latin typeface="Tahoma"/>
              </a:rPr>
              <a:t>.</a:t>
            </a:r>
            <a:endParaRPr b="0" lang="en-US" sz="24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Sell power directly to customers, marketers, power pools or use the services of brokers.</a:t>
            </a:r>
            <a:endParaRPr b="0" lang="en-US" sz="2800" strike="noStrike" u="none">
              <a:solidFill>
                <a:srgbClr val="ffffcc"/>
              </a:solidFill>
              <a:effectLst/>
              <a:uFillTx/>
              <a:latin typeface="Tahoma"/>
            </a:endParaRPr>
          </a:p>
          <a:p>
            <a:pPr marL="343080" indent="-343080">
              <a:spcBef>
                <a:spcPts val="700"/>
              </a:spcBef>
              <a:buNone/>
              <a:tabLst>
                <a:tab algn="l" pos="0"/>
                <a:tab algn="l" pos="2976480"/>
                <a:tab algn="l" pos="3657600"/>
                <a:tab algn="l" pos="4572000"/>
                <a:tab algn="l" pos="5486400"/>
                <a:tab algn="l" pos="6400800"/>
                <a:tab algn="l" pos="7315200"/>
                <a:tab algn="l" pos="8229600"/>
                <a:tab algn="l" pos="9144000"/>
                <a:tab algn="l" pos="10058400"/>
              </a:tabLst>
            </a:pPr>
            <a:endParaRPr b="0" lang="en-US" sz="2800" strike="noStrike" u="none">
              <a:solidFill>
                <a:srgbClr val="ffffcc"/>
              </a:solidFill>
              <a:effectLst/>
              <a:uFillTx/>
              <a:latin typeface="Tahoma"/>
            </a:endParaRPr>
          </a:p>
          <a:p>
            <a:pPr marL="343080" indent="-343080">
              <a:spcBef>
                <a:spcPts val="700"/>
              </a:spcBef>
              <a:buNone/>
              <a:tabLst>
                <a:tab algn="l" pos="0"/>
                <a:tab algn="l" pos="2976480"/>
                <a:tab algn="l" pos="3657600"/>
                <a:tab algn="l" pos="4572000"/>
                <a:tab algn="l" pos="5486400"/>
                <a:tab algn="l" pos="6400800"/>
                <a:tab algn="l" pos="7315200"/>
                <a:tab algn="l" pos="8229600"/>
                <a:tab algn="l" pos="9144000"/>
                <a:tab algn="l" pos="10058400"/>
              </a:tabLst>
            </a:pP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27" name=""/>
          <p:cNvSpPr/>
          <p:nvPr/>
        </p:nvSpPr>
        <p:spPr>
          <a:xfrm>
            <a:off x="685800" y="380880"/>
            <a:ext cx="7772400" cy="1143000"/>
          </a:xfrm>
          <a:prstGeom prst="rect">
            <a:avLst/>
          </a:prstGeom>
          <a:noFill/>
          <a:ln w="0">
            <a:noFill/>
          </a:ln>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Review of Market Entities</a:t>
            </a:r>
            <a:endParaRPr b="0" lang="en-US" sz="4400" strike="noStrike" u="none">
              <a:solidFill>
                <a:srgbClr val="ffffcc"/>
              </a:solidFill>
              <a:effectLst/>
              <a:uFillTx/>
              <a:latin typeface="Tahoma"/>
            </a:endParaRPr>
          </a:p>
        </p:txBody>
      </p:sp>
      <p:sp>
        <p:nvSpPr>
          <p:cNvPr id="1128" name=""/>
          <p:cNvSpPr/>
          <p:nvPr/>
        </p:nvSpPr>
        <p:spPr>
          <a:xfrm>
            <a:off x="533520" y="1447920"/>
            <a:ext cx="8305560" cy="4572000"/>
          </a:xfrm>
          <a:prstGeom prst="rect">
            <a:avLst/>
          </a:prstGeom>
          <a:noFill/>
          <a:ln w="0">
            <a:noFill/>
          </a:ln>
        </p:spPr>
        <p:style>
          <a:lnRef idx="0"/>
          <a:fillRef idx="0"/>
          <a:effectRef idx="0"/>
          <a:fontRef idx="minor"/>
        </p:style>
        <p:txBody>
          <a:bodyPr lIns="90360" rIns="90360" tIns="44280" bIns="44280" anchor="t">
            <a:normAutofit lnSpcReduction="9999"/>
          </a:bodyPr>
          <a:p>
            <a:pPr marL="343080" indent="-343080">
              <a:spcBef>
                <a:spcPts val="400"/>
              </a:spcBef>
              <a:tabLst>
                <a:tab algn="l" pos="0"/>
                <a:tab algn="l" pos="297648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marL="343080" indent="-343080">
              <a:spcBef>
                <a:spcPts val="499"/>
              </a:spcBef>
              <a:tabLst>
                <a:tab algn="l" pos="0"/>
                <a:tab algn="l" pos="297648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	</a:t>
            </a:r>
            <a:r>
              <a:rPr b="1" lang="en-US" sz="2800" strike="noStrike" u="none">
                <a:solidFill>
                  <a:srgbClr val="ffffcc"/>
                </a:solidFill>
                <a:effectLst/>
                <a:uFillTx/>
                <a:latin typeface="Tahoma"/>
              </a:rPr>
              <a:t>SCHEDULING COORDINATORS (SC):</a:t>
            </a:r>
            <a:r>
              <a:rPr b="0" lang="en-US" sz="2000" strike="noStrike" u="none">
                <a:solidFill>
                  <a:srgbClr val="ffffcc"/>
                </a:solidFill>
                <a:effectLst/>
                <a:uFillTx/>
                <a:latin typeface="Tahoma"/>
              </a:rPr>
              <a:t>  </a:t>
            </a:r>
            <a:endParaRPr b="0" lang="en-US" sz="2000" strike="noStrike" u="none">
              <a:solidFill>
                <a:srgbClr val="ffffcc"/>
              </a:solidFill>
              <a:effectLst/>
              <a:uFillTx/>
              <a:latin typeface="Tahoma"/>
            </a:endParaRPr>
          </a:p>
          <a:p>
            <a:pPr marL="343080" indent="-343080">
              <a:spcBef>
                <a:spcPts val="649"/>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Arrange for transmission capacity with the ISO and ensure that generation and imports always equal load and exports. Must be certified by the ISO.</a:t>
            </a:r>
            <a:endParaRPr b="0" lang="en-US" sz="26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Arrange for generation dispatch, transmission reservation, delivery of energy, and provision of capacity for their market participants. </a:t>
            </a:r>
            <a:endParaRPr b="0" lang="en-US" sz="22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Responsible for paying ISO charges; submitting annual and weekly forecasts, as well as, day-ahead and hour-ahead schedules for their customers and settling trades with generators, PX, ISO, retailers.</a:t>
            </a:r>
            <a:endParaRPr b="0" lang="en-US" sz="2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29"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1130"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31"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Review of Market Entities</a:t>
            </a:r>
            <a:endParaRPr b="0" i="1" lang="en-US" sz="4400" strike="noStrike" u="none">
              <a:solidFill>
                <a:srgbClr val="ffcc66"/>
              </a:solidFill>
              <a:effectLst/>
              <a:uFillTx/>
              <a:latin typeface="Tahoma"/>
            </a:endParaRPr>
          </a:p>
        </p:txBody>
      </p:sp>
      <p:sp>
        <p:nvSpPr>
          <p:cNvPr id="1132" name="PlaceHolder 2"/>
          <p:cNvSpPr>
            <a:spLocks noGrp="1"/>
          </p:cNvSpPr>
          <p:nvPr>
            <p:ph/>
          </p:nvPr>
        </p:nvSpPr>
        <p:spPr>
          <a:xfrm>
            <a:off x="456840" y="1828800"/>
            <a:ext cx="8381880" cy="4495680"/>
          </a:xfrm>
          <a:prstGeom prst="rect">
            <a:avLst/>
          </a:prstGeom>
          <a:noFill/>
          <a:ln w="0">
            <a:noFill/>
          </a:ln>
        </p:spPr>
        <p:txBody>
          <a:bodyPr lIns="90360" rIns="90360" tIns="44280" bIns="44280" anchor="t">
            <a:normAutofit/>
          </a:bodyPr>
          <a:p>
            <a:pPr marL="343080" indent="-343080">
              <a:spcBef>
                <a:spcPts val="601"/>
              </a:spcBef>
              <a:buNone/>
              <a:tabLst>
                <a:tab algn="l" pos="0"/>
                <a:tab algn="l" pos="297648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INDEPENDENT SYSTEM OPERATOR (ISO):</a:t>
            </a:r>
            <a:endParaRPr b="0" lang="en-US" sz="2400" strike="noStrike" u="none">
              <a:solidFill>
                <a:srgbClr val="ffffcc"/>
              </a:solidFill>
              <a:effectLst/>
              <a:uFillTx/>
              <a:latin typeface="Tahoma"/>
            </a:endParaRPr>
          </a:p>
          <a:p>
            <a:pPr marL="343080" indent="-343080">
              <a:spcBef>
                <a:spcPts val="649"/>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manages around the clock the statewide transmission grid to maintain the reliability of the transmission system.  Additionally, the ISO operates the forward A/S markets, real-time energy market and manages transmission congestion based on economic values established by SCs through their adjustment bids.</a:t>
            </a:r>
            <a:endParaRPr b="0" lang="en-US" sz="26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A neutral control area operator responsible for maintaining instantaneous balance of the grid system by matching the the net of generation with loads. </a:t>
            </a:r>
            <a:endParaRPr b="0" lang="en-US" sz="2200" strike="noStrike" u="none">
              <a:solidFill>
                <a:srgbClr val="ffffcc"/>
              </a:solidFill>
              <a:effectLst/>
              <a:uFillTx/>
              <a:latin typeface="Tahoma"/>
            </a:endParaRPr>
          </a:p>
          <a:p>
            <a:pPr marL="343080" indent="-343080">
              <a:spcBef>
                <a:spcPts val="550"/>
              </a:spcBef>
              <a:buNone/>
              <a:tabLst>
                <a:tab algn="l" pos="0"/>
                <a:tab algn="l" pos="2976480"/>
                <a:tab algn="l" pos="3657600"/>
                <a:tab algn="l" pos="4572000"/>
                <a:tab algn="l" pos="5486400"/>
                <a:tab algn="l" pos="6400800"/>
                <a:tab algn="l" pos="7315200"/>
                <a:tab algn="l" pos="8229600"/>
                <a:tab algn="l" pos="9144000"/>
                <a:tab algn="l" pos="10058400"/>
              </a:tabLst>
            </a:pPr>
            <a:endParaRPr b="0" lang="en-US" sz="2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33"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Review of Market Entities</a:t>
            </a:r>
            <a:endParaRPr b="0" i="1" lang="en-US" sz="4400" strike="noStrike" u="none">
              <a:solidFill>
                <a:srgbClr val="ffcc66"/>
              </a:solidFill>
              <a:effectLst/>
              <a:uFillTx/>
              <a:latin typeface="Tahoma"/>
            </a:endParaRPr>
          </a:p>
        </p:txBody>
      </p:sp>
      <p:sp>
        <p:nvSpPr>
          <p:cNvPr id="1134" name="PlaceHolder 2"/>
          <p:cNvSpPr>
            <a:spLocks noGrp="1"/>
          </p:cNvSpPr>
          <p:nvPr>
            <p:ph/>
          </p:nvPr>
        </p:nvSpPr>
        <p:spPr>
          <a:xfrm>
            <a:off x="685800" y="2362320"/>
            <a:ext cx="7772400" cy="4114800"/>
          </a:xfrm>
          <a:prstGeom prst="rect">
            <a:avLst/>
          </a:prstGeom>
          <a:noFill/>
          <a:ln w="0">
            <a:noFill/>
          </a:ln>
        </p:spPr>
        <p:txBody>
          <a:bodyPr lIns="92160" rIns="92160" tIns="46080" bIns="46080" anchor="t">
            <a:normAutofit/>
          </a:bodyPr>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ISO coordinates the dispatch of generation, manages the reliability of the transmission grid, and provides open access to the transmission grid.</a:t>
            </a:r>
            <a:endParaRPr b="0" lang="en-US" sz="2600" strike="noStrike" u="none">
              <a:solidFill>
                <a:srgbClr val="ffffcc"/>
              </a:solidFill>
              <a:effectLst/>
              <a:uFillTx/>
              <a:latin typeface="Tahoma"/>
            </a:endParaRPr>
          </a:p>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ISO requires SCs abide by the industry’s reliability standards</a:t>
            </a:r>
            <a:endParaRPr b="0" lang="en-US" sz="26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35"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1136"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37"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Review of Market Entities</a:t>
            </a:r>
            <a:endParaRPr b="0" i="1" lang="en-US" sz="4400" strike="noStrike" u="none">
              <a:solidFill>
                <a:srgbClr val="ffcc66"/>
              </a:solidFill>
              <a:effectLst/>
              <a:uFillTx/>
              <a:latin typeface="Tahoma"/>
            </a:endParaRPr>
          </a:p>
        </p:txBody>
      </p:sp>
      <p:sp>
        <p:nvSpPr>
          <p:cNvPr id="1138" name="PlaceHolder 2"/>
          <p:cNvSpPr>
            <a:spLocks noGrp="1"/>
          </p:cNvSpPr>
          <p:nvPr>
            <p:ph/>
          </p:nvPr>
        </p:nvSpPr>
        <p:spPr>
          <a:xfrm>
            <a:off x="380880" y="2666880"/>
            <a:ext cx="8305920" cy="4724640"/>
          </a:xfrm>
          <a:prstGeom prst="rect">
            <a:avLst/>
          </a:prstGeom>
          <a:noFill/>
          <a:ln w="0">
            <a:noFill/>
          </a:ln>
        </p:spPr>
        <p:txBody>
          <a:bodyPr lIns="90360" rIns="90360" tIns="44280" bIns="44280" anchor="t">
            <a:normAutofit/>
          </a:bodyPr>
          <a:p>
            <a:pPr marL="343080" indent="-343080">
              <a:spcBef>
                <a:spcPts val="601"/>
              </a:spcBef>
              <a:buNone/>
              <a:tabLst>
                <a:tab algn="l" pos="0"/>
                <a:tab algn="l" pos="297648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	</a:t>
            </a:r>
            <a:r>
              <a:rPr b="1" lang="en-US" sz="2400" strike="noStrike" u="none">
                <a:solidFill>
                  <a:srgbClr val="ffffcc"/>
                </a:solidFill>
                <a:effectLst/>
                <a:uFillTx/>
                <a:latin typeface="Tahoma"/>
              </a:rPr>
              <a:t>THE CALIFORNIA POWER EXCHANGE (PX):</a:t>
            </a:r>
            <a:r>
              <a:rPr b="0" lang="en-US" sz="2400" strike="noStrike" u="none">
                <a:solidFill>
                  <a:srgbClr val="ffffcc"/>
                </a:solidFill>
                <a:effectLst/>
                <a:uFillTx/>
                <a:latin typeface="Tahoma"/>
              </a:rPr>
              <a:t> </a:t>
            </a:r>
            <a:endParaRPr b="0" lang="en-US" sz="2400" strike="noStrike" u="none">
              <a:solidFill>
                <a:srgbClr val="ffffcc"/>
              </a:solidFill>
              <a:effectLst/>
              <a:uFillTx/>
              <a:latin typeface="Tahoma"/>
            </a:endParaRPr>
          </a:p>
          <a:p>
            <a:pPr marL="343080" indent="-343080">
              <a:spcBef>
                <a:spcPts val="649"/>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a state chartered, non-profit corporation charged with providing Day-Ahead and Hour-Ahead markets for energy and ancillary services, if it chooses to self-provide, in accordance with the PX tariff. </a:t>
            </a:r>
            <a:endParaRPr b="0" lang="en-US" sz="26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1676160" y="228240"/>
            <a:ext cx="510516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Load Scheduling</a:t>
            </a:r>
            <a:endParaRPr b="0" i="1" lang="en-US" sz="4400" strike="noStrike" u="none">
              <a:solidFill>
                <a:srgbClr val="ffcc66"/>
              </a:solidFill>
              <a:effectLst/>
              <a:uFillTx/>
              <a:latin typeface="Tahoma"/>
            </a:endParaRPr>
          </a:p>
        </p:txBody>
      </p:sp>
      <p:sp>
        <p:nvSpPr>
          <p:cNvPr id="107"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Forward market schedule with ISO</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Scheduling Coordinator</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Interface with ISO</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Balanced schedules (load = supply)</a:t>
            </a:r>
            <a:endParaRPr b="0" lang="en-US" sz="3200" strike="noStrike" u="none">
              <a:solidFill>
                <a:srgbClr val="ffffcc"/>
              </a:solidFill>
              <a:effectLst/>
              <a:uFillTx/>
              <a:latin typeface="Tahoma"/>
            </a:endParaRPr>
          </a:p>
        </p:txBody>
      </p:sp>
      <p:sp>
        <p:nvSpPr>
          <p:cNvPr id="108"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09"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39"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Review of Market Entities</a:t>
            </a:r>
            <a:endParaRPr b="0" i="1" lang="en-US" sz="4400" strike="noStrike" u="none">
              <a:solidFill>
                <a:srgbClr val="ffcc66"/>
              </a:solidFill>
              <a:effectLst/>
              <a:uFillTx/>
              <a:latin typeface="Tahoma"/>
            </a:endParaRPr>
          </a:p>
        </p:txBody>
      </p:sp>
      <p:sp>
        <p:nvSpPr>
          <p:cNvPr id="1140" name="PlaceHolder 2"/>
          <p:cNvSpPr>
            <a:spLocks noGrp="1"/>
          </p:cNvSpPr>
          <p:nvPr>
            <p:ph/>
          </p:nvPr>
        </p:nvSpPr>
        <p:spPr>
          <a:xfrm>
            <a:off x="685800" y="1523880"/>
            <a:ext cx="7772400" cy="4648320"/>
          </a:xfrm>
          <a:prstGeom prst="rect">
            <a:avLst/>
          </a:prstGeom>
          <a:noFill/>
          <a:ln w="0">
            <a:noFill/>
          </a:ln>
        </p:spPr>
        <p:txBody>
          <a:bodyPr lIns="92160" rIns="92160" tIns="46080" bIns="46080" anchor="t">
            <a:normAutofit/>
          </a:bodyPr>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The PX is a Scheduling Coordinator, and is independent of both the ISO and all other market participants. </a:t>
            </a:r>
            <a:endParaRPr b="0" lang="en-US" sz="2600" strike="noStrike" u="none">
              <a:solidFill>
                <a:srgbClr val="ffffcc"/>
              </a:solidFill>
              <a:effectLst/>
              <a:uFillTx/>
              <a:latin typeface="Tahoma"/>
            </a:endParaRPr>
          </a:p>
          <a:p>
            <a:pPr lvl="1" marL="743040" indent="-28584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The PX is a marketplace. As bids are accepted, power is being bought and sold. Once a bid is accepted, the power sold is "transferred out" of the PX, since is it no longer available. Power that is available for sale is "transferred in" to the PX. Transfers may also take place directly between the buyer and seller, without PX  involvement.</a:t>
            </a:r>
            <a:endParaRPr b="0" lang="en-US" sz="2600" strike="noStrike" u="none">
              <a:solidFill>
                <a:srgbClr val="ffffcc"/>
              </a:solidFill>
              <a:effectLst/>
              <a:uFillTx/>
              <a:latin typeface="Tahoma"/>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41" name=""/>
          <p:cNvSpPr/>
          <p:nvPr/>
        </p:nvSpPr>
        <p:spPr>
          <a:xfrm>
            <a:off x="685800" y="380880"/>
            <a:ext cx="7772400" cy="1143000"/>
          </a:xfrm>
          <a:prstGeom prst="rect">
            <a:avLst/>
          </a:prstGeom>
          <a:noFill/>
          <a:ln w="0">
            <a:noFill/>
          </a:ln>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Review of Market Entities</a:t>
            </a:r>
            <a:endParaRPr b="0" lang="en-US" sz="4400" strike="noStrike" u="none">
              <a:solidFill>
                <a:srgbClr val="ffffcc"/>
              </a:solidFill>
              <a:effectLst/>
              <a:uFillTx/>
              <a:latin typeface="Tahoma"/>
            </a:endParaRPr>
          </a:p>
        </p:txBody>
      </p:sp>
      <p:sp>
        <p:nvSpPr>
          <p:cNvPr id="1142" name=""/>
          <p:cNvSpPr/>
          <p:nvPr/>
        </p:nvSpPr>
        <p:spPr>
          <a:xfrm>
            <a:off x="533520" y="2133720"/>
            <a:ext cx="8305560" cy="4724280"/>
          </a:xfrm>
          <a:prstGeom prst="rect">
            <a:avLst/>
          </a:prstGeom>
          <a:noFill/>
          <a:ln w="0">
            <a:noFill/>
          </a:ln>
        </p:spPr>
        <p:style>
          <a:lnRef idx="0"/>
          <a:fillRef idx="0"/>
          <a:effectRef idx="0"/>
          <a:fontRef idx="minor"/>
        </p:style>
        <p:txBody>
          <a:bodyPr lIns="90360" rIns="90360" tIns="44280" bIns="44280" anchor="t">
            <a:normAutofit/>
          </a:bodyPr>
          <a:p>
            <a:pPr marL="343080" indent="-343080">
              <a:spcBef>
                <a:spcPts val="601"/>
              </a:spcBef>
              <a:tabLst>
                <a:tab algn="l" pos="0"/>
                <a:tab algn="l" pos="297648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	</a:t>
            </a:r>
            <a:r>
              <a:rPr b="1" lang="en-US" sz="2400" strike="noStrike" u="none">
                <a:solidFill>
                  <a:srgbClr val="ffffcc"/>
                </a:solidFill>
                <a:effectLst/>
                <a:uFillTx/>
                <a:latin typeface="Tahoma"/>
              </a:rPr>
              <a:t>ENERGY SERVICE PROVIDERS (ESP):</a:t>
            </a:r>
            <a:r>
              <a:rPr b="0" lang="en-US" sz="2400" strike="noStrike" u="none">
                <a:solidFill>
                  <a:srgbClr val="ffffcc"/>
                </a:solidFill>
                <a:effectLst/>
                <a:uFillTx/>
                <a:latin typeface="Tahoma"/>
              </a:rPr>
              <a:t>  </a:t>
            </a:r>
            <a:endParaRPr b="0" lang="en-US" sz="2400" strike="noStrike" u="none">
              <a:solidFill>
                <a:srgbClr val="ffffcc"/>
              </a:solidFill>
              <a:effectLst/>
              <a:uFillTx/>
              <a:latin typeface="Tahoma"/>
            </a:endParaRPr>
          </a:p>
          <a:p>
            <a:pPr marL="343080" indent="-343080">
              <a:spcBef>
                <a:spcPts val="601"/>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Market energy and energy services to retail customers.</a:t>
            </a:r>
            <a:endParaRPr b="0" lang="en-US" sz="2400" strike="noStrike" u="none">
              <a:solidFill>
                <a:srgbClr val="ffffcc"/>
              </a:solidFill>
              <a:effectLst/>
              <a:uFillTx/>
              <a:latin typeface="Tahoma"/>
            </a:endParaRPr>
          </a:p>
          <a:p>
            <a:pPr lvl="1" marL="743040" indent="-285840">
              <a:spcBef>
                <a:spcPts val="649"/>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Power marketers are responsible for matching their load with resources through SCs, who, in turn, must submit balanced transmission schedules to the ISO.</a:t>
            </a:r>
            <a:endParaRPr b="0" lang="en-US" sz="2600" strike="noStrike" u="none">
              <a:solidFill>
                <a:srgbClr val="ffffcc"/>
              </a:solidFill>
              <a:effectLst/>
              <a:uFillTx/>
              <a:latin typeface="Tahoma"/>
            </a:endParaRPr>
          </a:p>
          <a:p>
            <a:pPr lvl="1" marL="743040" indent="-285840">
              <a:spcBef>
                <a:spcPts val="649"/>
              </a:spcBef>
              <a:buClr>
                <a:srgbClr val="ffcc66"/>
              </a:buClr>
              <a:buFont typeface="Tahoma"/>
              <a:buChar char="–"/>
              <a:tabLst>
                <a:tab algn="l" pos="297648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Can serve as demand aggregators for retail load, bill retail customers for energy and contracted services, schedule load and generation through an SC or the PX and pay SCs and/or generators for energy and ancillary services.</a:t>
            </a:r>
            <a:endParaRPr b="0" lang="en-US" sz="26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43"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1144"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45"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Review of Market Entities</a:t>
            </a:r>
            <a:endParaRPr b="0" i="1" lang="en-US" sz="4400" strike="noStrike" u="none">
              <a:solidFill>
                <a:srgbClr val="ffcc66"/>
              </a:solidFill>
              <a:effectLst/>
              <a:uFillTx/>
              <a:latin typeface="Tahoma"/>
            </a:endParaRPr>
          </a:p>
        </p:txBody>
      </p:sp>
      <p:sp>
        <p:nvSpPr>
          <p:cNvPr id="1146" name="PlaceHolder 2"/>
          <p:cNvSpPr>
            <a:spLocks noGrp="1"/>
          </p:cNvSpPr>
          <p:nvPr>
            <p:ph/>
          </p:nvPr>
        </p:nvSpPr>
        <p:spPr>
          <a:xfrm>
            <a:off x="685800" y="1981080"/>
            <a:ext cx="8229600" cy="4572000"/>
          </a:xfrm>
          <a:prstGeom prst="rect">
            <a:avLst/>
          </a:prstGeom>
          <a:noFill/>
          <a:ln w="0">
            <a:noFill/>
          </a:ln>
        </p:spPr>
        <p:txBody>
          <a:bodyPr lIns="90360" rIns="90360" tIns="44280" bIns="44280" anchor="t">
            <a:normAutofit/>
          </a:bodyPr>
          <a:p>
            <a:pPr marL="343080" indent="-343080">
              <a:spcBef>
                <a:spcPts val="6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cc"/>
                </a:solidFill>
                <a:effectLst/>
                <a:uFillTx/>
                <a:latin typeface="Tahoma"/>
              </a:rPr>
              <a:t>UTILITY DISTRIBUTION COMPANIES (UDC): </a:t>
            </a:r>
            <a:endParaRPr b="0" lang="en-US" sz="2600" strike="noStrike" u="none">
              <a:solidFill>
                <a:srgbClr val="ffffcc"/>
              </a:solidFill>
              <a:effectLst/>
              <a:uFillTx/>
              <a:latin typeface="Tahoma"/>
            </a:endParaRPr>
          </a:p>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provide local transmission and distribute electricity directly to consumers.</a:t>
            </a:r>
            <a:endParaRPr b="0" lang="en-US" sz="2600" strike="noStrike" u="none">
              <a:solidFill>
                <a:srgbClr val="ffffcc"/>
              </a:solidFill>
              <a:effectLst/>
              <a:uFillTx/>
              <a:latin typeface="Tahoma"/>
            </a:endParaRPr>
          </a:p>
          <a:p>
            <a:pPr lvl="1" marL="743040" indent="-28584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In general, the UDCs continue to be the entity responsible for the delivery of energy to the customer.</a:t>
            </a:r>
            <a:endParaRPr b="0" lang="en-US" sz="2600" strike="noStrike" u="none">
              <a:solidFill>
                <a:srgbClr val="ffffcc"/>
              </a:solidFill>
              <a:effectLst/>
              <a:uFillTx/>
              <a:latin typeface="Tahoma"/>
            </a:endParaRPr>
          </a:p>
          <a:p>
            <a:pPr lvl="1" marL="743040" indent="-28584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The UDCs meter energy, process bills for energy, transmission and distribution.</a:t>
            </a:r>
            <a:endParaRPr b="0" lang="en-US" sz="26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47"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Review of Market Entities</a:t>
            </a:r>
            <a:endParaRPr b="0" i="1" lang="en-US" sz="4400" strike="noStrike" u="none">
              <a:solidFill>
                <a:srgbClr val="ffcc66"/>
              </a:solidFill>
              <a:effectLst/>
              <a:uFillTx/>
              <a:latin typeface="Tahoma"/>
            </a:endParaRPr>
          </a:p>
        </p:txBody>
      </p:sp>
      <p:sp>
        <p:nvSpPr>
          <p:cNvPr id="1148"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6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cc"/>
                </a:solidFill>
                <a:effectLst/>
                <a:uFillTx/>
                <a:latin typeface="Tahoma"/>
              </a:rPr>
              <a:t>CUSTOMERS:</a:t>
            </a:r>
            <a:r>
              <a:rPr b="0" lang="en-US" sz="2600" strike="noStrike" u="none">
                <a:solidFill>
                  <a:srgbClr val="ffffcc"/>
                </a:solidFill>
                <a:effectLst/>
                <a:uFillTx/>
                <a:latin typeface="Tahoma"/>
              </a:rPr>
              <a:t>  </a:t>
            </a:r>
            <a:endParaRPr b="0" lang="en-US" sz="2600" strike="noStrike" u="none">
              <a:solidFill>
                <a:srgbClr val="ffffcc"/>
              </a:solidFill>
              <a:effectLst/>
              <a:uFillTx/>
              <a:latin typeface="Tahoma"/>
            </a:endParaRPr>
          </a:p>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Residential, Commercial and Industrial customers exercise direct access for purchasing electric power.</a:t>
            </a:r>
            <a:endParaRPr b="0" lang="en-US" sz="2600" strike="noStrike" u="none">
              <a:solidFill>
                <a:srgbClr val="ffffcc"/>
              </a:solidFill>
              <a:effectLst/>
              <a:uFillTx/>
              <a:latin typeface="Tahoma"/>
            </a:endParaRPr>
          </a:p>
          <a:p>
            <a:pPr lvl="1" marL="743040" indent="-28584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May choose direct access via their UDC, receive power from ESPs or on a contractual basis from a generator.</a:t>
            </a:r>
            <a:endParaRPr b="0" lang="en-US" sz="2600" strike="noStrike" u="none">
              <a:solidFill>
                <a:srgbClr val="ffffcc"/>
              </a:solidFill>
              <a:effectLst/>
              <a:uFillTx/>
              <a:latin typeface="Tahoma"/>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49"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Settlement Timing</a:t>
            </a:r>
            <a:endParaRPr b="0" i="1" lang="en-US" sz="4400" strike="noStrike" u="none">
              <a:solidFill>
                <a:srgbClr val="ffcc66"/>
              </a:solidFill>
              <a:effectLst/>
              <a:uFillTx/>
              <a:latin typeface="Tahoma"/>
            </a:endParaRPr>
          </a:p>
        </p:txBody>
      </p:sp>
      <p:sp>
        <p:nvSpPr>
          <p:cNvPr id="1150" name="PlaceHolder 2"/>
          <p:cNvSpPr>
            <a:spLocks noGrp="1"/>
          </p:cNvSpPr>
          <p:nvPr>
            <p:ph/>
          </p:nvPr>
        </p:nvSpPr>
        <p:spPr>
          <a:xfrm>
            <a:off x="685800" y="1981080"/>
            <a:ext cx="7848720" cy="4572000"/>
          </a:xfrm>
          <a:prstGeom prst="rect">
            <a:avLst/>
          </a:prstGeom>
          <a:noFill/>
          <a:ln w="0">
            <a:noFill/>
          </a:ln>
        </p:spPr>
        <p:txBody>
          <a:bodyPr lIns="90360" rIns="90360" tIns="44280" bIns="44280" anchor="t">
            <a:normAutofit/>
          </a:bodyPr>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sng">
                <a:solidFill>
                  <a:srgbClr val="ffffcc"/>
                </a:solidFill>
                <a:effectLst/>
                <a:uFillTx/>
                <a:latin typeface="Tahoma"/>
              </a:rPr>
              <a:t>Trading Day Close + 38 business days</a:t>
            </a:r>
            <a:r>
              <a:rPr b="0" lang="en-US" sz="2600" strike="noStrike" u="none">
                <a:solidFill>
                  <a:srgbClr val="ffffcc"/>
                </a:solidFill>
                <a:effectLst/>
                <a:uFillTx/>
                <a:latin typeface="Tahoma"/>
              </a:rPr>
              <a:t>: </a:t>
            </a:r>
            <a:endParaRPr b="0" lang="en-US" sz="26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a preliminary billing statement from the ISO is made available on the Energy Communications Network (ECN) to each market participant.</a:t>
            </a:r>
            <a:endParaRPr b="0" lang="en-US" sz="2200" strike="noStrike" u="none">
              <a:solidFill>
                <a:srgbClr val="ffffcc"/>
              </a:solidFill>
              <a:effectLst/>
              <a:uFillTx/>
              <a:latin typeface="Tahoma"/>
            </a:endParaRPr>
          </a:p>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sng">
                <a:solidFill>
                  <a:srgbClr val="ffffcc"/>
                </a:solidFill>
                <a:effectLst/>
                <a:uFillTx/>
                <a:latin typeface="Tahoma"/>
              </a:rPr>
              <a:t>Preliminary Billing Statement + 8 business days</a:t>
            </a:r>
            <a:r>
              <a:rPr b="0" lang="en-US" sz="2600" strike="noStrike" u="none">
                <a:solidFill>
                  <a:srgbClr val="ffffcc"/>
                </a:solidFill>
                <a:effectLst/>
                <a:uFillTx/>
                <a:latin typeface="Tahoma"/>
              </a:rPr>
              <a:t>:</a:t>
            </a:r>
            <a:endParaRPr b="0" lang="en-US" sz="26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the time a market participant has to review the preliminary billing statement and forward any billing disputes.</a:t>
            </a:r>
            <a:endParaRPr b="0" lang="en-US" sz="2200" strike="noStrike" u="none">
              <a:solidFill>
                <a:srgbClr val="ffffcc"/>
              </a:solidFill>
              <a:effectLst/>
              <a:uFillTx/>
              <a:latin typeface="Tahoma"/>
            </a:endParaRPr>
          </a:p>
        </p:txBody>
      </p:sp>
      <p:sp>
        <p:nvSpPr>
          <p:cNvPr id="1151"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52"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53"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Settlement Timing</a:t>
            </a:r>
            <a:endParaRPr b="0" i="1" lang="en-US" sz="4400" strike="noStrike" u="none">
              <a:solidFill>
                <a:srgbClr val="ffcc66"/>
              </a:solidFill>
              <a:effectLst/>
              <a:uFillTx/>
              <a:latin typeface="Tahoma"/>
            </a:endParaRPr>
          </a:p>
        </p:txBody>
      </p:sp>
      <p:sp>
        <p:nvSpPr>
          <p:cNvPr id="1154"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sng">
                <a:solidFill>
                  <a:srgbClr val="ffffcc"/>
                </a:solidFill>
                <a:effectLst/>
                <a:uFillTx/>
                <a:latin typeface="Tahoma"/>
              </a:rPr>
              <a:t>Receipt of Billing Disputes + 4 business days</a:t>
            </a:r>
            <a:r>
              <a:rPr b="0" lang="en-US" sz="2600" strike="noStrike" u="none">
                <a:solidFill>
                  <a:srgbClr val="ffffcc"/>
                </a:solidFill>
                <a:effectLst/>
                <a:uFillTx/>
                <a:latin typeface="Tahoma"/>
              </a:rPr>
              <a:t>:  </a:t>
            </a:r>
            <a:endParaRPr b="0" lang="en-US" sz="26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the time the ISO has to respond to the bill disputes submitted by the market participants.</a:t>
            </a:r>
            <a:endParaRPr b="0" lang="en-US" sz="2200" strike="noStrike" u="none">
              <a:solidFill>
                <a:srgbClr val="ffffcc"/>
              </a:solidFill>
              <a:effectLst/>
              <a:uFillTx/>
              <a:latin typeface="Tahoma"/>
            </a:endParaRPr>
          </a:p>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sng">
                <a:solidFill>
                  <a:srgbClr val="ffffcc"/>
                </a:solidFill>
                <a:effectLst/>
                <a:uFillTx/>
                <a:latin typeface="Tahoma"/>
              </a:rPr>
              <a:t>Last Trading Day of the Month + 51 business days</a:t>
            </a:r>
            <a:r>
              <a:rPr b="0" lang="en-US" sz="2600" strike="noStrike" u="none">
                <a:solidFill>
                  <a:srgbClr val="ffffcc"/>
                </a:solidFill>
                <a:effectLst/>
                <a:uFillTx/>
                <a:latin typeface="Tahoma"/>
              </a:rPr>
              <a:t>:  </a:t>
            </a:r>
            <a:endParaRPr b="0" lang="en-US" sz="26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ISO issues  a final billing statement for the last trade day of the month  and issues an invoice for the complete trade month.</a:t>
            </a:r>
            <a:endParaRPr b="0" lang="en-US" sz="2200" strike="noStrike" u="none">
              <a:solidFill>
                <a:srgbClr val="ffffcc"/>
              </a:solidFill>
              <a:effectLst/>
              <a:uFillTx/>
              <a:latin typeface="Tahoma"/>
            </a:endParaRPr>
          </a:p>
          <a:p>
            <a:pPr marL="343080" indent="0">
              <a:spcBef>
                <a:spcPts val="55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55"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Initial Step in The Enron Process</a:t>
            </a:r>
            <a:endParaRPr b="0" i="1" lang="en-US" sz="4400" strike="noStrike" u="none">
              <a:solidFill>
                <a:srgbClr val="ffcc66"/>
              </a:solidFill>
              <a:effectLst/>
              <a:uFillTx/>
              <a:latin typeface="Tahoma"/>
            </a:endParaRPr>
          </a:p>
        </p:txBody>
      </p:sp>
      <p:graphicFrame>
        <p:nvGraphicFramePr>
          <p:cNvPr id="1156" name=""/>
          <p:cNvGraphicFramePr/>
          <p:nvPr/>
        </p:nvGraphicFramePr>
        <p:xfrm>
          <a:off x="2136600" y="1982880"/>
          <a:ext cx="4737240" cy="4130640"/>
        </p:xfrm>
        <a:graphic>
          <a:graphicData uri="http://schemas.openxmlformats.org/presentationml/2006/ole">
            <p:oleObj progId="Word.Document.12" r:id="rId1" spid="">
              <p:embed/>
              <p:pic>
                <p:nvPicPr>
                  <p:cNvPr id="1157" name="" descr=""/>
                  <p:cNvPicPr/>
                  <p:nvPr/>
                </p:nvPicPr>
                <p:blipFill>
                  <a:blip r:embed="rId2"/>
                  <a:stretch/>
                </p:blipFill>
                <p:spPr>
                  <a:xfrm>
                    <a:off x="2136600" y="1982880"/>
                    <a:ext cx="4737240" cy="4130640"/>
                  </a:xfrm>
                  <a:prstGeom prst="rect">
                    <a:avLst/>
                  </a:prstGeom>
                  <a:noFill/>
                  <a:ln w="0">
                    <a:noFill/>
                  </a:ln>
                </p:spPr>
              </p:pic>
            </p:oleObj>
          </a:graphicData>
        </a:graphic>
      </p:graphicFrame>
      <p:sp>
        <p:nvSpPr>
          <p:cNvPr id="1158"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59"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60" name="PlaceHolder 1"/>
          <p:cNvSpPr>
            <a:spLocks noGrp="1"/>
          </p:cNvSpPr>
          <p:nvPr>
            <p:ph type="title"/>
          </p:nvPr>
        </p:nvSpPr>
        <p:spPr>
          <a:xfrm>
            <a:off x="685440" y="380520"/>
            <a:ext cx="8001000" cy="1143000"/>
          </a:xfrm>
          <a:prstGeom prst="rect">
            <a:avLst/>
          </a:prstGeom>
          <a:noFill/>
          <a:ln w="0">
            <a:noFill/>
          </a:ln>
        </p:spPr>
        <p:txBody>
          <a:bodyPr lIns="92160" rIns="92160" tIns="46080" bIns="46080" anchor="b">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Process Flow</a:t>
            </a:r>
            <a:endParaRPr b="0" i="1" lang="en-US" sz="4400" strike="noStrike" u="none">
              <a:solidFill>
                <a:srgbClr val="ffcc66"/>
              </a:solidFill>
              <a:effectLst/>
              <a:uFillTx/>
              <a:latin typeface="Tahoma"/>
            </a:endParaRPr>
          </a:p>
        </p:txBody>
      </p:sp>
      <p:graphicFrame>
        <p:nvGraphicFramePr>
          <p:cNvPr id="1161" name=""/>
          <p:cNvGraphicFramePr/>
          <p:nvPr/>
        </p:nvGraphicFramePr>
        <p:xfrm>
          <a:off x="1521000" y="1571760"/>
          <a:ext cx="6852960" cy="5281560"/>
        </p:xfrm>
        <a:graphic>
          <a:graphicData uri="http://schemas.openxmlformats.org/presentationml/2006/ole">
            <p:oleObj progId="Word.Document.12" r:id="rId1" spid="">
              <p:embed/>
              <p:pic>
                <p:nvPicPr>
                  <p:cNvPr id="1162" name="" descr=""/>
                  <p:cNvPicPr/>
                  <p:nvPr/>
                </p:nvPicPr>
                <p:blipFill>
                  <a:blip r:embed="rId2"/>
                  <a:stretch/>
                </p:blipFill>
                <p:spPr>
                  <a:xfrm>
                    <a:off x="1521000" y="1571760"/>
                    <a:ext cx="6852960" cy="52815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63"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Market Experience</a:t>
            </a:r>
            <a:endParaRPr b="0" i="1" lang="en-US" sz="4400" strike="noStrike" u="none">
              <a:solidFill>
                <a:srgbClr val="ffcc66"/>
              </a:solidFill>
              <a:effectLst/>
              <a:uFillTx/>
              <a:latin typeface="Tahoma"/>
            </a:endParaRPr>
          </a:p>
        </p:txBody>
      </p:sp>
      <p:sp>
        <p:nvSpPr>
          <p:cNvPr id="1164"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Issue: Lack of Information/Data</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Large Campus Co-Generator Example</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Distribution Loss Factor (DLF)</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Daily Load Profiles (DLP)</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Issue: Consistency</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Data Overlaps</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Across all Utilities</a:t>
            </a:r>
            <a:endParaRPr b="0" lang="en-US" sz="2800" strike="noStrike" u="none">
              <a:solidFill>
                <a:srgbClr val="ffffcc"/>
              </a:solidFill>
              <a:effectLst/>
              <a:uFillTx/>
              <a:latin typeface="Tahoma"/>
            </a:endParaRPr>
          </a:p>
        </p:txBody>
      </p:sp>
      <p:sp>
        <p:nvSpPr>
          <p:cNvPr id="1165"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66" name=""/>
          <p:cNvSpPr/>
          <p:nvPr/>
        </p:nvSpPr>
        <p:spPr>
          <a:xfrm>
            <a:off x="6553080" y="6248520"/>
            <a:ext cx="1905120" cy="457200"/>
          </a:xfrm>
          <a:prstGeom prst="rect">
            <a:avLst/>
          </a:prstGeom>
          <a:noFill/>
          <a:ln w="0">
            <a:noFill/>
          </a:ln>
        </p:spPr>
        <p:style>
          <a:lnRef idx="0"/>
          <a:fillRef idx="0"/>
          <a:effectRef idx="0"/>
          <a:fontRef idx="minor"/>
        </p:style>
        <p:txBody>
          <a:bodyPr lIns="90360" rIns="90360" tIns="44280" bIns="4428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cc"/>
              </a:solidFill>
              <a:effectLst/>
              <a:uFillTx/>
              <a:latin typeface="Tahoma"/>
            </a:endParaRPr>
          </a:p>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cc"/>
              </a:solidFill>
              <a:effectLst/>
              <a:uFillTx/>
              <a:latin typeface="Tahoma"/>
            </a:endParaRPr>
          </a:p>
        </p:txBody>
      </p:sp>
      <p:sp>
        <p:nvSpPr>
          <p:cNvPr id="1167"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68"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Post-Settlement Adjustment</a:t>
            </a:r>
            <a:endParaRPr b="0" i="1" lang="en-US" sz="4400" strike="noStrike" u="none">
              <a:solidFill>
                <a:srgbClr val="ffcc66"/>
              </a:solidFill>
              <a:effectLst/>
              <a:uFillTx/>
              <a:latin typeface="Tahoma"/>
            </a:endParaRPr>
          </a:p>
        </p:txBody>
      </p:sp>
      <p:sp>
        <p:nvSpPr>
          <p:cNvPr id="1169"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Question:  </a:t>
            </a:r>
            <a:endParaRPr b="0" lang="en-US" sz="2800" strike="noStrike" u="none">
              <a:solidFill>
                <a:srgbClr val="ffffcc"/>
              </a:solidFill>
              <a:effectLst/>
              <a:uFillTx/>
              <a:latin typeface="Tahoma"/>
            </a:endParaRPr>
          </a:p>
          <a:p>
            <a:pPr marL="343080" indent="-34308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	</a:t>
            </a:r>
            <a:r>
              <a:rPr b="0" lang="en-US" sz="2800" strike="noStrike" u="none">
                <a:solidFill>
                  <a:srgbClr val="ffffcc"/>
                </a:solidFill>
                <a:effectLst/>
                <a:uFillTx/>
                <a:latin typeface="Tahoma"/>
              </a:rPr>
              <a:t>Is there a need for a post-settlement adjustment mechanism in the wholesale market to reverse the cost shifting that occurred in the initial settlement due to inaccurate data?</a:t>
            </a:r>
            <a:endParaRPr b="0" lang="en-US" sz="2800" strike="noStrike" u="none">
              <a:solidFill>
                <a:srgbClr val="ffffcc"/>
              </a:solidFill>
              <a:effectLst/>
              <a:uFillTx/>
              <a:latin typeface="Tahoma"/>
            </a:endParaRPr>
          </a:p>
          <a:p>
            <a:pPr marL="343080" indent="-343080">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A) Yes</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B) No</a:t>
            </a:r>
            <a:endParaRPr b="0" lang="en-US" sz="2400" strike="noStrike" u="none">
              <a:solidFill>
                <a:srgbClr val="ffffcc"/>
              </a:solidFill>
              <a:effectLst/>
              <a:uFillTx/>
              <a:latin typeface="Tahoma"/>
            </a:endParaRPr>
          </a:p>
          <a:p>
            <a:pPr marL="343080" indent="-343080">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C) Possibly</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D) Don’t care and can’t wait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until this presentation is</a:t>
            </a:r>
            <a:r>
              <a:rPr b="0" lang="en-US" sz="3200" strike="noStrike" u="none">
                <a:solidFill>
                  <a:srgbClr val="ffffcc"/>
                </a:solidFill>
                <a:effectLst/>
                <a:uFillTx/>
                <a:latin typeface="Tahoma"/>
              </a:rPr>
              <a:t> </a:t>
            </a:r>
            <a:r>
              <a:rPr b="0" lang="en-US" sz="2400" strike="noStrike" u="none">
                <a:solidFill>
                  <a:srgbClr val="ffffcc"/>
                </a:solidFill>
                <a:effectLst/>
                <a:uFillTx/>
                <a:latin typeface="Tahoma"/>
              </a:rPr>
              <a:t>over</a:t>
            </a:r>
            <a:endParaRPr b="0" lang="en-US" sz="2400" strike="noStrike" u="none">
              <a:solidFill>
                <a:srgbClr val="ffffcc"/>
              </a:solidFill>
              <a:effectLst/>
              <a:uFillTx/>
              <a:latin typeface="Tahoma"/>
            </a:endParaRPr>
          </a:p>
        </p:txBody>
      </p:sp>
      <p:sp>
        <p:nvSpPr>
          <p:cNvPr id="1170"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71" name=""/>
          <p:cNvSpPr/>
          <p:nvPr/>
        </p:nvSpPr>
        <p:spPr>
          <a:xfrm>
            <a:off x="6553080" y="6248520"/>
            <a:ext cx="1905120" cy="457200"/>
          </a:xfrm>
          <a:prstGeom prst="rect">
            <a:avLst/>
          </a:prstGeom>
          <a:noFill/>
          <a:ln w="0">
            <a:noFill/>
          </a:ln>
        </p:spPr>
        <p:style>
          <a:lnRef idx="0"/>
          <a:fillRef idx="0"/>
          <a:effectRef idx="0"/>
          <a:fontRef idx="minor"/>
        </p:style>
        <p:txBody>
          <a:bodyPr lIns="90360" rIns="90360" tIns="44280" bIns="4428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72"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1219320" y="380520"/>
            <a:ext cx="59436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Scheduling Coordinator</a:t>
            </a:r>
            <a:endParaRPr b="0" i="1" lang="en-US" sz="4400" strike="noStrike" u="none">
              <a:solidFill>
                <a:srgbClr val="ffcc66"/>
              </a:solidFill>
              <a:effectLst/>
              <a:uFillTx/>
              <a:latin typeface="Tahoma"/>
            </a:endParaRPr>
          </a:p>
        </p:txBody>
      </p:sp>
      <p:sp>
        <p:nvSpPr>
          <p:cNvPr id="111"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fontScale="92500"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Role of SC</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Aggregate demand with supply</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SC relationships</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SC to ISO</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SC to load / supply</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Must be certified by ISO</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ISO listing of SCs</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Cal PX: largest SC </a:t>
            </a:r>
            <a:endParaRPr b="0" lang="en-US" sz="2800" strike="noStrike" u="none">
              <a:solidFill>
                <a:srgbClr val="ffffcc"/>
              </a:solidFill>
              <a:effectLst/>
              <a:uFillTx/>
              <a:latin typeface="Tahoma"/>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p:txBody>
      </p:sp>
      <p:sp>
        <p:nvSpPr>
          <p:cNvPr id="112"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3"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73"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Post-Settlement Adjustment Background</a:t>
            </a:r>
            <a:r>
              <a:rPr b="1" i="1" lang="en-US" sz="4400" strike="noStrike" u="none">
                <a:solidFill>
                  <a:srgbClr val="ffcc66"/>
                </a:solidFill>
                <a:effectLst/>
                <a:uFillTx/>
                <a:latin typeface="Tahoma"/>
              </a:rPr>
              <a:t>	</a:t>
            </a:r>
            <a:endParaRPr b="0" i="1" lang="en-US" sz="4400" strike="noStrike" u="none">
              <a:solidFill>
                <a:srgbClr val="ffcc66"/>
              </a:solidFill>
              <a:effectLst/>
              <a:uFillTx/>
              <a:latin typeface="Tahoma"/>
            </a:endParaRPr>
          </a:p>
        </p:txBody>
      </p:sp>
      <p:sp>
        <p:nvSpPr>
          <p:cNvPr id="1174" name="PlaceHolder 2"/>
          <p:cNvSpPr>
            <a:spLocks noGrp="1"/>
          </p:cNvSpPr>
          <p:nvPr>
            <p:ph/>
          </p:nvPr>
        </p:nvSpPr>
        <p:spPr>
          <a:xfrm>
            <a:off x="685800" y="2286000"/>
            <a:ext cx="7772400" cy="4114800"/>
          </a:xfrm>
          <a:prstGeom prst="rect">
            <a:avLst/>
          </a:prstGeom>
          <a:noFill/>
          <a:ln w="0">
            <a:noFill/>
          </a:ln>
        </p:spPr>
        <p:txBody>
          <a:bodyPr lIns="90360" rIns="90360" tIns="44280" bIns="44280" anchor="t">
            <a:normAutofit/>
          </a:bodyPr>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After final ISO settlement and after the dispute period has passed, data may become available that changes the dollar amount of energy transactions.</a:t>
            </a:r>
            <a:endParaRPr b="0" lang="en-US" sz="2600" strike="noStrike" u="none">
              <a:solidFill>
                <a:srgbClr val="ffffcc"/>
              </a:solidFill>
              <a:effectLst/>
              <a:uFillTx/>
              <a:latin typeface="Tahoma"/>
            </a:endParaRPr>
          </a:p>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Except for ISO’s high dollar adjustments, there is no corresponding adjustment process in the wholesale market.</a:t>
            </a:r>
            <a:endParaRPr b="0" lang="en-US" sz="2600" strike="noStrike" u="none">
              <a:solidFill>
                <a:srgbClr val="ffffcc"/>
              </a:solidFill>
              <a:effectLst/>
              <a:uFillTx/>
              <a:latin typeface="Tahoma"/>
            </a:endParaRPr>
          </a:p>
        </p:txBody>
      </p:sp>
      <p:sp>
        <p:nvSpPr>
          <p:cNvPr id="1175"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76" name=""/>
          <p:cNvSpPr/>
          <p:nvPr/>
        </p:nvSpPr>
        <p:spPr>
          <a:xfrm>
            <a:off x="6553080" y="6248520"/>
            <a:ext cx="1905120" cy="457200"/>
          </a:xfrm>
          <a:prstGeom prst="rect">
            <a:avLst/>
          </a:prstGeom>
          <a:noFill/>
          <a:ln w="0">
            <a:noFill/>
          </a:ln>
        </p:spPr>
        <p:style>
          <a:lnRef idx="0"/>
          <a:fillRef idx="0"/>
          <a:effectRef idx="0"/>
          <a:fontRef idx="minor"/>
        </p:style>
        <p:txBody>
          <a:bodyPr lIns="90360" rIns="90360" tIns="44280" bIns="4428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77"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78"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Post-Settlement </a:t>
            </a:r>
            <a:r>
              <a:rPr b="1" i="1" lang="en-US" sz="4400" strike="noStrike" u="none">
                <a:solidFill>
                  <a:srgbClr val="ffcc66"/>
                </a:solidFill>
                <a:effectLst/>
                <a:uFillTx/>
                <a:latin typeface="Tahoma"/>
              </a:rPr>
              <a:t>	</a:t>
            </a:r>
            <a:endParaRPr b="0" i="1" lang="en-US" sz="4400" strike="noStrike" u="none">
              <a:solidFill>
                <a:srgbClr val="ffcc66"/>
              </a:solidFill>
              <a:effectLst/>
              <a:uFillTx/>
              <a:latin typeface="Tahoma"/>
            </a:endParaRPr>
          </a:p>
        </p:txBody>
      </p:sp>
      <p:sp>
        <p:nvSpPr>
          <p:cNvPr id="1179" name="PlaceHolder 2"/>
          <p:cNvSpPr>
            <a:spLocks noGrp="1"/>
          </p:cNvSpPr>
          <p:nvPr>
            <p:ph/>
          </p:nvPr>
        </p:nvSpPr>
        <p:spPr>
          <a:xfrm>
            <a:off x="685800" y="2286000"/>
            <a:ext cx="7772400" cy="4114800"/>
          </a:xfrm>
          <a:prstGeom prst="rect">
            <a:avLst/>
          </a:prstGeom>
          <a:noFill/>
          <a:ln w="0">
            <a:noFill/>
          </a:ln>
        </p:spPr>
        <p:txBody>
          <a:bodyPr lIns="90360" rIns="90360" tIns="44280" bIns="44280" anchor="t">
            <a:normAutofit/>
          </a:bodyPr>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Answer...….C….….”Possibly”</a:t>
            </a:r>
            <a:endParaRPr b="0" lang="en-US" sz="2600" strike="noStrike" u="none">
              <a:solidFill>
                <a:srgbClr val="ffffcc"/>
              </a:solidFill>
              <a:effectLst/>
              <a:uFillTx/>
              <a:latin typeface="Tahoma"/>
            </a:endParaRPr>
          </a:p>
          <a:p>
            <a:pPr marL="343080" indent="0">
              <a:spcBef>
                <a:spcPts val="6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ffffcc"/>
              </a:solidFill>
              <a:effectLst/>
              <a:uFillTx/>
              <a:latin typeface="Tahoma"/>
            </a:endParaRPr>
          </a:p>
          <a:p>
            <a:pPr marL="343080" indent="-343080">
              <a:spcBef>
                <a:spcPts val="6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Suggestions</a:t>
            </a:r>
            <a:endParaRPr b="0" lang="en-US" sz="26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Allow UDR process to resolve material discrepancies between the UDC and ESP.</a:t>
            </a:r>
            <a:endParaRPr b="0" lang="en-US" sz="22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Extending the time allowed to report settlement data.</a:t>
            </a:r>
            <a:endParaRPr b="0" lang="en-US" sz="22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True-up at the ISO level</a:t>
            </a:r>
            <a:endParaRPr b="0" lang="en-US" sz="2200" strike="noStrike" u="none">
              <a:solidFill>
                <a:srgbClr val="ffffcc"/>
              </a:solidFill>
              <a:effectLst/>
              <a:uFillTx/>
              <a:latin typeface="Tahoma"/>
            </a:endParaRPr>
          </a:p>
          <a:p>
            <a:pPr lvl="1" marL="743040" indent="-285840">
              <a:spcBef>
                <a:spcPts val="55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Lower current ISO threshold from $100,000. </a:t>
            </a:r>
            <a:endParaRPr b="0" lang="en-US" sz="2200" strike="noStrike" u="none">
              <a:solidFill>
                <a:srgbClr val="ffffcc"/>
              </a:solidFill>
              <a:effectLst/>
              <a:uFillTx/>
              <a:latin typeface="Tahoma"/>
            </a:endParaRPr>
          </a:p>
        </p:txBody>
      </p:sp>
      <p:sp>
        <p:nvSpPr>
          <p:cNvPr id="1180"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81" name=""/>
          <p:cNvSpPr/>
          <p:nvPr/>
        </p:nvSpPr>
        <p:spPr>
          <a:xfrm>
            <a:off x="6553080" y="6248520"/>
            <a:ext cx="1905120" cy="457200"/>
          </a:xfrm>
          <a:prstGeom prst="rect">
            <a:avLst/>
          </a:prstGeom>
          <a:noFill/>
          <a:ln w="0">
            <a:noFill/>
          </a:ln>
        </p:spPr>
        <p:style>
          <a:lnRef idx="0"/>
          <a:fillRef idx="0"/>
          <a:effectRef idx="0"/>
          <a:fontRef idx="minor"/>
        </p:style>
        <p:txBody>
          <a:bodyPr lIns="90360" rIns="90360" tIns="44280" bIns="4428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182"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83" name=""/>
          <p:cNvSpPr/>
          <p:nvPr/>
        </p:nvSpPr>
        <p:spPr>
          <a:xfrm>
            <a:off x="685800" y="380880"/>
            <a:ext cx="7772400" cy="1143000"/>
          </a:xfrm>
          <a:prstGeom prst="rect">
            <a:avLst/>
          </a:prstGeom>
          <a:noFill/>
          <a:ln w="0">
            <a:noFill/>
          </a:ln>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Glossary</a:t>
            </a:r>
            <a:r>
              <a:rPr b="1" i="1" lang="en-US" sz="4400" strike="noStrike" u="none">
                <a:solidFill>
                  <a:srgbClr val="ffcc66"/>
                </a:solidFill>
                <a:effectLst/>
                <a:uFillTx/>
                <a:latin typeface="Tahoma"/>
              </a:rPr>
              <a:t>	</a:t>
            </a:r>
            <a:endParaRPr b="0" lang="en-US" sz="4400" strike="noStrike" u="none">
              <a:solidFill>
                <a:srgbClr val="ffffcc"/>
              </a:solidFill>
              <a:effectLst/>
              <a:uFillTx/>
              <a:latin typeface="Tahoma"/>
            </a:endParaRPr>
          </a:p>
        </p:txBody>
      </p:sp>
      <p:sp>
        <p:nvSpPr>
          <p:cNvPr id="1184" name=""/>
          <p:cNvSpPr/>
          <p:nvPr/>
        </p:nvSpPr>
        <p:spPr>
          <a:xfrm>
            <a:off x="914400" y="2666880"/>
            <a:ext cx="7315200" cy="265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ffffcc"/>
                </a:solidFill>
                <a:effectLst/>
                <a:uFillTx/>
                <a:latin typeface="Tahoma"/>
              </a:rPr>
              <a:t>SRD:</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Scheduled Read Date for a billing cycle</a:t>
            </a: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ffffcc"/>
                </a:solidFill>
                <a:effectLst/>
                <a:uFillTx/>
                <a:latin typeface="Tahoma"/>
              </a:rPr>
              <a:t>MADEN:</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Meter and Data Exception Notice</a:t>
            </a: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none">
                <a:solidFill>
                  <a:srgbClr val="ffffcc"/>
                </a:solidFill>
                <a:effectLst/>
                <a:uFillTx/>
                <a:latin typeface="Tahoma"/>
              </a:rPr>
              <a:t>DASMMD:</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Direct Access Standards for Meters and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Meter Data, California Public Utilities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Commission Decision No. 97-12-048,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modified by Decision No. 98-912-080</a:t>
            </a:r>
            <a:endParaRPr b="0" lang="en-US" sz="21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85" name=""/>
          <p:cNvSpPr/>
          <p:nvPr/>
        </p:nvSpPr>
        <p:spPr>
          <a:xfrm>
            <a:off x="685800" y="380880"/>
            <a:ext cx="7772400" cy="1143000"/>
          </a:xfrm>
          <a:prstGeom prst="rect">
            <a:avLst/>
          </a:prstGeom>
          <a:noFill/>
          <a:ln w="0">
            <a:noFill/>
          </a:ln>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Websites</a:t>
            </a:r>
            <a:r>
              <a:rPr b="1" i="1" lang="en-US" sz="4400" strike="noStrike" u="none">
                <a:solidFill>
                  <a:srgbClr val="ffcc66"/>
                </a:solidFill>
                <a:effectLst/>
                <a:uFillTx/>
                <a:latin typeface="Tahoma"/>
              </a:rPr>
              <a:t>	</a:t>
            </a:r>
            <a:endParaRPr b="0" lang="en-US" sz="4400" strike="noStrike" u="none">
              <a:solidFill>
                <a:srgbClr val="ffffcc"/>
              </a:solidFill>
              <a:effectLst/>
              <a:uFillTx/>
              <a:latin typeface="Tahoma"/>
            </a:endParaRPr>
          </a:p>
        </p:txBody>
      </p:sp>
      <p:sp>
        <p:nvSpPr>
          <p:cNvPr id="1186" name=""/>
          <p:cNvSpPr/>
          <p:nvPr/>
        </p:nvSpPr>
        <p:spPr>
          <a:xfrm>
            <a:off x="228600" y="2286000"/>
            <a:ext cx="8763120" cy="265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ffffcc"/>
                </a:solidFill>
                <a:effectLst/>
                <a:uFillTx/>
                <a:latin typeface="Tahoma"/>
              </a:rPr>
              <a:t>DASMMD:   http://www.sce-esp.com/ (click on listing in let column)</a:t>
            </a: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ffffcc"/>
                </a:solidFill>
                <a:effectLst/>
                <a:uFillTx/>
                <a:latin typeface="Tahoma"/>
              </a:rPr>
              <a:t>                 http://nic.cpuc.ca.gov/electric_restructuring/decisions.shtml</a:t>
            </a: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(click on both Decisions)</a:t>
            </a: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ffffcc"/>
                </a:solidFill>
                <a:effectLst/>
                <a:uFillTx/>
                <a:latin typeface="Tahoma"/>
              </a:rPr>
              <a:t>Rule 22</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	</a:t>
            </a:r>
            <a:endParaRPr b="0" lang="en-US" sz="2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ffffcc"/>
                </a:solidFill>
                <a:effectLst/>
                <a:uFillTx/>
                <a:latin typeface="Tahoma"/>
              </a:rPr>
              <a:t>Working Groups</a:t>
            </a:r>
            <a:r>
              <a:rPr b="0" lang="en-US" sz="2100" strike="noStrike" u="none">
                <a:solidFill>
                  <a:srgbClr val="ffffcc"/>
                </a:solidFill>
                <a:effectLst/>
                <a:uFillTx/>
                <a:latin typeface="Tahoma"/>
              </a:rPr>
              <a:t>	</a:t>
            </a:r>
            <a:r>
              <a:rPr b="0" lang="en-US" sz="2100" strike="noStrike" u="none">
                <a:solidFill>
                  <a:srgbClr val="ffffcc"/>
                </a:solidFill>
                <a:effectLst/>
                <a:uFillTx/>
                <a:latin typeface="Tahoma"/>
              </a:rPr>
              <a:t>http://www.ora.ca.gov/wk-group/</a:t>
            </a:r>
            <a:endParaRPr b="0" lang="en-US" sz="21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1599840" y="228240"/>
            <a:ext cx="52578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Scheduling Load (DA Market)</a:t>
            </a:r>
            <a:endParaRPr b="0" i="1" lang="en-US" sz="4400" strike="noStrike" u="none">
              <a:solidFill>
                <a:srgbClr val="ffcc66"/>
              </a:solidFill>
              <a:effectLst/>
              <a:uFillTx/>
              <a:latin typeface="Tahoma"/>
            </a:endParaRPr>
          </a:p>
        </p:txBody>
      </p:sp>
      <p:sp>
        <p:nvSpPr>
          <p:cNvPr id="115"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Single 24 market</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Look ahead - 14 hours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timeline</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Initial schedule to ISO: 10am day before</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Final schedule from ISO: 1pm day before</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Bid formats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Adjustment bids </a:t>
            </a:r>
            <a:endParaRPr b="0" lang="en-US" sz="3200" strike="noStrike" u="none">
              <a:solidFill>
                <a:srgbClr val="ffffcc"/>
              </a:solidFill>
              <a:effectLst/>
              <a:uFillTx/>
              <a:latin typeface="Tahoma"/>
            </a:endParaRPr>
          </a:p>
        </p:txBody>
      </p:sp>
      <p:sp>
        <p:nvSpPr>
          <p:cNvPr id="116"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17"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1828800" y="228240"/>
            <a:ext cx="50292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Scheduling Load (HA Market)</a:t>
            </a:r>
            <a:endParaRPr b="0" i="1" lang="en-US" sz="4400" strike="noStrike" u="none">
              <a:solidFill>
                <a:srgbClr val="ffcc66"/>
              </a:solidFill>
              <a:effectLst/>
              <a:uFillTx/>
              <a:latin typeface="Tahoma"/>
            </a:endParaRPr>
          </a:p>
        </p:txBody>
      </p:sp>
      <p:sp>
        <p:nvSpPr>
          <p:cNvPr id="119"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PX: 3 sequential markets (10/6/8 hrs)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24 sequential markets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Voluntary market (default=DA sched.)</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timeline</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Initial schedule to ISO: 2 hr before</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Final schedule from ISO: 1 hr before</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Adjustment bids </a:t>
            </a:r>
            <a:endParaRPr b="0" lang="en-US" sz="3200" strike="noStrike" u="none">
              <a:solidFill>
                <a:srgbClr val="ffffcc"/>
              </a:solidFill>
              <a:effectLst/>
              <a:uFillTx/>
              <a:latin typeface="Tahoma"/>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p:txBody>
      </p:sp>
      <p:sp>
        <p:nvSpPr>
          <p:cNvPr id="120"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21"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2133720" y="228240"/>
            <a:ext cx="45720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 </a:t>
            </a:r>
            <a:r>
              <a:rPr b="1" i="1" lang="en-US" sz="4400" strike="noStrike" u="none">
                <a:solidFill>
                  <a:srgbClr val="ffcc66"/>
                </a:solidFill>
                <a:effectLst/>
                <a:uFillTx/>
                <a:latin typeface="Tahoma"/>
              </a:rPr>
              <a:t>Schedule </a:t>
            </a:r>
            <a:br>
              <a:rPr sz="4400"/>
            </a:br>
            <a:r>
              <a:rPr b="1" i="1" lang="en-US" sz="4400" strike="noStrike" u="none">
                <a:solidFill>
                  <a:srgbClr val="ffcc66"/>
                </a:solidFill>
                <a:effectLst/>
                <a:uFillTx/>
                <a:latin typeface="Tahoma"/>
              </a:rPr>
              <a:t>Adjustments</a:t>
            </a:r>
            <a:endParaRPr b="0" i="1" lang="en-US" sz="4400" strike="noStrike" u="none">
              <a:solidFill>
                <a:srgbClr val="ffcc66"/>
              </a:solidFill>
              <a:effectLst/>
              <a:uFillTx/>
              <a:latin typeface="Tahoma"/>
            </a:endParaRPr>
          </a:p>
        </p:txBody>
      </p:sp>
      <p:sp>
        <p:nvSpPr>
          <p:cNvPr id="123" name="PlaceHolder 2"/>
          <p:cNvSpPr>
            <a:spLocks noGrp="1"/>
          </p:cNvSpPr>
          <p:nvPr>
            <p:ph/>
          </p:nvPr>
        </p:nvSpPr>
        <p:spPr>
          <a:xfrm>
            <a:off x="380520" y="2057400"/>
            <a:ext cx="84582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Congestion Management</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Run by ISO</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Adjustment bid</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Price willing to adjust schedule for congestion relief </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Final Schedule</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Zonal prices</a:t>
            </a:r>
            <a:endParaRPr b="0" lang="en-US" sz="3200" strike="noStrike" u="none">
              <a:solidFill>
                <a:srgbClr val="ffffcc"/>
              </a:solidFill>
              <a:effectLst/>
              <a:uFillTx/>
              <a:latin typeface="Tahoma"/>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p:txBody>
      </p:sp>
      <p:sp>
        <p:nvSpPr>
          <p:cNvPr id="124"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25"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1523880" y="380520"/>
            <a:ext cx="59436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Energy Procurement</a:t>
            </a:r>
            <a:endParaRPr b="0" i="1" lang="en-US" sz="4400" strike="noStrike" u="none">
              <a:solidFill>
                <a:srgbClr val="ffcc66"/>
              </a:solidFill>
              <a:effectLst/>
              <a:uFillTx/>
              <a:latin typeface="Tahoma"/>
            </a:endParaRPr>
          </a:p>
        </p:txBody>
      </p:sp>
      <p:sp>
        <p:nvSpPr>
          <p:cNvPr id="127" name="PlaceHolder 2"/>
          <p:cNvSpPr>
            <a:spLocks noGrp="1"/>
          </p:cNvSpPr>
          <p:nvPr>
            <p:ph/>
          </p:nvPr>
        </p:nvSpPr>
        <p:spPr>
          <a:xfrm>
            <a:off x="1218960" y="1905120"/>
            <a:ext cx="6629400" cy="4114800"/>
          </a:xfrm>
          <a:prstGeom prst="rect">
            <a:avLst/>
          </a:prstGeom>
          <a:noFill/>
          <a:ln w="0">
            <a:noFill/>
          </a:ln>
        </p:spPr>
        <p:txBody>
          <a:bodyPr lIns="90360" rIns="90360" tIns="44280" bIns="44280" anchor="t">
            <a:normAutofit fontScale="85000" lnSpcReduction="1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Exchanges</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Cal PX (www.calpx.com)</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Automated Power Exchange (www.apx.com)</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Bilateral contracts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Futures market</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NYMEX</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Cal PX</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real time market  </a:t>
            </a:r>
            <a:endParaRPr b="0" lang="en-US" sz="3200" strike="noStrike" u="none">
              <a:solidFill>
                <a:srgbClr val="ffffcc"/>
              </a:solidFill>
              <a:effectLst/>
              <a:uFillTx/>
              <a:latin typeface="Tahoma"/>
            </a:endParaRPr>
          </a:p>
        </p:txBody>
      </p:sp>
      <p:sp>
        <p:nvSpPr>
          <p:cNvPr id="128"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29"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685800" y="151920"/>
            <a:ext cx="7772400" cy="6858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ISO Charges to Load</a:t>
            </a:r>
            <a:r>
              <a:rPr b="1" i="1" lang="en-US" sz="4400" strike="noStrike" u="none">
                <a:solidFill>
                  <a:srgbClr val="ffcc66"/>
                </a:solidFill>
                <a:effectLst/>
                <a:uFillTx/>
                <a:latin typeface="Tahoma"/>
              </a:rPr>
              <a:t> </a:t>
            </a:r>
            <a:endParaRPr b="0" i="1" lang="en-US" sz="4400" strike="noStrike" u="none">
              <a:solidFill>
                <a:srgbClr val="ffcc66"/>
              </a:solidFill>
              <a:effectLst/>
              <a:uFillTx/>
              <a:latin typeface="Tahoma"/>
            </a:endParaRPr>
          </a:p>
        </p:txBody>
      </p:sp>
      <p:sp>
        <p:nvSpPr>
          <p:cNvPr id="131"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Ancillary Services</a:t>
            </a:r>
            <a:endParaRPr b="0" lang="en-US" sz="3200" strike="noStrike" u="none">
              <a:solidFill>
                <a:srgbClr val="ffffcc"/>
              </a:solidFill>
              <a:effectLst/>
              <a:uFillTx/>
              <a:latin typeface="Tahoma"/>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Self procurement option</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UFE</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Neutrality </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Grid management</a:t>
            </a:r>
            <a:endParaRPr b="0" lang="en-US" sz="3200" strike="noStrike" u="none">
              <a:solidFill>
                <a:srgbClr val="ffffcc"/>
              </a:solidFill>
              <a:effectLst/>
              <a:uFillTx/>
              <a:latin typeface="Tahoma"/>
            </a:endParaRPr>
          </a:p>
        </p:txBody>
      </p:sp>
      <p:sp>
        <p:nvSpPr>
          <p:cNvPr id="132"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33"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61" name=""/>
          <p:cNvSpPr/>
          <p:nvPr/>
        </p:nvSpPr>
        <p:spPr>
          <a:xfrm>
            <a:off x="228600" y="990720"/>
            <a:ext cx="3962520" cy="581760"/>
          </a:xfrm>
          <a:prstGeom prst="rect">
            <a:avLst/>
          </a:prstGeom>
          <a:solidFill>
            <a:srgbClr val="000000"/>
          </a:solid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AGENDA Day One</a:t>
            </a:r>
            <a:endParaRPr b="0" lang="en-US" sz="3200" strike="noStrike" u="none">
              <a:solidFill>
                <a:srgbClr val="ffffcc"/>
              </a:solidFill>
              <a:effectLst/>
              <a:uFillTx/>
              <a:latin typeface="Tahoma"/>
            </a:endParaRPr>
          </a:p>
        </p:txBody>
      </p:sp>
      <p:sp>
        <p:nvSpPr>
          <p:cNvPr id="62" name=""/>
          <p:cNvSpPr/>
          <p:nvPr/>
        </p:nvSpPr>
        <p:spPr>
          <a:xfrm>
            <a:off x="304920" y="1905120"/>
            <a:ext cx="8534160" cy="3751560"/>
          </a:xfrm>
          <a:prstGeom prst="rect">
            <a:avLst/>
          </a:prstGeom>
          <a:solidFill>
            <a:srgbClr val="000000"/>
          </a:solid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ffffcc"/>
                </a:solidFill>
                <a:effectLst/>
                <a:uFillTx/>
                <a:latin typeface="Tahoma"/>
              </a:rPr>
              <a:t>10:00 - 11:00am</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Introduction</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     </a:t>
            </a:r>
            <a:r>
              <a:rPr b="0" lang="en-US" sz="1200" strike="noStrike" u="none">
                <a:solidFill>
                  <a:srgbClr val="ffffcc"/>
                </a:solidFill>
                <a:effectLst/>
                <a:uFillTx/>
                <a:latin typeface="Tahoma"/>
              </a:rPr>
              <a:t>ISO/CPUC - Why we are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here</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Goals of the Workshop</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ISO Statistics - Disputes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Overview - Process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ffffcc"/>
                </a:solidFill>
                <a:effectLst/>
                <a:uFillTx/>
                <a:latin typeface="Tahoma"/>
              </a:rPr>
              <a:t>11:00 - 12:00pm</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Forecast/Scheduling</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Load Profiles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Controls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p:txBody>
      </p:sp>
      <p:sp>
        <p:nvSpPr>
          <p:cNvPr id="63" name=""/>
          <p:cNvSpPr/>
          <p:nvPr/>
        </p:nvSpPr>
        <p:spPr>
          <a:xfrm>
            <a:off x="3583080" y="1598760"/>
            <a:ext cx="1807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p:txBody>
      </p:sp>
      <p:sp>
        <p:nvSpPr>
          <p:cNvPr id="64" name=""/>
          <p:cNvSpPr/>
          <p:nvPr/>
        </p:nvSpPr>
        <p:spPr>
          <a:xfrm>
            <a:off x="2743200" y="1905120"/>
            <a:ext cx="3338640" cy="35686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ffffcc"/>
                </a:solidFill>
                <a:effectLst/>
                <a:uFillTx/>
                <a:latin typeface="Tahoma"/>
              </a:rPr>
              <a:t> </a:t>
            </a:r>
            <a:r>
              <a:rPr b="1" i="1" lang="en-US" sz="1200" strike="noStrike" u="none">
                <a:solidFill>
                  <a:srgbClr val="ffffcc"/>
                </a:solidFill>
                <a:effectLst/>
                <a:uFillTx/>
                <a:latin typeface="Tahoma"/>
              </a:rPr>
              <a:t>12:00 - 1:00pm</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Lunch will be provided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ffffcc"/>
                </a:solidFill>
                <a:effectLst/>
                <a:uFillTx/>
                <a:latin typeface="Tahoma"/>
              </a:rPr>
              <a:t>1:00 - 3:00pm</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Metering Aggregation</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Overview</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Scheduled Read Date + 5</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Controls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Estimation</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Timing Issues (PST vs. GMT)</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Load Profiles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Distribution Loss Factors (DLFs)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Load Profiles Set Up by the Utilities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(Presented by all 3)</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SQMD Processing</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T + 42/45 Submittals</a:t>
            </a:r>
            <a:r>
              <a:rPr b="0" lang="en-US" sz="2400" strike="noStrike" u="none">
                <a:solidFill>
                  <a:srgbClr val="ffffcc"/>
                </a:solidFill>
                <a:effectLst/>
                <a:uFillTx/>
                <a:latin typeface="Tahoma"/>
              </a:rPr>
              <a:t>     </a:t>
            </a:r>
            <a:r>
              <a:rPr b="0" lang="en-US" sz="1200" strike="noStrike" u="none">
                <a:solidFill>
                  <a:srgbClr val="ffffcc"/>
                </a:solidFill>
                <a:effectLst/>
                <a:uFillTx/>
                <a:latin typeface="Tahoma"/>
              </a:rPr>
              <a:t>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p:txBody>
      </p:sp>
      <p:sp>
        <p:nvSpPr>
          <p:cNvPr id="65" name=""/>
          <p:cNvSpPr/>
          <p:nvPr/>
        </p:nvSpPr>
        <p:spPr>
          <a:xfrm>
            <a:off x="7921080" y="2014560"/>
            <a:ext cx="34992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  </a:t>
            </a:r>
            <a:endParaRPr b="0" lang="en-US" sz="2400" strike="noStrike" u="none">
              <a:solidFill>
                <a:srgbClr val="ffffcc"/>
              </a:solidFill>
              <a:effectLst/>
              <a:uFillTx/>
              <a:latin typeface="Tahoma"/>
            </a:endParaRPr>
          </a:p>
        </p:txBody>
      </p:sp>
      <p:sp>
        <p:nvSpPr>
          <p:cNvPr id="66" name=""/>
          <p:cNvSpPr/>
          <p:nvPr/>
        </p:nvSpPr>
        <p:spPr>
          <a:xfrm>
            <a:off x="6019920" y="1905120"/>
            <a:ext cx="2819160" cy="30200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15 Minute Break</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200" strike="noStrike" u="none">
                <a:solidFill>
                  <a:srgbClr val="ffffcc"/>
                </a:solidFill>
                <a:effectLst/>
                <a:uFillTx/>
                <a:latin typeface="Tahoma"/>
              </a:rPr>
              <a:t>3:15 - 5:15pm</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Settlement</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ISO Settlement Processes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CalPX Settlement Processes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Enron Settlement Processes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Settlement Issues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Good Practices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a:t>
            </a:r>
            <a:r>
              <a:rPr b="0" lang="en-US" sz="1200" strike="noStrike" u="none">
                <a:solidFill>
                  <a:srgbClr val="ffffcc"/>
                </a:solidFill>
                <a:effectLst/>
                <a:uFillTx/>
                <a:latin typeface="Tahoma"/>
              </a:rPr>
              <a:t>If time and circumstances permit,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a question and  answer period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will be at the end of this day.</a:t>
            </a:r>
            <a:r>
              <a:rPr b="0" lang="en-US" sz="2400" strike="noStrike" u="none">
                <a:solidFill>
                  <a:srgbClr val="ffffcc"/>
                </a:solidFill>
                <a:effectLst/>
                <a:uFillTx/>
                <a:latin typeface="Tahoma"/>
              </a:rPr>
              <a:t> </a:t>
            </a:r>
            <a:r>
              <a:rPr b="0" lang="en-US" sz="1200" strike="noStrike" u="none">
                <a:solidFill>
                  <a:srgbClr val="ffffcc"/>
                </a:solidFill>
                <a:effectLst/>
                <a:uFillTx/>
                <a:latin typeface="Tahoma"/>
              </a:rPr>
              <a:t>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2438280" y="2514240"/>
            <a:ext cx="36576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ffcc"/>
                </a:solidFill>
                <a:effectLst/>
                <a:uFillTx/>
                <a:latin typeface="Tahoma"/>
              </a:rPr>
              <a:t>Questions ?</a:t>
            </a:r>
            <a:endParaRPr b="0" i="1" lang="en-US" sz="4400" strike="noStrike" u="none">
              <a:solidFill>
                <a:srgbClr val="ffcc66"/>
              </a:solidFill>
              <a:effectLst/>
              <a:uFillTx/>
              <a:latin typeface="Tahoma"/>
            </a:endParaRPr>
          </a:p>
        </p:txBody>
      </p:sp>
      <p:sp>
        <p:nvSpPr>
          <p:cNvPr id="135"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36"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37" name="PlaceHolder 1"/>
          <p:cNvSpPr>
            <a:spLocks noGrp="1"/>
          </p:cNvSpPr>
          <p:nvPr>
            <p:ph type="title"/>
          </p:nvPr>
        </p:nvSpPr>
        <p:spPr>
          <a:xfrm>
            <a:off x="2971440" y="380880"/>
            <a:ext cx="2971800" cy="673200"/>
          </a:xfrm>
          <a:prstGeom prst="rect">
            <a:avLst/>
          </a:prstGeom>
          <a:solidFill>
            <a:srgbClr val="000000"/>
          </a:solid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Overview</a:t>
            </a:r>
            <a:endParaRPr b="0" i="1" lang="en-US" sz="4400" strike="noStrike" u="none">
              <a:solidFill>
                <a:srgbClr val="ffcc66"/>
              </a:solidFill>
              <a:effectLst/>
              <a:uFillTx/>
              <a:latin typeface="Tahoma"/>
            </a:endParaRPr>
          </a:p>
        </p:txBody>
      </p:sp>
      <p:sp>
        <p:nvSpPr>
          <p:cNvPr id="138" name=""/>
          <p:cNvSpPr/>
          <p:nvPr/>
        </p:nvSpPr>
        <p:spPr>
          <a:xfrm>
            <a:off x="311040" y="1225440"/>
            <a:ext cx="1517760" cy="901800"/>
          </a:xfrm>
          <a:prstGeom prst="ellipse">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39" name=""/>
          <p:cNvSpPr/>
          <p:nvPr/>
        </p:nvSpPr>
        <p:spPr>
          <a:xfrm>
            <a:off x="609480" y="1447920"/>
            <a:ext cx="1027080" cy="45468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Meter</a:t>
            </a:r>
            <a:endParaRPr b="0" lang="en-US" sz="2400" strike="noStrike" u="none">
              <a:solidFill>
                <a:srgbClr val="ffffcc"/>
              </a:solidFill>
              <a:effectLst/>
              <a:uFillTx/>
              <a:latin typeface="Tahoma"/>
            </a:endParaRPr>
          </a:p>
        </p:txBody>
      </p:sp>
      <p:sp>
        <p:nvSpPr>
          <p:cNvPr id="140" name=""/>
          <p:cNvSpPr/>
          <p:nvPr/>
        </p:nvSpPr>
        <p:spPr>
          <a:xfrm>
            <a:off x="920880" y="2368440"/>
            <a:ext cx="2197080" cy="44460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41" name=""/>
          <p:cNvSpPr/>
          <p:nvPr/>
        </p:nvSpPr>
        <p:spPr>
          <a:xfrm>
            <a:off x="903240" y="2374920"/>
            <a:ext cx="2248200" cy="4546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Data Collection</a:t>
            </a:r>
            <a:endParaRPr b="0" lang="en-US" sz="2400" strike="noStrike" u="none">
              <a:solidFill>
                <a:srgbClr val="ffffcc"/>
              </a:solidFill>
              <a:effectLst/>
              <a:uFillTx/>
              <a:latin typeface="Tahoma"/>
            </a:endParaRPr>
          </a:p>
        </p:txBody>
      </p:sp>
      <p:sp>
        <p:nvSpPr>
          <p:cNvPr id="142" name=""/>
          <p:cNvSpPr/>
          <p:nvPr/>
        </p:nvSpPr>
        <p:spPr>
          <a:xfrm>
            <a:off x="1528560" y="3124080"/>
            <a:ext cx="3484800" cy="4546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VEE, DLF, Load Profiles</a:t>
            </a:r>
            <a:endParaRPr b="0" lang="en-US" sz="2400" strike="noStrike" u="none">
              <a:solidFill>
                <a:srgbClr val="ffffcc"/>
              </a:solidFill>
              <a:effectLst/>
              <a:uFillTx/>
              <a:latin typeface="Tahoma"/>
            </a:endParaRPr>
          </a:p>
        </p:txBody>
      </p:sp>
      <p:sp>
        <p:nvSpPr>
          <p:cNvPr id="143" name=""/>
          <p:cNvSpPr/>
          <p:nvPr/>
        </p:nvSpPr>
        <p:spPr>
          <a:xfrm>
            <a:off x="4654440" y="4654440"/>
            <a:ext cx="2959200" cy="44460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44" name=""/>
          <p:cNvSpPr/>
          <p:nvPr/>
        </p:nvSpPr>
        <p:spPr>
          <a:xfrm>
            <a:off x="6102360" y="5416560"/>
            <a:ext cx="2349360" cy="44460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45" name=""/>
          <p:cNvSpPr/>
          <p:nvPr/>
        </p:nvSpPr>
        <p:spPr>
          <a:xfrm>
            <a:off x="3362400" y="3886200"/>
            <a:ext cx="2892600" cy="4546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Aggregation of Data</a:t>
            </a:r>
            <a:endParaRPr b="0" lang="en-US" sz="2400" strike="noStrike" u="none">
              <a:solidFill>
                <a:srgbClr val="ffffcc"/>
              </a:solidFill>
              <a:effectLst/>
              <a:uFillTx/>
              <a:latin typeface="Tahoma"/>
            </a:endParaRPr>
          </a:p>
        </p:txBody>
      </p:sp>
      <p:sp>
        <p:nvSpPr>
          <p:cNvPr id="146" name=""/>
          <p:cNvSpPr/>
          <p:nvPr/>
        </p:nvSpPr>
        <p:spPr>
          <a:xfrm>
            <a:off x="4700880" y="4660920"/>
            <a:ext cx="2790360" cy="4546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SC Submitted Data</a:t>
            </a:r>
            <a:endParaRPr b="0" lang="en-US" sz="2400" strike="noStrike" u="none">
              <a:solidFill>
                <a:srgbClr val="ffffcc"/>
              </a:solidFill>
              <a:effectLst/>
              <a:uFillTx/>
              <a:latin typeface="Tahoma"/>
            </a:endParaRPr>
          </a:p>
        </p:txBody>
      </p:sp>
      <p:sp>
        <p:nvSpPr>
          <p:cNvPr id="147" name=""/>
          <p:cNvSpPr/>
          <p:nvPr/>
        </p:nvSpPr>
        <p:spPr>
          <a:xfrm>
            <a:off x="6615720" y="5423040"/>
            <a:ext cx="1400760" cy="4546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CA - ISO</a:t>
            </a:r>
            <a:endParaRPr b="0" lang="en-US" sz="2400" strike="noStrike" u="none">
              <a:solidFill>
                <a:srgbClr val="ffffcc"/>
              </a:solidFill>
              <a:effectLst/>
              <a:uFillTx/>
              <a:latin typeface="Tahoma"/>
            </a:endParaRPr>
          </a:p>
        </p:txBody>
      </p:sp>
      <p:sp>
        <p:nvSpPr>
          <p:cNvPr id="148"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49"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cxnSp>
        <p:nvCxnSpPr>
          <p:cNvPr id="150" name=""/>
          <p:cNvCxnSpPr>
            <a:stCxn id="138" idx="3"/>
            <a:endCxn id="141" idx="1"/>
          </p:cNvCxnSpPr>
          <p:nvPr/>
        </p:nvCxnSpPr>
        <p:spPr>
          <a:xfrm flipH="1" rot="16200000">
            <a:off x="425880" y="2101680"/>
            <a:ext cx="607320" cy="394200"/>
          </a:xfrm>
          <a:prstGeom prst="bentConnector2">
            <a:avLst/>
          </a:prstGeom>
          <a:ln w="12600">
            <a:solidFill>
              <a:srgbClr val="ffffcc"/>
            </a:solidFill>
            <a:miter/>
            <a:tailEnd len="sm" type="triangle" w="sm"/>
          </a:ln>
        </p:spPr>
      </p:cxnSp>
      <p:cxnSp>
        <p:nvCxnSpPr>
          <p:cNvPr id="151" name=""/>
          <p:cNvCxnSpPr>
            <a:stCxn id="141" idx="1"/>
            <a:endCxn id="142" idx="1"/>
          </p:cNvCxnSpPr>
          <p:nvPr/>
        </p:nvCxnSpPr>
        <p:spPr>
          <a:xfrm flipH="1" flipV="1" rot="10800000">
            <a:off x="925920" y="2601000"/>
            <a:ext cx="686520" cy="749880"/>
          </a:xfrm>
          <a:prstGeom prst="bentConnector3">
            <a:avLst>
              <a:gd name="adj1" fmla="val -33315"/>
            </a:avLst>
          </a:prstGeom>
          <a:ln w="12600">
            <a:solidFill>
              <a:srgbClr val="ffffcc"/>
            </a:solidFill>
            <a:miter/>
            <a:tailEnd len="sm" type="triangle" w="sm"/>
          </a:ln>
        </p:spPr>
      </p:cxnSp>
      <p:cxnSp>
        <p:nvCxnSpPr>
          <p:cNvPr id="152" name=""/>
          <p:cNvCxnSpPr>
            <a:stCxn id="142" idx="1"/>
            <a:endCxn id="145" idx="1"/>
          </p:cNvCxnSpPr>
          <p:nvPr/>
        </p:nvCxnSpPr>
        <p:spPr>
          <a:xfrm flipH="1" flipV="1" rot="10800000">
            <a:off x="1611720" y="3350160"/>
            <a:ext cx="1753560" cy="762840"/>
          </a:xfrm>
          <a:prstGeom prst="bentConnector3">
            <a:avLst>
              <a:gd name="adj1" fmla="val -13039"/>
            </a:avLst>
          </a:prstGeom>
          <a:ln w="12600">
            <a:solidFill>
              <a:srgbClr val="ffffcc"/>
            </a:solidFill>
            <a:miter/>
            <a:tailEnd len="sm" type="triangle" w="sm"/>
          </a:ln>
        </p:spPr>
      </p:cxnSp>
      <p:cxnSp>
        <p:nvCxnSpPr>
          <p:cNvPr id="153" name=""/>
          <p:cNvCxnSpPr>
            <a:stCxn id="145" idx="1"/>
            <a:endCxn id="143" idx="1"/>
          </p:cNvCxnSpPr>
          <p:nvPr/>
        </p:nvCxnSpPr>
        <p:spPr>
          <a:xfrm flipH="1" flipV="1" rot="10800000">
            <a:off x="3365280" y="4112280"/>
            <a:ext cx="1289520" cy="764280"/>
          </a:xfrm>
          <a:prstGeom prst="bentConnector3">
            <a:avLst>
              <a:gd name="adj1" fmla="val -17732"/>
            </a:avLst>
          </a:prstGeom>
          <a:ln w="12600">
            <a:solidFill>
              <a:srgbClr val="ffffcc"/>
            </a:solidFill>
            <a:miter/>
            <a:tailEnd len="sm" type="triangle" w="sm"/>
          </a:ln>
        </p:spPr>
      </p:cxnSp>
      <p:cxnSp>
        <p:nvCxnSpPr>
          <p:cNvPr id="154" name=""/>
          <p:cNvCxnSpPr>
            <a:stCxn id="143" idx="1"/>
            <a:endCxn id="144" idx="1"/>
          </p:cNvCxnSpPr>
          <p:nvPr/>
        </p:nvCxnSpPr>
        <p:spPr>
          <a:xfrm flipH="1" flipV="1" rot="10800000">
            <a:off x="4654080" y="4876560"/>
            <a:ext cx="1448640" cy="762480"/>
          </a:xfrm>
          <a:prstGeom prst="bentConnector3">
            <a:avLst>
              <a:gd name="adj1" fmla="val -15784"/>
            </a:avLst>
          </a:prstGeom>
          <a:ln w="12600">
            <a:solidFill>
              <a:srgbClr val="ffffcc"/>
            </a:solidFill>
            <a:miter/>
            <a:tailEnd len="sm" type="triangle" w="sm"/>
          </a:ln>
        </p:spPr>
      </p:cxn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1599840" y="228600"/>
            <a:ext cx="5638680" cy="6732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Overview </a:t>
            </a:r>
            <a:br>
              <a:rPr sz="4400"/>
            </a:br>
            <a:r>
              <a:rPr b="1" i="1" lang="en-US" sz="2400" strike="noStrike" u="none">
                <a:solidFill>
                  <a:srgbClr val="ffcc66"/>
                </a:solidFill>
                <a:effectLst/>
                <a:uFillTx/>
                <a:latin typeface="Tahoma"/>
              </a:rPr>
              <a:t>Multiple MDMA Scenario</a:t>
            </a:r>
            <a:endParaRPr b="0" i="1" lang="en-US" sz="2400" strike="noStrike" u="none">
              <a:solidFill>
                <a:srgbClr val="ffcc66"/>
              </a:solidFill>
              <a:effectLst/>
              <a:uFillTx/>
              <a:latin typeface="Tahoma"/>
            </a:endParaRPr>
          </a:p>
        </p:txBody>
      </p:sp>
      <p:sp>
        <p:nvSpPr>
          <p:cNvPr id="156" name=""/>
          <p:cNvSpPr/>
          <p:nvPr/>
        </p:nvSpPr>
        <p:spPr>
          <a:xfrm>
            <a:off x="463680" y="1225440"/>
            <a:ext cx="1358640" cy="749520"/>
          </a:xfrm>
          <a:prstGeom prst="ellipse">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57" name=""/>
          <p:cNvSpPr/>
          <p:nvPr/>
        </p:nvSpPr>
        <p:spPr>
          <a:xfrm>
            <a:off x="685800" y="1460520"/>
            <a:ext cx="901800" cy="36324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Meter</a:t>
            </a:r>
            <a:endParaRPr b="0" lang="en-US" sz="1800" strike="noStrike" u="none">
              <a:solidFill>
                <a:srgbClr val="ffffcc"/>
              </a:solidFill>
              <a:effectLst/>
              <a:uFillTx/>
              <a:latin typeface="Tahoma"/>
            </a:endParaRPr>
          </a:p>
        </p:txBody>
      </p:sp>
      <p:sp>
        <p:nvSpPr>
          <p:cNvPr id="158" name=""/>
          <p:cNvSpPr/>
          <p:nvPr/>
        </p:nvSpPr>
        <p:spPr>
          <a:xfrm>
            <a:off x="235080" y="2292480"/>
            <a:ext cx="1815840" cy="44424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Data Collection</a:t>
            </a:r>
            <a:endParaRPr b="0" lang="en-US" sz="1800" strike="noStrike" u="none">
              <a:solidFill>
                <a:srgbClr val="ffffcc"/>
              </a:solidFill>
              <a:effectLst/>
              <a:uFillTx/>
              <a:latin typeface="Tahoma"/>
            </a:endParaRPr>
          </a:p>
        </p:txBody>
      </p:sp>
      <p:sp>
        <p:nvSpPr>
          <p:cNvPr id="159" name=""/>
          <p:cNvSpPr/>
          <p:nvPr/>
        </p:nvSpPr>
        <p:spPr>
          <a:xfrm>
            <a:off x="235080" y="2978280"/>
            <a:ext cx="1815840" cy="5968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VEE, DLF, Load </a:t>
            </a:r>
            <a:endParaRPr b="0" lang="en-US" sz="18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Profiles</a:t>
            </a:r>
            <a:endParaRPr b="0" lang="en-US" sz="1800" strike="noStrike" u="none">
              <a:solidFill>
                <a:srgbClr val="ffffcc"/>
              </a:solidFill>
              <a:effectLst/>
              <a:uFillTx/>
              <a:latin typeface="Tahoma"/>
            </a:endParaRPr>
          </a:p>
        </p:txBody>
      </p:sp>
      <p:sp>
        <p:nvSpPr>
          <p:cNvPr id="160" name=""/>
          <p:cNvSpPr/>
          <p:nvPr/>
        </p:nvSpPr>
        <p:spPr>
          <a:xfrm>
            <a:off x="3664080" y="6178680"/>
            <a:ext cx="1815840" cy="44424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CA - ISO</a:t>
            </a:r>
            <a:endParaRPr b="0" lang="en-US" sz="1800" strike="noStrike" u="none">
              <a:solidFill>
                <a:srgbClr val="ffffcc"/>
              </a:solidFill>
              <a:effectLst/>
              <a:uFillTx/>
              <a:latin typeface="Tahoma"/>
            </a:endParaRPr>
          </a:p>
        </p:txBody>
      </p:sp>
      <p:sp>
        <p:nvSpPr>
          <p:cNvPr id="161" name=""/>
          <p:cNvSpPr/>
          <p:nvPr/>
        </p:nvSpPr>
        <p:spPr>
          <a:xfrm>
            <a:off x="235080" y="3816360"/>
            <a:ext cx="1815840" cy="44460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MDMA 1</a:t>
            </a:r>
            <a:endParaRPr b="0" lang="en-US" sz="1800" strike="noStrike" u="none">
              <a:solidFill>
                <a:srgbClr val="ffffcc"/>
              </a:solidFill>
              <a:effectLst/>
              <a:uFillTx/>
              <a:latin typeface="Tahoma"/>
            </a:endParaRPr>
          </a:p>
        </p:txBody>
      </p:sp>
      <p:sp>
        <p:nvSpPr>
          <p:cNvPr id="162" name=""/>
          <p:cNvSpPr/>
          <p:nvPr/>
        </p:nvSpPr>
        <p:spPr>
          <a:xfrm>
            <a:off x="3664080" y="5416560"/>
            <a:ext cx="1815840" cy="5968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SC Submitted</a:t>
            </a:r>
            <a:endParaRPr b="0" lang="en-US" sz="18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 Data</a:t>
            </a:r>
            <a:endParaRPr b="0" lang="en-US" sz="1800" strike="noStrike" u="none">
              <a:solidFill>
                <a:srgbClr val="ffffcc"/>
              </a:solidFill>
              <a:effectLst/>
              <a:uFillTx/>
              <a:latin typeface="Tahoma"/>
            </a:endParaRPr>
          </a:p>
        </p:txBody>
      </p:sp>
      <p:sp>
        <p:nvSpPr>
          <p:cNvPr id="163" name=""/>
          <p:cNvSpPr/>
          <p:nvPr/>
        </p:nvSpPr>
        <p:spPr>
          <a:xfrm>
            <a:off x="3664080" y="4578480"/>
            <a:ext cx="1815840" cy="5968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Aggregation </a:t>
            </a:r>
            <a:endParaRPr b="0" lang="en-US" sz="18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of Data</a:t>
            </a:r>
            <a:endParaRPr b="0" lang="en-US" sz="1800" strike="noStrike" u="none">
              <a:solidFill>
                <a:srgbClr val="ffffcc"/>
              </a:solidFill>
              <a:effectLst/>
              <a:uFillTx/>
              <a:latin typeface="Tahoma"/>
            </a:endParaRPr>
          </a:p>
        </p:txBody>
      </p:sp>
      <p:sp>
        <p:nvSpPr>
          <p:cNvPr id="164" name=""/>
          <p:cNvSpPr/>
          <p:nvPr/>
        </p:nvSpPr>
        <p:spPr>
          <a:xfrm>
            <a:off x="3892680" y="1225440"/>
            <a:ext cx="1358640" cy="749520"/>
          </a:xfrm>
          <a:prstGeom prst="ellipse">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65" name=""/>
          <p:cNvSpPr/>
          <p:nvPr/>
        </p:nvSpPr>
        <p:spPr>
          <a:xfrm>
            <a:off x="4114800" y="1460520"/>
            <a:ext cx="901800" cy="36324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Meter</a:t>
            </a:r>
            <a:endParaRPr b="0" lang="en-US" sz="1800" strike="noStrike" u="none">
              <a:solidFill>
                <a:srgbClr val="ffffcc"/>
              </a:solidFill>
              <a:effectLst/>
              <a:uFillTx/>
              <a:latin typeface="Tahoma"/>
            </a:endParaRPr>
          </a:p>
        </p:txBody>
      </p:sp>
      <p:sp>
        <p:nvSpPr>
          <p:cNvPr id="166" name=""/>
          <p:cNvSpPr/>
          <p:nvPr/>
        </p:nvSpPr>
        <p:spPr>
          <a:xfrm>
            <a:off x="3664080" y="2292480"/>
            <a:ext cx="1815840" cy="44424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Data Collection</a:t>
            </a:r>
            <a:endParaRPr b="0" lang="en-US" sz="1800" strike="noStrike" u="none">
              <a:solidFill>
                <a:srgbClr val="ffffcc"/>
              </a:solidFill>
              <a:effectLst/>
              <a:uFillTx/>
              <a:latin typeface="Tahoma"/>
            </a:endParaRPr>
          </a:p>
        </p:txBody>
      </p:sp>
      <p:sp>
        <p:nvSpPr>
          <p:cNvPr id="167" name=""/>
          <p:cNvSpPr/>
          <p:nvPr/>
        </p:nvSpPr>
        <p:spPr>
          <a:xfrm>
            <a:off x="3664080" y="2978280"/>
            <a:ext cx="1815840" cy="5968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VEE, DLF, Load </a:t>
            </a:r>
            <a:endParaRPr b="0" lang="en-US" sz="18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Profiles</a:t>
            </a:r>
            <a:endParaRPr b="0" lang="en-US" sz="1800" strike="noStrike" u="none">
              <a:solidFill>
                <a:srgbClr val="ffffcc"/>
              </a:solidFill>
              <a:effectLst/>
              <a:uFillTx/>
              <a:latin typeface="Tahoma"/>
            </a:endParaRPr>
          </a:p>
        </p:txBody>
      </p:sp>
      <p:sp>
        <p:nvSpPr>
          <p:cNvPr id="168" name=""/>
          <p:cNvSpPr/>
          <p:nvPr/>
        </p:nvSpPr>
        <p:spPr>
          <a:xfrm>
            <a:off x="3664080" y="3816360"/>
            <a:ext cx="1815840" cy="44460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MDMA 2</a:t>
            </a:r>
            <a:endParaRPr b="0" lang="en-US" sz="1800" strike="noStrike" u="none">
              <a:solidFill>
                <a:srgbClr val="ffffcc"/>
              </a:solidFill>
              <a:effectLst/>
              <a:uFillTx/>
              <a:latin typeface="Tahoma"/>
            </a:endParaRPr>
          </a:p>
        </p:txBody>
      </p:sp>
      <p:sp>
        <p:nvSpPr>
          <p:cNvPr id="169" name=""/>
          <p:cNvSpPr/>
          <p:nvPr/>
        </p:nvSpPr>
        <p:spPr>
          <a:xfrm>
            <a:off x="7321680" y="1225440"/>
            <a:ext cx="1358640" cy="749520"/>
          </a:xfrm>
          <a:prstGeom prst="ellipse">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70" name=""/>
          <p:cNvSpPr/>
          <p:nvPr/>
        </p:nvSpPr>
        <p:spPr>
          <a:xfrm>
            <a:off x="7543800" y="1460520"/>
            <a:ext cx="901800" cy="36324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Meter</a:t>
            </a:r>
            <a:endParaRPr b="0" lang="en-US" sz="1800" strike="noStrike" u="none">
              <a:solidFill>
                <a:srgbClr val="ffffcc"/>
              </a:solidFill>
              <a:effectLst/>
              <a:uFillTx/>
              <a:latin typeface="Tahoma"/>
            </a:endParaRPr>
          </a:p>
        </p:txBody>
      </p:sp>
      <p:sp>
        <p:nvSpPr>
          <p:cNvPr id="171" name=""/>
          <p:cNvSpPr/>
          <p:nvPr/>
        </p:nvSpPr>
        <p:spPr>
          <a:xfrm>
            <a:off x="7093080" y="2292480"/>
            <a:ext cx="1815840" cy="44424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Data Collection</a:t>
            </a:r>
            <a:endParaRPr b="0" lang="en-US" sz="1800" strike="noStrike" u="none">
              <a:solidFill>
                <a:srgbClr val="ffffcc"/>
              </a:solidFill>
              <a:effectLst/>
              <a:uFillTx/>
              <a:latin typeface="Tahoma"/>
            </a:endParaRPr>
          </a:p>
        </p:txBody>
      </p:sp>
      <p:sp>
        <p:nvSpPr>
          <p:cNvPr id="172" name=""/>
          <p:cNvSpPr/>
          <p:nvPr/>
        </p:nvSpPr>
        <p:spPr>
          <a:xfrm>
            <a:off x="7093080" y="2978280"/>
            <a:ext cx="1815840" cy="5968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VEE, DLF, Load </a:t>
            </a:r>
            <a:endParaRPr b="0" lang="en-US" sz="18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Profiles</a:t>
            </a:r>
            <a:endParaRPr b="0" lang="en-US" sz="1800" strike="noStrike" u="none">
              <a:solidFill>
                <a:srgbClr val="ffffcc"/>
              </a:solidFill>
              <a:effectLst/>
              <a:uFillTx/>
              <a:latin typeface="Tahoma"/>
            </a:endParaRPr>
          </a:p>
        </p:txBody>
      </p:sp>
      <p:sp>
        <p:nvSpPr>
          <p:cNvPr id="173" name=""/>
          <p:cNvSpPr/>
          <p:nvPr/>
        </p:nvSpPr>
        <p:spPr>
          <a:xfrm>
            <a:off x="7093080" y="3816360"/>
            <a:ext cx="1815840" cy="44460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MDMA 3</a:t>
            </a:r>
            <a:endParaRPr b="0" lang="en-US" sz="1800" strike="noStrike" u="none">
              <a:solidFill>
                <a:srgbClr val="ffffcc"/>
              </a:solidFill>
              <a:effectLst/>
              <a:uFillTx/>
              <a:latin typeface="Tahoma"/>
            </a:endParaRPr>
          </a:p>
        </p:txBody>
      </p:sp>
      <p:sp>
        <p:nvSpPr>
          <p:cNvPr id="174" name=""/>
          <p:cNvSpPr/>
          <p:nvPr/>
        </p:nvSpPr>
        <p:spPr>
          <a:xfrm>
            <a:off x="1143000" y="2744640"/>
            <a:ext cx="0" cy="22716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75" name=""/>
          <p:cNvSpPr/>
          <p:nvPr/>
        </p:nvSpPr>
        <p:spPr>
          <a:xfrm>
            <a:off x="1143000" y="3583080"/>
            <a:ext cx="0" cy="22680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76" name=""/>
          <p:cNvSpPr/>
          <p:nvPr/>
        </p:nvSpPr>
        <p:spPr>
          <a:xfrm>
            <a:off x="1144440" y="4268880"/>
            <a:ext cx="2513160" cy="60804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77" name=""/>
          <p:cNvSpPr/>
          <p:nvPr/>
        </p:nvSpPr>
        <p:spPr>
          <a:xfrm>
            <a:off x="4572000" y="2744640"/>
            <a:ext cx="0" cy="22716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78" name=""/>
          <p:cNvSpPr/>
          <p:nvPr/>
        </p:nvSpPr>
        <p:spPr>
          <a:xfrm>
            <a:off x="4572000" y="3583080"/>
            <a:ext cx="0" cy="22680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79" name=""/>
          <p:cNvSpPr/>
          <p:nvPr/>
        </p:nvSpPr>
        <p:spPr>
          <a:xfrm>
            <a:off x="4572000" y="4268880"/>
            <a:ext cx="0" cy="30312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80" name=""/>
          <p:cNvSpPr/>
          <p:nvPr/>
        </p:nvSpPr>
        <p:spPr>
          <a:xfrm>
            <a:off x="4572000" y="5183280"/>
            <a:ext cx="0" cy="22680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81" name=""/>
          <p:cNvSpPr/>
          <p:nvPr/>
        </p:nvSpPr>
        <p:spPr>
          <a:xfrm>
            <a:off x="8001000" y="2744640"/>
            <a:ext cx="0" cy="22716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82" name=""/>
          <p:cNvSpPr/>
          <p:nvPr/>
        </p:nvSpPr>
        <p:spPr>
          <a:xfrm>
            <a:off x="8001000" y="3583080"/>
            <a:ext cx="0" cy="22680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83" name=""/>
          <p:cNvSpPr/>
          <p:nvPr/>
        </p:nvSpPr>
        <p:spPr>
          <a:xfrm>
            <a:off x="1143000" y="1982880"/>
            <a:ext cx="0" cy="30312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84" name=""/>
          <p:cNvSpPr/>
          <p:nvPr/>
        </p:nvSpPr>
        <p:spPr>
          <a:xfrm>
            <a:off x="4572000" y="1982880"/>
            <a:ext cx="0" cy="30312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85" name=""/>
          <p:cNvSpPr/>
          <p:nvPr/>
        </p:nvSpPr>
        <p:spPr>
          <a:xfrm>
            <a:off x="8001000" y="1982880"/>
            <a:ext cx="0" cy="30312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86" name=""/>
          <p:cNvSpPr/>
          <p:nvPr/>
        </p:nvSpPr>
        <p:spPr>
          <a:xfrm flipH="1">
            <a:off x="5487480" y="4268880"/>
            <a:ext cx="2513160" cy="60804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187"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188"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89" name="PlaceHolder 1"/>
          <p:cNvSpPr>
            <a:spLocks noGrp="1"/>
          </p:cNvSpPr>
          <p:nvPr>
            <p:ph type="title"/>
          </p:nvPr>
        </p:nvSpPr>
        <p:spPr>
          <a:xfrm>
            <a:off x="1219320" y="457200"/>
            <a:ext cx="6705360" cy="9144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fcc66"/>
                </a:solidFill>
                <a:effectLst/>
                <a:uFillTx/>
                <a:latin typeface="Tahoma"/>
              </a:rPr>
              <a:t>Meter Data Exchange File Process</a:t>
            </a:r>
            <a:br>
              <a:rPr sz="2800"/>
            </a:br>
            <a:r>
              <a:rPr b="1" i="1" lang="en-US" sz="2800" strike="noStrike" u="none">
                <a:solidFill>
                  <a:srgbClr val="ffcc66"/>
                </a:solidFill>
                <a:effectLst/>
                <a:uFillTx/>
                <a:latin typeface="Tahoma"/>
              </a:rPr>
              <a:t>(MDEF)</a:t>
            </a:r>
            <a:endParaRPr b="0" i="1" lang="en-US" sz="2800" strike="noStrike" u="none">
              <a:solidFill>
                <a:srgbClr val="ffcc66"/>
              </a:solidFill>
              <a:effectLst/>
              <a:uFillTx/>
              <a:latin typeface="Tahoma"/>
            </a:endParaRPr>
          </a:p>
        </p:txBody>
      </p:sp>
      <p:sp>
        <p:nvSpPr>
          <p:cNvPr id="190" name=""/>
          <p:cNvSpPr/>
          <p:nvPr/>
        </p:nvSpPr>
        <p:spPr>
          <a:xfrm>
            <a:off x="158760" y="1530360"/>
            <a:ext cx="1511280" cy="901800"/>
          </a:xfrm>
          <a:prstGeom prst="ellipse">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91" name=""/>
          <p:cNvSpPr/>
          <p:nvPr/>
        </p:nvSpPr>
        <p:spPr>
          <a:xfrm>
            <a:off x="380880" y="1752480"/>
            <a:ext cx="1103400" cy="45468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Meter</a:t>
            </a:r>
            <a:endParaRPr b="0" lang="en-US" sz="2400" strike="noStrike" u="none">
              <a:solidFill>
                <a:srgbClr val="ffffcc"/>
              </a:solidFill>
              <a:effectLst/>
              <a:uFillTx/>
              <a:latin typeface="Tahoma"/>
            </a:endParaRPr>
          </a:p>
        </p:txBody>
      </p:sp>
      <p:sp>
        <p:nvSpPr>
          <p:cNvPr id="192" name=""/>
          <p:cNvSpPr/>
          <p:nvPr/>
        </p:nvSpPr>
        <p:spPr>
          <a:xfrm>
            <a:off x="920880" y="2673360"/>
            <a:ext cx="2197080" cy="444600"/>
          </a:xfrm>
          <a:prstGeom prst="rect">
            <a:avLst/>
          </a:prstGeom>
          <a:solidFill>
            <a:srgbClr val="ffffff"/>
          </a:solidFill>
          <a:ln w="12600">
            <a:solidFill>
              <a:srgbClr val="ffffcc"/>
            </a:solidFill>
            <a:miter/>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93" name=""/>
          <p:cNvSpPr/>
          <p:nvPr/>
        </p:nvSpPr>
        <p:spPr>
          <a:xfrm>
            <a:off x="903240" y="2679840"/>
            <a:ext cx="2248200" cy="4546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Data Collection</a:t>
            </a:r>
            <a:endParaRPr b="0" lang="en-US" sz="2400" strike="noStrike" u="none">
              <a:solidFill>
                <a:srgbClr val="ffffcc"/>
              </a:solidFill>
              <a:effectLst/>
              <a:uFillTx/>
              <a:latin typeface="Tahoma"/>
            </a:endParaRPr>
          </a:p>
        </p:txBody>
      </p:sp>
      <p:sp>
        <p:nvSpPr>
          <p:cNvPr id="194" name=""/>
          <p:cNvSpPr/>
          <p:nvPr/>
        </p:nvSpPr>
        <p:spPr>
          <a:xfrm>
            <a:off x="1604880" y="3365640"/>
            <a:ext cx="3484800" cy="4546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VEE, DLF, Load Profiles</a:t>
            </a:r>
            <a:endParaRPr b="0" lang="en-US" sz="2400" strike="noStrike" u="none">
              <a:solidFill>
                <a:srgbClr val="ffffcc"/>
              </a:solidFill>
              <a:effectLst/>
              <a:uFillTx/>
              <a:latin typeface="Tahoma"/>
            </a:endParaRPr>
          </a:p>
        </p:txBody>
      </p:sp>
      <p:sp>
        <p:nvSpPr>
          <p:cNvPr id="195" name=""/>
          <p:cNvSpPr/>
          <p:nvPr/>
        </p:nvSpPr>
        <p:spPr>
          <a:xfrm>
            <a:off x="6483240" y="6102360"/>
            <a:ext cx="2349720" cy="44460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96" name=""/>
          <p:cNvSpPr/>
          <p:nvPr/>
        </p:nvSpPr>
        <p:spPr>
          <a:xfrm>
            <a:off x="3362400" y="4051440"/>
            <a:ext cx="2892600" cy="4546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Aggregation of Data</a:t>
            </a:r>
            <a:endParaRPr b="0" lang="en-US" sz="2400" strike="noStrike" u="none">
              <a:solidFill>
                <a:srgbClr val="ffffcc"/>
              </a:solidFill>
              <a:effectLst/>
              <a:uFillTx/>
              <a:latin typeface="Tahoma"/>
            </a:endParaRPr>
          </a:p>
        </p:txBody>
      </p:sp>
      <p:sp>
        <p:nvSpPr>
          <p:cNvPr id="197" name=""/>
          <p:cNvSpPr/>
          <p:nvPr/>
        </p:nvSpPr>
        <p:spPr>
          <a:xfrm>
            <a:off x="5221440" y="5486400"/>
            <a:ext cx="2790360" cy="454680"/>
          </a:xfrm>
          <a:prstGeom prst="rect">
            <a:avLst/>
          </a:prstGeom>
          <a:gradFill rotWithShape="0">
            <a:gsLst>
              <a:gs pos="0">
                <a:srgbClr val="000000"/>
              </a:gs>
              <a:gs pos="100000">
                <a:srgbClr val="ff9933"/>
              </a:gs>
            </a:gsLst>
            <a:lin ang="5400000"/>
          </a:grad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SC Submitted Data</a:t>
            </a:r>
            <a:endParaRPr b="0" lang="en-US" sz="2400" strike="noStrike" u="none">
              <a:solidFill>
                <a:srgbClr val="ffffcc"/>
              </a:solidFill>
              <a:effectLst/>
              <a:uFillTx/>
              <a:latin typeface="Tahoma"/>
            </a:endParaRPr>
          </a:p>
        </p:txBody>
      </p:sp>
      <p:sp>
        <p:nvSpPr>
          <p:cNvPr id="198" name=""/>
          <p:cNvSpPr/>
          <p:nvPr/>
        </p:nvSpPr>
        <p:spPr>
          <a:xfrm>
            <a:off x="6996600" y="6108840"/>
            <a:ext cx="1400760" cy="4546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CA - ISO</a:t>
            </a:r>
            <a:endParaRPr b="0" lang="en-US" sz="2400" strike="noStrike" u="none">
              <a:solidFill>
                <a:srgbClr val="ffffcc"/>
              </a:solidFill>
              <a:effectLst/>
              <a:uFillTx/>
              <a:latin typeface="Tahoma"/>
            </a:endParaRPr>
          </a:p>
        </p:txBody>
      </p:sp>
      <p:sp>
        <p:nvSpPr>
          <p:cNvPr id="199" name=""/>
          <p:cNvSpPr/>
          <p:nvPr/>
        </p:nvSpPr>
        <p:spPr>
          <a:xfrm>
            <a:off x="4197240" y="4730760"/>
            <a:ext cx="2959200" cy="444600"/>
          </a:xfrm>
          <a:prstGeom prst="rect">
            <a:avLst/>
          </a:prstGeom>
          <a:gradFill rotWithShape="0">
            <a:gsLst>
              <a:gs pos="0">
                <a:srgbClr val="000000"/>
              </a:gs>
              <a:gs pos="100000">
                <a:srgbClr val="ff9933"/>
              </a:gs>
            </a:gsLst>
            <a:lin ang="5400000"/>
          </a:gradFill>
          <a:ln w="12600">
            <a:solidFill>
              <a:srgbClr val="ffffff"/>
            </a:solidFill>
            <a:prstDash val="dashDot"/>
            <a:miter/>
          </a:ln>
        </p:spPr>
        <p:style>
          <a:lnRef idx="0"/>
          <a:fillRef idx="0"/>
          <a:effectRef idx="0"/>
          <a:fontRef idx="minor"/>
        </p:style>
        <p:txBody>
          <a:bodyPr wrap="none"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Validation</a:t>
            </a:r>
            <a:endParaRPr b="0" lang="en-US" sz="2400" strike="noStrike" u="none">
              <a:solidFill>
                <a:srgbClr val="ffffcc"/>
              </a:solidFill>
              <a:effectLst/>
              <a:uFillTx/>
              <a:latin typeface="Tahoma"/>
            </a:endParaRPr>
          </a:p>
        </p:txBody>
      </p:sp>
      <p:sp>
        <p:nvSpPr>
          <p:cNvPr id="200" name=""/>
          <p:cNvSpPr/>
          <p:nvPr/>
        </p:nvSpPr>
        <p:spPr>
          <a:xfrm>
            <a:off x="241200" y="5130720"/>
            <a:ext cx="3124800" cy="5461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ffcc"/>
                </a:solidFill>
                <a:effectLst/>
                <a:uFillTx/>
                <a:latin typeface="Tahoma"/>
              </a:rPr>
              <a:t>Controls at every Level to create</a:t>
            </a:r>
            <a:endParaRPr b="0" lang="en-US" sz="15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500" strike="noStrike" u="none">
                <a:solidFill>
                  <a:srgbClr val="ffffcc"/>
                </a:solidFill>
                <a:effectLst/>
                <a:uFillTx/>
                <a:latin typeface="Tahoma"/>
              </a:rPr>
              <a:t>the Perfect SQMD File</a:t>
            </a:r>
            <a:endParaRPr b="0" lang="en-US" sz="1500" strike="noStrike" u="none">
              <a:solidFill>
                <a:srgbClr val="ffffcc"/>
              </a:solidFill>
              <a:effectLst/>
              <a:uFillTx/>
              <a:latin typeface="Tahoma"/>
            </a:endParaRPr>
          </a:p>
        </p:txBody>
      </p:sp>
      <p:sp>
        <p:nvSpPr>
          <p:cNvPr id="201"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202"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cxnSp>
        <p:nvCxnSpPr>
          <p:cNvPr id="203" name=""/>
          <p:cNvCxnSpPr>
            <a:stCxn id="190" idx="3"/>
            <a:endCxn id="193" idx="1"/>
          </p:cNvCxnSpPr>
          <p:nvPr/>
        </p:nvCxnSpPr>
        <p:spPr>
          <a:xfrm flipH="1" rot="16200000">
            <a:off x="349200" y="2329560"/>
            <a:ext cx="606960" cy="548280"/>
          </a:xfrm>
          <a:prstGeom prst="bentConnector2">
            <a:avLst/>
          </a:prstGeom>
          <a:ln w="12600">
            <a:solidFill>
              <a:srgbClr val="ffffcc"/>
            </a:solidFill>
            <a:miter/>
            <a:tailEnd len="sm" type="triangle" w="sm"/>
          </a:ln>
        </p:spPr>
      </p:cxnSp>
      <p:cxnSp>
        <p:nvCxnSpPr>
          <p:cNvPr id="204" name=""/>
          <p:cNvCxnSpPr>
            <a:stCxn id="193" idx="1"/>
            <a:endCxn id="194" idx="1"/>
          </p:cNvCxnSpPr>
          <p:nvPr/>
        </p:nvCxnSpPr>
        <p:spPr>
          <a:xfrm flipH="1" flipV="1" rot="10800000">
            <a:off x="925920" y="2905560"/>
            <a:ext cx="762840" cy="686520"/>
          </a:xfrm>
          <a:prstGeom prst="bentConnector3">
            <a:avLst>
              <a:gd name="adj1" fmla="val -29981"/>
            </a:avLst>
          </a:prstGeom>
          <a:ln w="12600">
            <a:solidFill>
              <a:srgbClr val="ffffcc"/>
            </a:solidFill>
            <a:miter/>
            <a:tailEnd len="sm" type="triangle" w="sm"/>
          </a:ln>
        </p:spPr>
      </p:cxnSp>
      <p:cxnSp>
        <p:nvCxnSpPr>
          <p:cNvPr id="205" name=""/>
          <p:cNvCxnSpPr>
            <a:stCxn id="194" idx="1"/>
            <a:endCxn id="196" idx="1"/>
          </p:cNvCxnSpPr>
          <p:nvPr/>
        </p:nvCxnSpPr>
        <p:spPr>
          <a:xfrm flipH="1" flipV="1" rot="10800000">
            <a:off x="1688040" y="3591360"/>
            <a:ext cx="1677240" cy="686520"/>
          </a:xfrm>
          <a:prstGeom prst="bentConnector3">
            <a:avLst>
              <a:gd name="adj1" fmla="val -13632"/>
            </a:avLst>
          </a:prstGeom>
          <a:ln w="12600">
            <a:solidFill>
              <a:srgbClr val="ffffcc"/>
            </a:solidFill>
            <a:miter/>
            <a:tailEnd len="sm" type="triangle" w="sm"/>
          </a:ln>
        </p:spPr>
      </p:cxnSp>
      <p:cxnSp>
        <p:nvCxnSpPr>
          <p:cNvPr id="206" name=""/>
          <p:cNvCxnSpPr>
            <a:stCxn id="196" idx="1"/>
            <a:endCxn id="199" idx="1"/>
          </p:cNvCxnSpPr>
          <p:nvPr/>
        </p:nvCxnSpPr>
        <p:spPr>
          <a:xfrm flipH="1" flipV="1" rot="10800000">
            <a:off x="3365280" y="4277880"/>
            <a:ext cx="832320" cy="675360"/>
          </a:xfrm>
          <a:prstGeom prst="bentConnector3">
            <a:avLst>
              <a:gd name="adj1" fmla="val -27477"/>
            </a:avLst>
          </a:prstGeom>
          <a:ln w="12600">
            <a:solidFill>
              <a:srgbClr val="ffffcc"/>
            </a:solidFill>
            <a:miter/>
            <a:tailEnd len="sm" type="triangle" w="sm"/>
          </a:ln>
        </p:spPr>
      </p:cxnSp>
      <p:cxnSp>
        <p:nvCxnSpPr>
          <p:cNvPr id="207" name=""/>
          <p:cNvCxnSpPr>
            <a:stCxn id="199" idx="1"/>
          </p:cNvCxnSpPr>
          <p:nvPr/>
        </p:nvCxnSpPr>
        <p:spPr>
          <a:xfrm flipH="1" flipV="1" rot="10800000">
            <a:off x="4196880" y="4951800"/>
            <a:ext cx="991440" cy="686520"/>
          </a:xfrm>
          <a:prstGeom prst="bentConnector3">
            <a:avLst>
              <a:gd name="adj1" fmla="val -23065"/>
            </a:avLst>
          </a:prstGeom>
          <a:ln w="12600">
            <a:solidFill>
              <a:srgbClr val="ffffcc"/>
            </a:solidFill>
            <a:miter/>
            <a:tailEnd len="sm" type="triangle" w="sm"/>
          </a:ln>
        </p:spPr>
      </p:cxnSp>
      <p:cxnSp>
        <p:nvCxnSpPr>
          <p:cNvPr id="208" name=""/>
          <p:cNvCxnSpPr>
            <a:endCxn id="195" idx="1"/>
          </p:cNvCxnSpPr>
          <p:nvPr/>
        </p:nvCxnSpPr>
        <p:spPr>
          <a:xfrm flipH="1" flipV="1" rot="10800000">
            <a:off x="5187600" y="5637600"/>
            <a:ext cx="1296000" cy="686520"/>
          </a:xfrm>
          <a:prstGeom prst="bentConnector3">
            <a:avLst>
              <a:gd name="adj1" fmla="val -17643"/>
            </a:avLst>
          </a:prstGeom>
          <a:ln w="12600">
            <a:solidFill>
              <a:srgbClr val="ffffcc"/>
            </a:solidFill>
            <a:miter/>
            <a:tailEnd len="sm" type="triangle" w="sm"/>
          </a:ln>
        </p:spPr>
      </p:cxn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09" name=""/>
          <p:cNvSpPr/>
          <p:nvPr/>
        </p:nvSpPr>
        <p:spPr>
          <a:xfrm>
            <a:off x="990720" y="304920"/>
            <a:ext cx="6781680" cy="520560"/>
          </a:xfrm>
          <a:prstGeom prst="rect">
            <a:avLst/>
          </a:prstGeom>
          <a:noFill/>
          <a:ln w="0">
            <a:noFill/>
          </a:ln>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fcc66"/>
                </a:solidFill>
                <a:effectLst/>
                <a:uFillTx/>
                <a:latin typeface="Tahoma"/>
              </a:rPr>
              <a:t>Aggregation Data</a:t>
            </a:r>
            <a:endParaRPr b="0" lang="en-US" sz="2800" strike="noStrike" u="none">
              <a:solidFill>
                <a:srgbClr val="ffffcc"/>
              </a:solidFill>
              <a:effectLst/>
              <a:uFillTx/>
              <a:latin typeface="Tahoma"/>
            </a:endParaRPr>
          </a:p>
        </p:txBody>
      </p:sp>
      <p:sp>
        <p:nvSpPr>
          <p:cNvPr id="210" name=""/>
          <p:cNvSpPr/>
          <p:nvPr/>
        </p:nvSpPr>
        <p:spPr>
          <a:xfrm>
            <a:off x="228960" y="4038480"/>
            <a:ext cx="2145240" cy="307440"/>
          </a:xfrm>
          <a:prstGeom prst="rect">
            <a:avLst/>
          </a:prstGeom>
          <a:noFill/>
          <a:ln w="0">
            <a:noFill/>
          </a:ln>
        </p:spPr>
        <p:style>
          <a:lnRef idx="0"/>
          <a:fillRef idx="0"/>
          <a:effectRef idx="0"/>
          <a:fontRef idx="minor"/>
        </p:style>
        <p:txBody>
          <a:bodyPr wrap="none" lIns="90000" rIns="90000" tIns="46800" bIns="46800" anchor="t">
            <a:spAutoFit/>
          </a:bodyPr>
          <a:p>
            <a:pPr>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 Identifies UDC as well</a:t>
            </a:r>
            <a:endParaRPr b="0" lang="en-US" sz="1400" strike="noStrike" u="none">
              <a:solidFill>
                <a:srgbClr val="ffffcc"/>
              </a:solidFill>
              <a:effectLst/>
              <a:uFillTx/>
              <a:latin typeface="Tahoma"/>
            </a:endParaRPr>
          </a:p>
        </p:txBody>
      </p:sp>
      <p:sp>
        <p:nvSpPr>
          <p:cNvPr id="211" name=""/>
          <p:cNvSpPr/>
          <p:nvPr/>
        </p:nvSpPr>
        <p:spPr>
          <a:xfrm>
            <a:off x="1963800" y="4495680"/>
            <a:ext cx="3403440" cy="1374840"/>
          </a:xfrm>
          <a:prstGeom prst="rect">
            <a:avLst/>
          </a:prstGeom>
          <a:noFill/>
          <a:ln w="0">
            <a:noFill/>
          </a:ln>
        </p:spPr>
        <p:style>
          <a:lnRef idx="0"/>
          <a:fillRef idx="0"/>
          <a:effectRef idx="0"/>
          <a:fontRef idx="minor"/>
        </p:style>
        <p:txBody>
          <a:bodyPr wrap="none" lIns="90000" rIns="90000" tIns="46800" bIns="46800" anchor="t">
            <a:spAutoFit/>
          </a:bodyPr>
          <a:p>
            <a:pPr>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 Acct Codes (ESP, UDC)</a:t>
            </a:r>
            <a:endParaRPr b="0" lang="en-US" sz="1400" strike="noStrike" u="none">
              <a:solidFill>
                <a:srgbClr val="ffffcc"/>
              </a:solidFill>
              <a:effectLst/>
              <a:uFillTx/>
              <a:latin typeface="Tahoma"/>
            </a:endParaRPr>
          </a:p>
          <a:p>
            <a:pPr>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 Meter Number</a:t>
            </a:r>
            <a:endParaRPr b="0" lang="en-US" sz="1400" strike="noStrike" u="none">
              <a:solidFill>
                <a:srgbClr val="ffffcc"/>
              </a:solidFill>
              <a:effectLst/>
              <a:uFillTx/>
              <a:latin typeface="Tahoma"/>
            </a:endParaRPr>
          </a:p>
          <a:p>
            <a:pPr>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 Read Type</a:t>
            </a:r>
            <a:endParaRPr b="0" lang="en-US" sz="1400" strike="noStrike" u="none">
              <a:solidFill>
                <a:srgbClr val="ffffcc"/>
              </a:solidFill>
              <a:effectLst/>
              <a:uFillTx/>
              <a:latin typeface="Tahoma"/>
            </a:endParaRPr>
          </a:p>
          <a:p>
            <a:pPr>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 Cumulative Read Value, Read Period</a:t>
            </a:r>
            <a:endParaRPr b="0" lang="en-US" sz="1400" strike="noStrike" u="none">
              <a:solidFill>
                <a:srgbClr val="ffffcc"/>
              </a:solidFill>
              <a:effectLst/>
              <a:uFillTx/>
              <a:latin typeface="Tahoma"/>
            </a:endParaRPr>
          </a:p>
          <a:p>
            <a:pPr>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 Load Profile</a:t>
            </a:r>
            <a:endParaRPr b="0" lang="en-US" sz="1400" strike="noStrike" u="none">
              <a:solidFill>
                <a:srgbClr val="ffffcc"/>
              </a:solidFill>
              <a:effectLst/>
              <a:uFillTx/>
              <a:latin typeface="Tahoma"/>
            </a:endParaRPr>
          </a:p>
          <a:p>
            <a:pPr>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 DLF</a:t>
            </a:r>
            <a:endParaRPr b="0" lang="en-US" sz="1400" strike="noStrike" u="none">
              <a:solidFill>
                <a:srgbClr val="ffffcc"/>
              </a:solidFill>
              <a:effectLst/>
              <a:uFillTx/>
              <a:latin typeface="Tahoma"/>
            </a:endParaRPr>
          </a:p>
        </p:txBody>
      </p:sp>
      <p:sp>
        <p:nvSpPr>
          <p:cNvPr id="212" name=""/>
          <p:cNvSpPr/>
          <p:nvPr/>
        </p:nvSpPr>
        <p:spPr>
          <a:xfrm>
            <a:off x="5035680" y="3962520"/>
            <a:ext cx="2927160" cy="520920"/>
          </a:xfrm>
          <a:prstGeom prst="rect">
            <a:avLst/>
          </a:prstGeom>
          <a:noFill/>
          <a:ln w="0">
            <a:noFill/>
          </a:ln>
        </p:spPr>
        <p:style>
          <a:lnRef idx="0"/>
          <a:fillRef idx="0"/>
          <a:effectRef idx="0"/>
          <a:fontRef idx="minor"/>
        </p:style>
        <p:txBody>
          <a:bodyPr wrap="none" lIns="90000" rIns="90000" tIns="46800" bIns="46800" anchor="t">
            <a:spAutoFit/>
          </a:bodyPr>
          <a:p>
            <a:pPr>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 Meter Read Value (MWh)</a:t>
            </a:r>
            <a:endParaRPr b="0" lang="en-US" sz="1400" strike="noStrike" u="none">
              <a:solidFill>
                <a:srgbClr val="ffffcc"/>
              </a:solidFill>
              <a:effectLst/>
              <a:uFillTx/>
              <a:latin typeface="Tahoma"/>
            </a:endParaRPr>
          </a:p>
          <a:p>
            <a:pPr>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 Distribution Loss Value (MWh) </a:t>
            </a:r>
            <a:endParaRPr b="0" lang="en-US" sz="1400" strike="noStrike" u="none">
              <a:solidFill>
                <a:srgbClr val="ffffcc"/>
              </a:solidFill>
              <a:effectLst/>
              <a:uFillTx/>
              <a:latin typeface="Tahoma"/>
            </a:endParaRPr>
          </a:p>
        </p:txBody>
      </p:sp>
      <p:sp>
        <p:nvSpPr>
          <p:cNvPr id="213" name=""/>
          <p:cNvSpPr/>
          <p:nvPr/>
        </p:nvSpPr>
        <p:spPr>
          <a:xfrm>
            <a:off x="152280" y="2286000"/>
            <a:ext cx="1648080" cy="1556280"/>
          </a:xfrm>
          <a:prstGeom prst="rect">
            <a:avLst/>
          </a:prstGeom>
          <a:noFill/>
          <a:ln w="9360">
            <a:solidFill>
              <a:srgbClr val="ffffcc"/>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ISO </a:t>
            </a: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Load Zone</a:t>
            </a: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p:txBody>
      </p:sp>
      <p:sp>
        <p:nvSpPr>
          <p:cNvPr id="214" name=""/>
          <p:cNvSpPr/>
          <p:nvPr/>
        </p:nvSpPr>
        <p:spPr>
          <a:xfrm>
            <a:off x="1800360" y="2286000"/>
            <a:ext cx="1647720" cy="1556280"/>
          </a:xfrm>
          <a:prstGeom prst="rect">
            <a:avLst/>
          </a:prstGeom>
          <a:noFill/>
          <a:ln w="9360">
            <a:solidFill>
              <a:srgbClr val="ffffcc"/>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Customer </a:t>
            </a: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&amp; </a:t>
            </a: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Meter ID</a:t>
            </a:r>
            <a:r>
              <a:rPr b="0" lang="en-US" sz="1600" strike="noStrike" u="none">
                <a:solidFill>
                  <a:srgbClr val="ffffcc"/>
                </a:solidFill>
                <a:effectLst/>
                <a:uFillTx/>
                <a:latin typeface="Tahoma"/>
              </a:rPr>
              <a:t>  </a:t>
            </a: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p:txBody>
      </p:sp>
      <p:sp>
        <p:nvSpPr>
          <p:cNvPr id="215" name=""/>
          <p:cNvSpPr/>
          <p:nvPr/>
        </p:nvSpPr>
        <p:spPr>
          <a:xfrm>
            <a:off x="3448080" y="2514600"/>
            <a:ext cx="1273320" cy="1191240"/>
          </a:xfrm>
          <a:prstGeom prst="rect">
            <a:avLst/>
          </a:prstGeom>
          <a:noFill/>
          <a:ln w="9360">
            <a:solidFill>
              <a:srgbClr val="ffffcc"/>
            </a:solidFill>
            <a:miter/>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H1</a:t>
            </a:r>
            <a:endParaRPr b="0" lang="en-US" sz="2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216" name=""/>
          <p:cNvSpPr/>
          <p:nvPr/>
        </p:nvSpPr>
        <p:spPr>
          <a:xfrm>
            <a:off x="4721400" y="2514600"/>
            <a:ext cx="1271520" cy="1191240"/>
          </a:xfrm>
          <a:prstGeom prst="rect">
            <a:avLst/>
          </a:prstGeom>
          <a:noFill/>
          <a:ln w="9360">
            <a:solidFill>
              <a:srgbClr val="ffffcc"/>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H2</a:t>
            </a:r>
            <a:endParaRPr b="0" lang="en-US" sz="24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 </a:t>
            </a:r>
            <a:endParaRPr b="0" lang="en-US" sz="2400" strike="noStrike" u="none">
              <a:solidFill>
                <a:srgbClr val="ffffcc"/>
              </a:solidFill>
              <a:effectLst/>
              <a:uFillTx/>
              <a:latin typeface="Tahoma"/>
            </a:endParaRPr>
          </a:p>
        </p:txBody>
      </p:sp>
      <p:sp>
        <p:nvSpPr>
          <p:cNvPr id="217" name=""/>
          <p:cNvSpPr/>
          <p:nvPr/>
        </p:nvSpPr>
        <p:spPr>
          <a:xfrm>
            <a:off x="5992920" y="2514600"/>
            <a:ext cx="1272960" cy="1191240"/>
          </a:xfrm>
          <a:prstGeom prst="rect">
            <a:avLst/>
          </a:prstGeom>
          <a:noFill/>
          <a:ln w="9360">
            <a:solidFill>
              <a:srgbClr val="ffffcc"/>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H3</a:t>
            </a:r>
            <a:endParaRPr b="0" lang="en-US" sz="24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218" name=""/>
          <p:cNvSpPr/>
          <p:nvPr/>
        </p:nvSpPr>
        <p:spPr>
          <a:xfrm>
            <a:off x="7203960" y="3352680"/>
            <a:ext cx="43488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a:t>
            </a:r>
            <a:endParaRPr b="0" lang="en-US" sz="2400" strike="noStrike" u="none">
              <a:solidFill>
                <a:srgbClr val="ffffcc"/>
              </a:solidFill>
              <a:effectLst/>
              <a:uFillTx/>
              <a:latin typeface="Tahoma"/>
            </a:endParaRPr>
          </a:p>
        </p:txBody>
      </p:sp>
      <p:sp>
        <p:nvSpPr>
          <p:cNvPr id="219" name=""/>
          <p:cNvSpPr/>
          <p:nvPr/>
        </p:nvSpPr>
        <p:spPr>
          <a:xfrm>
            <a:off x="7566120" y="2514600"/>
            <a:ext cx="1272960" cy="1191240"/>
          </a:xfrm>
          <a:prstGeom prst="rect">
            <a:avLst/>
          </a:prstGeom>
          <a:noFill/>
          <a:ln w="9360">
            <a:solidFill>
              <a:srgbClr val="ffffcc"/>
            </a:solidFill>
            <a:miter/>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H24</a:t>
            </a:r>
            <a:endParaRPr b="0" lang="en-US" sz="24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220" name=""/>
          <p:cNvSpPr/>
          <p:nvPr/>
        </p:nvSpPr>
        <p:spPr>
          <a:xfrm>
            <a:off x="4781880" y="1981080"/>
            <a:ext cx="189144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Hourly Data</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21" name="PlaceHolder 1"/>
          <p:cNvSpPr>
            <a:spLocks noGrp="1"/>
          </p:cNvSpPr>
          <p:nvPr>
            <p:ph type="title"/>
          </p:nvPr>
        </p:nvSpPr>
        <p:spPr>
          <a:xfrm>
            <a:off x="1294920" y="533520"/>
            <a:ext cx="6324840" cy="52056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600" strike="noStrike" u="none">
                <a:solidFill>
                  <a:srgbClr val="ffcc66"/>
                </a:solidFill>
                <a:effectLst/>
                <a:uFillTx/>
                <a:latin typeface="Tahoma"/>
              </a:rPr>
              <a:t>The “Perfect SQMD File”</a:t>
            </a:r>
            <a:endParaRPr b="0" i="1" lang="en-US" sz="3600" strike="noStrike" u="none">
              <a:solidFill>
                <a:srgbClr val="ffcc66"/>
              </a:solidFill>
              <a:effectLst/>
              <a:uFillTx/>
              <a:latin typeface="Tahoma"/>
            </a:endParaRPr>
          </a:p>
        </p:txBody>
      </p:sp>
      <p:sp>
        <p:nvSpPr>
          <p:cNvPr id="222" name=""/>
          <p:cNvSpPr/>
          <p:nvPr/>
        </p:nvSpPr>
        <p:spPr>
          <a:xfrm>
            <a:off x="1700640" y="1981080"/>
            <a:ext cx="6558480" cy="447804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1.  Contains all meters for that day.</a:t>
            </a: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2.  Minimal estimated Data by (MDMA) </a:t>
            </a: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     Load Profiles applied properly to cumulative meter read</a:t>
            </a: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3.  The Distribution Loss Factor has been applied correctly</a:t>
            </a: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4.  The meters are reported in the appropriate load zone</a:t>
            </a: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5.  Usage is for the correct trade date and time</a:t>
            </a: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6.  Delivered in time</a:t>
            </a: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7.  Delivered on the right file format</a:t>
            </a: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8.  The usage equals the power purchased for that date</a:t>
            </a:r>
            <a:endParaRPr b="0" lang="en-US" sz="1800" strike="noStrike" u="none">
              <a:solidFill>
                <a:srgbClr val="ffffcc"/>
              </a:solidFill>
              <a:effectLst/>
              <a:uFillTx/>
              <a:latin typeface="Tahoma"/>
            </a:endParaRPr>
          </a:p>
        </p:txBody>
      </p:sp>
      <p:sp>
        <p:nvSpPr>
          <p:cNvPr id="223"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224"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25"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226"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227" name="PlaceHolder 1"/>
          <p:cNvSpPr>
            <a:spLocks noGrp="1"/>
          </p:cNvSpPr>
          <p:nvPr>
            <p:ph type="title"/>
          </p:nvPr>
        </p:nvSpPr>
        <p:spPr>
          <a:xfrm>
            <a:off x="2590560" y="228600"/>
            <a:ext cx="3352680" cy="4572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fcc66"/>
                </a:solidFill>
                <a:effectLst/>
                <a:uFillTx/>
                <a:latin typeface="Tahoma"/>
              </a:rPr>
              <a:t>Meter Aggregation</a:t>
            </a:r>
            <a:endParaRPr b="0" i="1" lang="en-US" sz="2800" strike="noStrike" u="none">
              <a:solidFill>
                <a:srgbClr val="ffcc66"/>
              </a:solidFill>
              <a:effectLst/>
              <a:uFillTx/>
              <a:latin typeface="Tahoma"/>
            </a:endParaRPr>
          </a:p>
        </p:txBody>
      </p:sp>
      <p:sp>
        <p:nvSpPr>
          <p:cNvPr id="228" name="PlaceHolder 2"/>
          <p:cNvSpPr>
            <a:spLocks noGrp="1"/>
          </p:cNvSpPr>
          <p:nvPr>
            <p:ph/>
          </p:nvPr>
        </p:nvSpPr>
        <p:spPr>
          <a:xfrm>
            <a:off x="380880" y="914040"/>
            <a:ext cx="7848720" cy="4876920"/>
          </a:xfrm>
          <a:prstGeom prst="rect">
            <a:avLst/>
          </a:prstGeom>
          <a:noFill/>
          <a:ln w="0">
            <a:noFill/>
          </a:ln>
        </p:spPr>
        <p:txBody>
          <a:bodyPr lIns="92160" rIns="92160" tIns="46080" bIns="46080" anchor="t">
            <a:normAutofit/>
          </a:bodyPr>
          <a:p>
            <a:pPr marL="343080" indent="-343080" algn="ctr">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PRE-AGGREGATION</a:t>
            </a:r>
            <a:endParaRPr b="0" lang="en-US" sz="1400" strike="noStrike" u="none">
              <a:solidFill>
                <a:srgbClr val="ffffcc"/>
              </a:solidFill>
              <a:effectLst/>
              <a:uFillTx/>
              <a:latin typeface="Tahoma"/>
            </a:endParaRPr>
          </a:p>
          <a:p>
            <a:pPr marL="343080" indent="-343080" algn="ctr">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SRD + 5</a:t>
            </a:r>
            <a:endParaRPr b="0" lang="en-US" sz="1800" strike="noStrike" u="none">
              <a:solidFill>
                <a:srgbClr val="ffffcc"/>
              </a:solidFill>
              <a:effectLst/>
              <a:uFillTx/>
              <a:latin typeface="Tahoma"/>
            </a:endParaRPr>
          </a:p>
          <a:p>
            <a:pPr lvl="2" marL="1143000" indent="0">
              <a:spcBef>
                <a:spcPts val="3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marL="343080" indent="-343080">
              <a:spcBef>
                <a:spcPts val="4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ffffcc"/>
                </a:solidFill>
                <a:effectLst/>
                <a:uFillTx/>
                <a:latin typeface="Tahoma"/>
              </a:rPr>
              <a:t>THE RULE - MDMA TO POST CORRECT, TIMELY DATA</a:t>
            </a:r>
            <a:endParaRPr b="0" lang="en-US" sz="1600" strike="noStrike" u="none">
              <a:solidFill>
                <a:srgbClr val="ffffcc"/>
              </a:solidFill>
              <a:effectLst/>
              <a:uFillTx/>
              <a:latin typeface="Tahoma"/>
            </a:endParaRPr>
          </a:p>
          <a:p>
            <a:pPr marL="343080" indent="-34308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lvl="2" marL="1143000" indent="-228600">
              <a:spcBef>
                <a:spcPts val="4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ffffcc"/>
                </a:solidFill>
                <a:effectLst/>
                <a:uFillTx/>
                <a:latin typeface="Tahoma"/>
              </a:rPr>
              <a:t>Timeliness For Validated Meter Reading Data </a:t>
            </a:r>
            <a:endParaRPr b="0" lang="en-US" sz="1600" strike="noStrike" u="none">
              <a:solidFill>
                <a:srgbClr val="ffffcc"/>
              </a:solidFill>
              <a:effectLst/>
              <a:uFillTx/>
              <a:latin typeface="Tahoma"/>
            </a:endParaRPr>
          </a:p>
          <a:p>
            <a:pPr lvl="2" marL="1143000" indent="0">
              <a:spcBef>
                <a:spcPts val="400"/>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lvl="2" marL="1143000" indent="-228600">
              <a:spcBef>
                <a:spcPts val="4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(A)      </a:t>
            </a:r>
            <a:r>
              <a:rPr b="0" lang="en-US" sz="1600" strike="noStrike" u="sng">
                <a:solidFill>
                  <a:srgbClr val="ffffcc"/>
                </a:solidFill>
                <a:effectLst/>
                <a:uFillTx/>
                <a:latin typeface="Tahoma"/>
              </a:rPr>
              <a:t>Interval Meters</a:t>
            </a:r>
            <a:r>
              <a:rPr b="0" lang="en-US" sz="1600" strike="noStrike" u="none">
                <a:solidFill>
                  <a:srgbClr val="ffffcc"/>
                </a:solidFill>
                <a:effectLst/>
                <a:uFillTx/>
                <a:latin typeface="Tahoma"/>
              </a:rPr>
              <a:t>:</a:t>
            </a:r>
            <a:endParaRPr b="0" lang="en-US" sz="1600" strike="noStrike" u="none">
              <a:solidFill>
                <a:srgbClr val="ffffcc"/>
              </a:solidFill>
              <a:effectLst/>
              <a:uFillTx/>
              <a:latin typeface="Tahoma"/>
            </a:endParaRPr>
          </a:p>
          <a:p>
            <a:pPr lvl="3" marL="1600200" indent="-228600">
              <a:spcBef>
                <a:spcPts val="4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(i)</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80% of all usage data must be available on the </a:t>
            </a:r>
            <a:r>
              <a:rPr b="1" lang="en-US" sz="1600" strike="noStrike" u="none">
                <a:solidFill>
                  <a:srgbClr val="ffffcc"/>
                </a:solidFill>
                <a:effectLst/>
                <a:uFillTx/>
                <a:latin typeface="Tahoma"/>
              </a:rPr>
              <a:t>first day</a:t>
            </a:r>
            <a:r>
              <a:rPr b="0" lang="en-US" sz="1600" strike="noStrike" u="none">
                <a:solidFill>
                  <a:srgbClr val="ffffcc"/>
                </a:solidFill>
                <a:effectLst/>
                <a:uFillTx/>
                <a:latin typeface="Tahoma"/>
              </a:rPr>
              <a:t> after </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the scheduled read date of the meter.</a:t>
            </a:r>
            <a:endParaRPr b="0" lang="en-US" sz="1600" strike="noStrike" u="none">
              <a:solidFill>
                <a:srgbClr val="ffffcc"/>
              </a:solidFill>
              <a:effectLst/>
              <a:uFillTx/>
              <a:latin typeface="Tahoma"/>
            </a:endParaRPr>
          </a:p>
          <a:p>
            <a:pPr lvl="3" marL="1600200" indent="-228600">
              <a:spcBef>
                <a:spcPts val="4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(ii)90% of all usage data must be available </a:t>
            </a:r>
            <a:r>
              <a:rPr b="1" lang="en-US" sz="1600" strike="noStrike" u="none">
                <a:solidFill>
                  <a:srgbClr val="ffffcc"/>
                </a:solidFill>
                <a:effectLst/>
                <a:uFillTx/>
                <a:latin typeface="Tahoma"/>
              </a:rPr>
              <a:t>within two </a:t>
            </a:r>
            <a:r>
              <a:rPr b="1" lang="en-US" sz="1600" strike="noStrike" u="none">
                <a:solidFill>
                  <a:srgbClr val="ffffcc"/>
                </a:solidFill>
                <a:effectLst/>
                <a:uFillTx/>
                <a:latin typeface="Tahoma"/>
              </a:rPr>
              <a:t>	</a:t>
            </a:r>
            <a:r>
              <a:rPr b="1" lang="en-US" sz="1600" strike="noStrike" u="none">
                <a:solidFill>
                  <a:srgbClr val="ffffcc"/>
                </a:solidFill>
                <a:effectLst/>
                <a:uFillTx/>
                <a:latin typeface="Tahoma"/>
              </a:rPr>
              <a:t>	</a:t>
            </a:r>
            <a:r>
              <a:rPr b="1" lang="en-US" sz="1600" strike="noStrike" u="none">
                <a:solidFill>
                  <a:srgbClr val="ffffcc"/>
                </a:solidFill>
                <a:effectLst/>
                <a:uFillTx/>
                <a:latin typeface="Tahoma"/>
              </a:rPr>
              <a:t>days</a:t>
            </a:r>
            <a:r>
              <a:rPr b="0" lang="en-US" sz="1600" strike="noStrike" u="none">
                <a:solidFill>
                  <a:srgbClr val="ffffcc"/>
                </a:solidFill>
                <a:effectLst/>
                <a:uFillTx/>
                <a:latin typeface="Tahoma"/>
              </a:rPr>
              <a:t> of the scheduled read date of the meter.</a:t>
            </a:r>
            <a:endParaRPr b="0" lang="en-US" sz="1600" strike="noStrike" u="none">
              <a:solidFill>
                <a:srgbClr val="ffffcc"/>
              </a:solidFill>
              <a:effectLst/>
              <a:uFillTx/>
              <a:latin typeface="Tahoma"/>
            </a:endParaRPr>
          </a:p>
          <a:p>
            <a:pPr lvl="3" marL="1600200" indent="-228600">
              <a:spcBef>
                <a:spcPts val="4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(iii)99% of all usage data must be available </a:t>
            </a:r>
            <a:r>
              <a:rPr b="1" lang="en-US" sz="1600" strike="noStrike" u="none">
                <a:solidFill>
                  <a:srgbClr val="ffffcc"/>
                </a:solidFill>
                <a:effectLst/>
                <a:uFillTx/>
                <a:latin typeface="Tahoma"/>
              </a:rPr>
              <a:t>within five</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	</a:t>
            </a:r>
            <a:r>
              <a:rPr b="1" lang="en-US" sz="1600" strike="noStrike" u="none">
                <a:solidFill>
                  <a:srgbClr val="ffffcc"/>
                </a:solidFill>
                <a:effectLst/>
                <a:uFillTx/>
                <a:latin typeface="Tahoma"/>
              </a:rPr>
              <a:t>days</a:t>
            </a:r>
            <a:r>
              <a:rPr b="0" lang="en-US" sz="1600" strike="noStrike" u="none">
                <a:solidFill>
                  <a:srgbClr val="ffffcc"/>
                </a:solidFill>
                <a:effectLst/>
                <a:uFillTx/>
                <a:latin typeface="Tahoma"/>
              </a:rPr>
              <a:t> of the scheduled read date of the meter.</a:t>
            </a:r>
            <a:endParaRPr b="0" lang="en-US" sz="1600" strike="noStrike" u="none">
              <a:solidFill>
                <a:srgbClr val="ffffcc"/>
              </a:solidFill>
              <a:effectLst/>
              <a:uFillTx/>
              <a:latin typeface="Tahoma"/>
            </a:endParaRPr>
          </a:p>
          <a:p>
            <a:pPr lvl="2" marL="1143000" indent="0">
              <a:spcBef>
                <a:spcPts val="349"/>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cc"/>
              </a:solidFill>
              <a:effectLst/>
              <a:uFillTx/>
              <a:latin typeface="Tahoma"/>
            </a:endParaRPr>
          </a:p>
          <a:p>
            <a:pPr lvl="3" marL="1600200" indent="0">
              <a:spcBef>
                <a:spcPts val="249"/>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cc"/>
              </a:solidFill>
              <a:effectLst/>
              <a:uFillTx/>
              <a:latin typeface="Tahoma"/>
            </a:endParaRPr>
          </a:p>
          <a:p>
            <a:pPr marL="343080" indent="0">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cc"/>
              </a:solidFill>
              <a:effectLst/>
              <a:uFillTx/>
              <a:latin typeface="Tahoma"/>
            </a:endParaRPr>
          </a:p>
        </p:txBody>
      </p:sp>
      <p:sp>
        <p:nvSpPr>
          <p:cNvPr id="229" name=""/>
          <p:cNvSpPr/>
          <p:nvPr/>
        </p:nvSpPr>
        <p:spPr>
          <a:xfrm>
            <a:off x="317520" y="6184800"/>
            <a:ext cx="8432640" cy="63756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a:t>
            </a:r>
            <a:r>
              <a:rPr b="1" lang="en-US" sz="1200" strike="noStrike" u="none">
                <a:solidFill>
                  <a:srgbClr val="ffffcc"/>
                </a:solidFill>
                <a:effectLst/>
                <a:uFillTx/>
                <a:latin typeface="Tahoma"/>
              </a:rPr>
              <a:t>The timeliness standards as defined in the DASMMD, CPUC D.97-12-048, pgs 31-32, modified in D.98-12-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   080, pgs. 82-83, and incorporated in Rule 22 (PG&amp;E, SCE) and Rule 25 (SDG&amp;E)   </a:t>
            </a:r>
            <a:r>
              <a:rPr b="1" i="1" lang="en-US" sz="1200" strike="noStrike" u="none">
                <a:solidFill>
                  <a:srgbClr val="ffffcc"/>
                </a:solidFill>
                <a:effectLst/>
                <a:uFillTx/>
                <a:latin typeface="Tahoma"/>
              </a:rPr>
              <a:t>(see web addresses)</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114264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ffcc66"/>
                </a:solidFill>
                <a:effectLst/>
                <a:uFillTx/>
                <a:latin typeface="Tahoma"/>
              </a:rPr>
              <a:t>PRE-AGGREGATION</a:t>
            </a:r>
            <a:br>
              <a:rPr sz="1600"/>
            </a:br>
            <a:r>
              <a:rPr b="1" i="1" lang="en-US" sz="1600" strike="noStrike" u="none">
                <a:solidFill>
                  <a:srgbClr val="ffcc66"/>
                </a:solidFill>
                <a:effectLst/>
                <a:uFillTx/>
                <a:latin typeface="Tahoma"/>
              </a:rPr>
              <a:t>SRD + 5</a:t>
            </a:r>
            <a:br>
              <a:rPr sz="1600"/>
            </a:br>
            <a:br>
              <a:rPr sz="1600"/>
            </a:br>
            <a:r>
              <a:rPr b="1" i="1" lang="en-US" sz="1600" strike="noStrike" u="sng">
                <a:solidFill>
                  <a:srgbClr val="ffffcc"/>
                </a:solidFill>
                <a:effectLst/>
                <a:uFillTx/>
                <a:latin typeface="Tahoma"/>
              </a:rPr>
              <a:t>THE RULE - MDMA TO POST CORRECT, TIMELY DATA</a:t>
            </a:r>
            <a:br>
              <a:rPr sz="1600"/>
            </a:br>
            <a:br>
              <a:rPr sz="1600"/>
            </a:br>
            <a:r>
              <a:rPr b="1" i="1" lang="en-US" sz="1600" strike="noStrike" u="sng">
                <a:solidFill>
                  <a:srgbClr val="ffffcc"/>
                </a:solidFill>
                <a:effectLst/>
                <a:uFillTx/>
                <a:latin typeface="Tahoma"/>
              </a:rPr>
              <a:t>Timeliness For Validated Meter Reading Data</a:t>
            </a:r>
            <a:endParaRPr b="0" i="1" lang="en-US" sz="1600" strike="noStrike" u="none">
              <a:solidFill>
                <a:srgbClr val="ffcc66"/>
              </a:solidFill>
              <a:effectLst/>
              <a:uFillTx/>
              <a:latin typeface="Tahoma"/>
            </a:endParaRPr>
          </a:p>
        </p:txBody>
      </p:sp>
      <p:sp>
        <p:nvSpPr>
          <p:cNvPr id="231" name="PlaceHolder 2"/>
          <p:cNvSpPr>
            <a:spLocks noGrp="1"/>
          </p:cNvSpPr>
          <p:nvPr>
            <p:ph type="subTitle"/>
          </p:nvPr>
        </p:nvSpPr>
        <p:spPr>
          <a:xfrm>
            <a:off x="304560" y="3123720"/>
            <a:ext cx="8305560" cy="1752840"/>
          </a:xfrm>
          <a:prstGeom prst="rect">
            <a:avLst/>
          </a:prstGeom>
          <a:noFill/>
          <a:ln w="0">
            <a:noFill/>
          </a:ln>
        </p:spPr>
        <p:txBody>
          <a:bodyPr lIns="92160" rIns="92160" tIns="46080" bIns="46080" anchor="t">
            <a:noAutofit/>
          </a:bodyPr>
          <a:p>
            <a:pPr lvl="2" marL="914400" indent="0" algn="ctr">
              <a:lnSpc>
                <a:spcPct val="100000"/>
              </a:lnSpc>
              <a:spcBef>
                <a:spcPts val="400"/>
              </a:spcBef>
              <a:buNone/>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lvl="2" marL="914400" indent="0">
              <a:lnSpc>
                <a:spcPct val="100000"/>
              </a:lnSpc>
              <a:spcBef>
                <a:spcPts val="400"/>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(B)      </a:t>
            </a:r>
            <a:r>
              <a:rPr b="0" lang="en-US" sz="1600" strike="noStrike" u="sng">
                <a:solidFill>
                  <a:srgbClr val="ffffcc"/>
                </a:solidFill>
                <a:effectLst/>
                <a:uFillTx/>
                <a:latin typeface="Tahoma"/>
              </a:rPr>
              <a:t>Non-Interval (Monthly) Data</a:t>
            </a:r>
            <a:r>
              <a:rPr b="0" lang="en-US" sz="1600" strike="noStrike" u="none">
                <a:solidFill>
                  <a:srgbClr val="ffffcc"/>
                </a:solidFill>
                <a:effectLst/>
                <a:uFillTx/>
                <a:latin typeface="Tahoma"/>
              </a:rPr>
              <a:t>:</a:t>
            </a:r>
            <a:endParaRPr b="0" lang="en-US" sz="1600" strike="noStrike" u="none">
              <a:solidFill>
                <a:srgbClr val="ffffcc"/>
              </a:solidFill>
              <a:effectLst/>
              <a:uFillTx/>
              <a:latin typeface="Tahoma"/>
            </a:endParaRPr>
          </a:p>
          <a:p>
            <a:pPr lvl="3" marL="1371600" indent="0">
              <a:lnSpc>
                <a:spcPct val="100000"/>
              </a:lnSpc>
              <a:spcBef>
                <a:spcPts val="400"/>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(i)</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85 % of all monthly meter readings must be available by 6:00 a.m. </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on the 1st working day after the scheduled meter read date.</a:t>
            </a:r>
            <a:endParaRPr b="0" lang="en-US" sz="1600" strike="noStrike" u="none">
              <a:solidFill>
                <a:srgbClr val="ffffcc"/>
              </a:solidFill>
              <a:effectLst/>
              <a:uFillTx/>
              <a:latin typeface="Tahoma"/>
            </a:endParaRPr>
          </a:p>
          <a:p>
            <a:pPr lvl="3" marL="1371600" indent="0">
              <a:lnSpc>
                <a:spcPct val="100000"/>
              </a:lnSpc>
              <a:spcBef>
                <a:spcPts val="400"/>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(ii)</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95% must be available by 6:00 a.m. on the 2nd working day after the </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scheduled meter read date.</a:t>
            </a:r>
            <a:endParaRPr b="0" lang="en-US" sz="1600" strike="noStrike" u="none">
              <a:solidFill>
                <a:srgbClr val="ffffcc"/>
              </a:solidFill>
              <a:effectLst/>
              <a:uFillTx/>
              <a:latin typeface="Tahoma"/>
            </a:endParaRPr>
          </a:p>
          <a:p>
            <a:pPr lvl="3" marL="1371600" indent="0">
              <a:lnSpc>
                <a:spcPct val="100000"/>
              </a:lnSpc>
              <a:spcBef>
                <a:spcPts val="400"/>
              </a:spcBef>
              <a:buNone/>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(iii)</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99% must be available by 6:00 a.m. on the 5th working day after the </a:t>
            </a:r>
            <a:r>
              <a:rPr b="0" lang="en-US" sz="1600" strike="noStrike" u="none">
                <a:solidFill>
                  <a:srgbClr val="ffffcc"/>
                </a:solidFill>
                <a:effectLst/>
                <a:uFillTx/>
                <a:latin typeface="Tahoma"/>
              </a:rPr>
              <a:t>	</a:t>
            </a:r>
            <a:r>
              <a:rPr b="0" lang="en-US" sz="1600" strike="noStrike" u="none">
                <a:solidFill>
                  <a:srgbClr val="ffffcc"/>
                </a:solidFill>
                <a:effectLst/>
                <a:uFillTx/>
                <a:latin typeface="Tahoma"/>
              </a:rPr>
              <a:t>scheduled meter read date.</a:t>
            </a:r>
            <a:endParaRPr b="0" lang="en-US" sz="1600" strike="noStrike" u="none">
              <a:solidFill>
                <a:srgbClr val="ffffcc"/>
              </a:solidFill>
              <a:effectLst/>
              <a:uFillTx/>
              <a:latin typeface="Tahoma"/>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indent="0">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 </a:t>
            </a:r>
            <a:r>
              <a:rPr b="1" lang="en-US" sz="1200" strike="noStrike" u="none">
                <a:solidFill>
                  <a:srgbClr val="ffffcc"/>
                </a:solidFill>
                <a:effectLst/>
                <a:uFillTx/>
                <a:latin typeface="Tahoma"/>
              </a:rPr>
              <a:t>The timeliness standards as defined in the DASMMD, CPUC D.97-12-048, pgs 31-32, modified in D.98-12-080, pgs. 82-83, and incorporated in Rule 22 (PG&amp;E, SCE) and Rule 25 (SDG&amp;E)   </a:t>
            </a:r>
            <a:r>
              <a:rPr b="1" i="1" lang="en-US" sz="1200" strike="noStrike" u="none">
                <a:solidFill>
                  <a:srgbClr val="ffffcc"/>
                </a:solidFill>
                <a:effectLst/>
                <a:uFillTx/>
                <a:latin typeface="Tahoma"/>
              </a:rPr>
              <a:t>(see web addresses)</a:t>
            </a:r>
            <a:endParaRPr b="0" lang="en-US" sz="1200" strike="noStrike" u="none">
              <a:solidFill>
                <a:srgbClr val="ffffcc"/>
              </a:solidFill>
              <a:effectLst/>
              <a:uFillTx/>
              <a:latin typeface="Tahoma"/>
            </a:endParaRPr>
          </a:p>
          <a:p>
            <a:pPr indent="0" algn="ctr">
              <a:spcBef>
                <a:spcPts val="3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p:txBody>
      </p:sp>
      <p:sp>
        <p:nvSpPr>
          <p:cNvPr id="232" name=""/>
          <p:cNvSpPr/>
          <p:nvPr/>
        </p:nvSpPr>
        <p:spPr>
          <a:xfrm>
            <a:off x="3420000" y="380880"/>
            <a:ext cx="220032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Meter Aggregation</a:t>
            </a:r>
            <a:endParaRPr b="0" lang="en-US" sz="1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2895480" y="152280"/>
            <a:ext cx="3200400" cy="5335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fcc66"/>
                </a:solidFill>
                <a:effectLst/>
                <a:uFillTx/>
                <a:latin typeface="Tahoma"/>
              </a:rPr>
              <a:t>Meter Aggregation</a:t>
            </a:r>
            <a:endParaRPr b="0" i="1" lang="en-US" sz="2800" strike="noStrike" u="none">
              <a:solidFill>
                <a:srgbClr val="ffcc66"/>
              </a:solidFill>
              <a:effectLst/>
              <a:uFillTx/>
              <a:latin typeface="Tahoma"/>
            </a:endParaRPr>
          </a:p>
        </p:txBody>
      </p:sp>
      <p:sp>
        <p:nvSpPr>
          <p:cNvPr id="234" name="PlaceHolder 2"/>
          <p:cNvSpPr>
            <a:spLocks noGrp="1"/>
          </p:cNvSpPr>
          <p:nvPr>
            <p:ph/>
          </p:nvPr>
        </p:nvSpPr>
        <p:spPr>
          <a:xfrm>
            <a:off x="228240" y="838080"/>
            <a:ext cx="8534520" cy="3353040"/>
          </a:xfrm>
          <a:prstGeom prst="rect">
            <a:avLst/>
          </a:prstGeom>
          <a:noFill/>
          <a:ln w="0">
            <a:noFill/>
          </a:ln>
        </p:spPr>
        <p:txBody>
          <a:bodyPr lIns="90360" rIns="90360" tIns="44280" bIns="44280" anchor="t">
            <a:normAutofit fontScale="62500" lnSpcReduction="19999"/>
          </a:bodyPr>
          <a:p>
            <a:pPr marL="343080" indent="-343080" algn="ctr">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PRE-AGGREGATION</a:t>
            </a:r>
            <a:endParaRPr b="0" lang="en-US" sz="1400" strike="noStrike" u="none">
              <a:solidFill>
                <a:srgbClr val="ffffcc"/>
              </a:solidFill>
              <a:effectLst/>
              <a:uFillTx/>
              <a:latin typeface="Tahoma"/>
            </a:endParaRPr>
          </a:p>
          <a:p>
            <a:pPr marL="343080" indent="-343080" algn="ctr">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SRD + 5</a:t>
            </a:r>
            <a:endParaRPr b="0" lang="en-US" sz="1800" strike="noStrike" u="none">
              <a:solidFill>
                <a:srgbClr val="ffffcc"/>
              </a:solidFill>
              <a:effectLst/>
              <a:uFillTx/>
              <a:latin typeface="Tahoma"/>
            </a:endParaRPr>
          </a:p>
          <a:p>
            <a:pPr marL="343080" indent="0" algn="ctr">
              <a:spcBef>
                <a:spcPts val="2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cc"/>
              </a:solidFill>
              <a:effectLst/>
              <a:uFillTx/>
              <a:latin typeface="Tahoma"/>
            </a:endParaRPr>
          </a:p>
          <a:p>
            <a:pPr marL="343080" indent="-343080" algn="ctr">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THE REALITY - MADEN PROCESS</a:t>
            </a:r>
            <a:endParaRPr b="0" lang="en-US" sz="2400" strike="noStrike" u="none">
              <a:solidFill>
                <a:srgbClr val="ffffcc"/>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marL="343080" indent="-343080">
              <a:spcBef>
                <a:spcPts val="4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ffffcc"/>
                </a:solidFill>
                <a:effectLst/>
                <a:uFillTx/>
                <a:latin typeface="Tahoma"/>
              </a:rPr>
              <a:t>METER AND DATA EXCEPTION NOTICE (MADEN)</a:t>
            </a:r>
            <a:endParaRPr b="0" lang="en-US" sz="1600" strike="noStrike" u="none">
              <a:solidFill>
                <a:srgbClr val="ffffcc"/>
              </a:solidFill>
              <a:effectLst/>
              <a:uFillTx/>
              <a:latin typeface="Tahoma"/>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lvl="2" marL="1085760" indent="-228600">
              <a:spcBef>
                <a:spcPts val="499"/>
              </a:spcBef>
              <a:buClr>
                <a:srgbClr val="ffcc66"/>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Developed by Market Participants in Rule 22 Working Groups</a:t>
            </a:r>
            <a:endParaRPr b="0" lang="en-US" sz="2000" strike="noStrike" u="none">
              <a:solidFill>
                <a:srgbClr val="ffffcc"/>
              </a:solidFill>
              <a:effectLst/>
              <a:uFillTx/>
              <a:latin typeface="Tahoma"/>
            </a:endParaRPr>
          </a:p>
          <a:p>
            <a:pPr lvl="2" marL="1085760" indent="-228600">
              <a:spcBef>
                <a:spcPts val="499"/>
              </a:spcBef>
              <a:buClr>
                <a:srgbClr val="ffcc66"/>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Standardized communication tool to quickly identify data problems</a:t>
            </a:r>
            <a:endParaRPr b="0" lang="en-US" sz="2000" strike="noStrike" u="none">
              <a:solidFill>
                <a:srgbClr val="ffffcc"/>
              </a:solidFill>
              <a:effectLst/>
              <a:uFillTx/>
              <a:latin typeface="Tahoma"/>
            </a:endParaRPr>
          </a:p>
          <a:p>
            <a:pPr lvl="2" marL="1085760" indent="-228600">
              <a:spcBef>
                <a:spcPts val="499"/>
              </a:spcBef>
              <a:buClr>
                <a:srgbClr val="ffcc66"/>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Communication among all parties involved to resolve problem</a:t>
            </a:r>
            <a:endParaRPr b="0" lang="en-US" sz="2000" strike="noStrike" u="none">
              <a:solidFill>
                <a:srgbClr val="ffffcc"/>
              </a:solidFill>
              <a:effectLst/>
              <a:uFillTx/>
              <a:latin typeface="Tahoma"/>
            </a:endParaRPr>
          </a:p>
          <a:p>
            <a:pPr lvl="2" marL="1085760" indent="-228600">
              <a:spcBef>
                <a:spcPts val="499"/>
              </a:spcBef>
              <a:buClr>
                <a:srgbClr val="ffcc66"/>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Whoever notices a problem sends a MADEN to other parties - ESP, MSP, MDMA, and/or UDC</a:t>
            </a:r>
            <a:endParaRPr b="0" lang="en-US" sz="2000" strike="noStrike" u="none">
              <a:solidFill>
                <a:srgbClr val="ffffcc"/>
              </a:solidFill>
              <a:effectLst/>
              <a:uFillTx/>
              <a:latin typeface="Tahoma"/>
            </a:endParaRPr>
          </a:p>
          <a:p>
            <a:pPr lvl="2" marL="1085760" indent="-228600">
              <a:spcBef>
                <a:spcPts val="499"/>
              </a:spcBef>
              <a:buClr>
                <a:srgbClr val="ffcc66"/>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Missing or incorrect data must be posted to comply with the DASMMD standards or the UDC may estimate the read for billing purposes on SRD + 8</a:t>
            </a:r>
            <a:r>
              <a:rPr b="1" lang="en-US" sz="2000" strike="noStrike" u="none" baseline="30000">
                <a:solidFill>
                  <a:srgbClr val="ffffcc"/>
                </a:solidFill>
                <a:effectLst/>
                <a:uFillTx/>
                <a:latin typeface="Tahoma"/>
              </a:rPr>
              <a:t>*</a:t>
            </a:r>
            <a:endParaRPr b="0" lang="en-US" sz="20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685800" y="144756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ffcc66"/>
                </a:solidFill>
                <a:effectLst/>
                <a:uFillTx/>
                <a:latin typeface="Tahoma"/>
              </a:rPr>
              <a:t>THE REALITY- MADEN PROCESS</a:t>
            </a:r>
            <a:br>
              <a:rPr sz="2400"/>
            </a:br>
            <a:br>
              <a:rPr sz="2400"/>
            </a:br>
            <a:r>
              <a:rPr b="1" i="1" lang="en-US" sz="1600" strike="noStrike" u="sng">
                <a:solidFill>
                  <a:srgbClr val="ffcc66"/>
                </a:solidFill>
                <a:effectLst/>
                <a:uFillTx/>
                <a:latin typeface="Tahoma"/>
              </a:rPr>
              <a:t>METER AND DATA EXCEPTION NOTICE</a:t>
            </a:r>
            <a:endParaRPr b="0" i="1" lang="en-US" sz="1600" strike="noStrike" u="none">
              <a:solidFill>
                <a:srgbClr val="ffcc66"/>
              </a:solidFill>
              <a:effectLst/>
              <a:uFillTx/>
              <a:latin typeface="Tahoma"/>
            </a:endParaRPr>
          </a:p>
        </p:txBody>
      </p:sp>
      <p:sp>
        <p:nvSpPr>
          <p:cNvPr id="236" name=""/>
          <p:cNvSpPr/>
          <p:nvPr/>
        </p:nvSpPr>
        <p:spPr>
          <a:xfrm>
            <a:off x="1231920" y="501660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237" name=""/>
          <p:cNvSpPr/>
          <p:nvPr/>
        </p:nvSpPr>
        <p:spPr>
          <a:xfrm>
            <a:off x="3670200" y="501660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238" name=""/>
          <p:cNvSpPr/>
          <p:nvPr/>
        </p:nvSpPr>
        <p:spPr>
          <a:xfrm>
            <a:off x="457200" y="6019920"/>
            <a:ext cx="8356680" cy="256680"/>
          </a:xfrm>
          <a:prstGeom prst="rect">
            <a:avLst/>
          </a:prstGeom>
          <a:noFill/>
          <a:ln w="0">
            <a:noFill/>
          </a:ln>
        </p:spPr>
        <p:style>
          <a:lnRef idx="0"/>
          <a:fillRef idx="0"/>
          <a:effectRef idx="0"/>
          <a:fontRef idx="minor"/>
        </p:style>
        <p:txBody>
          <a:bodyPr lIns="90360" rIns="90360" tIns="44280" bIns="44280" anchor="t">
            <a:spAutoFit/>
          </a:bodyPr>
          <a:p>
            <a:pPr algn="ctr">
              <a:spcBef>
                <a:spcPts val="68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ffffcc"/>
                </a:solidFill>
                <a:effectLst/>
                <a:uFillTx/>
                <a:latin typeface="Tahoma"/>
              </a:rPr>
              <a:t>*  SRD+8 agreed to by BBR participants group, approved by OCC    (see glossary and website addreses)</a:t>
            </a:r>
            <a:endParaRPr b="0" lang="en-US" sz="1100" strike="noStrike" u="none">
              <a:solidFill>
                <a:srgbClr val="ffffcc"/>
              </a:solidFill>
              <a:effectLst/>
              <a:uFillTx/>
              <a:latin typeface="Tahoma"/>
            </a:endParaRPr>
          </a:p>
        </p:txBody>
      </p:sp>
      <p:grpSp>
        <p:nvGrpSpPr>
          <p:cNvPr id="239" name=""/>
          <p:cNvGrpSpPr/>
          <p:nvPr/>
        </p:nvGrpSpPr>
        <p:grpSpPr>
          <a:xfrm>
            <a:off x="2529000" y="3722760"/>
            <a:ext cx="5103720" cy="1065240"/>
            <a:chOff x="2529000" y="3722760"/>
            <a:chExt cx="5103720" cy="1065240"/>
          </a:xfrm>
        </p:grpSpPr>
        <p:sp>
          <p:nvSpPr>
            <p:cNvPr id="240" name=""/>
            <p:cNvSpPr/>
            <p:nvPr/>
          </p:nvSpPr>
          <p:spPr>
            <a:xfrm>
              <a:off x="2529000" y="4121280"/>
              <a:ext cx="5103720" cy="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41" name=""/>
            <p:cNvSpPr/>
            <p:nvPr/>
          </p:nvSpPr>
          <p:spPr>
            <a:xfrm>
              <a:off x="2811600" y="3789360"/>
              <a:ext cx="0" cy="731880"/>
            </a:xfrm>
            <a:prstGeom prst="line">
              <a:avLst/>
            </a:prstGeom>
            <a:ln w="12600">
              <a:solidFill>
                <a:srgbClr val="ffffcc"/>
              </a:solidFill>
              <a:miter/>
              <a:headEnd len="med" type="oval" w="med"/>
              <a:tailEnd len="med" type="oval"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42" name=""/>
            <p:cNvSpPr/>
            <p:nvPr/>
          </p:nvSpPr>
          <p:spPr>
            <a:xfrm>
              <a:off x="3946680" y="3722760"/>
              <a:ext cx="0" cy="1065240"/>
            </a:xfrm>
            <a:prstGeom prst="line">
              <a:avLst/>
            </a:prstGeom>
            <a:ln w="12600">
              <a:solidFill>
                <a:srgbClr val="ffffcc"/>
              </a:solidFill>
              <a:miter/>
              <a:headEnd len="med" type="oval" w="med"/>
              <a:tailEnd len="med" type="oval"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43" name=""/>
            <p:cNvSpPr/>
            <p:nvPr/>
          </p:nvSpPr>
          <p:spPr>
            <a:xfrm>
              <a:off x="4656240" y="3789360"/>
              <a:ext cx="0" cy="731880"/>
            </a:xfrm>
            <a:prstGeom prst="line">
              <a:avLst/>
            </a:prstGeom>
            <a:ln w="12600">
              <a:solidFill>
                <a:srgbClr val="ffffcc"/>
              </a:solidFill>
              <a:miter/>
              <a:headEnd len="med" type="oval" w="med"/>
              <a:tailEnd len="med" type="oval"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grpSp>
      <p:sp>
        <p:nvSpPr>
          <p:cNvPr id="244" name=""/>
          <p:cNvSpPr/>
          <p:nvPr/>
        </p:nvSpPr>
        <p:spPr>
          <a:xfrm>
            <a:off x="6413400" y="3722760"/>
            <a:ext cx="0" cy="836640"/>
          </a:xfrm>
          <a:prstGeom prst="line">
            <a:avLst/>
          </a:prstGeom>
          <a:ln w="12600">
            <a:solidFill>
              <a:srgbClr val="ffffcc"/>
            </a:solidFill>
            <a:miter/>
            <a:headEnd len="med" type="oval" w="med"/>
            <a:tailEnd len="med" type="oval"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45" name=""/>
          <p:cNvSpPr/>
          <p:nvPr/>
        </p:nvSpPr>
        <p:spPr>
          <a:xfrm>
            <a:off x="1506960" y="3352680"/>
            <a:ext cx="924480" cy="33264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ffffcc"/>
                </a:solidFill>
                <a:effectLst/>
                <a:uFillTx/>
                <a:latin typeface="Tahoma"/>
              </a:rPr>
              <a:t>MADEN</a:t>
            </a:r>
            <a:endParaRPr b="0" lang="en-US" sz="1600" strike="noStrike" u="none">
              <a:solidFill>
                <a:srgbClr val="ffffcc"/>
              </a:solidFill>
              <a:effectLst/>
              <a:uFillTx/>
              <a:latin typeface="Tahoma"/>
            </a:endParaRPr>
          </a:p>
        </p:txBody>
      </p:sp>
      <p:sp>
        <p:nvSpPr>
          <p:cNvPr id="246" name=""/>
          <p:cNvSpPr/>
          <p:nvPr/>
        </p:nvSpPr>
        <p:spPr>
          <a:xfrm>
            <a:off x="2540160" y="3352680"/>
            <a:ext cx="507960" cy="271800"/>
          </a:xfrm>
          <a:prstGeom prst="rect">
            <a:avLst/>
          </a:prstGeom>
          <a:noFill/>
          <a:ln w="0">
            <a:noFill/>
          </a:ln>
        </p:spPr>
        <p:style>
          <a:lnRef idx="0"/>
          <a:fillRef idx="0"/>
          <a:effectRef idx="0"/>
          <a:fontRef idx="minor"/>
        </p:style>
        <p:txBody>
          <a:bodyPr lIns="90360" rIns="90360" tIns="44280" bIns="4428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a:t>
            </a:r>
            <a:endParaRPr b="0" lang="en-US" sz="1200" strike="noStrike" u="none">
              <a:solidFill>
                <a:srgbClr val="ffffcc"/>
              </a:solidFill>
              <a:effectLst/>
              <a:uFillTx/>
              <a:latin typeface="Tahoma"/>
            </a:endParaRPr>
          </a:p>
        </p:txBody>
      </p:sp>
      <p:sp>
        <p:nvSpPr>
          <p:cNvPr id="247" name=""/>
          <p:cNvSpPr/>
          <p:nvPr/>
        </p:nvSpPr>
        <p:spPr>
          <a:xfrm>
            <a:off x="3530520" y="3352680"/>
            <a:ext cx="812880" cy="271800"/>
          </a:xfrm>
          <a:prstGeom prst="rect">
            <a:avLst/>
          </a:prstGeom>
          <a:noFill/>
          <a:ln w="0">
            <a:noFill/>
          </a:ln>
        </p:spPr>
        <p:style>
          <a:lnRef idx="0"/>
          <a:fillRef idx="0"/>
          <a:effectRef idx="0"/>
          <a:fontRef idx="minor"/>
        </p:style>
        <p:txBody>
          <a:bodyPr lIns="90360" rIns="90360" tIns="44280" bIns="4428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 +3</a:t>
            </a:r>
            <a:endParaRPr b="0" lang="en-US" sz="1200" strike="noStrike" u="none">
              <a:solidFill>
                <a:srgbClr val="ffffcc"/>
              </a:solidFill>
              <a:effectLst/>
              <a:uFillTx/>
              <a:latin typeface="Tahoma"/>
            </a:endParaRPr>
          </a:p>
        </p:txBody>
      </p:sp>
      <p:sp>
        <p:nvSpPr>
          <p:cNvPr id="248" name=""/>
          <p:cNvSpPr/>
          <p:nvPr/>
        </p:nvSpPr>
        <p:spPr>
          <a:xfrm>
            <a:off x="4292640" y="3352680"/>
            <a:ext cx="812880" cy="271800"/>
          </a:xfrm>
          <a:prstGeom prst="rect">
            <a:avLst/>
          </a:prstGeom>
          <a:noFill/>
          <a:ln w="0">
            <a:noFill/>
          </a:ln>
        </p:spPr>
        <p:style>
          <a:lnRef idx="0"/>
          <a:fillRef idx="0"/>
          <a:effectRef idx="0"/>
          <a:fontRef idx="minor"/>
        </p:style>
        <p:txBody>
          <a:bodyPr lIns="90360" rIns="90360" tIns="44280" bIns="4428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 +4</a:t>
            </a:r>
            <a:endParaRPr b="0" lang="en-US" sz="1200" strike="noStrike" u="none">
              <a:solidFill>
                <a:srgbClr val="ffffcc"/>
              </a:solidFill>
              <a:effectLst/>
              <a:uFillTx/>
              <a:latin typeface="Tahoma"/>
            </a:endParaRPr>
          </a:p>
        </p:txBody>
      </p:sp>
      <p:sp>
        <p:nvSpPr>
          <p:cNvPr id="249" name=""/>
          <p:cNvSpPr/>
          <p:nvPr/>
        </p:nvSpPr>
        <p:spPr>
          <a:xfrm>
            <a:off x="6121440" y="3352680"/>
            <a:ext cx="888840" cy="271800"/>
          </a:xfrm>
          <a:prstGeom prst="rect">
            <a:avLst/>
          </a:prstGeom>
          <a:noFill/>
          <a:ln w="0">
            <a:noFill/>
          </a:ln>
        </p:spPr>
        <p:style>
          <a:lnRef idx="0"/>
          <a:fillRef idx="0"/>
          <a:effectRef idx="0"/>
          <a:fontRef idx="minor"/>
        </p:style>
        <p:txBody>
          <a:bodyPr lIns="90360" rIns="90360" tIns="44280" bIns="4428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 +8*</a:t>
            </a:r>
            <a:endParaRPr b="0" lang="en-US" sz="1200" strike="noStrike" u="none">
              <a:solidFill>
                <a:srgbClr val="ffffcc"/>
              </a:solidFill>
              <a:effectLst/>
              <a:uFillTx/>
              <a:latin typeface="Tahoma"/>
            </a:endParaRPr>
          </a:p>
        </p:txBody>
      </p:sp>
      <p:sp>
        <p:nvSpPr>
          <p:cNvPr id="250" name=""/>
          <p:cNvSpPr/>
          <p:nvPr/>
        </p:nvSpPr>
        <p:spPr>
          <a:xfrm>
            <a:off x="5353200" y="3879720"/>
            <a:ext cx="291960" cy="216000"/>
          </a:xfrm>
          <a:prstGeom prst="triangle">
            <a:avLst>
              <a:gd name="adj" fmla="val 49986"/>
            </a:avLst>
          </a:prstGeom>
          <a:solidFill>
            <a:srgbClr val="ffffcc"/>
          </a:solidFill>
          <a:ln w="12600">
            <a:solidFill>
              <a:srgbClr val="ffffcc"/>
            </a:solidFill>
            <a:miter/>
          </a:ln>
        </p:spPr>
        <p:style>
          <a:lnRef idx="0"/>
          <a:fillRef idx="0"/>
          <a:effectRef idx="0"/>
          <a:fontRef idx="minor"/>
        </p:style>
        <p:txBody>
          <a:bodyPr wrap="none" lIns="90360" rIns="90360" tIns="27720" bIns="277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251" name=""/>
          <p:cNvSpPr/>
          <p:nvPr/>
        </p:nvSpPr>
        <p:spPr>
          <a:xfrm>
            <a:off x="5194440" y="3352680"/>
            <a:ext cx="736560" cy="271800"/>
          </a:xfrm>
          <a:prstGeom prst="rect">
            <a:avLst/>
          </a:prstGeom>
          <a:noFill/>
          <a:ln w="0">
            <a:noFill/>
          </a:ln>
        </p:spPr>
        <p:style>
          <a:lnRef idx="0"/>
          <a:fillRef idx="0"/>
          <a:effectRef idx="0"/>
          <a:fontRef idx="minor"/>
        </p:style>
        <p:txBody>
          <a:bodyPr lIns="90360" rIns="90360" tIns="44280" bIns="4428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 +5</a:t>
            </a:r>
            <a:endParaRPr b="0" lang="en-US" sz="1200" strike="noStrike" u="none">
              <a:solidFill>
                <a:srgbClr val="ffffcc"/>
              </a:solidFill>
              <a:effectLst/>
              <a:uFillTx/>
              <a:latin typeface="Tahoma"/>
            </a:endParaRPr>
          </a:p>
        </p:txBody>
      </p:sp>
      <p:sp>
        <p:nvSpPr>
          <p:cNvPr id="252" name=""/>
          <p:cNvSpPr/>
          <p:nvPr/>
        </p:nvSpPr>
        <p:spPr>
          <a:xfrm>
            <a:off x="1701720" y="4343400"/>
            <a:ext cx="1193760" cy="637560"/>
          </a:xfrm>
          <a:prstGeom prst="rect">
            <a:avLst/>
          </a:prstGeom>
          <a:noFill/>
          <a:ln w="0">
            <a:noFill/>
          </a:ln>
        </p:spPr>
        <p:style>
          <a:lnRef idx="0"/>
          <a:fillRef idx="0"/>
          <a:effectRef idx="0"/>
          <a:fontRef idx="minor"/>
        </p:style>
        <p:txBody>
          <a:bodyPr lIns="90360" rIns="90360" tIns="44280" bIns="4428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External MDMA Reads Meter</a:t>
            </a:r>
            <a:endParaRPr b="0" lang="en-US" sz="1200" strike="noStrike" u="none">
              <a:solidFill>
                <a:srgbClr val="ffffcc"/>
              </a:solidFill>
              <a:effectLst/>
              <a:uFillTx/>
              <a:latin typeface="Tahoma"/>
            </a:endParaRPr>
          </a:p>
        </p:txBody>
      </p:sp>
      <p:sp>
        <p:nvSpPr>
          <p:cNvPr id="253" name=""/>
          <p:cNvSpPr/>
          <p:nvPr/>
        </p:nvSpPr>
        <p:spPr>
          <a:xfrm>
            <a:off x="5041800" y="4433760"/>
            <a:ext cx="736560" cy="546840"/>
          </a:xfrm>
          <a:prstGeom prst="rect">
            <a:avLst/>
          </a:prstGeom>
          <a:noFill/>
          <a:ln w="0">
            <a:noFill/>
          </a:ln>
        </p:spPr>
        <p:style>
          <a:lnRef idx="0"/>
          <a:fillRef idx="0"/>
          <a:effectRef idx="0"/>
          <a:fontRef idx="minor"/>
        </p:style>
        <p:txBody>
          <a:bodyPr lIns="90360" rIns="90360" tIns="44280" bIns="44280" anchor="t">
            <a:spAutoFit/>
          </a:bodyPr>
          <a:p>
            <a:pPr algn="ct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ffffcc"/>
                </a:solidFill>
                <a:effectLst/>
                <a:uFillTx/>
                <a:latin typeface="Tahoma"/>
              </a:rPr>
              <a:t>MADEN Issued by UDC</a:t>
            </a:r>
            <a:endParaRPr b="0" lang="en-US" sz="1000" strike="noStrike" u="none">
              <a:solidFill>
                <a:srgbClr val="ffffcc"/>
              </a:solidFill>
              <a:effectLst/>
              <a:uFillTx/>
              <a:latin typeface="Tahoma"/>
            </a:endParaRPr>
          </a:p>
        </p:txBody>
      </p:sp>
      <p:sp>
        <p:nvSpPr>
          <p:cNvPr id="254" name=""/>
          <p:cNvSpPr/>
          <p:nvPr/>
        </p:nvSpPr>
        <p:spPr>
          <a:xfrm>
            <a:off x="2895480" y="4343400"/>
            <a:ext cx="990720" cy="637560"/>
          </a:xfrm>
          <a:prstGeom prst="rect">
            <a:avLst/>
          </a:prstGeom>
          <a:noFill/>
          <a:ln w="0">
            <a:noFill/>
          </a:ln>
        </p:spPr>
        <p:style>
          <a:lnRef idx="0"/>
          <a:fillRef idx="0"/>
          <a:effectRef idx="0"/>
          <a:fontRef idx="minor"/>
        </p:style>
        <p:txBody>
          <a:bodyPr lIns="90360" rIns="90360" tIns="44280" bIns="4428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UDC Expecting data</a:t>
            </a:r>
            <a:endParaRPr b="0" lang="en-US" sz="1200" strike="noStrike" u="none">
              <a:solidFill>
                <a:srgbClr val="ffffcc"/>
              </a:solidFill>
              <a:effectLst/>
              <a:uFillTx/>
              <a:latin typeface="Tahoma"/>
            </a:endParaRPr>
          </a:p>
        </p:txBody>
      </p:sp>
      <p:grpSp>
        <p:nvGrpSpPr>
          <p:cNvPr id="255" name=""/>
          <p:cNvGrpSpPr/>
          <p:nvPr/>
        </p:nvGrpSpPr>
        <p:grpSpPr>
          <a:xfrm>
            <a:off x="6502320" y="4459320"/>
            <a:ext cx="1346400" cy="520560"/>
            <a:chOff x="6502320" y="4459320"/>
            <a:chExt cx="1346400" cy="520560"/>
          </a:xfrm>
        </p:grpSpPr>
        <p:sp>
          <p:nvSpPr>
            <p:cNvPr id="256" name=""/>
            <p:cNvSpPr/>
            <p:nvPr/>
          </p:nvSpPr>
          <p:spPr>
            <a:xfrm>
              <a:off x="6575400" y="4459320"/>
              <a:ext cx="1197000" cy="520560"/>
            </a:xfrm>
            <a:prstGeom prst="rect">
              <a:avLst/>
            </a:prstGeom>
            <a:noFill/>
            <a:ln w="12600">
              <a:solidFill>
                <a:srgbClr val="ffffcc"/>
              </a:solidFill>
              <a:miter/>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257" name=""/>
            <p:cNvSpPr/>
            <p:nvPr/>
          </p:nvSpPr>
          <p:spPr>
            <a:xfrm>
              <a:off x="6502320" y="4465440"/>
              <a:ext cx="1346400" cy="454680"/>
            </a:xfrm>
            <a:prstGeom prst="rect">
              <a:avLst/>
            </a:prstGeom>
            <a:noFill/>
            <a:ln w="0">
              <a:noFill/>
            </a:ln>
          </p:spPr>
          <p:style>
            <a:lnRef idx="0"/>
            <a:fillRef idx="0"/>
            <a:effectRef idx="0"/>
            <a:fontRef idx="minor"/>
          </p:style>
          <p:txBody>
            <a:bodyPr lIns="90360" rIns="90360" tIns="44280" bIns="4428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UDC will estimate usage</a:t>
              </a:r>
              <a:endParaRPr b="0" lang="en-US" sz="1200" strike="noStrike" u="none">
                <a:solidFill>
                  <a:srgbClr val="ffffcc"/>
                </a:solidFill>
                <a:effectLst/>
                <a:uFillTx/>
                <a:latin typeface="Tahoma"/>
              </a:endParaRPr>
            </a:p>
          </p:txBody>
        </p:sp>
      </p:gr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67" name="PlaceHolder 1"/>
          <p:cNvSpPr>
            <a:spLocks noGrp="1"/>
          </p:cNvSpPr>
          <p:nvPr>
            <p:ph type="title"/>
          </p:nvPr>
        </p:nvSpPr>
        <p:spPr>
          <a:xfrm>
            <a:off x="914400" y="114264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Forecasting/Scheduling</a:t>
            </a:r>
            <a:endParaRPr b="0" i="1" lang="en-US" sz="4400" strike="noStrike" u="none">
              <a:solidFill>
                <a:srgbClr val="ffcc66"/>
              </a:solidFill>
              <a:effectLst/>
              <a:uFillTx/>
              <a:latin typeface="Tahoma"/>
            </a:endParaRPr>
          </a:p>
        </p:txBody>
      </p:sp>
      <p:sp>
        <p:nvSpPr>
          <p:cNvPr id="68"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69"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58" name=""/>
          <p:cNvSpPr/>
          <p:nvPr/>
        </p:nvSpPr>
        <p:spPr>
          <a:xfrm>
            <a:off x="2066760" y="1155600"/>
            <a:ext cx="5821200" cy="2898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ffffcc"/>
                </a:solidFill>
                <a:effectLst/>
                <a:uFillTx/>
                <a:latin typeface="Tahoma"/>
              </a:rPr>
              <a:t>MDMA Estimated Data Process Time Line - SDG&amp;E</a:t>
            </a:r>
            <a:endParaRPr b="0" lang="en-US" sz="1900" strike="noStrike" u="none">
              <a:solidFill>
                <a:srgbClr val="ffffcc"/>
              </a:solidFill>
              <a:effectLst/>
              <a:uFillTx/>
              <a:latin typeface="Tahoma"/>
            </a:endParaRPr>
          </a:p>
        </p:txBody>
      </p:sp>
      <p:sp>
        <p:nvSpPr>
          <p:cNvPr id="259" name=""/>
          <p:cNvSpPr/>
          <p:nvPr/>
        </p:nvSpPr>
        <p:spPr>
          <a:xfrm>
            <a:off x="4062240" y="321300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4</a:t>
            </a:r>
            <a:endParaRPr b="0" lang="en-US" sz="1200" strike="noStrike" u="none">
              <a:solidFill>
                <a:srgbClr val="ffffcc"/>
              </a:solidFill>
              <a:effectLst/>
              <a:uFillTx/>
              <a:latin typeface="Tahoma"/>
            </a:endParaRPr>
          </a:p>
        </p:txBody>
      </p:sp>
      <p:sp>
        <p:nvSpPr>
          <p:cNvPr id="260" name=""/>
          <p:cNvSpPr/>
          <p:nvPr/>
        </p:nvSpPr>
        <p:spPr>
          <a:xfrm>
            <a:off x="3276720" y="2516040"/>
            <a:ext cx="1440" cy="64152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61" name=""/>
          <p:cNvSpPr/>
          <p:nvPr/>
        </p:nvSpPr>
        <p:spPr>
          <a:xfrm>
            <a:off x="7110360" y="321300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8</a:t>
            </a:r>
            <a:endParaRPr b="0" lang="en-US" sz="1200" strike="noStrike" u="none">
              <a:solidFill>
                <a:srgbClr val="ffffcc"/>
              </a:solidFill>
              <a:effectLst/>
              <a:uFillTx/>
              <a:latin typeface="Tahoma"/>
            </a:endParaRPr>
          </a:p>
        </p:txBody>
      </p:sp>
      <p:sp>
        <p:nvSpPr>
          <p:cNvPr id="262" name=""/>
          <p:cNvSpPr/>
          <p:nvPr/>
        </p:nvSpPr>
        <p:spPr>
          <a:xfrm>
            <a:off x="7893360" y="3289320"/>
            <a:ext cx="44964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Day  9</a:t>
            </a:r>
            <a:endParaRPr b="0" lang="en-US" sz="1200" strike="noStrike" u="none">
              <a:solidFill>
                <a:srgbClr val="ffffcc"/>
              </a:solidFill>
              <a:effectLst/>
              <a:uFillTx/>
              <a:latin typeface="Tahoma"/>
            </a:endParaRPr>
          </a:p>
        </p:txBody>
      </p:sp>
      <p:sp>
        <p:nvSpPr>
          <p:cNvPr id="263" name=""/>
          <p:cNvSpPr/>
          <p:nvPr/>
        </p:nvSpPr>
        <p:spPr>
          <a:xfrm>
            <a:off x="1744920" y="1612800"/>
            <a:ext cx="549540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   </a:t>
            </a:r>
            <a:r>
              <a:rPr b="1" lang="en-US" sz="1600" strike="noStrike" u="sng">
                <a:solidFill>
                  <a:srgbClr val="ffffcc"/>
                </a:solidFill>
                <a:effectLst/>
                <a:uFillTx/>
                <a:latin typeface="Tahoma"/>
              </a:rPr>
              <a:t>Scenario 1</a:t>
            </a:r>
            <a:r>
              <a:rPr b="1" lang="en-US" sz="1400" strike="noStrike" u="sng">
                <a:solidFill>
                  <a:srgbClr val="ffffcc"/>
                </a:solidFill>
                <a:effectLst/>
                <a:uFillTx/>
                <a:latin typeface="Tahoma"/>
              </a:rPr>
              <a:t>: Missing Data (Meter Data Never Posted to Server)</a:t>
            </a:r>
            <a:endParaRPr b="0" lang="en-US" sz="1400" strike="noStrike" u="none">
              <a:solidFill>
                <a:srgbClr val="ffffcc"/>
              </a:solidFill>
              <a:effectLst/>
              <a:uFillTx/>
              <a:latin typeface="Tahoma"/>
            </a:endParaRPr>
          </a:p>
        </p:txBody>
      </p:sp>
      <p:sp>
        <p:nvSpPr>
          <p:cNvPr id="264" name=""/>
          <p:cNvSpPr/>
          <p:nvPr/>
        </p:nvSpPr>
        <p:spPr>
          <a:xfrm>
            <a:off x="1294200" y="3200400"/>
            <a:ext cx="8532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0</a:t>
            </a:r>
            <a:endParaRPr b="0" lang="en-US" sz="1200" strike="noStrike" u="none">
              <a:solidFill>
                <a:srgbClr val="ffffcc"/>
              </a:solidFill>
              <a:effectLst/>
              <a:uFillTx/>
              <a:latin typeface="Tahoma"/>
            </a:endParaRPr>
          </a:p>
        </p:txBody>
      </p:sp>
      <p:sp>
        <p:nvSpPr>
          <p:cNvPr id="265" name=""/>
          <p:cNvSpPr/>
          <p:nvPr/>
        </p:nvSpPr>
        <p:spPr>
          <a:xfrm>
            <a:off x="846720" y="3505320"/>
            <a:ext cx="7714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Scheduled</a:t>
            </a:r>
            <a:endParaRPr b="0" lang="en-US" sz="1200" strike="noStrike" u="none">
              <a:solidFill>
                <a:srgbClr val="ffffcc"/>
              </a:solidFill>
              <a:effectLst/>
              <a:uFillTx/>
              <a:latin typeface="Tahoma"/>
            </a:endParaRPr>
          </a:p>
        </p:txBody>
      </p:sp>
      <p:sp>
        <p:nvSpPr>
          <p:cNvPr id="266" name=""/>
          <p:cNvSpPr/>
          <p:nvPr/>
        </p:nvSpPr>
        <p:spPr>
          <a:xfrm>
            <a:off x="2393280" y="3505320"/>
            <a:ext cx="101700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Meter is listed</a:t>
            </a:r>
            <a:endParaRPr b="0" lang="en-US" sz="1200" strike="noStrike" u="none">
              <a:solidFill>
                <a:srgbClr val="ffffcc"/>
              </a:solidFill>
              <a:effectLst/>
              <a:uFillTx/>
              <a:latin typeface="Tahoma"/>
            </a:endParaRPr>
          </a:p>
        </p:txBody>
      </p:sp>
      <p:sp>
        <p:nvSpPr>
          <p:cNvPr id="267" name=""/>
          <p:cNvSpPr/>
          <p:nvPr/>
        </p:nvSpPr>
        <p:spPr>
          <a:xfrm>
            <a:off x="2455200" y="3962520"/>
            <a:ext cx="53424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Report.</a:t>
            </a:r>
            <a:endParaRPr b="0" lang="en-US" sz="1200" strike="noStrike" u="none">
              <a:solidFill>
                <a:srgbClr val="ffffcc"/>
              </a:solidFill>
              <a:effectLst/>
              <a:uFillTx/>
              <a:latin typeface="Tahoma"/>
            </a:endParaRPr>
          </a:p>
        </p:txBody>
      </p:sp>
      <p:sp>
        <p:nvSpPr>
          <p:cNvPr id="268" name=""/>
          <p:cNvSpPr/>
          <p:nvPr/>
        </p:nvSpPr>
        <p:spPr>
          <a:xfrm>
            <a:off x="4928760" y="3336840"/>
            <a:ext cx="40752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Day 5</a:t>
            </a:r>
            <a:endParaRPr b="0" lang="en-US" sz="1200" strike="noStrike" u="none">
              <a:solidFill>
                <a:srgbClr val="ffffcc"/>
              </a:solidFill>
              <a:effectLst/>
              <a:uFillTx/>
              <a:latin typeface="Tahoma"/>
            </a:endParaRPr>
          </a:p>
        </p:txBody>
      </p:sp>
      <p:sp>
        <p:nvSpPr>
          <p:cNvPr id="269" name=""/>
          <p:cNvSpPr/>
          <p:nvPr/>
        </p:nvSpPr>
        <p:spPr>
          <a:xfrm>
            <a:off x="1155600" y="241200"/>
            <a:ext cx="6680160" cy="63756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PRE-AGGREGATION</a:t>
            </a:r>
            <a:endParaRPr b="0" lang="en-US" sz="12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 + 5</a:t>
            </a:r>
            <a:endParaRPr b="0" lang="en-US" sz="1200" strike="noStrike" u="none">
              <a:solidFill>
                <a:srgbClr val="ffffcc"/>
              </a:solidFill>
              <a:effectLst/>
              <a:uFillTx/>
              <a:latin typeface="Tahoma"/>
            </a:endParaRPr>
          </a:p>
        </p:txBody>
      </p:sp>
      <p:sp>
        <p:nvSpPr>
          <p:cNvPr id="270" name=""/>
          <p:cNvSpPr/>
          <p:nvPr/>
        </p:nvSpPr>
        <p:spPr>
          <a:xfrm>
            <a:off x="839880" y="2819520"/>
            <a:ext cx="704196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271" name=""/>
          <p:cNvSpPr/>
          <p:nvPr/>
        </p:nvSpPr>
        <p:spPr>
          <a:xfrm>
            <a:off x="101628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10/01</a:t>
            </a:r>
            <a:endParaRPr b="0" lang="en-US" sz="1200" strike="noStrike" u="none">
              <a:solidFill>
                <a:srgbClr val="ffffcc"/>
              </a:solidFill>
              <a:effectLst/>
              <a:uFillTx/>
              <a:latin typeface="Tahoma"/>
            </a:endParaRPr>
          </a:p>
        </p:txBody>
      </p:sp>
      <p:sp>
        <p:nvSpPr>
          <p:cNvPr id="272" name=""/>
          <p:cNvSpPr/>
          <p:nvPr/>
        </p:nvSpPr>
        <p:spPr>
          <a:xfrm>
            <a:off x="173052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10/04</a:t>
            </a:r>
            <a:endParaRPr b="0" lang="en-US" sz="1200" strike="noStrike" u="none">
              <a:solidFill>
                <a:srgbClr val="ffffcc"/>
              </a:solidFill>
              <a:effectLst/>
              <a:uFillTx/>
              <a:latin typeface="Tahoma"/>
            </a:endParaRPr>
          </a:p>
        </p:txBody>
      </p:sp>
      <p:sp>
        <p:nvSpPr>
          <p:cNvPr id="273" name=""/>
          <p:cNvSpPr/>
          <p:nvPr/>
        </p:nvSpPr>
        <p:spPr>
          <a:xfrm>
            <a:off x="256248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10/05</a:t>
            </a:r>
            <a:endParaRPr b="0" lang="en-US" sz="1200" strike="noStrike" u="none">
              <a:solidFill>
                <a:srgbClr val="ffffcc"/>
              </a:solidFill>
              <a:effectLst/>
              <a:uFillTx/>
              <a:latin typeface="Tahoma"/>
            </a:endParaRPr>
          </a:p>
        </p:txBody>
      </p:sp>
      <p:sp>
        <p:nvSpPr>
          <p:cNvPr id="274" name=""/>
          <p:cNvSpPr/>
          <p:nvPr/>
        </p:nvSpPr>
        <p:spPr>
          <a:xfrm>
            <a:off x="338796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10/06</a:t>
            </a:r>
            <a:endParaRPr b="0" lang="en-US" sz="1200" strike="noStrike" u="none">
              <a:solidFill>
                <a:srgbClr val="ffffcc"/>
              </a:solidFill>
              <a:effectLst/>
              <a:uFillTx/>
              <a:latin typeface="Tahoma"/>
            </a:endParaRPr>
          </a:p>
        </p:txBody>
      </p:sp>
      <p:sp>
        <p:nvSpPr>
          <p:cNvPr id="275" name=""/>
          <p:cNvSpPr/>
          <p:nvPr/>
        </p:nvSpPr>
        <p:spPr>
          <a:xfrm>
            <a:off x="423072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10/07</a:t>
            </a:r>
            <a:endParaRPr b="0" lang="en-US" sz="1200" strike="noStrike" u="none">
              <a:solidFill>
                <a:srgbClr val="ffffcc"/>
              </a:solidFill>
              <a:effectLst/>
              <a:uFillTx/>
              <a:latin typeface="Tahoma"/>
            </a:endParaRPr>
          </a:p>
        </p:txBody>
      </p:sp>
      <p:sp>
        <p:nvSpPr>
          <p:cNvPr id="276" name=""/>
          <p:cNvSpPr/>
          <p:nvPr/>
        </p:nvSpPr>
        <p:spPr>
          <a:xfrm>
            <a:off x="505944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10/08</a:t>
            </a:r>
            <a:endParaRPr b="0" lang="en-US" sz="1200" strike="noStrike" u="none">
              <a:solidFill>
                <a:srgbClr val="ffffcc"/>
              </a:solidFill>
              <a:effectLst/>
              <a:uFillTx/>
              <a:latin typeface="Tahoma"/>
            </a:endParaRPr>
          </a:p>
        </p:txBody>
      </p:sp>
      <p:sp>
        <p:nvSpPr>
          <p:cNvPr id="277" name=""/>
          <p:cNvSpPr/>
          <p:nvPr/>
        </p:nvSpPr>
        <p:spPr>
          <a:xfrm>
            <a:off x="575316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10/11</a:t>
            </a:r>
            <a:endParaRPr b="0" lang="en-US" sz="1200" strike="noStrike" u="none">
              <a:solidFill>
                <a:srgbClr val="ffffcc"/>
              </a:solidFill>
              <a:effectLst/>
              <a:uFillTx/>
              <a:latin typeface="Tahoma"/>
            </a:endParaRPr>
          </a:p>
        </p:txBody>
      </p:sp>
      <p:sp>
        <p:nvSpPr>
          <p:cNvPr id="278" name=""/>
          <p:cNvSpPr/>
          <p:nvPr/>
        </p:nvSpPr>
        <p:spPr>
          <a:xfrm>
            <a:off x="652968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10/12</a:t>
            </a:r>
            <a:endParaRPr b="0" lang="en-US" sz="1200" strike="noStrike" u="none">
              <a:solidFill>
                <a:srgbClr val="ffffcc"/>
              </a:solidFill>
              <a:effectLst/>
              <a:uFillTx/>
              <a:latin typeface="Tahoma"/>
            </a:endParaRPr>
          </a:p>
        </p:txBody>
      </p:sp>
      <p:sp>
        <p:nvSpPr>
          <p:cNvPr id="279" name=""/>
          <p:cNvSpPr/>
          <p:nvPr/>
        </p:nvSpPr>
        <p:spPr>
          <a:xfrm>
            <a:off x="6336720" y="3214800"/>
            <a:ext cx="44100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7 </a:t>
            </a:r>
            <a:endParaRPr b="0" lang="en-US" sz="1200" strike="noStrike" u="none">
              <a:solidFill>
                <a:srgbClr val="ffffcc"/>
              </a:solidFill>
              <a:effectLst/>
              <a:uFillTx/>
              <a:latin typeface="Tahoma"/>
            </a:endParaRPr>
          </a:p>
        </p:txBody>
      </p:sp>
      <p:sp>
        <p:nvSpPr>
          <p:cNvPr id="280" name=""/>
          <p:cNvSpPr/>
          <p:nvPr/>
        </p:nvSpPr>
        <p:spPr>
          <a:xfrm>
            <a:off x="726444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10/13</a:t>
            </a:r>
            <a:endParaRPr b="0" lang="en-US" sz="1200" strike="noStrike" u="none">
              <a:solidFill>
                <a:srgbClr val="ffffcc"/>
              </a:solidFill>
              <a:effectLst/>
              <a:uFillTx/>
              <a:latin typeface="Tahoma"/>
            </a:endParaRPr>
          </a:p>
        </p:txBody>
      </p:sp>
      <p:sp>
        <p:nvSpPr>
          <p:cNvPr id="281" name=""/>
          <p:cNvSpPr/>
          <p:nvPr/>
        </p:nvSpPr>
        <p:spPr>
          <a:xfrm>
            <a:off x="8001360" y="233352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10/14</a:t>
            </a:r>
            <a:endParaRPr b="0" lang="en-US" sz="1200" strike="noStrike" u="none">
              <a:solidFill>
                <a:srgbClr val="ffffcc"/>
              </a:solidFill>
              <a:effectLst/>
              <a:uFillTx/>
              <a:latin typeface="Tahoma"/>
            </a:endParaRPr>
          </a:p>
        </p:txBody>
      </p:sp>
      <p:sp>
        <p:nvSpPr>
          <p:cNvPr id="282" name=""/>
          <p:cNvSpPr/>
          <p:nvPr/>
        </p:nvSpPr>
        <p:spPr>
          <a:xfrm>
            <a:off x="1600200" y="2514600"/>
            <a:ext cx="1440" cy="58752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83" name=""/>
          <p:cNvSpPr/>
          <p:nvPr/>
        </p:nvSpPr>
        <p:spPr>
          <a:xfrm>
            <a:off x="2411280" y="2363760"/>
            <a:ext cx="1800" cy="89208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84" name=""/>
          <p:cNvSpPr/>
          <p:nvPr/>
        </p:nvSpPr>
        <p:spPr>
          <a:xfrm>
            <a:off x="4892760" y="2363760"/>
            <a:ext cx="1440" cy="88416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85" name=""/>
          <p:cNvSpPr/>
          <p:nvPr/>
        </p:nvSpPr>
        <p:spPr>
          <a:xfrm>
            <a:off x="6362640" y="2527200"/>
            <a:ext cx="1800" cy="64476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86" name=""/>
          <p:cNvSpPr/>
          <p:nvPr/>
        </p:nvSpPr>
        <p:spPr>
          <a:xfrm>
            <a:off x="4110120" y="2527200"/>
            <a:ext cx="1440" cy="64476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87" name=""/>
          <p:cNvSpPr/>
          <p:nvPr/>
        </p:nvSpPr>
        <p:spPr>
          <a:xfrm>
            <a:off x="5627520" y="2527200"/>
            <a:ext cx="1800" cy="63972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88" name=""/>
          <p:cNvSpPr/>
          <p:nvPr/>
        </p:nvSpPr>
        <p:spPr>
          <a:xfrm>
            <a:off x="7097760" y="2543040"/>
            <a:ext cx="1440" cy="64152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89" name=""/>
          <p:cNvSpPr/>
          <p:nvPr/>
        </p:nvSpPr>
        <p:spPr>
          <a:xfrm>
            <a:off x="1671120" y="1994040"/>
            <a:ext cx="4960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SRD+1</a:t>
            </a:r>
            <a:endParaRPr b="0" lang="en-US" sz="1200" strike="noStrike" u="none">
              <a:solidFill>
                <a:srgbClr val="ffffcc"/>
              </a:solidFill>
              <a:effectLst/>
              <a:uFillTx/>
              <a:latin typeface="Tahoma"/>
            </a:endParaRPr>
          </a:p>
        </p:txBody>
      </p:sp>
      <p:sp>
        <p:nvSpPr>
          <p:cNvPr id="290" name=""/>
          <p:cNvSpPr/>
          <p:nvPr/>
        </p:nvSpPr>
        <p:spPr>
          <a:xfrm>
            <a:off x="1568160" y="321624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1</a:t>
            </a:r>
            <a:endParaRPr b="0" lang="en-US" sz="1200" strike="noStrike" u="none">
              <a:solidFill>
                <a:srgbClr val="ffffcc"/>
              </a:solidFill>
              <a:effectLst/>
              <a:uFillTx/>
              <a:latin typeface="Tahoma"/>
            </a:endParaRPr>
          </a:p>
        </p:txBody>
      </p:sp>
      <p:sp>
        <p:nvSpPr>
          <p:cNvPr id="291" name=""/>
          <p:cNvSpPr/>
          <p:nvPr/>
        </p:nvSpPr>
        <p:spPr>
          <a:xfrm>
            <a:off x="2509200" y="1994040"/>
            <a:ext cx="4960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SRD+2</a:t>
            </a:r>
            <a:endParaRPr b="0" lang="en-US" sz="1200" strike="noStrike" u="none">
              <a:solidFill>
                <a:srgbClr val="ffffcc"/>
              </a:solidFill>
              <a:effectLst/>
              <a:uFillTx/>
              <a:latin typeface="Tahoma"/>
            </a:endParaRPr>
          </a:p>
        </p:txBody>
      </p:sp>
      <p:sp>
        <p:nvSpPr>
          <p:cNvPr id="292" name=""/>
          <p:cNvSpPr/>
          <p:nvPr/>
        </p:nvSpPr>
        <p:spPr>
          <a:xfrm>
            <a:off x="4947840" y="1994040"/>
            <a:ext cx="4960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SRD+5</a:t>
            </a:r>
            <a:endParaRPr b="0" lang="en-US" sz="1200" strike="noStrike" u="none">
              <a:solidFill>
                <a:srgbClr val="ffffcc"/>
              </a:solidFill>
              <a:effectLst/>
              <a:uFillTx/>
              <a:latin typeface="Tahoma"/>
            </a:endParaRPr>
          </a:p>
        </p:txBody>
      </p:sp>
      <p:sp>
        <p:nvSpPr>
          <p:cNvPr id="293" name=""/>
          <p:cNvSpPr/>
          <p:nvPr/>
        </p:nvSpPr>
        <p:spPr>
          <a:xfrm>
            <a:off x="987840" y="1994040"/>
            <a:ext cx="3225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a:t>
            </a:r>
            <a:endParaRPr b="0" lang="en-US" sz="1200" strike="noStrike" u="none">
              <a:solidFill>
                <a:srgbClr val="ffffcc"/>
              </a:solidFill>
              <a:effectLst/>
              <a:uFillTx/>
              <a:latin typeface="Tahoma"/>
            </a:endParaRPr>
          </a:p>
        </p:txBody>
      </p:sp>
      <p:sp>
        <p:nvSpPr>
          <p:cNvPr id="294" name=""/>
          <p:cNvSpPr/>
          <p:nvPr/>
        </p:nvSpPr>
        <p:spPr>
          <a:xfrm>
            <a:off x="7878600" y="2363760"/>
            <a:ext cx="1800" cy="89208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95" name=""/>
          <p:cNvSpPr/>
          <p:nvPr/>
        </p:nvSpPr>
        <p:spPr>
          <a:xfrm>
            <a:off x="838080" y="2362320"/>
            <a:ext cx="1800" cy="80316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296" name=""/>
          <p:cNvSpPr/>
          <p:nvPr/>
        </p:nvSpPr>
        <p:spPr>
          <a:xfrm>
            <a:off x="925560" y="3224160"/>
            <a:ext cx="27180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a:t>
            </a:r>
            <a:endParaRPr b="0" lang="en-US" sz="1200" strike="noStrike" u="none">
              <a:solidFill>
                <a:srgbClr val="ffffcc"/>
              </a:solidFill>
              <a:effectLst/>
              <a:uFillTx/>
              <a:latin typeface="Tahoma"/>
            </a:endParaRPr>
          </a:p>
        </p:txBody>
      </p:sp>
      <p:sp>
        <p:nvSpPr>
          <p:cNvPr id="297" name=""/>
          <p:cNvSpPr/>
          <p:nvPr/>
        </p:nvSpPr>
        <p:spPr>
          <a:xfrm>
            <a:off x="861120" y="3733920"/>
            <a:ext cx="74592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Read Date</a:t>
            </a:r>
            <a:endParaRPr b="0" lang="en-US" sz="1200" strike="noStrike" u="none">
              <a:solidFill>
                <a:srgbClr val="ffffcc"/>
              </a:solidFill>
              <a:effectLst/>
              <a:uFillTx/>
              <a:latin typeface="Tahoma"/>
            </a:endParaRPr>
          </a:p>
        </p:txBody>
      </p:sp>
      <p:sp>
        <p:nvSpPr>
          <p:cNvPr id="298" name=""/>
          <p:cNvSpPr/>
          <p:nvPr/>
        </p:nvSpPr>
        <p:spPr>
          <a:xfrm>
            <a:off x="2439360" y="3309840"/>
            <a:ext cx="40752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Day 2</a:t>
            </a:r>
            <a:endParaRPr b="0" lang="en-US" sz="1200" strike="noStrike" u="none">
              <a:solidFill>
                <a:srgbClr val="ffffcc"/>
              </a:solidFill>
              <a:effectLst/>
              <a:uFillTx/>
              <a:latin typeface="Tahoma"/>
            </a:endParaRPr>
          </a:p>
        </p:txBody>
      </p:sp>
      <p:sp>
        <p:nvSpPr>
          <p:cNvPr id="299" name=""/>
          <p:cNvSpPr/>
          <p:nvPr/>
        </p:nvSpPr>
        <p:spPr>
          <a:xfrm>
            <a:off x="2438280" y="3733920"/>
            <a:ext cx="1195560" cy="18324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on "2 Day Late"</a:t>
            </a:r>
            <a:endParaRPr b="0" lang="en-US" sz="1200" strike="noStrike" u="none">
              <a:solidFill>
                <a:srgbClr val="ffffcc"/>
              </a:solidFill>
              <a:effectLst/>
              <a:uFillTx/>
              <a:latin typeface="Tahoma"/>
            </a:endParaRPr>
          </a:p>
        </p:txBody>
      </p:sp>
      <p:sp>
        <p:nvSpPr>
          <p:cNvPr id="300" name=""/>
          <p:cNvSpPr/>
          <p:nvPr/>
        </p:nvSpPr>
        <p:spPr>
          <a:xfrm>
            <a:off x="2383920" y="4191120"/>
            <a:ext cx="1056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"Missing</a:t>
            </a:r>
            <a:r>
              <a:rPr b="1" lang="en-US" sz="900" strike="noStrike" u="none">
                <a:solidFill>
                  <a:srgbClr val="ffffcc"/>
                </a:solidFill>
                <a:effectLst/>
                <a:uFillTx/>
                <a:latin typeface="Tahoma"/>
              </a:rPr>
              <a:t> </a:t>
            </a:r>
            <a:r>
              <a:rPr b="1" lang="en-US" sz="1200" strike="noStrike" u="none">
                <a:solidFill>
                  <a:srgbClr val="ffffcc"/>
                </a:solidFill>
                <a:effectLst/>
                <a:uFillTx/>
                <a:latin typeface="Tahoma"/>
              </a:rPr>
              <a:t>Data</a:t>
            </a:r>
            <a:r>
              <a:rPr b="1" lang="en-US" sz="900" strike="noStrike" u="none">
                <a:solidFill>
                  <a:srgbClr val="ffffcc"/>
                </a:solidFill>
                <a:effectLst/>
                <a:uFillTx/>
                <a:latin typeface="Tahoma"/>
              </a:rPr>
              <a:t>"</a:t>
            </a:r>
            <a:endParaRPr b="0" lang="en-US" sz="900" strike="noStrike" u="none">
              <a:solidFill>
                <a:srgbClr val="ffffcc"/>
              </a:solidFill>
              <a:effectLst/>
              <a:uFillTx/>
              <a:latin typeface="Tahoma"/>
            </a:endParaRPr>
          </a:p>
        </p:txBody>
      </p:sp>
      <p:sp>
        <p:nvSpPr>
          <p:cNvPr id="301" name=""/>
          <p:cNvSpPr/>
          <p:nvPr/>
        </p:nvSpPr>
        <p:spPr>
          <a:xfrm>
            <a:off x="2447280" y="4419720"/>
            <a:ext cx="112680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MADEN issued.</a:t>
            </a:r>
            <a:endParaRPr b="0" lang="en-US" sz="1200" strike="noStrike" u="none">
              <a:solidFill>
                <a:srgbClr val="ffffcc"/>
              </a:solidFill>
              <a:effectLst/>
              <a:uFillTx/>
              <a:latin typeface="Tahoma"/>
            </a:endParaRPr>
          </a:p>
        </p:txBody>
      </p:sp>
      <p:sp>
        <p:nvSpPr>
          <p:cNvPr id="302" name=""/>
          <p:cNvSpPr/>
          <p:nvPr/>
        </p:nvSpPr>
        <p:spPr>
          <a:xfrm>
            <a:off x="3235320" y="321624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3</a:t>
            </a:r>
            <a:endParaRPr b="0" lang="en-US" sz="1200" strike="noStrike" u="none">
              <a:solidFill>
                <a:srgbClr val="ffffcc"/>
              </a:solidFill>
              <a:effectLst/>
              <a:uFillTx/>
              <a:latin typeface="Tahoma"/>
            </a:endParaRPr>
          </a:p>
        </p:txBody>
      </p:sp>
      <p:sp>
        <p:nvSpPr>
          <p:cNvPr id="303" name=""/>
          <p:cNvSpPr/>
          <p:nvPr/>
        </p:nvSpPr>
        <p:spPr>
          <a:xfrm>
            <a:off x="4898520" y="3505320"/>
            <a:ext cx="91512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2nd Request</a:t>
            </a:r>
            <a:endParaRPr b="0" lang="en-US" sz="1200" strike="noStrike" u="none">
              <a:solidFill>
                <a:srgbClr val="ffffcc"/>
              </a:solidFill>
              <a:effectLst/>
              <a:uFillTx/>
              <a:latin typeface="Tahoma"/>
            </a:endParaRPr>
          </a:p>
        </p:txBody>
      </p:sp>
      <p:grpSp>
        <p:nvGrpSpPr>
          <p:cNvPr id="304" name=""/>
          <p:cNvGrpSpPr/>
          <p:nvPr/>
        </p:nvGrpSpPr>
        <p:grpSpPr>
          <a:xfrm>
            <a:off x="4800600" y="3809880"/>
            <a:ext cx="1371240" cy="411840"/>
            <a:chOff x="4800600" y="3809880"/>
            <a:chExt cx="1371240" cy="411840"/>
          </a:xfrm>
        </p:grpSpPr>
        <p:sp>
          <p:nvSpPr>
            <p:cNvPr id="305" name=""/>
            <p:cNvSpPr/>
            <p:nvPr/>
          </p:nvSpPr>
          <p:spPr>
            <a:xfrm>
              <a:off x="4800600" y="3809880"/>
              <a:ext cx="1371240" cy="18324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ffcc"/>
                  </a:solidFill>
                  <a:effectLst/>
                  <a:uFillTx/>
                  <a:latin typeface="Tahoma"/>
                </a:rPr>
                <a:t>"</a:t>
              </a:r>
              <a:r>
                <a:rPr b="1" lang="en-US" sz="1200" strike="noStrike" u="none">
                  <a:solidFill>
                    <a:srgbClr val="ffffcc"/>
                  </a:solidFill>
                  <a:effectLst/>
                  <a:uFillTx/>
                  <a:latin typeface="Tahoma"/>
                </a:rPr>
                <a:t>Missing Data</a:t>
              </a:r>
              <a:r>
                <a:rPr b="1" lang="en-US" sz="900" strike="noStrike" u="none">
                  <a:solidFill>
                    <a:srgbClr val="ffffcc"/>
                  </a:solidFill>
                  <a:effectLst/>
                  <a:uFillTx/>
                  <a:latin typeface="Tahoma"/>
                </a:rPr>
                <a:t>"</a:t>
              </a:r>
              <a:endParaRPr b="0" lang="en-US" sz="900" strike="noStrike" u="none">
                <a:solidFill>
                  <a:srgbClr val="ffffcc"/>
                </a:solidFill>
                <a:effectLst/>
                <a:uFillTx/>
                <a:latin typeface="Tahoma"/>
              </a:endParaRPr>
            </a:p>
          </p:txBody>
        </p:sp>
        <p:sp>
          <p:nvSpPr>
            <p:cNvPr id="306" name=""/>
            <p:cNvSpPr/>
            <p:nvPr/>
          </p:nvSpPr>
          <p:spPr>
            <a:xfrm>
              <a:off x="4993560" y="4038480"/>
              <a:ext cx="91512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MADEN sent</a:t>
              </a:r>
              <a:endParaRPr b="0" lang="en-US" sz="1200" strike="noStrike" u="none">
                <a:solidFill>
                  <a:srgbClr val="ffffcc"/>
                </a:solidFill>
                <a:effectLst/>
                <a:uFillTx/>
                <a:latin typeface="Tahoma"/>
              </a:endParaRPr>
            </a:p>
          </p:txBody>
        </p:sp>
      </p:grpSp>
      <p:sp>
        <p:nvSpPr>
          <p:cNvPr id="307" name=""/>
          <p:cNvSpPr/>
          <p:nvPr/>
        </p:nvSpPr>
        <p:spPr>
          <a:xfrm>
            <a:off x="5614920" y="321480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6</a:t>
            </a:r>
            <a:endParaRPr b="0" lang="en-US" sz="1200" strike="noStrike" u="none">
              <a:solidFill>
                <a:srgbClr val="ffffcc"/>
              </a:solidFill>
              <a:effectLst/>
              <a:uFillTx/>
              <a:latin typeface="Tahoma"/>
            </a:endParaRPr>
          </a:p>
        </p:txBody>
      </p:sp>
      <p:sp>
        <p:nvSpPr>
          <p:cNvPr id="308" name=""/>
          <p:cNvSpPr/>
          <p:nvPr/>
        </p:nvSpPr>
        <p:spPr>
          <a:xfrm>
            <a:off x="7315200" y="3505320"/>
            <a:ext cx="1523880" cy="1003320"/>
          </a:xfrm>
          <a:prstGeom prst="rect">
            <a:avLst/>
          </a:prstGeom>
          <a:noFill/>
          <a:ln w="0">
            <a:noFill/>
          </a:ln>
        </p:spPr>
        <p:style>
          <a:lnRef idx="0"/>
          <a:fillRef idx="0"/>
          <a:effectRef idx="0"/>
          <a:fontRef idx="minor"/>
        </p:style>
        <p:txBody>
          <a:bodyPr lIns="90360" rIns="90360" tIns="44280" bIns="44280" anchor="t">
            <a:spAutoFit/>
          </a:bodyPr>
          <a:p>
            <a:pPr algn="ct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Account estimated “Missing Data” MADEN closed without resolution</a:t>
            </a:r>
            <a:endParaRPr b="0" lang="en-US" sz="1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09" name=""/>
          <p:cNvSpPr/>
          <p:nvPr/>
        </p:nvSpPr>
        <p:spPr>
          <a:xfrm>
            <a:off x="1990800" y="1155600"/>
            <a:ext cx="5821200" cy="28980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ffffcc"/>
                </a:solidFill>
                <a:effectLst/>
                <a:uFillTx/>
                <a:latin typeface="Tahoma"/>
              </a:rPr>
              <a:t>MDMA Estimated Data Process Time Line - SDG&amp;E</a:t>
            </a:r>
            <a:endParaRPr b="0" lang="en-US" sz="1900" strike="noStrike" u="none">
              <a:solidFill>
                <a:srgbClr val="ffffcc"/>
              </a:solidFill>
              <a:effectLst/>
              <a:uFillTx/>
              <a:latin typeface="Tahoma"/>
            </a:endParaRPr>
          </a:p>
        </p:txBody>
      </p:sp>
      <p:sp>
        <p:nvSpPr>
          <p:cNvPr id="310" name=""/>
          <p:cNvSpPr/>
          <p:nvPr/>
        </p:nvSpPr>
        <p:spPr>
          <a:xfrm>
            <a:off x="720720" y="3543480"/>
            <a:ext cx="704052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311" name=""/>
          <p:cNvSpPr/>
          <p:nvPr/>
        </p:nvSpPr>
        <p:spPr>
          <a:xfrm>
            <a:off x="893880" y="307008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10/01</a:t>
            </a:r>
            <a:endParaRPr b="0" lang="en-US" sz="1200" strike="noStrike" u="none">
              <a:solidFill>
                <a:srgbClr val="ffffcc"/>
              </a:solidFill>
              <a:effectLst/>
              <a:uFillTx/>
              <a:latin typeface="Tahoma"/>
            </a:endParaRPr>
          </a:p>
        </p:txBody>
      </p:sp>
      <p:sp>
        <p:nvSpPr>
          <p:cNvPr id="312" name=""/>
          <p:cNvSpPr/>
          <p:nvPr/>
        </p:nvSpPr>
        <p:spPr>
          <a:xfrm>
            <a:off x="2367360" y="307008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10/05</a:t>
            </a:r>
            <a:endParaRPr b="0" lang="en-US" sz="1200" strike="noStrike" u="none">
              <a:solidFill>
                <a:srgbClr val="ffffcc"/>
              </a:solidFill>
              <a:effectLst/>
              <a:uFillTx/>
              <a:latin typeface="Tahoma"/>
            </a:endParaRPr>
          </a:p>
        </p:txBody>
      </p:sp>
      <p:sp>
        <p:nvSpPr>
          <p:cNvPr id="313" name=""/>
          <p:cNvSpPr/>
          <p:nvPr/>
        </p:nvSpPr>
        <p:spPr>
          <a:xfrm>
            <a:off x="3141720" y="307008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10/06</a:t>
            </a:r>
            <a:endParaRPr b="0" lang="en-US" sz="1200" strike="noStrike" u="none">
              <a:solidFill>
                <a:srgbClr val="ffffcc"/>
              </a:solidFill>
              <a:effectLst/>
              <a:uFillTx/>
              <a:latin typeface="Tahoma"/>
            </a:endParaRPr>
          </a:p>
        </p:txBody>
      </p:sp>
      <p:sp>
        <p:nvSpPr>
          <p:cNvPr id="314" name=""/>
          <p:cNvSpPr/>
          <p:nvPr/>
        </p:nvSpPr>
        <p:spPr>
          <a:xfrm>
            <a:off x="3948480" y="307008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10/07</a:t>
            </a:r>
            <a:endParaRPr b="0" lang="en-US" sz="1200" strike="noStrike" u="none">
              <a:solidFill>
                <a:srgbClr val="ffffcc"/>
              </a:solidFill>
              <a:effectLst/>
              <a:uFillTx/>
              <a:latin typeface="Tahoma"/>
            </a:endParaRPr>
          </a:p>
        </p:txBody>
      </p:sp>
      <p:sp>
        <p:nvSpPr>
          <p:cNvPr id="315" name=""/>
          <p:cNvSpPr/>
          <p:nvPr/>
        </p:nvSpPr>
        <p:spPr>
          <a:xfrm>
            <a:off x="4776840" y="307008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10/08</a:t>
            </a:r>
            <a:endParaRPr b="0" lang="en-US" sz="1200" strike="noStrike" u="none">
              <a:solidFill>
                <a:srgbClr val="ffffcc"/>
              </a:solidFill>
              <a:effectLst/>
              <a:uFillTx/>
              <a:latin typeface="Tahoma"/>
            </a:endParaRPr>
          </a:p>
        </p:txBody>
      </p:sp>
      <p:sp>
        <p:nvSpPr>
          <p:cNvPr id="316" name=""/>
          <p:cNvSpPr/>
          <p:nvPr/>
        </p:nvSpPr>
        <p:spPr>
          <a:xfrm>
            <a:off x="5696280" y="307008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10/11</a:t>
            </a:r>
            <a:endParaRPr b="0" lang="en-US" sz="1200" strike="noStrike" u="none">
              <a:solidFill>
                <a:srgbClr val="ffffcc"/>
              </a:solidFill>
              <a:effectLst/>
              <a:uFillTx/>
              <a:latin typeface="Tahoma"/>
            </a:endParaRPr>
          </a:p>
        </p:txBody>
      </p:sp>
      <p:sp>
        <p:nvSpPr>
          <p:cNvPr id="317" name=""/>
          <p:cNvSpPr/>
          <p:nvPr/>
        </p:nvSpPr>
        <p:spPr>
          <a:xfrm>
            <a:off x="6467760" y="307008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10/12</a:t>
            </a:r>
            <a:endParaRPr b="0" lang="en-US" sz="1200" strike="noStrike" u="none">
              <a:solidFill>
                <a:srgbClr val="ffffcc"/>
              </a:solidFill>
              <a:effectLst/>
              <a:uFillTx/>
              <a:latin typeface="Tahoma"/>
            </a:endParaRPr>
          </a:p>
        </p:txBody>
      </p:sp>
      <p:sp>
        <p:nvSpPr>
          <p:cNvPr id="318" name=""/>
          <p:cNvSpPr/>
          <p:nvPr/>
        </p:nvSpPr>
        <p:spPr>
          <a:xfrm>
            <a:off x="3717720" y="403848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4</a:t>
            </a:r>
            <a:endParaRPr b="0" lang="en-US" sz="1200" strike="noStrike" u="none">
              <a:solidFill>
                <a:srgbClr val="ffffcc"/>
              </a:solidFill>
              <a:effectLst/>
              <a:uFillTx/>
              <a:latin typeface="Tahoma"/>
            </a:endParaRPr>
          </a:p>
        </p:txBody>
      </p:sp>
      <p:sp>
        <p:nvSpPr>
          <p:cNvPr id="319" name=""/>
          <p:cNvSpPr/>
          <p:nvPr/>
        </p:nvSpPr>
        <p:spPr>
          <a:xfrm>
            <a:off x="6308640" y="389880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7</a:t>
            </a:r>
            <a:endParaRPr b="0" lang="en-US" sz="1200" strike="noStrike" u="none">
              <a:solidFill>
                <a:srgbClr val="ffffcc"/>
              </a:solidFill>
              <a:effectLst/>
              <a:uFillTx/>
              <a:latin typeface="Tahoma"/>
            </a:endParaRPr>
          </a:p>
        </p:txBody>
      </p:sp>
      <p:sp>
        <p:nvSpPr>
          <p:cNvPr id="320" name=""/>
          <p:cNvSpPr/>
          <p:nvPr/>
        </p:nvSpPr>
        <p:spPr>
          <a:xfrm>
            <a:off x="7123320" y="307008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10/13</a:t>
            </a:r>
            <a:endParaRPr b="0" lang="en-US" sz="1200" strike="noStrike" u="none">
              <a:solidFill>
                <a:srgbClr val="ffffcc"/>
              </a:solidFill>
              <a:effectLst/>
              <a:uFillTx/>
              <a:latin typeface="Tahoma"/>
            </a:endParaRPr>
          </a:p>
        </p:txBody>
      </p:sp>
      <p:sp>
        <p:nvSpPr>
          <p:cNvPr id="321" name=""/>
          <p:cNvSpPr/>
          <p:nvPr/>
        </p:nvSpPr>
        <p:spPr>
          <a:xfrm>
            <a:off x="7918560" y="3070080"/>
            <a:ext cx="3819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10/14</a:t>
            </a:r>
            <a:endParaRPr b="0" lang="en-US" sz="1200" strike="noStrike" u="none">
              <a:solidFill>
                <a:srgbClr val="ffffcc"/>
              </a:solidFill>
              <a:effectLst/>
              <a:uFillTx/>
              <a:latin typeface="Tahoma"/>
            </a:endParaRPr>
          </a:p>
        </p:txBody>
      </p:sp>
      <p:sp>
        <p:nvSpPr>
          <p:cNvPr id="322" name=""/>
          <p:cNvSpPr/>
          <p:nvPr/>
        </p:nvSpPr>
        <p:spPr>
          <a:xfrm>
            <a:off x="1441440" y="3224160"/>
            <a:ext cx="1440" cy="64152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23" name=""/>
          <p:cNvSpPr/>
          <p:nvPr/>
        </p:nvSpPr>
        <p:spPr>
          <a:xfrm>
            <a:off x="2954160" y="3213000"/>
            <a:ext cx="1800" cy="63972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24" name=""/>
          <p:cNvSpPr/>
          <p:nvPr/>
        </p:nvSpPr>
        <p:spPr>
          <a:xfrm>
            <a:off x="2219400" y="3049560"/>
            <a:ext cx="1440" cy="80316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25" name=""/>
          <p:cNvSpPr/>
          <p:nvPr/>
        </p:nvSpPr>
        <p:spPr>
          <a:xfrm>
            <a:off x="5527800" y="3049560"/>
            <a:ext cx="1440" cy="80316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26" name=""/>
          <p:cNvSpPr/>
          <p:nvPr/>
        </p:nvSpPr>
        <p:spPr>
          <a:xfrm>
            <a:off x="3781440" y="3213000"/>
            <a:ext cx="1440" cy="63972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27" name=""/>
          <p:cNvSpPr/>
          <p:nvPr/>
        </p:nvSpPr>
        <p:spPr>
          <a:xfrm>
            <a:off x="4608360" y="3049560"/>
            <a:ext cx="0" cy="83664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28" name=""/>
          <p:cNvSpPr/>
          <p:nvPr/>
        </p:nvSpPr>
        <p:spPr>
          <a:xfrm>
            <a:off x="6813360" y="389880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8</a:t>
            </a:r>
            <a:endParaRPr b="0" lang="en-US" sz="1200" strike="noStrike" u="none">
              <a:solidFill>
                <a:srgbClr val="ffffcc"/>
              </a:solidFill>
              <a:effectLst/>
              <a:uFillTx/>
              <a:latin typeface="Tahoma"/>
            </a:endParaRPr>
          </a:p>
        </p:txBody>
      </p:sp>
      <p:sp>
        <p:nvSpPr>
          <p:cNvPr id="329" name=""/>
          <p:cNvSpPr/>
          <p:nvPr/>
        </p:nvSpPr>
        <p:spPr>
          <a:xfrm>
            <a:off x="6997680" y="3213000"/>
            <a:ext cx="1440" cy="63972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30" name=""/>
          <p:cNvSpPr/>
          <p:nvPr/>
        </p:nvSpPr>
        <p:spPr>
          <a:xfrm>
            <a:off x="1555200" y="2719440"/>
            <a:ext cx="4960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SRD+1</a:t>
            </a:r>
            <a:endParaRPr b="0" lang="en-US" sz="1200" strike="noStrike" u="none">
              <a:solidFill>
                <a:srgbClr val="ffffcc"/>
              </a:solidFill>
              <a:effectLst/>
              <a:uFillTx/>
              <a:latin typeface="Tahoma"/>
            </a:endParaRPr>
          </a:p>
        </p:txBody>
      </p:sp>
      <p:sp>
        <p:nvSpPr>
          <p:cNvPr id="331" name=""/>
          <p:cNvSpPr/>
          <p:nvPr/>
        </p:nvSpPr>
        <p:spPr>
          <a:xfrm>
            <a:off x="1485720" y="4094280"/>
            <a:ext cx="27180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a:t>
            </a:r>
            <a:endParaRPr b="0" lang="en-US" sz="1200" strike="noStrike" u="none">
              <a:solidFill>
                <a:srgbClr val="ffffcc"/>
              </a:solidFill>
              <a:effectLst/>
              <a:uFillTx/>
              <a:latin typeface="Tahoma"/>
            </a:endParaRPr>
          </a:p>
        </p:txBody>
      </p:sp>
      <p:sp>
        <p:nvSpPr>
          <p:cNvPr id="332" name=""/>
          <p:cNvSpPr/>
          <p:nvPr/>
        </p:nvSpPr>
        <p:spPr>
          <a:xfrm>
            <a:off x="1454400" y="4286160"/>
            <a:ext cx="8532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1</a:t>
            </a:r>
            <a:endParaRPr b="0" lang="en-US" sz="1200" strike="noStrike" u="none">
              <a:solidFill>
                <a:srgbClr val="ffffcc"/>
              </a:solidFill>
              <a:effectLst/>
              <a:uFillTx/>
              <a:latin typeface="Tahoma"/>
            </a:endParaRPr>
          </a:p>
        </p:txBody>
      </p:sp>
      <p:sp>
        <p:nvSpPr>
          <p:cNvPr id="333" name=""/>
          <p:cNvSpPr/>
          <p:nvPr/>
        </p:nvSpPr>
        <p:spPr>
          <a:xfrm>
            <a:off x="2293200" y="2719440"/>
            <a:ext cx="4960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SRD+2</a:t>
            </a:r>
            <a:endParaRPr b="0" lang="en-US" sz="1200" strike="noStrike" u="none">
              <a:solidFill>
                <a:srgbClr val="ffffcc"/>
              </a:solidFill>
              <a:effectLst/>
              <a:uFillTx/>
              <a:latin typeface="Tahoma"/>
            </a:endParaRPr>
          </a:p>
        </p:txBody>
      </p:sp>
      <p:sp>
        <p:nvSpPr>
          <p:cNvPr id="334" name=""/>
          <p:cNvSpPr/>
          <p:nvPr/>
        </p:nvSpPr>
        <p:spPr>
          <a:xfrm>
            <a:off x="4682520" y="2719440"/>
            <a:ext cx="4960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SRD+5</a:t>
            </a:r>
            <a:endParaRPr b="0" lang="en-US" sz="1200" strike="noStrike" u="none">
              <a:solidFill>
                <a:srgbClr val="ffffcc"/>
              </a:solidFill>
              <a:effectLst/>
              <a:uFillTx/>
              <a:latin typeface="Tahoma"/>
            </a:endParaRPr>
          </a:p>
        </p:txBody>
      </p:sp>
      <p:sp>
        <p:nvSpPr>
          <p:cNvPr id="335" name=""/>
          <p:cNvSpPr/>
          <p:nvPr/>
        </p:nvSpPr>
        <p:spPr>
          <a:xfrm>
            <a:off x="2955960" y="403848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3</a:t>
            </a:r>
            <a:endParaRPr b="0" lang="en-US" sz="1200" strike="noStrike" u="none">
              <a:solidFill>
                <a:srgbClr val="ffffcc"/>
              </a:solidFill>
              <a:effectLst/>
              <a:uFillTx/>
              <a:latin typeface="Tahoma"/>
            </a:endParaRPr>
          </a:p>
        </p:txBody>
      </p:sp>
      <p:sp>
        <p:nvSpPr>
          <p:cNvPr id="336" name=""/>
          <p:cNvSpPr/>
          <p:nvPr/>
        </p:nvSpPr>
        <p:spPr>
          <a:xfrm>
            <a:off x="834120" y="2719440"/>
            <a:ext cx="32256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a:t>
            </a:r>
            <a:endParaRPr b="0" lang="en-US" sz="1200" strike="noStrike" u="none">
              <a:solidFill>
                <a:srgbClr val="ffffcc"/>
              </a:solidFill>
              <a:effectLst/>
              <a:uFillTx/>
              <a:latin typeface="Tahoma"/>
            </a:endParaRPr>
          </a:p>
        </p:txBody>
      </p:sp>
      <p:sp>
        <p:nvSpPr>
          <p:cNvPr id="337" name=""/>
          <p:cNvSpPr/>
          <p:nvPr/>
        </p:nvSpPr>
        <p:spPr>
          <a:xfrm>
            <a:off x="7135920" y="3898800"/>
            <a:ext cx="1346040" cy="109764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Day 9</a:t>
            </a:r>
            <a:endParaRPr b="0" lang="en-US" sz="12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Account estimated “Invalid Data” MADEN closed without resolution</a:t>
            </a:r>
            <a:endParaRPr b="0" lang="en-US" sz="1200" strike="noStrike" u="none">
              <a:solidFill>
                <a:srgbClr val="ffffcc"/>
              </a:solidFill>
              <a:effectLst/>
              <a:uFillTx/>
              <a:latin typeface="Tahoma"/>
            </a:endParaRPr>
          </a:p>
        </p:txBody>
      </p:sp>
      <p:sp>
        <p:nvSpPr>
          <p:cNvPr id="338" name=""/>
          <p:cNvSpPr/>
          <p:nvPr/>
        </p:nvSpPr>
        <p:spPr>
          <a:xfrm>
            <a:off x="1257840" y="2362320"/>
            <a:ext cx="645012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sng">
                <a:solidFill>
                  <a:srgbClr val="ffffcc"/>
                </a:solidFill>
                <a:effectLst/>
                <a:uFillTx/>
                <a:latin typeface="Tahoma"/>
              </a:rPr>
              <a:t>Scenario 2:</a:t>
            </a:r>
            <a:r>
              <a:rPr b="1" lang="en-US" sz="1100" strike="noStrike" u="sng">
                <a:solidFill>
                  <a:srgbClr val="ffffcc"/>
                </a:solidFill>
                <a:effectLst/>
                <a:uFillTx/>
                <a:latin typeface="Tahoma"/>
              </a:rPr>
              <a:t> </a:t>
            </a:r>
            <a:r>
              <a:rPr b="1" lang="en-US" sz="1200" strike="noStrike" u="sng">
                <a:solidFill>
                  <a:srgbClr val="ffffcc"/>
                </a:solidFill>
                <a:effectLst/>
                <a:uFillTx/>
                <a:latin typeface="Tahoma"/>
              </a:rPr>
              <a:t>Missing Data with Subsequent Invalid Meter Data Posted to MDMA Server</a:t>
            </a:r>
            <a:endParaRPr b="0" lang="en-US" sz="1200" strike="noStrike" u="none">
              <a:solidFill>
                <a:srgbClr val="ffffcc"/>
              </a:solidFill>
              <a:effectLst/>
              <a:uFillTx/>
              <a:latin typeface="Tahoma"/>
            </a:endParaRPr>
          </a:p>
        </p:txBody>
      </p:sp>
      <p:sp>
        <p:nvSpPr>
          <p:cNvPr id="339" name=""/>
          <p:cNvSpPr/>
          <p:nvPr/>
        </p:nvSpPr>
        <p:spPr>
          <a:xfrm>
            <a:off x="669960" y="4133880"/>
            <a:ext cx="398880" cy="18324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Day 0</a:t>
            </a:r>
            <a:endParaRPr b="0" lang="en-US" sz="1200" strike="noStrike" u="none">
              <a:solidFill>
                <a:srgbClr val="ffffcc"/>
              </a:solidFill>
              <a:effectLst/>
              <a:uFillTx/>
              <a:latin typeface="Tahoma"/>
            </a:endParaRPr>
          </a:p>
        </p:txBody>
      </p:sp>
      <p:sp>
        <p:nvSpPr>
          <p:cNvPr id="340" name=""/>
          <p:cNvSpPr/>
          <p:nvPr/>
        </p:nvSpPr>
        <p:spPr>
          <a:xfrm>
            <a:off x="228600" y="4438800"/>
            <a:ext cx="861840" cy="36612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Scheduled Read Date</a:t>
            </a:r>
            <a:endParaRPr b="0" lang="en-US" sz="1200" strike="noStrike" u="none">
              <a:solidFill>
                <a:srgbClr val="ffffcc"/>
              </a:solidFill>
              <a:effectLst/>
              <a:uFillTx/>
              <a:latin typeface="Tahoma"/>
            </a:endParaRPr>
          </a:p>
        </p:txBody>
      </p:sp>
      <p:sp>
        <p:nvSpPr>
          <p:cNvPr id="341" name=""/>
          <p:cNvSpPr/>
          <p:nvPr/>
        </p:nvSpPr>
        <p:spPr>
          <a:xfrm>
            <a:off x="701640" y="3139920"/>
            <a:ext cx="1800" cy="80172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42" name=""/>
          <p:cNvSpPr/>
          <p:nvPr/>
        </p:nvSpPr>
        <p:spPr>
          <a:xfrm>
            <a:off x="1801800" y="4057560"/>
            <a:ext cx="888840" cy="164628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Day 2 </a:t>
            </a:r>
            <a:endParaRPr b="0" lang="en-US" sz="12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Meter is listed on “2 Day Late” Report. “Missing Data” MADEN issued.</a:t>
            </a:r>
            <a:endParaRPr b="0" lang="en-US" sz="1200" strike="noStrike" u="none">
              <a:solidFill>
                <a:srgbClr val="ffffcc"/>
              </a:solidFill>
              <a:effectLst/>
              <a:uFillTx/>
              <a:latin typeface="Tahoma"/>
            </a:endParaRPr>
          </a:p>
        </p:txBody>
      </p:sp>
      <p:sp>
        <p:nvSpPr>
          <p:cNvPr id="343" name=""/>
          <p:cNvSpPr/>
          <p:nvPr/>
        </p:nvSpPr>
        <p:spPr>
          <a:xfrm>
            <a:off x="4876920" y="4038480"/>
            <a:ext cx="1346040" cy="1463400"/>
          </a:xfrm>
          <a:prstGeom prst="rect">
            <a:avLst/>
          </a:prstGeom>
          <a:noFill/>
          <a:ln w="0">
            <a:noFill/>
          </a:ln>
        </p:spPr>
        <p:style>
          <a:lnRef idx="0"/>
          <a:fillRef idx="0"/>
          <a:effectRef idx="0"/>
          <a:fontRef idx="minor"/>
        </p:style>
        <p:txBody>
          <a:bodyPr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Day 6</a:t>
            </a:r>
            <a:endParaRPr b="0" lang="en-US" sz="12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SDG&amp;E validation process identifies a “Data Spike”, and issues a MADEN. “Missing Data” MADEN closed.</a:t>
            </a:r>
            <a:endParaRPr b="0" lang="en-US" sz="1200" strike="noStrike" u="none">
              <a:solidFill>
                <a:srgbClr val="ffffcc"/>
              </a:solidFill>
              <a:effectLst/>
              <a:uFillTx/>
              <a:latin typeface="Tahoma"/>
            </a:endParaRPr>
          </a:p>
        </p:txBody>
      </p:sp>
      <p:sp>
        <p:nvSpPr>
          <p:cNvPr id="344" name=""/>
          <p:cNvSpPr/>
          <p:nvPr/>
        </p:nvSpPr>
        <p:spPr>
          <a:xfrm>
            <a:off x="7732800" y="3125880"/>
            <a:ext cx="1440" cy="66996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45" name=""/>
          <p:cNvSpPr/>
          <p:nvPr/>
        </p:nvSpPr>
        <p:spPr>
          <a:xfrm>
            <a:off x="1079640" y="241200"/>
            <a:ext cx="6680160" cy="63756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PRE-AGGREGATION</a:t>
            </a:r>
            <a:endParaRPr b="0" lang="en-US" sz="12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SRD + 5</a:t>
            </a:r>
            <a:endParaRPr b="0" lang="en-US" sz="1200" strike="noStrike" u="none">
              <a:solidFill>
                <a:srgbClr val="ffffcc"/>
              </a:solidFill>
              <a:effectLst/>
              <a:uFillTx/>
              <a:latin typeface="Tahoma"/>
            </a:endParaRPr>
          </a:p>
        </p:txBody>
      </p:sp>
      <p:sp>
        <p:nvSpPr>
          <p:cNvPr id="346" name=""/>
          <p:cNvSpPr/>
          <p:nvPr/>
        </p:nvSpPr>
        <p:spPr>
          <a:xfrm>
            <a:off x="6284880" y="3201840"/>
            <a:ext cx="0" cy="68436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47" name=""/>
          <p:cNvSpPr/>
          <p:nvPr/>
        </p:nvSpPr>
        <p:spPr>
          <a:xfrm>
            <a:off x="469800" y="317520"/>
            <a:ext cx="8128080" cy="636768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PRE-AGGREGATION</a:t>
            </a: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SRD + 5</a:t>
            </a: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ffffcc"/>
                </a:solidFill>
                <a:effectLst/>
                <a:uFillTx/>
                <a:latin typeface="Tahoma"/>
              </a:rPr>
              <a:t>COMMON DATA PROBLEMS AFFECTING SRD+5</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“No Data has been posted for the period from 3/5-4/3/00.</a:t>
            </a:r>
            <a:r>
              <a:rPr b="0" lang="en-US" sz="1200" strike="noStrike" u="none">
                <a:solidFill>
                  <a:srgbClr val="ffffcc"/>
                </a:solidFill>
                <a:effectLst/>
                <a:uFillTx/>
                <a:latin typeface="Tahoma"/>
              </a:rPr>
              <a:t> Please notify the above analyst within 5 days by phone or e-mail of file name and the date posted. Thank you.”</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UDC</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MADEN #</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Due Date</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MeterID</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UDC Acct No</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Comment</a:t>
            </a:r>
            <a:r>
              <a:rPr b="1" lang="en-US" sz="1200" strike="noStrike" u="none">
                <a:solidFill>
                  <a:srgbClr val="ffffcc"/>
                </a:solidFill>
                <a:effectLst/>
                <a:uFillTx/>
                <a:latin typeface="Tahoma"/>
              </a:rPr>
              <a:t>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PGE</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PGE3333</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8/2/00</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C12345</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16806357</a:t>
            </a:r>
            <a:r>
              <a:rPr b="1" lang="en-US" sz="1200" strike="noStrike" u="none">
                <a:solidFill>
                  <a:srgbClr val="ffffcc"/>
                </a:solidFill>
                <a:effectLst/>
                <a:uFillTx/>
                <a:latin typeface="Tahoma"/>
              </a:rPr>
              <a:t>	</a:t>
            </a:r>
            <a:r>
              <a:rPr b="1" lang="en-US" sz="1200" strike="noStrike" u="none">
                <a:solidFill>
                  <a:srgbClr val="ffffcc"/>
                </a:solidFill>
                <a:effectLst/>
                <a:uFillTx/>
                <a:latin typeface="Tahoma"/>
              </a:rPr>
              <a:t>MISSING 100 % OF KWH DATA</a:t>
            </a:r>
            <a:r>
              <a:rPr b="1" lang="en-US" sz="1200" strike="noStrike" u="none">
                <a:solidFill>
                  <a:srgbClr val="ffffcc"/>
                </a:solidFill>
                <a:effectLst/>
                <a:uFillTx/>
                <a:latin typeface="Tahoma"/>
              </a:rPr>
              <a:t>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UDC Acct Number: 987654321</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Billing Cycle: 08</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Action Required:    </a:t>
            </a:r>
            <a:r>
              <a:rPr b="1" lang="en-US" sz="1200" strike="noStrike" u="none">
                <a:solidFill>
                  <a:srgbClr val="ffffcc"/>
                </a:solidFill>
                <a:effectLst/>
                <a:uFillTx/>
                <a:latin typeface="Tahoma"/>
              </a:rPr>
              <a:t>We need data</a:t>
            </a:r>
            <a:r>
              <a:rPr b="0" lang="en-US" sz="1200" strike="noStrike" u="none">
                <a:solidFill>
                  <a:srgbClr val="ffffcc"/>
                </a:solidFill>
                <a:effectLst/>
                <a:uFillTx/>
                <a:latin typeface="Tahoma"/>
              </a:rPr>
              <a:t> for the period 06/12/2000 00:15 to</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07/12/2000 24:00(PST).</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Comments:    Past due.</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“Fails high/low check, </a:t>
            </a:r>
            <a:r>
              <a:rPr b="1" lang="en-US" sz="1200" strike="noStrike" u="none">
                <a:solidFill>
                  <a:srgbClr val="ffffcc"/>
                </a:solidFill>
                <a:effectLst/>
                <a:uFillTx/>
                <a:latin typeface="Tahoma"/>
              </a:rPr>
              <a:t>usage is low compared to history</a:t>
            </a:r>
            <a:r>
              <a:rPr b="0" lang="en-US" sz="1200" strike="noStrike" u="none">
                <a:solidFill>
                  <a:srgbClr val="ffffcc"/>
                </a:solidFill>
                <a:effectLst/>
                <a:uFillTx/>
                <a:latin typeface="Tahoma"/>
              </a:rPr>
              <a:t>, please verify usage”</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WAITING FOR DATA; LAST READ 12/01/1999 24:00.</a:t>
            </a:r>
            <a:r>
              <a:rPr b="0" lang="en-US" sz="1200" strike="noStrike" u="none">
                <a:solidFill>
                  <a:srgbClr val="ffffcc"/>
                </a:solidFill>
                <a:effectLst/>
                <a:uFillTx/>
                <a:latin typeface="Tahoma"/>
              </a:rPr>
              <a:t>	</a:t>
            </a:r>
            <a:r>
              <a:rPr b="0" lang="en-US" sz="1200" strike="noStrike" u="none">
                <a:solidFill>
                  <a:srgbClr val="ffffcc"/>
                </a:solidFill>
                <a:effectLst/>
                <a:uFillTx/>
                <a:latin typeface="Tahoma"/>
              </a:rPr>
              <a:t>MISSING DATA</a:t>
            </a:r>
            <a:r>
              <a:rPr b="0" lang="en-US" sz="1200" strike="noStrike" u="none">
                <a:solidFill>
                  <a:srgbClr val="ffffcc"/>
                </a:solidFill>
                <a:effectLst/>
                <a:uFillTx/>
                <a:latin typeface="Tahoma"/>
              </a:rPr>
              <a:t>	</a:t>
            </a:r>
            <a:r>
              <a:rPr b="0" lang="en-US" sz="1200" strike="noStrike" u="none">
                <a:solidFill>
                  <a:srgbClr val="ffffcc"/>
                </a:solidFill>
                <a:effectLst/>
                <a:uFillTx/>
                <a:latin typeface="Tahoma"/>
              </a:rPr>
              <a:t>Please verify that leading zeros are included in </a:t>
            </a:r>
            <a:r>
              <a:rPr b="1" lang="en-US" sz="1200" strike="noStrike" u="none">
                <a:solidFill>
                  <a:srgbClr val="ffffcc"/>
                </a:solidFill>
                <a:effectLst/>
                <a:uFillTx/>
                <a:latin typeface="Tahoma"/>
              </a:rPr>
              <a:t>GEN ID</a:t>
            </a:r>
            <a:r>
              <a:rPr b="0" lang="en-US" sz="1200" strike="noStrike" u="none">
                <a:solidFill>
                  <a:srgbClr val="ffffcc"/>
                </a:solidFill>
                <a:effectLst/>
                <a:uFillTx/>
                <a:latin typeface="Tahoma"/>
              </a:rPr>
              <a:t> for CMEMP Record Receiving Sender ID</a:t>
            </a:r>
            <a:r>
              <a:rPr b="0" lang="en-US" sz="1200" strike="noStrike" u="none">
                <a:solidFill>
                  <a:srgbClr val="ffffcc"/>
                </a:solidFill>
                <a:effectLst/>
                <a:uFillTx/>
                <a:latin typeface="Tahoma"/>
              </a:rPr>
              <a:t>	</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“The meter ID posted on this account does not match or cannot be found.</a:t>
            </a:r>
            <a:r>
              <a:rPr b="0" lang="en-US" sz="1200" strike="noStrike" u="none">
                <a:solidFill>
                  <a:srgbClr val="ffffcc"/>
                </a:solidFill>
                <a:effectLst/>
                <a:uFillTx/>
                <a:latin typeface="Tahoma"/>
              </a:rPr>
              <a:t> The MDMA reflects SA#12222222 posting to meter id KZF018-6666666.  However our records indicate SA#12222222 posting to meter id KZF018-7777777  </a:t>
            </a:r>
            <a:r>
              <a:rPr b="1" lang="en-US" sz="1200" strike="noStrike" u="none">
                <a:solidFill>
                  <a:srgbClr val="ffffcc"/>
                </a:solidFill>
                <a:effectLst/>
                <a:uFillTx/>
                <a:latin typeface="Tahoma"/>
              </a:rPr>
              <a:t>Please clarify or forward your MIRN paperwork</a:t>
            </a:r>
            <a:r>
              <a:rPr b="0" lang="en-US" sz="1200" strike="noStrike" u="none">
                <a:solidFill>
                  <a:srgbClr val="ffffcc"/>
                </a:solidFill>
                <a:effectLst/>
                <a:uFillTx/>
                <a:latin typeface="Tahoma"/>
              </a:rPr>
              <a:t>.”</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cc"/>
                </a:solidFill>
                <a:effectLst/>
                <a:uFillTx/>
                <a:latin typeface="Tahoma"/>
              </a:rPr>
              <a:t>“File Name:  20804033333  ESP 012345678  MDMA 044444444  SA#0005855555  Start Time:  200006140815  End Time:  200007150800  UDC Meter #:  654321  </a:t>
            </a:r>
            <a:r>
              <a:rPr b="1" lang="en-US" sz="1200" strike="noStrike" u="none">
                <a:solidFill>
                  <a:srgbClr val="ffffcc"/>
                </a:solidFill>
                <a:effectLst/>
                <a:uFillTx/>
                <a:latin typeface="Tahoma"/>
              </a:rPr>
              <a:t>Please be advised that we have no record of SA# 5855555 nor Meter ID 7654321.  Please clarify.”</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p:txBody>
      </p:sp>
      <p:sp>
        <p:nvSpPr>
          <p:cNvPr id="348" name=""/>
          <p:cNvSpPr/>
          <p:nvPr/>
        </p:nvSpPr>
        <p:spPr>
          <a:xfrm>
            <a:off x="539640" y="2211480"/>
            <a:ext cx="181080" cy="453960"/>
          </a:xfrm>
          <a:prstGeom prst="rect">
            <a:avLst/>
          </a:prstGeom>
          <a:noFill/>
          <a:ln w="0">
            <a:noFill/>
          </a:ln>
        </p:spPr>
        <p:style>
          <a:lnRef idx="0"/>
          <a:fillRef idx="0"/>
          <a:effectRef idx="0"/>
          <a:fontRef idx="minor"/>
        </p:style>
        <p:txBody>
          <a:bodyPr wrap="none" lIns="90360" rIns="90360" tIns="44280" bIns="44280" anchor="ctr">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349" name=""/>
          <p:cNvSpPr/>
          <p:nvPr/>
        </p:nvSpPr>
        <p:spPr>
          <a:xfrm>
            <a:off x="534960" y="2209680"/>
            <a:ext cx="7237440" cy="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50" name=""/>
          <p:cNvSpPr/>
          <p:nvPr/>
        </p:nvSpPr>
        <p:spPr>
          <a:xfrm>
            <a:off x="12600" y="2146320"/>
            <a:ext cx="507960" cy="453960"/>
          </a:xfrm>
          <a:prstGeom prst="rect">
            <a:avLst/>
          </a:prstGeom>
          <a:noFill/>
          <a:ln w="0">
            <a:noFill/>
          </a:ln>
        </p:spPr>
        <p:style>
          <a:lnRef idx="0"/>
          <a:fillRef idx="0"/>
          <a:effectRef idx="0"/>
          <a:fontRef idx="minor"/>
        </p:style>
        <p:txBody>
          <a:bodyPr lIns="90360" rIns="90360" tIns="44280" bIns="4428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351" name=""/>
          <p:cNvSpPr/>
          <p:nvPr/>
        </p:nvSpPr>
        <p:spPr>
          <a:xfrm>
            <a:off x="469800" y="2211480"/>
            <a:ext cx="7061400" cy="453960"/>
          </a:xfrm>
          <a:prstGeom prst="rect">
            <a:avLst/>
          </a:prstGeom>
          <a:noFill/>
          <a:ln w="0">
            <a:noFill/>
          </a:ln>
        </p:spPr>
        <p:style>
          <a:lnRef idx="0"/>
          <a:fillRef idx="0"/>
          <a:effectRef idx="0"/>
          <a:fontRef idx="minor"/>
        </p:style>
        <p:txBody>
          <a:bodyPr lIns="90360" rIns="90360" tIns="44280" bIns="44280" anchor="ctr">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352"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353"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54" name=""/>
          <p:cNvSpPr/>
          <p:nvPr/>
        </p:nvSpPr>
        <p:spPr>
          <a:xfrm>
            <a:off x="1308240" y="165240"/>
            <a:ext cx="6375240" cy="82008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PRE-AGGREGATION</a:t>
            </a:r>
            <a:endParaRPr b="0" lang="en-US" sz="16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SRD + 5</a:t>
            </a:r>
            <a:endParaRPr b="0" lang="en-US" sz="1600" strike="noStrike" u="none">
              <a:solidFill>
                <a:srgbClr val="ffffcc"/>
              </a:solidFill>
              <a:effectLst/>
              <a:uFillTx/>
              <a:latin typeface="Tahoma"/>
            </a:endParaRPr>
          </a:p>
        </p:txBody>
      </p:sp>
      <p:sp>
        <p:nvSpPr>
          <p:cNvPr id="355"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356"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357" name=""/>
          <p:cNvSpPr/>
          <p:nvPr/>
        </p:nvSpPr>
        <p:spPr>
          <a:xfrm>
            <a:off x="533520" y="2133720"/>
            <a:ext cx="8016840" cy="947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a:t>
            </a:r>
            <a:r>
              <a:rPr b="1" lang="en-US" sz="1400" strike="noStrike" u="none">
                <a:solidFill>
                  <a:srgbClr val="ffffcc"/>
                </a:solidFill>
                <a:effectLst/>
                <a:uFillTx/>
                <a:latin typeface="Tahoma"/>
              </a:rPr>
              <a:t>Action Required</a:t>
            </a:r>
            <a:r>
              <a:rPr b="0" lang="en-US" sz="1400" strike="noStrike" u="none">
                <a:solidFill>
                  <a:srgbClr val="ffffcc"/>
                </a:solidFill>
                <a:effectLst/>
                <a:uFillTx/>
                <a:latin typeface="Tahoma"/>
              </a:rPr>
              <a:t>: 3rd incorrect file sent.  First two files had period of 0’s.  3rd file sent has correct 0’s </a:t>
            </a:r>
            <a:r>
              <a:rPr b="1" lang="en-US" sz="1400" strike="noStrike" u="none">
                <a:solidFill>
                  <a:srgbClr val="ffffcc"/>
                </a:solidFill>
                <a:effectLst/>
                <a:uFillTx/>
                <a:latin typeface="Tahoma"/>
              </a:rPr>
              <a:t>but incorrect end time of 5/9/00 at 24:00.  </a:t>
            </a:r>
            <a:r>
              <a:rPr b="0" lang="en-US" sz="1400" strike="noStrike" u="none">
                <a:solidFill>
                  <a:srgbClr val="ffffcc"/>
                </a:solidFill>
                <a:effectLst/>
                <a:uFillTx/>
                <a:latin typeface="Tahoma"/>
              </a:rPr>
              <a:t>Please note specific times need below.  We need data for the period 04/08/2000 00:15  to 05/10/2000 24:00 (PST).</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MDMA File Name: sdge00999.xxx”</a:t>
            </a:r>
            <a:endParaRPr b="0" lang="en-US" sz="1400" strike="noStrike" u="none">
              <a:solidFill>
                <a:srgbClr val="ffffcc"/>
              </a:solidFill>
              <a:effectLst/>
              <a:uFillTx/>
              <a:latin typeface="Tahoma"/>
            </a:endParaRPr>
          </a:p>
        </p:txBody>
      </p:sp>
      <p:sp>
        <p:nvSpPr>
          <p:cNvPr id="358" name=""/>
          <p:cNvSpPr/>
          <p:nvPr/>
        </p:nvSpPr>
        <p:spPr>
          <a:xfrm>
            <a:off x="533520" y="4343400"/>
            <a:ext cx="8321400" cy="734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a:t>
            </a:r>
            <a:r>
              <a:rPr b="1" lang="en-US" sz="1400" strike="noStrike" u="none">
                <a:solidFill>
                  <a:srgbClr val="ffffcc"/>
                </a:solidFill>
                <a:effectLst/>
                <a:uFillTx/>
                <a:latin typeface="Tahoma"/>
              </a:rPr>
              <a:t>Action Required</a:t>
            </a:r>
            <a:r>
              <a:rPr b="0" lang="en-US" sz="1400" strike="noStrike" u="none">
                <a:solidFill>
                  <a:srgbClr val="ffffcc"/>
                </a:solidFill>
                <a:effectLst/>
                <a:uFillTx/>
                <a:latin typeface="Tahoma"/>
              </a:rPr>
              <a:t>: File has a spike in data on 3/23/00 04:15.  Average demand 224 kw; average consumption 123840.  We need data for the period 03/12/2000 00:15 to 04/12/2000 24:00 (PST).</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MDMA File Name: sdge00122.xxx”</a:t>
            </a:r>
            <a:endParaRPr b="0" lang="en-US" sz="1400" strike="noStrike" u="none">
              <a:solidFill>
                <a:srgbClr val="ffffcc"/>
              </a:solidFill>
              <a:effectLst/>
              <a:uFillTx/>
              <a:latin typeface="Tahoma"/>
            </a:endParaRPr>
          </a:p>
        </p:txBody>
      </p:sp>
      <p:sp>
        <p:nvSpPr>
          <p:cNvPr id="359" name=""/>
          <p:cNvSpPr/>
          <p:nvPr/>
        </p:nvSpPr>
        <p:spPr>
          <a:xfrm>
            <a:off x="609480" y="5486400"/>
            <a:ext cx="8077320" cy="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360" name=""/>
          <p:cNvSpPr/>
          <p:nvPr/>
        </p:nvSpPr>
        <p:spPr>
          <a:xfrm>
            <a:off x="870120" y="5638680"/>
            <a:ext cx="7568640" cy="947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While not within the MADEN time, we cannot ignore the Schedule Coordinator’s plea…</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“Data for meter ABC01111 for cycle 6/26 (install date) to 7/26 is late and past SRD +45.  </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This data must be posted today!”</a:t>
            </a:r>
            <a:endParaRPr b="0" lang="en-US" sz="1400" strike="noStrike" u="none">
              <a:solidFill>
                <a:srgbClr val="ffffcc"/>
              </a:solidFill>
              <a:effectLst/>
              <a:uFillTx/>
              <a:latin typeface="Tahoma"/>
            </a:endParaRPr>
          </a:p>
        </p:txBody>
      </p:sp>
      <p:graphicFrame>
        <p:nvGraphicFramePr>
          <p:cNvPr id="361" name=""/>
          <p:cNvGraphicFramePr/>
          <p:nvPr/>
        </p:nvGraphicFramePr>
        <p:xfrm>
          <a:off x="914400" y="3205080"/>
          <a:ext cx="7348680" cy="1119240"/>
        </p:xfrm>
        <a:graphic>
          <a:graphicData uri="http://schemas.openxmlformats.org/presentationml/2006/ole">
            <p:oleObj progId="Word.Document.12" r:id="rId1" spid="">
              <p:embed/>
              <p:pic>
                <p:nvPicPr>
                  <p:cNvPr id="362" name="" descr=""/>
                  <p:cNvPicPr/>
                  <p:nvPr/>
                </p:nvPicPr>
                <p:blipFill>
                  <a:blip r:embed="rId2"/>
                  <a:stretch/>
                </p:blipFill>
                <p:spPr>
                  <a:xfrm>
                    <a:off x="914400" y="3205080"/>
                    <a:ext cx="7348680" cy="11192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graphicFrame>
        <p:nvGraphicFramePr>
          <p:cNvPr id="363" name=""/>
          <p:cNvGraphicFramePr/>
          <p:nvPr/>
        </p:nvGraphicFramePr>
        <p:xfrm>
          <a:off x="836640" y="0"/>
          <a:ext cx="7542360" cy="8277120"/>
        </p:xfrm>
        <a:graphic>
          <a:graphicData uri="http://schemas.openxmlformats.org/presentationml/2006/ole">
            <p:oleObj progId="Word.Document.12" r:id="rId1" spid="">
              <p:embed/>
              <p:pic>
                <p:nvPicPr>
                  <p:cNvPr id="364" name="" descr=""/>
                  <p:cNvPicPr/>
                  <p:nvPr/>
                </p:nvPicPr>
                <p:blipFill>
                  <a:blip r:embed="rId2"/>
                  <a:stretch/>
                </p:blipFill>
                <p:spPr>
                  <a:xfrm>
                    <a:off x="836640" y="0"/>
                    <a:ext cx="7542360" cy="8277120"/>
                  </a:xfrm>
                  <a:prstGeom prst="rect">
                    <a:avLst/>
                  </a:prstGeom>
                  <a:noFill/>
                  <a:ln w="0">
                    <a:noFill/>
                  </a:ln>
                </p:spPr>
              </p:pic>
            </p:oleObj>
          </a:graphicData>
        </a:graphic>
      </p:graphicFrame>
      <p:sp>
        <p:nvSpPr>
          <p:cNvPr id="365"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366"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367" name=""/>
          <p:cNvSpPr/>
          <p:nvPr/>
        </p:nvSpPr>
        <p:spPr>
          <a:xfrm>
            <a:off x="825840" y="3556080"/>
            <a:ext cx="448092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ahoma"/>
              </a:rPr>
              <a:t>“</a:t>
            </a:r>
            <a:r>
              <a:rPr b="1" lang="en-US" sz="1400" strike="noStrike" u="none">
                <a:solidFill>
                  <a:srgbClr val="ffffff"/>
                </a:solidFill>
                <a:effectLst/>
                <a:uFillTx/>
                <a:latin typeface="Tahoma"/>
              </a:rPr>
              <a:t>Action Required</a:t>
            </a:r>
            <a:r>
              <a:rPr b="0" lang="en-US" sz="1400" strike="noStrike" u="none">
                <a:solidFill>
                  <a:srgbClr val="ffffff"/>
                </a:solidFill>
                <a:effectLst/>
                <a:uFillTx/>
                <a:latin typeface="Tahoma"/>
              </a:rPr>
              <a:t>: NONE.  MADEN has been closed.”</a:t>
            </a:r>
            <a:endParaRPr b="0" lang="en-US" sz="1400" strike="noStrike" u="none">
              <a:solidFill>
                <a:srgbClr val="ffffcc"/>
              </a:solidFill>
              <a:effectLst/>
              <a:uFillTx/>
              <a:latin typeface="Tahoma"/>
            </a:endParaRPr>
          </a:p>
        </p:txBody>
      </p:sp>
      <p:sp>
        <p:nvSpPr>
          <p:cNvPr id="368" name=""/>
          <p:cNvSpPr/>
          <p:nvPr/>
        </p:nvSpPr>
        <p:spPr>
          <a:xfrm>
            <a:off x="545040" y="6019920"/>
            <a:ext cx="8039880" cy="520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ahoma"/>
              </a:rPr>
              <a:t>“Sorry about the delay, we were waiting on an HHF from the field.  The file for meter ABC01111 has</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ff"/>
                </a:solidFill>
                <a:effectLst/>
                <a:uFillTx/>
                <a:latin typeface="Tahoma"/>
              </a:rPr>
              <a:t>been posted in file 2000080913333.edi.  Thank you for your patience.”</a:t>
            </a:r>
            <a:endParaRPr b="0" lang="en-US" sz="1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69" name=""/>
          <p:cNvSpPr/>
          <p:nvPr/>
        </p:nvSpPr>
        <p:spPr>
          <a:xfrm>
            <a:off x="622440" y="317520"/>
            <a:ext cx="7899120" cy="72936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PRE-AGGREGATION</a:t>
            </a:r>
            <a:endParaRPr b="0" lang="en-US" sz="14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ESP DATA CONTROLS</a:t>
            </a:r>
            <a:endParaRPr b="0" lang="en-US" sz="1800" strike="noStrike" u="none">
              <a:solidFill>
                <a:srgbClr val="ffffcc"/>
              </a:solidFill>
              <a:effectLst/>
              <a:uFillTx/>
              <a:latin typeface="Tahoma"/>
            </a:endParaRPr>
          </a:p>
        </p:txBody>
      </p:sp>
      <p:sp>
        <p:nvSpPr>
          <p:cNvPr id="370" name=""/>
          <p:cNvSpPr/>
          <p:nvPr/>
        </p:nvSpPr>
        <p:spPr>
          <a:xfrm>
            <a:off x="546120" y="1231920"/>
            <a:ext cx="8356680" cy="39384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sng">
                <a:solidFill>
                  <a:srgbClr val="ffffcc"/>
                </a:solidFill>
                <a:effectLst/>
                <a:uFillTx/>
                <a:latin typeface="Tahoma"/>
              </a:rPr>
              <a:t>IT’S THE DATA, STUPID ! ?</a:t>
            </a:r>
            <a:endParaRPr b="0" lang="en-US" sz="2000" strike="noStrike" u="none">
              <a:solidFill>
                <a:srgbClr val="ffffcc"/>
              </a:solidFill>
              <a:effectLst/>
              <a:uFillTx/>
              <a:latin typeface="Tahoma"/>
            </a:endParaRPr>
          </a:p>
        </p:txBody>
      </p:sp>
      <p:sp>
        <p:nvSpPr>
          <p:cNvPr id="371" name=""/>
          <p:cNvSpPr/>
          <p:nvPr/>
        </p:nvSpPr>
        <p:spPr>
          <a:xfrm>
            <a:off x="1612800" y="2679840"/>
            <a:ext cx="5918400" cy="453960"/>
          </a:xfrm>
          <a:prstGeom prst="rect">
            <a:avLst/>
          </a:prstGeom>
          <a:noFill/>
          <a:ln w="0">
            <a:noFill/>
          </a:ln>
        </p:spPr>
        <p:style>
          <a:lnRef idx="0"/>
          <a:fillRef idx="0"/>
          <a:effectRef idx="0"/>
          <a:fontRef idx="minor"/>
        </p:style>
        <p:txBody>
          <a:bodyPr lIns="90360" rIns="90360" tIns="44280" bIns="4428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graphicFrame>
        <p:nvGraphicFramePr>
          <p:cNvPr id="372" name=""/>
          <p:cNvGraphicFramePr/>
          <p:nvPr/>
        </p:nvGraphicFramePr>
        <p:xfrm>
          <a:off x="2209680" y="1752480"/>
          <a:ext cx="4965840" cy="2335320"/>
        </p:xfrm>
        <a:graphic>
          <a:graphicData uri="http://schemas.openxmlformats.org/presentationml/2006/ole">
            <p:oleObj r:id="rId1" spid="">
              <p:embed/>
              <p:pic>
                <p:nvPicPr>
                  <p:cNvPr id="373" name="" descr=""/>
                  <p:cNvPicPr/>
                  <p:nvPr/>
                </p:nvPicPr>
                <p:blipFill>
                  <a:blip r:embed="rId2"/>
                  <a:stretch/>
                </p:blipFill>
                <p:spPr>
                  <a:xfrm>
                    <a:off x="2209680" y="1752480"/>
                    <a:ext cx="4965840" cy="2335320"/>
                  </a:xfrm>
                  <a:prstGeom prst="rect">
                    <a:avLst/>
                  </a:prstGeom>
                  <a:noFill/>
                  <a:ln w="0">
                    <a:noFill/>
                  </a:ln>
                </p:spPr>
              </p:pic>
            </p:oleObj>
          </a:graphicData>
        </a:graphic>
      </p:graphicFrame>
      <p:sp>
        <p:nvSpPr>
          <p:cNvPr id="374" name=""/>
          <p:cNvSpPr/>
          <p:nvPr/>
        </p:nvSpPr>
        <p:spPr>
          <a:xfrm>
            <a:off x="4114800" y="2438280"/>
            <a:ext cx="1219320" cy="30492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DATA</a:t>
            </a:r>
            <a:endParaRPr b="0" lang="en-US" sz="1600" strike="noStrike" u="none">
              <a:solidFill>
                <a:srgbClr val="ffffcc"/>
              </a:solidFill>
              <a:effectLst/>
              <a:uFillTx/>
              <a:latin typeface="Tahoma"/>
            </a:endParaRPr>
          </a:p>
        </p:txBody>
      </p:sp>
      <p:sp>
        <p:nvSpPr>
          <p:cNvPr id="375" name=""/>
          <p:cNvSpPr/>
          <p:nvPr/>
        </p:nvSpPr>
        <p:spPr>
          <a:xfrm>
            <a:off x="1994040" y="4203720"/>
            <a:ext cx="6070320" cy="393840"/>
          </a:xfrm>
          <a:prstGeom prst="rect">
            <a:avLst/>
          </a:prstGeom>
          <a:noFill/>
          <a:ln w="0">
            <a:noFill/>
          </a:ln>
        </p:spPr>
        <p:style>
          <a:lnRef idx="0"/>
          <a:fillRef idx="0"/>
          <a:effectRef idx="0"/>
          <a:fontRef idx="minor"/>
        </p:style>
        <p:txBody>
          <a:bodyPr lIns="90360" rIns="90360" tIns="44280" bIns="44280" anchor="t">
            <a:spAutoFit/>
          </a:bodyPr>
          <a:p>
            <a:pP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DATA QUALITY &amp; TIMELINESS ARE CRITICAL</a:t>
            </a:r>
            <a:endParaRPr b="0" lang="en-US" sz="2000" strike="noStrike" u="none">
              <a:solidFill>
                <a:srgbClr val="ffffcc"/>
              </a:solidFill>
              <a:effectLst/>
              <a:uFillTx/>
              <a:latin typeface="Tahoma"/>
            </a:endParaRPr>
          </a:p>
        </p:txBody>
      </p:sp>
      <p:sp>
        <p:nvSpPr>
          <p:cNvPr id="376" name=""/>
          <p:cNvSpPr/>
          <p:nvPr/>
        </p:nvSpPr>
        <p:spPr>
          <a:xfrm>
            <a:off x="2298600" y="4737240"/>
            <a:ext cx="4927680" cy="1794960"/>
          </a:xfrm>
          <a:prstGeom prst="rect">
            <a:avLst/>
          </a:prstGeom>
          <a:noFill/>
          <a:ln w="0">
            <a:noFill/>
          </a:ln>
        </p:spPr>
        <p:style>
          <a:lnRef idx="0"/>
          <a:fillRef idx="0"/>
          <a:effectRef idx="0"/>
          <a:fontRef idx="minor"/>
        </p:style>
        <p:txBody>
          <a:bodyPr lIns="90360" rIns="90360" tIns="44280" bIns="44280" anchor="t">
            <a:spAutoFit/>
          </a:bodyPr>
          <a:p>
            <a:pPr lvl="2" marL="228600">
              <a:lnSpc>
                <a:spcPct val="100000"/>
              </a:lnSpc>
              <a:buClr>
                <a:srgbClr val="ffff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  To Produce Timely, Accurate Bills</a:t>
            </a:r>
            <a:endParaRPr b="0" lang="en-US" sz="16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lvl="2" marL="228600">
              <a:lnSpc>
                <a:spcPct val="100000"/>
              </a:lnSpc>
              <a:buClr>
                <a:srgbClr val="ffff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  To Deliver Timely, Accurate Settlement Data</a:t>
            </a:r>
            <a:endParaRPr b="0" lang="en-US" sz="16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lvl="2" marL="228600">
              <a:lnSpc>
                <a:spcPct val="100000"/>
              </a:lnSpc>
              <a:buClr>
                <a:srgbClr val="ffff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  To Optimize Power Supply and Delivery</a:t>
            </a:r>
            <a:endParaRPr b="0" lang="en-US" sz="16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ffffcc"/>
              </a:solidFill>
              <a:effectLst/>
              <a:uFillTx/>
              <a:latin typeface="Tahoma"/>
            </a:endParaRPr>
          </a:p>
          <a:p>
            <a:pPr lvl="2" marL="228600">
              <a:lnSpc>
                <a:spcPct val="100000"/>
              </a:lnSpc>
              <a:buClr>
                <a:srgbClr val="ffff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  To Succeed</a:t>
            </a:r>
            <a:endParaRPr b="0" lang="en-US" sz="1600" strike="noStrike" u="none">
              <a:solidFill>
                <a:srgbClr val="ffffcc"/>
              </a:solidFill>
              <a:effectLst/>
              <a:uFillTx/>
              <a:latin typeface="Tahoma"/>
            </a:endParaRPr>
          </a:p>
        </p:txBody>
      </p:sp>
      <p:sp>
        <p:nvSpPr>
          <p:cNvPr id="377"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378"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79" name="PlaceHolder 1"/>
          <p:cNvSpPr>
            <a:spLocks noGrp="1"/>
          </p:cNvSpPr>
          <p:nvPr>
            <p:ph type="title"/>
          </p:nvPr>
        </p:nvSpPr>
        <p:spPr>
          <a:xfrm>
            <a:off x="1295280" y="228600"/>
            <a:ext cx="6553440" cy="9144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Tahoma"/>
              </a:rPr>
              <a:t>PRE-AGGREGATION</a:t>
            </a:r>
            <a:br>
              <a:rPr sz="1000"/>
            </a:br>
            <a:br>
              <a:rPr sz="1000"/>
            </a:br>
            <a:r>
              <a:rPr b="1" i="1" lang="en-US" sz="1600" strike="noStrike" u="none">
                <a:solidFill>
                  <a:srgbClr val="000000"/>
                </a:solidFill>
                <a:effectLst/>
                <a:uFillTx/>
                <a:latin typeface="Tahoma"/>
              </a:rPr>
              <a:t>SRD + 5</a:t>
            </a:r>
            <a:endParaRPr b="0" i="1" lang="en-US" sz="1600" strike="noStrike" u="none">
              <a:solidFill>
                <a:srgbClr val="ffcc66"/>
              </a:solidFill>
              <a:effectLst/>
              <a:uFillTx/>
              <a:latin typeface="Tahoma"/>
            </a:endParaRPr>
          </a:p>
        </p:txBody>
      </p:sp>
      <p:sp>
        <p:nvSpPr>
          <p:cNvPr id="380" name=""/>
          <p:cNvSpPr/>
          <p:nvPr/>
        </p:nvSpPr>
        <p:spPr>
          <a:xfrm>
            <a:off x="469800" y="1460520"/>
            <a:ext cx="8280360" cy="454680"/>
          </a:xfrm>
          <a:prstGeom prst="rect">
            <a:avLst/>
          </a:prstGeom>
          <a:noFill/>
          <a:ln w="0">
            <a:noFill/>
          </a:ln>
        </p:spPr>
        <p:style>
          <a:lnRef idx="0"/>
          <a:fillRef idx="0"/>
          <a:effectRef idx="0"/>
          <a:fontRef idx="minor"/>
        </p:style>
        <p:txBody>
          <a:bodyPr lIns="90360" rIns="90360" tIns="44280" bIns="44280" anchor="t">
            <a:sp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SOURCES OF DATA PROBLEMS...</a:t>
            </a:r>
            <a:endParaRPr b="0" lang="en-US" sz="2400" strike="noStrike" u="none">
              <a:solidFill>
                <a:srgbClr val="ffffcc"/>
              </a:solidFill>
              <a:effectLst/>
              <a:uFillTx/>
              <a:latin typeface="Tahoma"/>
            </a:endParaRPr>
          </a:p>
        </p:txBody>
      </p:sp>
      <p:graphicFrame>
        <p:nvGraphicFramePr>
          <p:cNvPr id="381" name=""/>
          <p:cNvGraphicFramePr/>
          <p:nvPr/>
        </p:nvGraphicFramePr>
        <p:xfrm>
          <a:off x="5791320" y="152280"/>
          <a:ext cx="3078000" cy="2424240"/>
        </p:xfrm>
        <a:graphic>
          <a:graphicData uri="http://schemas.openxmlformats.org/presentationml/2006/ole">
            <p:oleObj r:id="rId1" spid="">
              <p:embed/>
              <p:pic>
                <p:nvPicPr>
                  <p:cNvPr id="382" name="" descr=""/>
                  <p:cNvPicPr/>
                  <p:nvPr/>
                </p:nvPicPr>
                <p:blipFill>
                  <a:blip r:embed="rId2"/>
                  <a:stretch/>
                </p:blipFill>
                <p:spPr>
                  <a:xfrm>
                    <a:off x="5791320" y="152280"/>
                    <a:ext cx="3078000" cy="2424240"/>
                  </a:xfrm>
                  <a:prstGeom prst="rect">
                    <a:avLst/>
                  </a:prstGeom>
                  <a:noFill/>
                  <a:ln w="0">
                    <a:noFill/>
                  </a:ln>
                </p:spPr>
              </p:pic>
            </p:oleObj>
          </a:graphicData>
        </a:graphic>
      </p:graphicFrame>
      <p:sp>
        <p:nvSpPr>
          <p:cNvPr id="383" name=""/>
          <p:cNvSpPr/>
          <p:nvPr/>
        </p:nvSpPr>
        <p:spPr>
          <a:xfrm>
            <a:off x="241200" y="2146320"/>
            <a:ext cx="6007320" cy="2649240"/>
          </a:xfrm>
          <a:prstGeom prst="rect">
            <a:avLst/>
          </a:prstGeom>
          <a:noFill/>
          <a:ln w="0">
            <a:noFill/>
          </a:ln>
        </p:spPr>
        <p:style>
          <a:lnRef idx="0"/>
          <a:fillRef idx="0"/>
          <a:effectRef idx="0"/>
          <a:fontRef idx="minor"/>
        </p:style>
        <p:txBody>
          <a:bodyPr lIns="90360" rIns="90360" tIns="44280" bIns="44280" anchor="t">
            <a:spAutoFit/>
          </a:bodyPr>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  New Model</a:t>
            </a:r>
            <a:endParaRPr b="0" lang="en-US" sz="2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  Systems Communication</a:t>
            </a:r>
            <a:endParaRPr b="0" lang="en-US" sz="2400" strike="noStrike" u="none">
              <a:solidFill>
                <a:srgbClr val="ffffcc"/>
              </a:solidFill>
              <a:effectLst/>
              <a:uFillTx/>
              <a:latin typeface="Tahoma"/>
            </a:endParaRPr>
          </a:p>
          <a:p>
            <a:pPr lvl="2" marL="914400">
              <a:lnSpc>
                <a:spcPct val="100000"/>
              </a:lnSpc>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  Human Communication</a:t>
            </a:r>
            <a:endParaRPr b="0" lang="en-US" sz="2400" strike="noStrike" u="none">
              <a:solidFill>
                <a:srgbClr val="ffffcc"/>
              </a:solidFill>
              <a:effectLst/>
              <a:uFillTx/>
              <a:latin typeface="Tahoma"/>
            </a:endParaRPr>
          </a:p>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  Lack of Policies &amp; Procedures</a:t>
            </a:r>
            <a:endParaRPr b="0" lang="en-US" sz="2400" strike="noStrike" u="none">
              <a:solidFill>
                <a:srgbClr val="ffffcc"/>
              </a:solidFill>
              <a:effectLst/>
              <a:uFillTx/>
              <a:latin typeface="Tahoma"/>
            </a:endParaRPr>
          </a:p>
        </p:txBody>
      </p:sp>
      <p:sp>
        <p:nvSpPr>
          <p:cNvPr id="384"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385"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86" name="PlaceHolder 1"/>
          <p:cNvSpPr>
            <a:spLocks noGrp="1"/>
          </p:cNvSpPr>
          <p:nvPr>
            <p:ph type="title"/>
          </p:nvPr>
        </p:nvSpPr>
        <p:spPr>
          <a:xfrm>
            <a:off x="1523520" y="838080"/>
            <a:ext cx="5867640" cy="53352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ffffcc"/>
                </a:solidFill>
                <a:effectLst/>
                <a:uFillTx/>
                <a:latin typeface="Tahoma"/>
              </a:rPr>
              <a:t>QA / QC PROCESS ELEMENTS</a:t>
            </a:r>
            <a:endParaRPr b="0" i="1" lang="en-US" sz="2800" strike="noStrike" u="none">
              <a:solidFill>
                <a:srgbClr val="ffcc66"/>
              </a:solidFill>
              <a:effectLst/>
              <a:uFillTx/>
              <a:latin typeface="Tahoma"/>
            </a:endParaRPr>
          </a:p>
        </p:txBody>
      </p:sp>
      <p:sp>
        <p:nvSpPr>
          <p:cNvPr id="387" name=""/>
          <p:cNvSpPr/>
          <p:nvPr/>
        </p:nvSpPr>
        <p:spPr>
          <a:xfrm>
            <a:off x="1536840" y="241200"/>
            <a:ext cx="6375240" cy="759240"/>
          </a:xfrm>
          <a:prstGeom prst="rect">
            <a:avLst/>
          </a:prstGeom>
          <a:noFill/>
          <a:ln w="0">
            <a:noFill/>
          </a:ln>
        </p:spPr>
        <p:style>
          <a:lnRef idx="0"/>
          <a:fillRef idx="0"/>
          <a:effectRef idx="0"/>
          <a:fontRef idx="minor"/>
        </p:style>
        <p:txBody>
          <a:bodyPr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PRE-AGGREGATION</a:t>
            </a:r>
            <a:endParaRPr b="0" lang="en-US" sz="16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ahoma"/>
              </a:rPr>
              <a:t>SRD + 5</a:t>
            </a:r>
            <a:endParaRPr b="0" lang="en-US" sz="1600" strike="noStrike" u="none">
              <a:solidFill>
                <a:srgbClr val="ffffcc"/>
              </a:solidFill>
              <a:effectLst/>
              <a:uFillTx/>
              <a:latin typeface="Tahoma"/>
            </a:endParaRPr>
          </a:p>
        </p:txBody>
      </p:sp>
      <p:sp>
        <p:nvSpPr>
          <p:cNvPr id="388" name=""/>
          <p:cNvSpPr/>
          <p:nvPr/>
        </p:nvSpPr>
        <p:spPr>
          <a:xfrm>
            <a:off x="774720" y="2222640"/>
            <a:ext cx="7365960" cy="3443040"/>
          </a:xfrm>
          <a:prstGeom prst="rect">
            <a:avLst/>
          </a:prstGeom>
          <a:noFill/>
          <a:ln w="0">
            <a:noFill/>
          </a:ln>
        </p:spPr>
        <p:style>
          <a:lnRef idx="0"/>
          <a:fillRef idx="0"/>
          <a:effectRef idx="0"/>
          <a:fontRef idx="minor"/>
        </p:style>
        <p:txBody>
          <a:bodyPr lIns="90360" rIns="90360" tIns="44280" bIns="44280" anchor="t">
            <a:spAutoFit/>
          </a:bodyPr>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   Monitor the Meters and Meter Data</a:t>
            </a:r>
            <a:endParaRPr b="0" lang="en-US" sz="2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cc"/>
              </a:solidFill>
              <a:effectLst/>
              <a:uFillTx/>
              <a:latin typeface="Tahoma"/>
            </a:endParaRPr>
          </a:p>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   Understand the Systems and Processes</a:t>
            </a:r>
            <a:endParaRPr b="0" lang="en-US" sz="2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cc"/>
              </a:solidFill>
              <a:effectLst/>
              <a:uFillTx/>
              <a:latin typeface="Tahoma"/>
            </a:endParaRPr>
          </a:p>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   Understand the Parties</a:t>
            </a:r>
            <a:endParaRPr b="0" lang="en-US" sz="2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cc"/>
              </a:solidFill>
              <a:effectLst/>
              <a:uFillTx/>
              <a:latin typeface="Tahoma"/>
            </a:endParaRPr>
          </a:p>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   Manage the Communication</a:t>
            </a:r>
            <a:endParaRPr b="0" lang="en-US" sz="2000" strike="noStrike" u="none">
              <a:solidFill>
                <a:srgbClr val="ffffcc"/>
              </a:solidFill>
              <a:effectLst/>
              <a:uFillTx/>
              <a:latin typeface="Tahoma"/>
            </a:endParaRPr>
          </a:p>
          <a:p>
            <a:pPr lvl="3" marL="1371600">
              <a:lnSpc>
                <a:spcPct val="100000"/>
              </a:lnSpc>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cc"/>
              </a:solidFill>
              <a:effectLst/>
              <a:uFillTx/>
              <a:latin typeface="Tahoma"/>
            </a:endParaRPr>
          </a:p>
          <a:p>
            <a:pPr lvl="2" marL="914400">
              <a:lnSpc>
                <a:spcPct val="100000"/>
              </a:lnSpc>
              <a:buClr>
                <a:srgbClr val="ffffcc"/>
              </a:buClr>
              <a:buFont typeface="Symbol" charset="2"/>
              <a:buChar char=""/>
              <a:tabLst>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   Determine Problem,  Define Corrective</a:t>
            </a:r>
            <a:endParaRPr b="0" lang="en-US" sz="2000" strike="noStrike" u="none">
              <a:solidFill>
                <a:srgbClr val="ffffcc"/>
              </a:solidFill>
              <a:effectLst/>
              <a:uFillTx/>
              <a:latin typeface="Tahoma"/>
            </a:endParaRPr>
          </a:p>
          <a:p>
            <a:pPr lvl="2" marL="914400">
              <a:lnSpc>
                <a:spcPct val="100000"/>
              </a:lnSpc>
              <a:tabLst>
                <a:tab algn="l" pos="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     Action,   Implement,   Verify</a:t>
            </a:r>
            <a:endParaRPr b="0" lang="en-US" sz="2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cc"/>
              </a:solidFill>
              <a:effectLst/>
              <a:uFillTx/>
              <a:latin typeface="Tahoma"/>
            </a:endParaRPr>
          </a:p>
        </p:txBody>
      </p:sp>
      <p:sp>
        <p:nvSpPr>
          <p:cNvPr id="389"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390"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91" name=""/>
          <p:cNvSpPr/>
          <p:nvPr/>
        </p:nvSpPr>
        <p:spPr>
          <a:xfrm>
            <a:off x="1128240" y="609480"/>
            <a:ext cx="6279480" cy="4899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cc"/>
                </a:solidFill>
                <a:effectLst/>
                <a:uFillTx/>
                <a:latin typeface="Tahoma"/>
              </a:rPr>
              <a:t>Sample MADEN - PG&amp;E Format  </a:t>
            </a:r>
            <a:r>
              <a:rPr b="1" lang="en-US" sz="1400" strike="noStrike" u="none">
                <a:solidFill>
                  <a:srgbClr val="ffffcc"/>
                </a:solidFill>
                <a:effectLst/>
                <a:uFillTx/>
                <a:latin typeface="Tahoma"/>
              </a:rPr>
              <a:t>(Handout 1)</a:t>
            </a:r>
            <a:endParaRPr b="0" lang="en-US" sz="1400" strike="noStrike" u="none">
              <a:solidFill>
                <a:srgbClr val="ffffcc"/>
              </a:solidFill>
              <a:effectLst/>
              <a:uFillTx/>
              <a:latin typeface="Tahoma"/>
            </a:endParaRPr>
          </a:p>
        </p:txBody>
      </p:sp>
      <p:graphicFrame>
        <p:nvGraphicFramePr>
          <p:cNvPr id="392" name=""/>
          <p:cNvGraphicFramePr/>
          <p:nvPr/>
        </p:nvGraphicFramePr>
        <p:xfrm>
          <a:off x="380880" y="3962520"/>
          <a:ext cx="8458200" cy="1676160"/>
        </p:xfrm>
        <a:graphic>
          <a:graphicData uri="http://schemas.openxmlformats.org/presentationml/2006/ole">
            <p:oleObj progId="Excel.Sheet.12" r:id="rId1" spid="">
              <p:embed/>
              <p:pic>
                <p:nvPicPr>
                  <p:cNvPr id="393" name="" descr=""/>
                  <p:cNvPicPr/>
                  <p:nvPr/>
                </p:nvPicPr>
                <p:blipFill>
                  <a:blip r:embed="rId2"/>
                  <a:stretch/>
                </p:blipFill>
                <p:spPr>
                  <a:xfrm>
                    <a:off x="380880" y="3962520"/>
                    <a:ext cx="8458200" cy="1676160"/>
                  </a:xfrm>
                  <a:prstGeom prst="rect">
                    <a:avLst/>
                  </a:prstGeom>
                  <a:noFill/>
                  <a:ln w="0">
                    <a:noFill/>
                  </a:ln>
                </p:spPr>
              </p:pic>
            </p:oleObj>
          </a:graphicData>
        </a:graphic>
      </p:graphicFrame>
      <p:graphicFrame>
        <p:nvGraphicFramePr>
          <p:cNvPr id="394" name=""/>
          <p:cNvGraphicFramePr/>
          <p:nvPr/>
        </p:nvGraphicFramePr>
        <p:xfrm>
          <a:off x="228600" y="2590920"/>
          <a:ext cx="8763120" cy="761760"/>
        </p:xfrm>
        <a:graphic>
          <a:graphicData uri="http://schemas.openxmlformats.org/presentationml/2006/ole">
            <p:oleObj progId="Excel.Sheet.12" r:id="rId3" spid="">
              <p:embed/>
              <p:pic>
                <p:nvPicPr>
                  <p:cNvPr id="395" name="" descr=""/>
                  <p:cNvPicPr/>
                  <p:nvPr/>
                </p:nvPicPr>
                <p:blipFill>
                  <a:blip r:embed="rId4"/>
                  <a:stretch/>
                </p:blipFill>
                <p:spPr>
                  <a:xfrm>
                    <a:off x="228600" y="2590920"/>
                    <a:ext cx="8763120" cy="7617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96" name=""/>
          <p:cNvSpPr/>
          <p:nvPr/>
        </p:nvSpPr>
        <p:spPr>
          <a:xfrm>
            <a:off x="1244160" y="228600"/>
            <a:ext cx="6022080" cy="4899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cc"/>
                </a:solidFill>
                <a:effectLst/>
                <a:uFillTx/>
                <a:latin typeface="Tahoma"/>
              </a:rPr>
              <a:t>Sample MADEN - SCE Format  </a:t>
            </a:r>
            <a:r>
              <a:rPr b="1" lang="en-US" sz="1400" strike="noStrike" u="none">
                <a:solidFill>
                  <a:srgbClr val="ffffcc"/>
                </a:solidFill>
                <a:effectLst/>
                <a:uFillTx/>
                <a:latin typeface="Tahoma"/>
              </a:rPr>
              <a:t>(Handout 2)</a:t>
            </a:r>
            <a:endParaRPr b="0" lang="en-US" sz="1400" strike="noStrike" u="none">
              <a:solidFill>
                <a:srgbClr val="ffffcc"/>
              </a:solidFill>
              <a:effectLst/>
              <a:uFillTx/>
              <a:latin typeface="Tahoma"/>
            </a:endParaRPr>
          </a:p>
        </p:txBody>
      </p:sp>
      <p:sp>
        <p:nvSpPr>
          <p:cNvPr id="397" name=""/>
          <p:cNvSpPr/>
          <p:nvPr/>
        </p:nvSpPr>
        <p:spPr>
          <a:xfrm>
            <a:off x="403560" y="887400"/>
            <a:ext cx="5196960" cy="581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Southern California Edison</a:t>
            </a:r>
            <a:endParaRPr b="0" lang="en-US" sz="16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	</a:t>
            </a:r>
            <a:r>
              <a:rPr b="1" lang="en-US" sz="1600" strike="noStrike" u="none">
                <a:solidFill>
                  <a:srgbClr val="ffffcc"/>
                </a:solidFill>
                <a:effectLst/>
                <a:uFillTx/>
                <a:latin typeface="Tahoma"/>
              </a:rPr>
              <a:t>	</a:t>
            </a:r>
            <a:r>
              <a:rPr b="1" lang="en-US" sz="1600" strike="noStrike" u="none">
                <a:solidFill>
                  <a:srgbClr val="ffffcc"/>
                </a:solidFill>
                <a:effectLst/>
                <a:uFillTx/>
                <a:latin typeface="Tahoma"/>
              </a:rPr>
              <a:t>Meter And Data Exception Notice</a:t>
            </a:r>
            <a:endParaRPr b="0" lang="en-US" sz="1600" strike="noStrike" u="none">
              <a:solidFill>
                <a:srgbClr val="ffffcc"/>
              </a:solidFill>
              <a:effectLst/>
              <a:uFillTx/>
              <a:latin typeface="Tahoma"/>
            </a:endParaRPr>
          </a:p>
        </p:txBody>
      </p:sp>
      <p:sp>
        <p:nvSpPr>
          <p:cNvPr id="398" name=""/>
          <p:cNvSpPr/>
          <p:nvPr/>
        </p:nvSpPr>
        <p:spPr>
          <a:xfrm>
            <a:off x="311760" y="1600200"/>
            <a:ext cx="8582040" cy="5416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MADEN #:  99999</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Date Sent:  Monday, July 24, 2000</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Due Date:  07/29/2000</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MADEN Analyst:  Leticia Olmos</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SDP:  10-1777777777777</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E-Mail Address:  metering@sce.com</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Phone #:  1-800-203-4634</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Fax #:  1-562-945-9298</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Service Account #:  122222</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Meter ID:  KZF018-66666</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Customer Name:  WWW Company</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Customer Address:  </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Street:</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777 N. State St.</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City:</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El Segundo</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State:</a:t>
            </a:r>
            <a:r>
              <a:rPr b="0" lang="en-US" sz="1100" strike="noStrike" u="none">
                <a:solidFill>
                  <a:srgbClr val="ffffcc"/>
                </a:solidFill>
                <a:effectLst/>
                <a:uFillTx/>
                <a:latin typeface="Tahoma"/>
              </a:rPr>
              <a:t>	</a:t>
            </a:r>
            <a:r>
              <a:rPr b="0" lang="en-US" sz="1100" strike="noStrike" u="none">
                <a:solidFill>
                  <a:srgbClr val="ffffcc"/>
                </a:solidFill>
                <a:effectLst/>
                <a:uFillTx/>
                <a:latin typeface="Tahoma"/>
              </a:rPr>
              <a:t>CA</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ffffcc"/>
                </a:solidFill>
                <a:effectLst/>
                <a:uFillTx/>
                <a:latin typeface="Tahoma"/>
              </a:rPr>
              <a:t>Request:</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The meter ID posted on this account does not match or cannot be found.  Please see “Comments” for what our records show compared</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to what was posted.  Please contact the above analyst by phone or e-mail to resolve the problem within 5 days.  Thank you.</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ffffcc"/>
                </a:solidFill>
                <a:effectLst/>
                <a:uFillTx/>
                <a:latin typeface="Tahoma"/>
              </a:rPr>
              <a:t>Comments:</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20000721070813   006901995   036679975   3001583791   200006130815   200007130800;  The MDMA reflects SA #122222 posting</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to meter id KZF018-66666.  However, our records indicate SA #122222 posting to meter id KZF018-66667.  Please clarify or forward</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your MIRN paperwork.</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                                           </a:t>
            </a:r>
            <a:r>
              <a:rPr b="1" lang="en-US" sz="1100" strike="noStrike" u="none">
                <a:solidFill>
                  <a:srgbClr val="ffffcc"/>
                </a:solidFill>
                <a:effectLst/>
                <a:uFillTx/>
                <a:latin typeface="Tahoma"/>
              </a:rPr>
              <a:t>Please return this form to:  metering@sce.com</a:t>
            </a: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     </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                                                   Southern California Edison Meter Operations Support</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                                                     1-800-203-4634                CONFIDENTIAL</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ffffcc"/>
                </a:solidFill>
                <a:effectLst/>
                <a:uFillTx/>
                <a:latin typeface="Tahoma"/>
              </a:rPr>
              <a:t>                                            </a:t>
            </a:r>
            <a:endParaRPr b="0" lang="en-US" sz="11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1600200" y="380520"/>
            <a:ext cx="5105520" cy="83844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Forward Markets</a:t>
            </a:r>
            <a:endParaRPr b="0" i="1" lang="en-US" sz="4400" strike="noStrike" u="none">
              <a:solidFill>
                <a:srgbClr val="ffcc66"/>
              </a:solidFill>
              <a:effectLst/>
              <a:uFillTx/>
              <a:latin typeface="Tahoma"/>
            </a:endParaRPr>
          </a:p>
        </p:txBody>
      </p:sp>
      <p:sp>
        <p:nvSpPr>
          <p:cNvPr id="71"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What are forward markets?</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Day Ahead</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Hour Ahead (Day-of)</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Forward market load share </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Role of forecasting and scheduling</a:t>
            </a:r>
            <a:endParaRPr b="0" lang="en-US" sz="3200" strike="noStrike" u="none">
              <a:solidFill>
                <a:srgbClr val="ffffcc"/>
              </a:solidFill>
              <a:effectLst/>
              <a:uFillTx/>
              <a:latin typeface="Tahoma"/>
            </a:endParaRPr>
          </a:p>
        </p:txBody>
      </p:sp>
      <p:sp>
        <p:nvSpPr>
          <p:cNvPr id="72"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73"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99" name=""/>
          <p:cNvSpPr/>
          <p:nvPr/>
        </p:nvSpPr>
        <p:spPr>
          <a:xfrm>
            <a:off x="1035000" y="0"/>
            <a:ext cx="6518160" cy="48996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ffffcc"/>
                </a:solidFill>
                <a:effectLst/>
                <a:uFillTx/>
                <a:latin typeface="Tahoma"/>
              </a:rPr>
              <a:t>Sample MADEN - SDG&amp;E Format  </a:t>
            </a:r>
            <a:r>
              <a:rPr b="1" lang="en-US" sz="1400" strike="noStrike" u="none">
                <a:solidFill>
                  <a:srgbClr val="ffffcc"/>
                </a:solidFill>
                <a:effectLst/>
                <a:uFillTx/>
                <a:latin typeface="Tahoma"/>
              </a:rPr>
              <a:t>(Handout 3)</a:t>
            </a:r>
            <a:endParaRPr b="0" lang="en-US" sz="1400" strike="noStrike" u="none">
              <a:solidFill>
                <a:srgbClr val="ffffcc"/>
              </a:solidFill>
              <a:effectLst/>
              <a:uFillTx/>
              <a:latin typeface="Tahoma"/>
            </a:endParaRPr>
          </a:p>
        </p:txBody>
      </p:sp>
      <p:sp>
        <p:nvSpPr>
          <p:cNvPr id="400" name=""/>
          <p:cNvSpPr/>
          <p:nvPr/>
        </p:nvSpPr>
        <p:spPr>
          <a:xfrm>
            <a:off x="1855080" y="487440"/>
            <a:ext cx="5300280" cy="63658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cc"/>
                </a:solidFill>
                <a:effectLst/>
                <a:uFillTx/>
                <a:latin typeface="Tahoma"/>
              </a:rPr>
              <a:t>Please correct the following problem with your direct access account:</a:t>
            </a: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MDEN INFORMATION</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ESP ID:  001234567</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MDEN #:  9999</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Status:  Missing Data</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Date Sent:  2000--7-25</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Due Date:  2000-07-19</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Date Closed:</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MDMA ID:  087654321</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MSP ID:</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Contact Name:  Dave Clark</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Phone:  858-636-6879</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E-mail:  dxclark@sdge.com</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CUSTOMER INFORMATION</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Customer Name:  XYZ COMPANY</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Address:  12345 DOHENY PARK RD</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City:  CAPISTRANO BCH</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Meter ID:  09009999</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UDC Account Number:  9876543210</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Date &amp; Time of Event:  200007251321</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ESP Account Number:  XYZ0001</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Old UDC Acct Number:  911111111</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Service Delivery Point::</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Billing Cycle:  09</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Action Required:  We need data for the period 06/13/2000 00:15 to 07/13/2000 24:00 (PST)</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Comments:  Past due.</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MDEN RESPONSE</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Respondents ID:</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Name:</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E-mail: </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Phone:</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Date Responding:</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ffffcc"/>
                </a:solidFill>
                <a:effectLst/>
                <a:uFillTx/>
                <a:latin typeface="Tahoma"/>
              </a:rPr>
              <a:t>Response:</a:t>
            </a:r>
            <a:endParaRPr b="0" lang="en-US" sz="10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01" name="PlaceHolder 1"/>
          <p:cNvSpPr>
            <a:spLocks noGrp="1"/>
          </p:cNvSpPr>
          <p:nvPr>
            <p:ph type="title"/>
          </p:nvPr>
        </p:nvSpPr>
        <p:spPr>
          <a:xfrm>
            <a:off x="685800" y="144756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a:t>
            </a:r>
            <a:r>
              <a:rPr b="0" i="1" lang="en-US" sz="4400" strike="noStrike" u="none">
                <a:solidFill>
                  <a:srgbClr val="ffcc66"/>
                </a:solidFill>
                <a:effectLst/>
                <a:uFillTx/>
                <a:latin typeface="Tahoma"/>
              </a:rPr>
              <a:t> </a:t>
            </a:r>
            <a:r>
              <a:rPr b="1" i="1" lang="en-US" sz="4400" strike="noStrike" u="none">
                <a:solidFill>
                  <a:srgbClr val="ffcc66"/>
                </a:solidFill>
                <a:effectLst/>
                <a:uFillTx/>
                <a:latin typeface="Tahoma"/>
              </a:rPr>
              <a:t>Aggregation</a:t>
            </a:r>
            <a:endParaRPr b="0" i="1" lang="en-US" sz="4400" strike="noStrike" u="none">
              <a:solidFill>
                <a:srgbClr val="ffcc66"/>
              </a:solidFill>
              <a:effectLst/>
              <a:uFillTx/>
              <a:latin typeface="Tahoma"/>
            </a:endParaRPr>
          </a:p>
        </p:txBody>
      </p:sp>
      <p:sp>
        <p:nvSpPr>
          <p:cNvPr id="402" name="PlaceHolder 2"/>
          <p:cNvSpPr>
            <a:spLocks noGrp="1"/>
          </p:cNvSpPr>
          <p:nvPr>
            <p:ph type="subTitle"/>
          </p:nvPr>
        </p:nvSpPr>
        <p:spPr>
          <a:xfrm>
            <a:off x="1371600" y="3733920"/>
            <a:ext cx="6400800" cy="1752480"/>
          </a:xfrm>
          <a:prstGeom prst="rect">
            <a:avLst/>
          </a:prstGeom>
          <a:noFill/>
          <a:ln w="0">
            <a:noFill/>
          </a:ln>
        </p:spPr>
        <p:txBody>
          <a:bodyPr lIns="92160" rIns="92160" tIns="46080" bIns="46080" anchor="t">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cc"/>
                </a:solidFill>
                <a:effectLst/>
                <a:uFillTx/>
                <a:latin typeface="Tahoma"/>
              </a:rPr>
              <a:t>Estimation</a:t>
            </a:r>
            <a:r>
              <a:rPr b="0" lang="en-US" sz="3200" strike="noStrike" u="none">
                <a:solidFill>
                  <a:srgbClr val="ffffcc"/>
                </a:solidFill>
                <a:effectLst/>
                <a:uFillTx/>
                <a:latin typeface="Tahoma"/>
              </a:rPr>
              <a:t> </a:t>
            </a:r>
            <a:r>
              <a:rPr b="1" lang="en-US" sz="3200" strike="noStrike" u="none">
                <a:solidFill>
                  <a:srgbClr val="ffffcc"/>
                </a:solidFill>
                <a:effectLst/>
                <a:uFillTx/>
                <a:latin typeface="Tahoma"/>
              </a:rPr>
              <a:t>Process</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03"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a:t>
            </a:r>
            <a:r>
              <a:rPr b="0" i="1" lang="en-US" sz="4400" strike="noStrike" u="none">
                <a:solidFill>
                  <a:srgbClr val="ffcc66"/>
                </a:solidFill>
                <a:effectLst/>
                <a:uFillTx/>
                <a:latin typeface="Tahoma"/>
              </a:rPr>
              <a:t> - </a:t>
            </a:r>
            <a:r>
              <a:rPr b="1" i="1" lang="en-US" sz="4400" strike="noStrike" u="none">
                <a:solidFill>
                  <a:srgbClr val="ffcc66"/>
                </a:solidFill>
                <a:effectLst/>
                <a:uFillTx/>
                <a:latin typeface="Tahoma"/>
              </a:rPr>
              <a:t>Estimation</a:t>
            </a:r>
            <a:endParaRPr b="0" i="1" lang="en-US" sz="4400" strike="noStrike" u="none">
              <a:solidFill>
                <a:srgbClr val="ffcc66"/>
              </a:solidFill>
              <a:effectLst/>
              <a:uFillTx/>
              <a:latin typeface="Tahoma"/>
            </a:endParaRPr>
          </a:p>
        </p:txBody>
      </p:sp>
      <p:sp>
        <p:nvSpPr>
          <p:cNvPr id="404"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Rules of Estimation</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VEE (Validating, Editing, Estimating)</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Permanent Standards Working Group</a:t>
            </a:r>
            <a:r>
              <a:rPr b="1" lang="en-US" sz="2800" strike="noStrike" u="none">
                <a:solidFill>
                  <a:srgbClr val="ffffcc"/>
                </a:solidFill>
                <a:effectLst/>
                <a:uFillTx/>
                <a:latin typeface="Tahoma"/>
              </a:rPr>
              <a:t> </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Subcommittee of PSWG: MAVI Working Group (MDMA And VEE Issues)</a:t>
            </a:r>
            <a:endParaRPr b="0" lang="en-US" sz="2800" strike="noStrike" u="none">
              <a:solidFill>
                <a:srgbClr val="ffffcc"/>
              </a:solidFill>
              <a:effectLst/>
              <a:uFillTx/>
              <a:latin typeface="Tahoma"/>
            </a:endParaRPr>
          </a:p>
          <a:p>
            <a:pPr lvl="1" marL="74304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05"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 Estimation</a:t>
            </a:r>
            <a:endParaRPr b="0" i="1" lang="en-US" sz="4400" strike="noStrike" u="none">
              <a:solidFill>
                <a:srgbClr val="ffcc66"/>
              </a:solidFill>
              <a:effectLst/>
              <a:uFillTx/>
              <a:latin typeface="Tahoma"/>
            </a:endParaRPr>
          </a:p>
        </p:txBody>
      </p:sp>
      <p:sp>
        <p:nvSpPr>
          <p:cNvPr id="406"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When is estimation required?</a:t>
            </a:r>
            <a:endParaRPr b="0" lang="en-US" sz="3200" strike="noStrike" u="none">
              <a:solidFill>
                <a:srgbClr val="ffffcc"/>
              </a:solidFill>
              <a:effectLst/>
              <a:uFillTx/>
              <a:latin typeface="Tahoma"/>
            </a:endParaRPr>
          </a:p>
          <a:p>
            <a:pPr lvl="2" marL="1143000" indent="-228600">
              <a:spcBef>
                <a:spcPts val="601"/>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VEE Rules</a:t>
            </a:r>
            <a:endParaRPr b="0" lang="en-US" sz="2400" strike="noStrike" u="none">
              <a:solidFill>
                <a:srgbClr val="ffffcc"/>
              </a:solidFill>
              <a:effectLst/>
              <a:uFillTx/>
              <a:latin typeface="Tahoma"/>
            </a:endParaRPr>
          </a:p>
          <a:p>
            <a:pPr lvl="3" marL="1600200" indent="-228600">
              <a:spcBef>
                <a:spcPts val="499"/>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Linear interpolation (less than 2 contiguous hours)</a:t>
            </a:r>
            <a:endParaRPr b="0" lang="en-US" sz="2000" strike="noStrike" u="none">
              <a:solidFill>
                <a:srgbClr val="ffffcc"/>
              </a:solidFill>
              <a:effectLst/>
              <a:uFillTx/>
              <a:latin typeface="Tahoma"/>
            </a:endParaRPr>
          </a:p>
          <a:p>
            <a:pPr lvl="3" marL="1600200" indent="-228600">
              <a:spcBef>
                <a:spcPts val="499"/>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Like Days (Day of Week, Holidays)</a:t>
            </a:r>
            <a:endParaRPr b="0" lang="en-US" sz="2000" strike="noStrike" u="none">
              <a:solidFill>
                <a:srgbClr val="ffffcc"/>
              </a:solidFill>
              <a:effectLst/>
              <a:uFillTx/>
              <a:latin typeface="Tahoma"/>
            </a:endParaRPr>
          </a:p>
          <a:p>
            <a:pPr lvl="3" marL="1600200" indent="-228600">
              <a:spcBef>
                <a:spcPts val="499"/>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No Data… use the current month’s usage from the applicable Load Profile (for 15 min data use flat load for each hour)</a:t>
            </a:r>
            <a:endParaRPr b="0" lang="en-US" sz="2000" strike="noStrike" u="none">
              <a:solidFill>
                <a:srgbClr val="ffffcc"/>
              </a:solidFill>
              <a:effectLst/>
              <a:uFillTx/>
              <a:latin typeface="Tahoma"/>
            </a:endParaRPr>
          </a:p>
          <a:p>
            <a:pPr lvl="3" marL="1600200" indent="0">
              <a:spcBef>
                <a:spcPts val="499"/>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ffffcc"/>
              </a:solidFill>
              <a:effectLst/>
              <a:uFillTx/>
              <a:latin typeface="Tahoma"/>
            </a:endParaRPr>
          </a:p>
          <a:p>
            <a:pPr lvl="2" marL="1143000" indent="0">
              <a:spcBef>
                <a:spcPts val="601"/>
              </a:spcBef>
              <a:buNone/>
              <a:tabLst>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07"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 Estimation</a:t>
            </a:r>
            <a:endParaRPr b="0" i="1" lang="en-US" sz="4400" strike="noStrike" u="none">
              <a:solidFill>
                <a:srgbClr val="ffcc66"/>
              </a:solidFill>
              <a:effectLst/>
              <a:uFillTx/>
              <a:latin typeface="Tahoma"/>
            </a:endParaRPr>
          </a:p>
        </p:txBody>
      </p:sp>
      <p:sp>
        <p:nvSpPr>
          <p:cNvPr id="408"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cc"/>
                </a:solidFill>
                <a:effectLst/>
                <a:uFillTx/>
                <a:latin typeface="Tahoma"/>
              </a:rPr>
              <a:t>What are appropriate levels of estimation?</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Tolerance levels with the ISO</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Accessed per Schedule Coordinator</a:t>
            </a:r>
            <a:endParaRPr b="0" lang="en-US" sz="2800" strike="noStrike" u="none">
              <a:solidFill>
                <a:srgbClr val="ffffcc"/>
              </a:solidFill>
              <a:effectLst/>
              <a:uFillTx/>
              <a:latin typeface="Tahoma"/>
            </a:endParaRPr>
          </a:p>
          <a:p>
            <a:pPr lvl="1" marL="74304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09"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 Estimation</a:t>
            </a:r>
            <a:endParaRPr b="0" i="1" lang="en-US" sz="4400" strike="noStrike" u="none">
              <a:solidFill>
                <a:srgbClr val="ffcc66"/>
              </a:solidFill>
              <a:effectLst/>
              <a:uFillTx/>
              <a:latin typeface="Tahoma"/>
            </a:endParaRPr>
          </a:p>
        </p:txBody>
      </p:sp>
      <p:sp>
        <p:nvSpPr>
          <p:cNvPr id="410"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cc"/>
                </a:solidFill>
                <a:effectLst/>
                <a:uFillTx/>
                <a:latin typeface="Tahoma"/>
              </a:rPr>
              <a:t>Settlement Quality vs. Timeliness</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Important but conflicting objectives</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Internal Rules must be implemented prior to submittals</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Frequent errors can have adverse consequences</a:t>
            </a: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1" name="PlaceHolder 1"/>
          <p:cNvSpPr>
            <a:spLocks noGrp="1"/>
          </p:cNvSpPr>
          <p:nvPr>
            <p:ph type="title"/>
          </p:nvPr>
        </p:nvSpPr>
        <p:spPr>
          <a:xfrm>
            <a:off x="685800" y="144756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a:t>
            </a:r>
            <a:endParaRPr b="0" i="1" lang="en-US" sz="4400" strike="noStrike" u="none">
              <a:solidFill>
                <a:srgbClr val="ffcc66"/>
              </a:solidFill>
              <a:effectLst/>
              <a:uFillTx/>
              <a:latin typeface="Tahoma"/>
            </a:endParaRPr>
          </a:p>
        </p:txBody>
      </p:sp>
      <p:sp>
        <p:nvSpPr>
          <p:cNvPr id="412" name="PlaceHolder 2"/>
          <p:cNvSpPr>
            <a:spLocks noGrp="1"/>
          </p:cNvSpPr>
          <p:nvPr>
            <p:ph type="subTitle"/>
          </p:nvPr>
        </p:nvSpPr>
        <p:spPr>
          <a:xfrm>
            <a:off x="1371600" y="3733920"/>
            <a:ext cx="6400800" cy="1752480"/>
          </a:xfrm>
          <a:prstGeom prst="rect">
            <a:avLst/>
          </a:prstGeom>
          <a:noFill/>
          <a:ln w="0">
            <a:noFill/>
          </a:ln>
        </p:spPr>
        <p:txBody>
          <a:bodyPr lIns="92160" rIns="92160" tIns="46080" bIns="46080" anchor="t">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cc"/>
                </a:solidFill>
                <a:effectLst/>
                <a:uFillTx/>
                <a:latin typeface="Tahoma"/>
              </a:rPr>
              <a:t>Time Formats</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3"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a:t>
            </a:r>
            <a:r>
              <a:rPr b="1" i="1" lang="en-US" sz="3600" strike="noStrike" u="none">
                <a:solidFill>
                  <a:srgbClr val="ffcc66"/>
                </a:solidFill>
                <a:effectLst/>
                <a:uFillTx/>
                <a:latin typeface="Tahoma"/>
              </a:rPr>
              <a:t>- </a:t>
            </a:r>
            <a:br>
              <a:rPr sz="3600"/>
            </a:br>
            <a:r>
              <a:rPr b="1" i="1" lang="en-US" sz="3600" strike="noStrike" u="none">
                <a:solidFill>
                  <a:srgbClr val="ffcc66"/>
                </a:solidFill>
                <a:effectLst/>
                <a:uFillTx/>
                <a:latin typeface="Tahoma"/>
              </a:rPr>
              <a:t>Time Formats</a:t>
            </a:r>
            <a:endParaRPr b="0" i="1" lang="en-US" sz="3600" strike="noStrike" u="none">
              <a:solidFill>
                <a:srgbClr val="ffcc66"/>
              </a:solidFill>
              <a:effectLst/>
              <a:uFillTx/>
              <a:latin typeface="Tahoma"/>
            </a:endParaRPr>
          </a:p>
        </p:txBody>
      </p:sp>
      <p:sp>
        <p:nvSpPr>
          <p:cNvPr id="414" name="PlaceHolder 2"/>
          <p:cNvSpPr>
            <a:spLocks noGrp="1"/>
          </p:cNvSpPr>
          <p:nvPr>
            <p:ph/>
          </p:nvPr>
        </p:nvSpPr>
        <p:spPr>
          <a:xfrm>
            <a:off x="685440" y="2057400"/>
            <a:ext cx="3809880" cy="4114800"/>
          </a:xfrm>
          <a:prstGeom prst="rect">
            <a:avLst/>
          </a:prstGeom>
          <a:noFill/>
          <a:ln w="0">
            <a:noFill/>
          </a:ln>
        </p:spPr>
        <p:txBody>
          <a:bodyPr lIns="92160" rIns="92160" tIns="46080" bIns="46080" anchor="t">
            <a:normAutofit/>
          </a:bodyPr>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Greenwich Mean Time (GMT)</a:t>
            </a:r>
            <a:endParaRPr b="0" lang="en-US" sz="2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From the Royal Greenwich Observatory</a:t>
            </a:r>
            <a:endParaRPr b="0" lang="en-US" sz="1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Prime Meridian: marks the longitude 0 degrees</a:t>
            </a:r>
            <a:endParaRPr b="0" lang="en-US" sz="18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All time zones are indexed to GMT, also referred to as UCT (Universal Coordinated Time</a:t>
            </a:r>
            <a:r>
              <a:rPr b="1" lang="en-US" sz="2400" strike="noStrike" u="none">
                <a:solidFill>
                  <a:srgbClr val="ffffcc"/>
                </a:solidFill>
                <a:effectLst/>
                <a:uFillTx/>
                <a:latin typeface="Tahoma"/>
              </a:rPr>
              <a:t>)</a:t>
            </a:r>
            <a:endParaRPr b="0" lang="en-US" sz="2400" strike="noStrike" u="none">
              <a:solidFill>
                <a:srgbClr val="ffffcc"/>
              </a:solidFill>
              <a:effectLst/>
              <a:uFillTx/>
              <a:latin typeface="Tahoma"/>
            </a:endParaRPr>
          </a:p>
        </p:txBody>
      </p:sp>
      <p:sp>
        <p:nvSpPr>
          <p:cNvPr id="415" name="PlaceHolder 3"/>
          <p:cNvSpPr>
            <a:spLocks noGrp="1"/>
          </p:cNvSpPr>
          <p:nvPr>
            <p:ph/>
          </p:nvPr>
        </p:nvSpPr>
        <p:spPr>
          <a:xfrm>
            <a:off x="4647960" y="2057400"/>
            <a:ext cx="3809880" cy="4114800"/>
          </a:xfrm>
          <a:prstGeom prst="rect">
            <a:avLst/>
          </a:prstGeom>
          <a:noFill/>
          <a:ln w="0">
            <a:noFill/>
          </a:ln>
        </p:spPr>
        <p:txBody>
          <a:bodyPr lIns="92160" rIns="92160" tIns="46080" bIns="46080" anchor="t">
            <a:normAutofit/>
          </a:bodyPr>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Pacific Standard Time (PST)</a:t>
            </a:r>
            <a:r>
              <a:rPr b="0" lang="en-US" sz="2800" strike="noStrike" u="none">
                <a:solidFill>
                  <a:srgbClr val="ffffcc"/>
                </a:solidFill>
                <a:effectLst/>
                <a:uFillTx/>
                <a:latin typeface="Tahoma"/>
              </a:rPr>
              <a:t>	</a:t>
            </a:r>
            <a:endParaRPr b="0" lang="en-US" sz="2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8 hours behind GMT</a:t>
            </a:r>
            <a:endParaRPr b="0" lang="en-US" sz="1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PST does not change, Pacific Daylight Time (PDT) DT adjusts forward one hour to 7 hours behind GMT</a:t>
            </a:r>
            <a:endParaRPr b="0" lang="en-US" sz="1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PPT is Pacific Prevailing Time (can be either PDT or PST)</a:t>
            </a:r>
            <a:endParaRPr b="0" lang="en-US" sz="1800" strike="noStrike" u="none">
              <a:solidFill>
                <a:srgbClr val="ffffcc"/>
              </a:solidFill>
              <a:effectLst/>
              <a:uFillTx/>
              <a:latin typeface="Tahoma"/>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a:t>
            </a:r>
            <a:r>
              <a:rPr b="1" i="1" lang="en-US" sz="3600" strike="noStrike" u="none">
                <a:solidFill>
                  <a:srgbClr val="ffcc66"/>
                </a:solidFill>
                <a:effectLst/>
                <a:uFillTx/>
                <a:latin typeface="Tahoma"/>
              </a:rPr>
              <a:t>- </a:t>
            </a:r>
            <a:br>
              <a:rPr sz="3600"/>
            </a:br>
            <a:r>
              <a:rPr b="1" i="1" lang="en-US" sz="3600" strike="noStrike" u="none">
                <a:solidFill>
                  <a:srgbClr val="ffcc66"/>
                </a:solidFill>
                <a:effectLst/>
                <a:uFillTx/>
                <a:latin typeface="Tahoma"/>
              </a:rPr>
              <a:t>Time Formats</a:t>
            </a:r>
            <a:endParaRPr b="0" i="1" lang="en-US" sz="3600" strike="noStrike" u="none">
              <a:solidFill>
                <a:srgbClr val="ffcc66"/>
              </a:solidFill>
              <a:effectLst/>
              <a:uFillTx/>
              <a:latin typeface="Tahoma"/>
            </a:endParaRPr>
          </a:p>
        </p:txBody>
      </p:sp>
      <p:sp>
        <p:nvSpPr>
          <p:cNvPr id="417" name="PlaceHolder 2"/>
          <p:cNvSpPr>
            <a:spLocks noGrp="1"/>
          </p:cNvSpPr>
          <p:nvPr>
            <p:ph/>
          </p:nvPr>
        </p:nvSpPr>
        <p:spPr>
          <a:xfrm>
            <a:off x="685440" y="2057400"/>
            <a:ext cx="3809880" cy="4114800"/>
          </a:xfrm>
          <a:prstGeom prst="rect">
            <a:avLst/>
          </a:prstGeom>
          <a:noFill/>
          <a:ln w="0">
            <a:noFill/>
          </a:ln>
        </p:spPr>
        <p:txBody>
          <a:bodyPr lIns="92160" rIns="92160" tIns="46080" bIns="46080" anchor="t">
            <a:normAutofit/>
          </a:bodyPr>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GMT</a:t>
            </a:r>
            <a:endParaRPr b="0" lang="en-US" sz="28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15 Min Interval Data is posted to the GMT</a:t>
            </a:r>
            <a:r>
              <a:rPr b="0" lang="en-US" sz="2400" strike="noStrike" u="none">
                <a:solidFill>
                  <a:srgbClr val="ffffcc"/>
                </a:solidFill>
                <a:effectLst/>
                <a:uFillTx/>
                <a:latin typeface="Tahoma"/>
              </a:rPr>
              <a:t>	</a:t>
            </a:r>
            <a:endParaRPr b="0" lang="en-US" sz="24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Line Loss Factors are posted to GMT (SCE posts on hour beginning)</a:t>
            </a:r>
            <a:endParaRPr b="0" lang="en-US" sz="2400" strike="noStrike" u="none">
              <a:solidFill>
                <a:srgbClr val="ffffcc"/>
              </a:solidFill>
              <a:effectLst/>
              <a:uFillTx/>
              <a:latin typeface="Tahoma"/>
            </a:endParaRPr>
          </a:p>
          <a:p>
            <a:pPr lvl="1" marL="743040"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18" name="PlaceHolder 3"/>
          <p:cNvSpPr>
            <a:spLocks noGrp="1"/>
          </p:cNvSpPr>
          <p:nvPr>
            <p:ph/>
          </p:nvPr>
        </p:nvSpPr>
        <p:spPr>
          <a:xfrm>
            <a:off x="4647960" y="2057400"/>
            <a:ext cx="3809880" cy="4114800"/>
          </a:xfrm>
          <a:prstGeom prst="rect">
            <a:avLst/>
          </a:prstGeom>
          <a:noFill/>
          <a:ln w="0">
            <a:noFill/>
          </a:ln>
        </p:spPr>
        <p:txBody>
          <a:bodyPr lIns="92160" rIns="92160" tIns="46080" bIns="46080" anchor="t">
            <a:normAutofit/>
          </a:bodyPr>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PST</a:t>
            </a:r>
            <a:endParaRPr b="0" lang="en-US" sz="28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Load Profiles are posted to PST on hours ending (PGE post in PDT)</a:t>
            </a:r>
            <a:endParaRPr b="0" lang="en-US" sz="24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ISO Settlement Data submitted to PST</a:t>
            </a:r>
            <a:endParaRPr b="0" lang="en-US" sz="2400" strike="noStrike" u="none">
              <a:solidFill>
                <a:srgbClr val="ffffcc"/>
              </a:solidFill>
              <a:effectLst/>
              <a:uFillTx/>
              <a:latin typeface="Tahoma"/>
            </a:endParaRPr>
          </a:p>
          <a:p>
            <a:pPr lvl="1" marL="743040" indent="-28584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Returned from ISO in PPT</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9"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a:t>
            </a:r>
            <a:r>
              <a:rPr b="1" i="1" lang="en-US" sz="3600" strike="noStrike" u="none">
                <a:solidFill>
                  <a:srgbClr val="ffcc66"/>
                </a:solidFill>
                <a:effectLst/>
                <a:uFillTx/>
                <a:latin typeface="Tahoma"/>
              </a:rPr>
              <a:t>- </a:t>
            </a:r>
            <a:br>
              <a:rPr sz="3600"/>
            </a:br>
            <a:r>
              <a:rPr b="1" i="1" lang="en-US" sz="3600" strike="noStrike" u="none">
                <a:solidFill>
                  <a:srgbClr val="ffcc66"/>
                </a:solidFill>
                <a:effectLst/>
                <a:uFillTx/>
                <a:latin typeface="Tahoma"/>
              </a:rPr>
              <a:t>Time Formats</a:t>
            </a:r>
            <a:endParaRPr b="0" i="1" lang="en-US" sz="3600" strike="noStrike" u="none">
              <a:solidFill>
                <a:srgbClr val="ffcc66"/>
              </a:solidFill>
              <a:effectLst/>
              <a:uFillTx/>
              <a:latin typeface="Tahoma"/>
            </a:endParaRPr>
          </a:p>
        </p:txBody>
      </p:sp>
      <p:sp>
        <p:nvSpPr>
          <p:cNvPr id="420"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lgn="ctr">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The difference an hour can make:</a:t>
            </a:r>
            <a:r>
              <a:rPr b="0" lang="en-US" sz="3200" strike="noStrike" u="none">
                <a:solidFill>
                  <a:srgbClr val="ffffcc"/>
                </a:solidFill>
                <a:effectLst/>
                <a:uFillTx/>
                <a:latin typeface="Tahoma"/>
              </a:rPr>
              <a: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Example: EXPOST Prices are posted hourly, and are very volatile.</a:t>
            </a:r>
            <a:endParaRPr b="0" lang="en-US" sz="24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In HE18 the price was $9.40 /MWh and HE 19 the price $245 /MWh</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 deviation +/- 5 MW can be a swing of $1272 /MWh for just  one hour</a:t>
            </a: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cc"/>
        </a:solidFill>
      </p:bgPr>
    </p:bg>
    <p:spTree>
      <p:nvGrpSpPr>
        <p:cNvPr id="1" name=""/>
        <p:cNvGrpSpPr/>
        <p:nvPr/>
      </p:nvGrpSpPr>
      <p:grpSpPr>
        <a:xfrm>
          <a:off x="0" y="0"/>
          <a:ext cx="0" cy="0"/>
          <a:chOff x="0" y="0"/>
          <a:chExt cx="0" cy="0"/>
        </a:xfrm>
      </p:grpSpPr>
      <p:graphicFrame>
        <p:nvGraphicFramePr>
          <p:cNvPr id="74" name=""/>
          <p:cNvGraphicFramePr/>
          <p:nvPr/>
        </p:nvGraphicFramePr>
        <p:xfrm>
          <a:off x="231840" y="461880"/>
          <a:ext cx="8692920" cy="5948280"/>
        </p:xfrm>
        <a:graphic>
          <a:graphicData uri="http://schemas.openxmlformats.org/presentationml/2006/ole">
            <p:oleObj progId="Excel.Sheet.12" r:id="rId1" spid="">
              <p:embed/>
              <p:pic>
                <p:nvPicPr>
                  <p:cNvPr id="75" name="" descr=""/>
                  <p:cNvPicPr/>
                  <p:nvPr/>
                </p:nvPicPr>
                <p:blipFill>
                  <a:blip r:embed="rId2"/>
                  <a:stretch/>
                </p:blipFill>
                <p:spPr>
                  <a:xfrm>
                    <a:off x="231840" y="461880"/>
                    <a:ext cx="8692920" cy="5948280"/>
                  </a:xfrm>
                  <a:prstGeom prst="rect">
                    <a:avLst/>
                  </a:prstGeom>
                  <a:noFill/>
                  <a:ln w="0">
                    <a:noFill/>
                  </a:ln>
                </p:spPr>
              </p:pic>
            </p:oleObj>
          </a:graphicData>
        </a:graphic>
      </p:graphicFrame>
      <p:sp>
        <p:nvSpPr>
          <p:cNvPr id="76"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77"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21"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a:t>
            </a:r>
            <a:r>
              <a:rPr b="1" i="1" lang="en-US" sz="3600" strike="noStrike" u="none">
                <a:solidFill>
                  <a:srgbClr val="ffcc66"/>
                </a:solidFill>
                <a:effectLst/>
                <a:uFillTx/>
                <a:latin typeface="Tahoma"/>
              </a:rPr>
              <a:t>- </a:t>
            </a:r>
            <a:br>
              <a:rPr sz="3600"/>
            </a:br>
            <a:r>
              <a:rPr b="1" i="1" lang="en-US" sz="3600" strike="noStrike" u="none">
                <a:solidFill>
                  <a:srgbClr val="ffcc66"/>
                </a:solidFill>
                <a:effectLst/>
                <a:uFillTx/>
                <a:latin typeface="Tahoma"/>
              </a:rPr>
              <a:t>Time Formats</a:t>
            </a:r>
            <a:endParaRPr b="0" i="1" lang="en-US" sz="3600" strike="noStrike" u="none">
              <a:solidFill>
                <a:srgbClr val="ffcc66"/>
              </a:solidFill>
              <a:effectLst/>
              <a:uFillTx/>
              <a:latin typeface="Tahoma"/>
            </a:endParaRPr>
          </a:p>
        </p:txBody>
      </p:sp>
      <p:graphicFrame>
        <p:nvGraphicFramePr>
          <p:cNvPr id="422" name=""/>
          <p:cNvGraphicFramePr/>
          <p:nvPr/>
        </p:nvGraphicFramePr>
        <p:xfrm>
          <a:off x="247680" y="1863720"/>
          <a:ext cx="8610480" cy="4807080"/>
        </p:xfrm>
        <a:graphic>
          <a:graphicData uri="http://schemas.openxmlformats.org/presentationml/2006/ole">
            <p:oleObj r:id="rId1" spid="">
              <p:embed/>
              <p:pic>
                <p:nvPicPr>
                  <p:cNvPr id="423" name="" descr=""/>
                  <p:cNvPicPr/>
                  <p:nvPr/>
                </p:nvPicPr>
                <p:blipFill>
                  <a:blip r:embed="rId2"/>
                  <a:stretch/>
                </p:blipFill>
                <p:spPr>
                  <a:xfrm>
                    <a:off x="247680" y="1863720"/>
                    <a:ext cx="8610480" cy="4807080"/>
                  </a:xfrm>
                  <a:prstGeom prst="rect">
                    <a:avLst/>
                  </a:prstGeom>
                  <a:noFill/>
                  <a:ln w="0">
                    <a:noFill/>
                  </a:ln>
                  <a:effectLst>
                    <a:outerShdw dist="107932" dir="2700000" blurRad="0" rotWithShape="0">
                      <a:srgbClr val="5f5f5f"/>
                    </a:outerShdw>
                  </a:effectLst>
                </p:spPr>
              </p:pic>
            </p:oleObj>
          </a:graphicData>
        </a:graphic>
      </p:graphicFrame>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24" name="PlaceHolder 1"/>
          <p:cNvSpPr>
            <a:spLocks noGrp="1"/>
          </p:cNvSpPr>
          <p:nvPr>
            <p:ph type="title"/>
          </p:nvPr>
        </p:nvSpPr>
        <p:spPr>
          <a:xfrm>
            <a:off x="685800" y="144756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a:t>
            </a:r>
            <a:endParaRPr b="0" i="1" lang="en-US" sz="4400" strike="noStrike" u="none">
              <a:solidFill>
                <a:srgbClr val="ffcc66"/>
              </a:solidFill>
              <a:effectLst/>
              <a:uFillTx/>
              <a:latin typeface="Tahoma"/>
            </a:endParaRPr>
          </a:p>
        </p:txBody>
      </p:sp>
      <p:sp>
        <p:nvSpPr>
          <p:cNvPr id="425" name="PlaceHolder 2"/>
          <p:cNvSpPr>
            <a:spLocks noGrp="1"/>
          </p:cNvSpPr>
          <p:nvPr>
            <p:ph type="subTitle"/>
          </p:nvPr>
        </p:nvSpPr>
        <p:spPr>
          <a:xfrm>
            <a:off x="1371600" y="3733920"/>
            <a:ext cx="6400800" cy="1752480"/>
          </a:xfrm>
          <a:prstGeom prst="rect">
            <a:avLst/>
          </a:prstGeom>
          <a:noFill/>
          <a:ln w="0">
            <a:noFill/>
          </a:ln>
        </p:spPr>
        <p:txBody>
          <a:bodyPr lIns="92160" rIns="92160" tIns="46080" bIns="46080" anchor="t">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cc"/>
                </a:solidFill>
                <a:effectLst/>
                <a:uFillTx/>
                <a:latin typeface="Tahoma"/>
              </a:rPr>
              <a:t>Load Profiles</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26"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a:t>
            </a:r>
            <a:r>
              <a:rPr b="1" i="1" lang="en-US" sz="3600" strike="noStrike" u="none">
                <a:solidFill>
                  <a:srgbClr val="ffcc66"/>
                </a:solidFill>
                <a:effectLst/>
                <a:uFillTx/>
                <a:latin typeface="Tahoma"/>
              </a:rPr>
              <a:t>- </a:t>
            </a:r>
            <a:br>
              <a:rPr sz="3600"/>
            </a:br>
            <a:r>
              <a:rPr b="1" i="1" lang="en-US" sz="3600" strike="noStrike" u="none">
                <a:solidFill>
                  <a:srgbClr val="ffcc66"/>
                </a:solidFill>
                <a:effectLst/>
                <a:uFillTx/>
                <a:latin typeface="Tahoma"/>
              </a:rPr>
              <a:t>Load Profiles</a:t>
            </a:r>
            <a:endParaRPr b="0" i="1" lang="en-US" sz="3600" strike="noStrike" u="none">
              <a:solidFill>
                <a:srgbClr val="ffcc66"/>
              </a:solidFill>
              <a:effectLst/>
              <a:uFillTx/>
              <a:latin typeface="Tahoma"/>
            </a:endParaRPr>
          </a:p>
        </p:txBody>
      </p:sp>
      <p:sp>
        <p:nvSpPr>
          <p:cNvPr id="427"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What is Load Profiling?</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1" lang="en-US" sz="1800" strike="noStrike" u="none">
                <a:solidFill>
                  <a:srgbClr val="ffffcc"/>
                </a:solidFill>
                <a:effectLst/>
                <a:uFillTx/>
                <a:latin typeface="Tahoma"/>
              </a:rPr>
              <a:t>Load Profiling is a process where monthly consumptive meters are broken into hourly segments for the settlement process.  The ISO must know the hourly usage of each meter to properly assess charges for Ancillary Services, Load Deviation and Congestion Management.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In the case of residential and small commercial meters, it is not cost effective to install expensive Interval Data Recorder (IDR) meters.</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The process of load profiling was developed to address this problem. </a:t>
            </a:r>
            <a:r>
              <a:rPr b="1" lang="en-US" sz="1800" strike="noStrike" u="none">
                <a:solidFill>
                  <a:srgbClr val="ffffcc"/>
                </a:solidFill>
                <a:effectLst/>
                <a:uFillTx/>
                <a:latin typeface="Tahoma"/>
              </a:rPr>
              <a:t>	</a:t>
            </a:r>
            <a:endParaRPr b="0" lang="en-US" sz="1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28"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a:t>
            </a:r>
            <a:r>
              <a:rPr b="1" i="1" lang="en-US" sz="3600" strike="noStrike" u="none">
                <a:solidFill>
                  <a:srgbClr val="ffcc66"/>
                </a:solidFill>
                <a:effectLst/>
                <a:uFillTx/>
                <a:latin typeface="Tahoma"/>
              </a:rPr>
              <a:t>- </a:t>
            </a:r>
            <a:br>
              <a:rPr sz="3600"/>
            </a:br>
            <a:r>
              <a:rPr b="1" i="1" lang="en-US" sz="3600" strike="noStrike" u="none">
                <a:solidFill>
                  <a:srgbClr val="ffcc66"/>
                </a:solidFill>
                <a:effectLst/>
                <a:uFillTx/>
                <a:latin typeface="Tahoma"/>
              </a:rPr>
              <a:t>Load Profiles</a:t>
            </a:r>
            <a:endParaRPr b="0" i="1" lang="en-US" sz="3600" strike="noStrike" u="none">
              <a:solidFill>
                <a:srgbClr val="ffcc66"/>
              </a:solidFill>
              <a:effectLst/>
              <a:uFillTx/>
              <a:latin typeface="Tahoma"/>
            </a:endParaRPr>
          </a:p>
        </p:txBody>
      </p:sp>
      <p:sp>
        <p:nvSpPr>
          <p:cNvPr id="429"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Two primary types of Load Profiles in California</a:t>
            </a:r>
            <a:r>
              <a:rPr b="0" lang="en-US" sz="3200" strike="noStrike" u="none">
                <a:solidFill>
                  <a:srgbClr val="ffffcc"/>
                </a:solidFill>
                <a:effectLst/>
                <a:uFillTx/>
                <a:latin typeface="Tahoma"/>
              </a:rPr>
              <a:t>	</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Static Load Profiles: Three year averages of load profiles for a certain customer type</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Dynamic Load Profiles: Specific profiles for a particular day</a:t>
            </a: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30"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a:t>
            </a:r>
            <a:r>
              <a:rPr b="1" i="1" lang="en-US" sz="3600" strike="noStrike" u="none">
                <a:solidFill>
                  <a:srgbClr val="ffcc66"/>
                </a:solidFill>
                <a:effectLst/>
                <a:uFillTx/>
                <a:latin typeface="Tahoma"/>
              </a:rPr>
              <a:t>- </a:t>
            </a:r>
            <a:br>
              <a:rPr sz="3600"/>
            </a:br>
            <a:r>
              <a:rPr b="1" i="1" lang="en-US" sz="3600" strike="noStrike" u="none">
                <a:solidFill>
                  <a:srgbClr val="ffcc66"/>
                </a:solidFill>
                <a:effectLst/>
                <a:uFillTx/>
                <a:latin typeface="Tahoma"/>
              </a:rPr>
              <a:t>Load Profiles</a:t>
            </a:r>
            <a:endParaRPr b="0" i="1" lang="en-US" sz="3600" strike="noStrike" u="none">
              <a:solidFill>
                <a:srgbClr val="ffcc66"/>
              </a:solidFill>
              <a:effectLst/>
              <a:uFillTx/>
              <a:latin typeface="Tahoma"/>
            </a:endParaRPr>
          </a:p>
        </p:txBody>
      </p:sp>
      <p:sp>
        <p:nvSpPr>
          <p:cNvPr id="431" name="PlaceHolder 2"/>
          <p:cNvSpPr>
            <a:spLocks noGrp="1"/>
          </p:cNvSpPr>
          <p:nvPr>
            <p:ph/>
          </p:nvPr>
        </p:nvSpPr>
        <p:spPr>
          <a:xfrm>
            <a:off x="685440" y="2133720"/>
            <a:ext cx="3809880" cy="4495680"/>
          </a:xfrm>
          <a:prstGeom prst="rect">
            <a:avLst/>
          </a:prstGeom>
          <a:noFill/>
          <a:ln w="0">
            <a:noFill/>
          </a:ln>
        </p:spPr>
        <p:txBody>
          <a:bodyPr lIns="92160" rIns="92160" tIns="46080" bIns="46080" anchor="t">
            <a:normAutofit/>
          </a:bodyPr>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Static Load Profiles</a:t>
            </a:r>
            <a:endParaRPr b="0" lang="en-US" sz="2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Weather effect is more seasonal </a:t>
            </a:r>
            <a:endParaRPr b="0" lang="en-US" sz="1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Can be mapped forward for forecasting purposes</a:t>
            </a:r>
            <a:endParaRPr b="0" lang="en-US" sz="1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Shows typical, standard usage patterns</a:t>
            </a:r>
            <a:endParaRPr b="0" lang="en-US" sz="1800" strike="noStrike" u="none">
              <a:solidFill>
                <a:srgbClr val="ffffcc"/>
              </a:solidFill>
              <a:effectLst/>
              <a:uFillTx/>
              <a:latin typeface="Tahoma"/>
            </a:endParaRPr>
          </a:p>
          <a:p>
            <a:pPr lvl="1" marL="74304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p:txBody>
      </p:sp>
      <p:sp>
        <p:nvSpPr>
          <p:cNvPr id="432" name="PlaceHolder 3"/>
          <p:cNvSpPr>
            <a:spLocks noGrp="1"/>
          </p:cNvSpPr>
          <p:nvPr>
            <p:ph/>
          </p:nvPr>
        </p:nvSpPr>
        <p:spPr>
          <a:xfrm>
            <a:off x="4647960" y="2133720"/>
            <a:ext cx="3809880" cy="4495680"/>
          </a:xfrm>
          <a:prstGeom prst="rect">
            <a:avLst/>
          </a:prstGeom>
          <a:noFill/>
          <a:ln w="0">
            <a:noFill/>
          </a:ln>
        </p:spPr>
        <p:txBody>
          <a:bodyPr lIns="92160" rIns="92160" tIns="46080" bIns="46080" anchor="t">
            <a:normAutofit/>
          </a:bodyPr>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Dynamic Load Profiles</a:t>
            </a:r>
            <a:endParaRPr b="0" lang="en-US" sz="2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Specific weather events are visible</a:t>
            </a:r>
            <a:endParaRPr b="0" lang="en-US" sz="1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Published after the fact,  some 3 to 5 days after the particular day</a:t>
            </a:r>
            <a:endParaRPr b="0" lang="en-US" sz="1800" strike="noStrike" u="none">
              <a:solidFill>
                <a:srgbClr val="ffffcc"/>
              </a:solidFill>
              <a:effectLst/>
              <a:uFillTx/>
              <a:latin typeface="Tahoma"/>
            </a:endParaRPr>
          </a:p>
          <a:p>
            <a:pPr lvl="1" marL="743040" indent="-28584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Used for settlement process</a:t>
            </a:r>
            <a:endParaRPr b="0" lang="en-US" sz="1800" strike="noStrike" u="none">
              <a:solidFill>
                <a:srgbClr val="ffffcc"/>
              </a:solidFill>
              <a:effectLst/>
              <a:uFillTx/>
              <a:latin typeface="Tahoma"/>
            </a:endParaRPr>
          </a:p>
        </p:txBody>
      </p:sp>
      <p:sp>
        <p:nvSpPr>
          <p:cNvPr id="433" name=""/>
          <p:cNvSpPr/>
          <p:nvPr/>
        </p:nvSpPr>
        <p:spPr>
          <a:xfrm>
            <a:off x="762120" y="1676520"/>
            <a:ext cx="7696080" cy="459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Useful Applications</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34"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a:t>
            </a:r>
            <a:r>
              <a:rPr b="1" i="1" lang="en-US" sz="3600" strike="noStrike" u="none">
                <a:solidFill>
                  <a:srgbClr val="ffcc66"/>
                </a:solidFill>
                <a:effectLst/>
                <a:uFillTx/>
                <a:latin typeface="Tahoma"/>
              </a:rPr>
              <a:t>- </a:t>
            </a:r>
            <a:br>
              <a:rPr sz="3600"/>
            </a:br>
            <a:r>
              <a:rPr b="1" i="1" lang="en-US" sz="3600" strike="noStrike" u="none">
                <a:solidFill>
                  <a:srgbClr val="ffcc66"/>
                </a:solidFill>
                <a:effectLst/>
                <a:uFillTx/>
                <a:latin typeface="Tahoma"/>
              </a:rPr>
              <a:t>Load Profiles</a:t>
            </a:r>
            <a:endParaRPr b="0" i="1" lang="en-US" sz="3600" strike="noStrike" u="none">
              <a:solidFill>
                <a:srgbClr val="ffcc66"/>
              </a:solidFill>
              <a:effectLst/>
              <a:uFillTx/>
              <a:latin typeface="Tahoma"/>
            </a:endParaRPr>
          </a:p>
        </p:txBody>
      </p:sp>
      <p:graphicFrame>
        <p:nvGraphicFramePr>
          <p:cNvPr id="435" name=""/>
          <p:cNvGraphicFramePr/>
          <p:nvPr/>
        </p:nvGraphicFramePr>
        <p:xfrm>
          <a:off x="990720" y="1600200"/>
          <a:ext cx="7545240" cy="4776840"/>
        </p:xfrm>
        <a:graphic>
          <a:graphicData uri="http://schemas.openxmlformats.org/presentationml/2006/ole">
            <p:oleObj progId="Excel.Sheet.12" r:id="rId1" spid="">
              <p:embed/>
              <p:pic>
                <p:nvPicPr>
                  <p:cNvPr id="436" name="" descr=""/>
                  <p:cNvPicPr/>
                  <p:nvPr/>
                </p:nvPicPr>
                <p:blipFill>
                  <a:blip r:embed="rId2"/>
                  <a:stretch/>
                </p:blipFill>
                <p:spPr>
                  <a:xfrm>
                    <a:off x="990720" y="1600200"/>
                    <a:ext cx="7545240" cy="47768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37"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 </a:t>
            </a:r>
            <a:r>
              <a:rPr b="1" i="1" lang="en-US" sz="3600" strike="noStrike" u="none">
                <a:solidFill>
                  <a:srgbClr val="ffcc66"/>
                </a:solidFill>
                <a:effectLst/>
                <a:uFillTx/>
                <a:latin typeface="Tahoma"/>
              </a:rPr>
              <a:t>- </a:t>
            </a:r>
            <a:br>
              <a:rPr sz="3600"/>
            </a:br>
            <a:r>
              <a:rPr b="1" i="1" lang="en-US" sz="3600" strike="noStrike" u="none">
                <a:solidFill>
                  <a:srgbClr val="ffcc66"/>
                </a:solidFill>
                <a:effectLst/>
                <a:uFillTx/>
                <a:latin typeface="Tahoma"/>
              </a:rPr>
              <a:t>Load Profiles</a:t>
            </a:r>
            <a:endParaRPr b="0" i="1" lang="en-US" sz="3600" strike="noStrike" u="none">
              <a:solidFill>
                <a:srgbClr val="ffcc66"/>
              </a:solidFill>
              <a:effectLst/>
              <a:uFillTx/>
              <a:latin typeface="Tahoma"/>
            </a:endParaRPr>
          </a:p>
        </p:txBody>
      </p:sp>
      <p:sp>
        <p:nvSpPr>
          <p:cNvPr id="438"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Format for Dynamic Load Profiles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1800" strike="noStrike" u="none">
                <a:solidFill>
                  <a:srgbClr val="ffffcc"/>
                </a:solidFill>
                <a:effectLst/>
                <a:uFillTx/>
                <a:latin typeface="Tahoma"/>
              </a:rPr>
              <a:t>Each UDC must post DLP’s for each trade date,  but the format and file structures do differ for:</a:t>
            </a:r>
            <a:r>
              <a:rPr b="0" lang="en-US" sz="1800" strike="noStrike" u="none">
                <a:solidFill>
                  <a:srgbClr val="ffffcc"/>
                </a:solidFill>
                <a:effectLst/>
                <a:uFillTx/>
                <a:latin typeface="Tahoma"/>
              </a:rPr>
              <a:t>	</a:t>
            </a:r>
            <a:r>
              <a:rPr b="0" lang="en-US" sz="3200" strike="noStrike" u="none">
                <a:solidFill>
                  <a:srgbClr val="ffffcc"/>
                </a:solidFill>
                <a:effectLst/>
                <a:uFillTx/>
                <a:latin typeface="Tahoma"/>
              </a:rPr>
              <a:t>        </a:t>
            </a:r>
            <a:endParaRPr b="0" lang="en-US" sz="3200" strike="noStrike" u="none">
              <a:solidFill>
                <a:srgbClr val="ffffcc"/>
              </a:solidFill>
              <a:effectLst/>
              <a:uFillTx/>
              <a:latin typeface="Tahoma"/>
            </a:endParaRPr>
          </a:p>
          <a:p>
            <a:pPr lvl="4" marL="2057400" indent="-228600">
              <a:spcBef>
                <a:spcPts val="700"/>
              </a:spcBef>
              <a:buClr>
                <a:srgbClr val="ffcc66"/>
              </a:buClr>
              <a:buFont typeface="Tahoma"/>
              <a:buChar char="•"/>
              <a:tabLst>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PGE</a:t>
            </a:r>
            <a:endParaRPr b="0" lang="en-US" sz="2800" strike="noStrike" u="none">
              <a:solidFill>
                <a:srgbClr val="ffffcc"/>
              </a:solidFill>
              <a:effectLst/>
              <a:uFillTx/>
              <a:latin typeface="Tahoma"/>
            </a:endParaRPr>
          </a:p>
          <a:p>
            <a:pPr lvl="4" marL="2057400" indent="-228600">
              <a:spcBef>
                <a:spcPts val="700"/>
              </a:spcBef>
              <a:buClr>
                <a:srgbClr val="ffcc66"/>
              </a:buClr>
              <a:buFont typeface="Tahoma"/>
              <a:buChar char="•"/>
              <a:tabLst>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SCE</a:t>
            </a:r>
            <a:endParaRPr b="0" lang="en-US" sz="2800" strike="noStrike" u="none">
              <a:solidFill>
                <a:srgbClr val="ffffcc"/>
              </a:solidFill>
              <a:effectLst/>
              <a:uFillTx/>
              <a:latin typeface="Tahoma"/>
            </a:endParaRPr>
          </a:p>
          <a:p>
            <a:pPr lvl="4" marL="2057400" indent="-228600">
              <a:spcBef>
                <a:spcPts val="700"/>
              </a:spcBef>
              <a:buClr>
                <a:srgbClr val="ffcc66"/>
              </a:buClr>
              <a:buFont typeface="Tahoma"/>
              <a:buChar char="•"/>
              <a:tabLst>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SDGE</a:t>
            </a:r>
            <a:endParaRPr b="0" lang="en-US" sz="2800" strike="noStrike" u="none">
              <a:solidFill>
                <a:srgbClr val="ffffcc"/>
              </a:solidFill>
              <a:effectLst/>
              <a:uFillTx/>
              <a:latin typeface="Tahoma"/>
            </a:endParaRPr>
          </a:p>
          <a:p>
            <a:pPr lvl="1" marL="74304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39" name="PlaceHolder 1"/>
          <p:cNvSpPr>
            <a:spLocks noGrp="1"/>
          </p:cNvSpPr>
          <p:nvPr>
            <p:ph type="title"/>
          </p:nvPr>
        </p:nvSpPr>
        <p:spPr>
          <a:xfrm>
            <a:off x="685800" y="144756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Meter Aggregation</a:t>
            </a:r>
            <a:endParaRPr b="0" i="1" lang="en-US" sz="4400" strike="noStrike" u="none">
              <a:solidFill>
                <a:srgbClr val="ffcc66"/>
              </a:solidFill>
              <a:effectLst/>
              <a:uFillTx/>
              <a:latin typeface="Tahoma"/>
            </a:endParaRPr>
          </a:p>
        </p:txBody>
      </p:sp>
      <p:sp>
        <p:nvSpPr>
          <p:cNvPr id="440" name="PlaceHolder 2"/>
          <p:cNvSpPr>
            <a:spLocks noGrp="1"/>
          </p:cNvSpPr>
          <p:nvPr>
            <p:ph type="subTitle"/>
          </p:nvPr>
        </p:nvSpPr>
        <p:spPr>
          <a:xfrm>
            <a:off x="1371600" y="3733920"/>
            <a:ext cx="6400800" cy="1752480"/>
          </a:xfrm>
          <a:prstGeom prst="rect">
            <a:avLst/>
          </a:prstGeom>
          <a:noFill/>
          <a:ln w="0">
            <a:noFill/>
          </a:ln>
        </p:spPr>
        <p:txBody>
          <a:bodyPr lIns="92160" rIns="92160" tIns="46080" bIns="46080" anchor="t">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cc"/>
                </a:solidFill>
                <a:effectLst/>
                <a:uFillTx/>
                <a:latin typeface="Tahoma"/>
              </a:rPr>
              <a:t>Distribution Loss Factors</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41"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000" strike="noStrike" u="none">
                <a:solidFill>
                  <a:srgbClr val="ffcc66"/>
                </a:solidFill>
                <a:effectLst/>
                <a:uFillTx/>
                <a:latin typeface="Tahoma"/>
              </a:rPr>
              <a:t>Meter Aggregation</a:t>
            </a:r>
            <a:r>
              <a:rPr b="1" i="1" lang="en-US" sz="4400" strike="noStrike" u="none">
                <a:solidFill>
                  <a:srgbClr val="ffcc66"/>
                </a:solidFill>
                <a:effectLst/>
                <a:uFillTx/>
                <a:latin typeface="Tahoma"/>
              </a:rPr>
              <a:t> </a:t>
            </a:r>
            <a:r>
              <a:rPr b="1" i="1" lang="en-US" sz="2400" strike="noStrike" u="none">
                <a:solidFill>
                  <a:srgbClr val="ffcc66"/>
                </a:solidFill>
                <a:effectLst/>
                <a:uFillTx/>
                <a:latin typeface="Tahoma"/>
              </a:rPr>
              <a:t>- </a:t>
            </a:r>
            <a:br>
              <a:rPr sz="2400"/>
            </a:br>
            <a:r>
              <a:rPr b="1" i="1" lang="en-US" sz="2400" strike="noStrike" u="none">
                <a:solidFill>
                  <a:srgbClr val="ffcc66"/>
                </a:solidFill>
                <a:effectLst/>
                <a:uFillTx/>
                <a:latin typeface="Tahoma"/>
              </a:rPr>
              <a:t>Distribution Loss Factors</a:t>
            </a:r>
            <a:endParaRPr b="0" i="1" lang="en-US" sz="2400" strike="noStrike" u="none">
              <a:solidFill>
                <a:srgbClr val="ffcc66"/>
              </a:solidFill>
              <a:effectLst/>
              <a:uFillTx/>
              <a:latin typeface="Tahoma"/>
            </a:endParaRPr>
          </a:p>
        </p:txBody>
      </p:sp>
      <p:sp>
        <p:nvSpPr>
          <p:cNvPr id="442"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What are Distribution Loss Factors (DLF’s)?</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1800" strike="noStrike" u="none">
                <a:solidFill>
                  <a:srgbClr val="ffffcc"/>
                </a:solidFill>
                <a:effectLst/>
                <a:uFillTx/>
                <a:latin typeface="Tahoma"/>
              </a:rPr>
              <a:t>  </a:t>
            </a:r>
            <a:r>
              <a:rPr b="1" lang="en-US" sz="1800" strike="noStrike" u="none">
                <a:solidFill>
                  <a:srgbClr val="ffffcc"/>
                </a:solidFill>
                <a:effectLst/>
                <a:uFillTx/>
                <a:latin typeface="Tahoma"/>
              </a:rPr>
              <a:t>DLF’s are used to compensate for distribution system losses through such things as line loss, energy theft, and meter error.  The number is derived from the difference between the UDC’s known system load and end use metered load.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r>
              <a:rPr b="1" lang="en-US" sz="1800" strike="noStrike" u="none">
                <a:solidFill>
                  <a:srgbClr val="ffffcc"/>
                </a:solidFill>
                <a:effectLst/>
                <a:uFillTx/>
                <a:latin typeface="Tahoma"/>
              </a:rPr>
              <a:t>	</a:t>
            </a:r>
            <a:endParaRPr b="0" lang="en-US" sz="1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43"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000" strike="noStrike" u="none">
                <a:solidFill>
                  <a:srgbClr val="ffcc66"/>
                </a:solidFill>
                <a:effectLst/>
                <a:uFillTx/>
                <a:latin typeface="Tahoma"/>
              </a:rPr>
              <a:t>Meter Aggregation</a:t>
            </a:r>
            <a:r>
              <a:rPr b="1" i="1" lang="en-US" sz="4400" strike="noStrike" u="none">
                <a:solidFill>
                  <a:srgbClr val="ffcc66"/>
                </a:solidFill>
                <a:effectLst/>
                <a:uFillTx/>
                <a:latin typeface="Tahoma"/>
              </a:rPr>
              <a:t> </a:t>
            </a:r>
            <a:r>
              <a:rPr b="1" i="1" lang="en-US" sz="2400" strike="noStrike" u="none">
                <a:solidFill>
                  <a:srgbClr val="ffcc66"/>
                </a:solidFill>
                <a:effectLst/>
                <a:uFillTx/>
                <a:latin typeface="Tahoma"/>
              </a:rPr>
              <a:t>- </a:t>
            </a:r>
            <a:br>
              <a:rPr sz="2400"/>
            </a:br>
            <a:r>
              <a:rPr b="1" i="1" lang="en-US" sz="2400" strike="noStrike" u="none">
                <a:solidFill>
                  <a:srgbClr val="ffcc66"/>
                </a:solidFill>
                <a:effectLst/>
                <a:uFillTx/>
                <a:latin typeface="Tahoma"/>
              </a:rPr>
              <a:t>Distribution Loss Factors</a:t>
            </a:r>
            <a:endParaRPr b="0" i="1" lang="en-US" sz="2400" strike="noStrike" u="none">
              <a:solidFill>
                <a:srgbClr val="ffcc66"/>
              </a:solidFill>
              <a:effectLst/>
              <a:uFillTx/>
              <a:latin typeface="Tahoma"/>
            </a:endParaRPr>
          </a:p>
        </p:txBody>
      </p:sp>
      <p:sp>
        <p:nvSpPr>
          <p:cNvPr id="444"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300"/>
              </a:spcBef>
              <a:spcAft>
                <a:spcPts val="601"/>
              </a:spcAft>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In equation form this is shown as,</a:t>
            </a:r>
            <a:endParaRPr b="0" lang="en-US" sz="3200" strike="noStrike" u="none">
              <a:solidFill>
                <a:srgbClr val="ffffcc"/>
              </a:solidFill>
              <a:effectLst/>
              <a:uFillTx/>
              <a:latin typeface="Tahoma"/>
            </a:endParaRPr>
          </a:p>
          <a:p>
            <a:pPr lvl="2" marL="1143000" indent="-228600">
              <a:spcBef>
                <a:spcPts val="300"/>
              </a:spcBef>
              <a:spcAft>
                <a:spcPts val="601"/>
              </a:spcAft>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i="1" lang="en-US" sz="2400" strike="noStrike" u="none">
                <a:solidFill>
                  <a:srgbClr val="ffffcc"/>
                </a:solidFill>
                <a:effectLst/>
                <a:uFillTx/>
                <a:latin typeface="Tahoma"/>
              </a:rPr>
              <a:t>E</a:t>
            </a:r>
            <a:r>
              <a:rPr b="0" i="1" lang="en-US" sz="2400" strike="noStrike" u="none" baseline="-25000">
                <a:solidFill>
                  <a:srgbClr val="ffffcc"/>
                </a:solidFill>
                <a:effectLst/>
                <a:uFillTx/>
                <a:latin typeface="Tahoma"/>
              </a:rPr>
              <a:t>grid</a:t>
            </a:r>
            <a:r>
              <a:rPr b="0" lang="en-US" sz="2400" strike="noStrike" u="none">
                <a:solidFill>
                  <a:srgbClr val="ffffcc"/>
                </a:solidFill>
                <a:effectLst/>
                <a:uFillTx/>
                <a:latin typeface="Tahoma"/>
              </a:rPr>
              <a:t> = </a:t>
            </a:r>
            <a:r>
              <a:rPr b="0" i="1" lang="en-US" sz="2400" strike="noStrike" u="none">
                <a:solidFill>
                  <a:srgbClr val="ffffcc"/>
                </a:solidFill>
                <a:effectLst/>
                <a:uFillTx/>
                <a:latin typeface="Tahoma"/>
              </a:rPr>
              <a:t>DLF</a:t>
            </a:r>
            <a:r>
              <a:rPr b="0" lang="en-US" sz="2400" strike="noStrike" u="none">
                <a:solidFill>
                  <a:srgbClr val="ffffcc"/>
                </a:solidFill>
                <a:effectLst/>
                <a:uFillTx/>
                <a:latin typeface="Tahoma"/>
              </a:rPr>
              <a:t> </a:t>
            </a:r>
            <a:r>
              <a:rPr b="0" lang="en-US" sz="2400" strike="noStrike" u="none">
                <a:solidFill>
                  <a:srgbClr val="ffffcc"/>
                </a:solidFill>
                <a:effectLst/>
                <a:uFillTx/>
                <a:latin typeface="Symbol"/>
                <a:ea typeface="Symbol"/>
              </a:rPr>
              <a:t></a:t>
            </a:r>
            <a:r>
              <a:rPr b="0" lang="en-US" sz="2400" strike="noStrike" u="none">
                <a:solidFill>
                  <a:srgbClr val="ffffcc"/>
                </a:solidFill>
                <a:effectLst/>
                <a:uFillTx/>
                <a:latin typeface="Tahoma"/>
              </a:rPr>
              <a:t> </a:t>
            </a:r>
            <a:r>
              <a:rPr b="0" i="1" lang="en-US" sz="2400" strike="noStrike" u="none">
                <a:solidFill>
                  <a:srgbClr val="ffffcc"/>
                </a:solidFill>
                <a:effectLst/>
                <a:uFillTx/>
                <a:latin typeface="Tahoma"/>
              </a:rPr>
              <a:t>E</a:t>
            </a:r>
            <a:r>
              <a:rPr b="0" i="1" lang="en-US" sz="2400" strike="noStrike" u="none" baseline="-25000">
                <a:solidFill>
                  <a:srgbClr val="ffffcc"/>
                </a:solidFill>
                <a:effectLst/>
                <a:uFillTx/>
                <a:latin typeface="Tahoma"/>
              </a:rPr>
              <a:t>dist</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(1) </a:t>
            </a:r>
            <a:r>
              <a:rPr b="1" lang="en-US" sz="2400" strike="noStrike" u="none">
                <a:solidFill>
                  <a:srgbClr val="ffffcc"/>
                </a:solidFill>
                <a:effectLst/>
                <a:uFillTx/>
                <a:latin typeface="Tahoma"/>
              </a:rPr>
              <a:t>where </a:t>
            </a:r>
            <a:r>
              <a:rPr b="1" i="1" lang="en-US" sz="2400" strike="noStrike" u="none">
                <a:solidFill>
                  <a:srgbClr val="ffffcc"/>
                </a:solidFill>
                <a:effectLst/>
                <a:uFillTx/>
                <a:latin typeface="Tahoma"/>
              </a:rPr>
              <a:t>E</a:t>
            </a:r>
            <a:r>
              <a:rPr b="1" i="1" lang="en-US" sz="2400" strike="noStrike" u="none" baseline="-25000">
                <a:solidFill>
                  <a:srgbClr val="ffffcc"/>
                </a:solidFill>
                <a:effectLst/>
                <a:uFillTx/>
                <a:latin typeface="Tahoma"/>
              </a:rPr>
              <a:t>grid</a:t>
            </a:r>
            <a:r>
              <a:rPr b="1" lang="en-US" sz="2400" strike="noStrike" u="none">
                <a:solidFill>
                  <a:srgbClr val="ffffcc"/>
                </a:solidFill>
                <a:effectLst/>
                <a:uFillTx/>
                <a:latin typeface="Tahoma"/>
              </a:rPr>
              <a:t> represents an energy measurement at corresponding ISO/UDC grid interface and </a:t>
            </a:r>
            <a:r>
              <a:rPr b="1" i="1" lang="en-US" sz="2400" strike="noStrike" u="none">
                <a:solidFill>
                  <a:srgbClr val="ffffcc"/>
                </a:solidFill>
                <a:effectLst/>
                <a:uFillTx/>
                <a:latin typeface="Tahoma"/>
              </a:rPr>
              <a:t>E</a:t>
            </a:r>
            <a:r>
              <a:rPr b="1" i="1" lang="en-US" sz="2400" strike="noStrike" u="none" baseline="-25000">
                <a:solidFill>
                  <a:srgbClr val="ffffcc"/>
                </a:solidFill>
                <a:effectLst/>
                <a:uFillTx/>
                <a:latin typeface="Tahoma"/>
              </a:rPr>
              <a:t>dist</a:t>
            </a:r>
            <a:r>
              <a:rPr b="1" lang="en-US" sz="2400" strike="noStrike" u="none">
                <a:solidFill>
                  <a:srgbClr val="ffffcc"/>
                </a:solidFill>
                <a:effectLst/>
                <a:uFillTx/>
                <a:latin typeface="Tahoma"/>
              </a:rPr>
              <a:t> represents a distribution level end-use meter measurement.</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1828440" y="380520"/>
            <a:ext cx="5181480" cy="76212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Load Forecasting</a:t>
            </a:r>
            <a:endParaRPr b="0" i="1" lang="en-US" sz="4400" strike="noStrike" u="none">
              <a:solidFill>
                <a:srgbClr val="ffcc66"/>
              </a:solidFill>
              <a:effectLst/>
              <a:uFillTx/>
              <a:latin typeface="Tahoma"/>
            </a:endParaRPr>
          </a:p>
        </p:txBody>
      </p:sp>
      <p:sp>
        <p:nvSpPr>
          <p:cNvPr id="79"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Starting point for forward market schedule</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No one way to forecast load</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End Product</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Daily requirement </a:t>
            </a:r>
            <a:r>
              <a:rPr b="0" lang="en-US" sz="2800" strike="noStrike" u="none">
                <a:solidFill>
                  <a:srgbClr val="ffffcc"/>
                </a:solidFill>
                <a:effectLst/>
                <a:uFillTx/>
                <a:latin typeface="Tahoma"/>
              </a:rPr>
              <a:t>	</a:t>
            </a:r>
            <a:endParaRPr b="0" lang="en-US" sz="2800" strike="noStrike" u="none">
              <a:solidFill>
                <a:srgbClr val="ffffcc"/>
              </a:solidFill>
              <a:effectLst/>
              <a:uFillTx/>
              <a:latin typeface="Tahoma"/>
            </a:endParaRPr>
          </a:p>
          <a:p>
            <a:pPr lvl="2" marL="1143000" indent="-228600">
              <a:spcBef>
                <a:spcPts val="601"/>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By hour</a:t>
            </a:r>
            <a:endParaRPr b="0" lang="en-US" sz="2400" strike="noStrike" u="none">
              <a:solidFill>
                <a:srgbClr val="ffffcc"/>
              </a:solidFill>
              <a:effectLst/>
              <a:uFillTx/>
              <a:latin typeface="Tahoma"/>
            </a:endParaRPr>
          </a:p>
          <a:p>
            <a:pPr lvl="2" marL="1143000" indent="-228600">
              <a:spcBef>
                <a:spcPts val="601"/>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By zone</a:t>
            </a:r>
            <a:endParaRPr b="0" lang="en-US" sz="2400" strike="noStrike" u="none">
              <a:solidFill>
                <a:srgbClr val="ffffcc"/>
              </a:solidFill>
              <a:effectLst/>
              <a:uFillTx/>
              <a:latin typeface="Tahoma"/>
            </a:endParaRPr>
          </a:p>
        </p:txBody>
      </p:sp>
      <p:sp>
        <p:nvSpPr>
          <p:cNvPr id="80"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1"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45"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000" strike="noStrike" u="none">
                <a:solidFill>
                  <a:srgbClr val="ffcc66"/>
                </a:solidFill>
                <a:effectLst/>
                <a:uFillTx/>
                <a:latin typeface="Tahoma"/>
              </a:rPr>
              <a:t>Meter Aggregation</a:t>
            </a:r>
            <a:r>
              <a:rPr b="1" i="1" lang="en-US" sz="4400" strike="noStrike" u="none">
                <a:solidFill>
                  <a:srgbClr val="ffcc66"/>
                </a:solidFill>
                <a:effectLst/>
                <a:uFillTx/>
                <a:latin typeface="Tahoma"/>
              </a:rPr>
              <a:t> </a:t>
            </a:r>
            <a:r>
              <a:rPr b="1" i="1" lang="en-US" sz="2400" strike="noStrike" u="none">
                <a:solidFill>
                  <a:srgbClr val="ffcc66"/>
                </a:solidFill>
                <a:effectLst/>
                <a:uFillTx/>
                <a:latin typeface="Tahoma"/>
              </a:rPr>
              <a:t>- </a:t>
            </a:r>
            <a:br>
              <a:rPr sz="2400"/>
            </a:br>
            <a:r>
              <a:rPr b="1" i="1" lang="en-US" sz="2400" strike="noStrike" u="none">
                <a:solidFill>
                  <a:srgbClr val="ffcc66"/>
                </a:solidFill>
                <a:effectLst/>
                <a:uFillTx/>
                <a:latin typeface="Tahoma"/>
              </a:rPr>
              <a:t>Distribution Loss Factors</a:t>
            </a:r>
            <a:endParaRPr b="0" i="1" lang="en-US" sz="2400" strike="noStrike" u="none">
              <a:solidFill>
                <a:srgbClr val="ffcc66"/>
              </a:solidFill>
              <a:effectLst/>
              <a:uFillTx/>
              <a:latin typeface="Tahoma"/>
            </a:endParaRPr>
          </a:p>
        </p:txBody>
      </p:sp>
      <p:sp>
        <p:nvSpPr>
          <p:cNvPr id="446"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How is it measured?</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	</a:t>
            </a:r>
            <a:r>
              <a:rPr b="1" lang="en-US" sz="1800" strike="noStrike" u="none">
                <a:solidFill>
                  <a:srgbClr val="ffffcc"/>
                </a:solidFill>
                <a:effectLst/>
                <a:uFillTx/>
                <a:latin typeface="Tahoma"/>
              </a:rPr>
              <a:t>Distribution Loss Factors are multiples applied to your aggregated load for each hour.  The load is first segmented into one of four Voltage Levels: </a:t>
            </a:r>
            <a:endParaRPr b="0" lang="en-US" sz="1800" strike="noStrike" u="none">
              <a:solidFill>
                <a:srgbClr val="ffffcc"/>
              </a:solidFill>
              <a:effectLst/>
              <a:uFillTx/>
              <a:latin typeface="Tahoma"/>
            </a:endParaRPr>
          </a:p>
          <a:p>
            <a:pPr lvl="3" marL="1600200" indent="-228600">
              <a:spcBef>
                <a:spcPts val="499"/>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Sub Transmission</a:t>
            </a:r>
            <a:endParaRPr b="0" lang="en-US" sz="2000" strike="noStrike" u="none">
              <a:solidFill>
                <a:srgbClr val="ffffcc"/>
              </a:solidFill>
              <a:effectLst/>
              <a:uFillTx/>
              <a:latin typeface="Tahoma"/>
            </a:endParaRPr>
          </a:p>
          <a:p>
            <a:pPr lvl="3" marL="1600200" indent="-228600">
              <a:spcBef>
                <a:spcPts val="499"/>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Primary </a:t>
            </a:r>
            <a:endParaRPr b="0" lang="en-US" sz="2000" strike="noStrike" u="none">
              <a:solidFill>
                <a:srgbClr val="ffffcc"/>
              </a:solidFill>
              <a:effectLst/>
              <a:uFillTx/>
              <a:latin typeface="Tahoma"/>
            </a:endParaRPr>
          </a:p>
          <a:p>
            <a:pPr lvl="3" marL="1600200" indent="-228600">
              <a:spcBef>
                <a:spcPts val="499"/>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Secondary</a:t>
            </a:r>
            <a:endParaRPr b="0" lang="en-US" sz="2000" strike="noStrike" u="none">
              <a:solidFill>
                <a:srgbClr val="ffffcc"/>
              </a:solidFill>
              <a:effectLst/>
              <a:uFillTx/>
              <a:latin typeface="Tahoma"/>
            </a:endParaRPr>
          </a:p>
          <a:p>
            <a:pPr lvl="3" marL="1600200" indent="-228600">
              <a:spcBef>
                <a:spcPts val="499"/>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Transmission</a:t>
            </a:r>
            <a:endParaRPr b="0" lang="en-US" sz="20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47"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000" strike="noStrike" u="none">
                <a:solidFill>
                  <a:srgbClr val="ffcc66"/>
                </a:solidFill>
                <a:effectLst/>
                <a:uFillTx/>
                <a:latin typeface="Tahoma"/>
              </a:rPr>
              <a:t>Meter Aggregation</a:t>
            </a:r>
            <a:r>
              <a:rPr b="1" i="1" lang="en-US" sz="4400" strike="noStrike" u="none">
                <a:solidFill>
                  <a:srgbClr val="ffcc66"/>
                </a:solidFill>
                <a:effectLst/>
                <a:uFillTx/>
                <a:latin typeface="Tahoma"/>
              </a:rPr>
              <a:t> </a:t>
            </a:r>
            <a:r>
              <a:rPr b="1" i="1" lang="en-US" sz="2400" strike="noStrike" u="none">
                <a:solidFill>
                  <a:srgbClr val="ffcc66"/>
                </a:solidFill>
                <a:effectLst/>
                <a:uFillTx/>
                <a:latin typeface="Tahoma"/>
              </a:rPr>
              <a:t>- </a:t>
            </a:r>
            <a:br>
              <a:rPr sz="2400"/>
            </a:br>
            <a:r>
              <a:rPr b="1" i="1" lang="en-US" sz="2400" strike="noStrike" u="none">
                <a:solidFill>
                  <a:srgbClr val="ffcc66"/>
                </a:solidFill>
                <a:effectLst/>
                <a:uFillTx/>
                <a:latin typeface="Tahoma"/>
              </a:rPr>
              <a:t>Distribution Loss Factors</a:t>
            </a:r>
            <a:endParaRPr b="0" i="1" lang="en-US" sz="2400" strike="noStrike" u="none">
              <a:solidFill>
                <a:srgbClr val="ffcc66"/>
              </a:solidFill>
              <a:effectLst/>
              <a:uFillTx/>
              <a:latin typeface="Tahoma"/>
            </a:endParaRPr>
          </a:p>
        </p:txBody>
      </p:sp>
      <p:sp>
        <p:nvSpPr>
          <p:cNvPr id="448"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lvl="1" marL="743040" indent="-28584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Example:</a:t>
            </a:r>
            <a:endParaRPr b="0" lang="en-US" sz="1600" strike="noStrike" u="none">
              <a:solidFill>
                <a:srgbClr val="ffffcc"/>
              </a:solidFill>
              <a:effectLst/>
              <a:uFillTx/>
              <a:latin typeface="Tahoma"/>
            </a:endParaRPr>
          </a:p>
          <a:p>
            <a:pPr lvl="1" marL="743040" indent="-28584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Assume that an ESP has two customers, A and B, whose actual meter data must be reported to the ISO.</a:t>
            </a:r>
            <a:endParaRPr b="0" lang="en-US" sz="1600" strike="noStrike" u="none">
              <a:solidFill>
                <a:srgbClr val="ffffcc"/>
              </a:solidFill>
              <a:effectLst/>
              <a:uFillTx/>
              <a:latin typeface="Tahoma"/>
            </a:endParaRPr>
          </a:p>
          <a:p>
            <a:pPr lvl="1" marL="743040" indent="-28584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A is served at secondary voltage, and its actual meter read for hour 10 of July 15 was 100 kWh. This consumption would be multiplied by the Secondary DLF for hour 10 of July 15 of 1.0444, to calculate the meter data that must be reported to the ISO for hour 10 of July 15 (100 kWh x 1.0444 = 104.44 kWh)</a:t>
            </a:r>
            <a:endParaRPr b="0" lang="en-US" sz="1600" strike="noStrike" u="none">
              <a:solidFill>
                <a:srgbClr val="ffffcc"/>
              </a:solidFill>
              <a:effectLst/>
              <a:uFillTx/>
              <a:latin typeface="Tahoma"/>
            </a:endParaRPr>
          </a:p>
          <a:p>
            <a:pPr lvl="1" marL="743040" indent="-28584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B is served at primary voltage, and its actual meter read for hour 10 of July 15 was 100 kWh. This consumption would be multiplied by the Primary DLF for hour 10 of July 15 of 1.0111, to calculate the meter data that must be reported to the ISO for hour 10 of July 15 (100 kWh x 1.0111 = 101.11 kWh)</a:t>
            </a:r>
            <a:endParaRPr b="0" lang="en-US" sz="1600" strike="noStrike" u="none">
              <a:solidFill>
                <a:srgbClr val="ffffcc"/>
              </a:solidFill>
              <a:effectLst/>
              <a:uFillTx/>
              <a:latin typeface="Tahoma"/>
            </a:endParaRPr>
          </a:p>
          <a:p>
            <a:pPr lvl="1" marL="743040" indent="-28584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The process is repeated for every hour of the day being reported.</a:t>
            </a:r>
            <a:r>
              <a:rPr b="1" lang="en-US" sz="1400" strike="noStrike" u="none">
                <a:solidFill>
                  <a:srgbClr val="ffffcc"/>
                </a:solidFill>
                <a:effectLst/>
                <a:uFillTx/>
                <a:latin typeface="Tahoma"/>
              </a:rPr>
              <a:t> </a:t>
            </a:r>
            <a:endParaRPr b="0" lang="en-US" sz="1400" strike="noStrike" u="none">
              <a:solidFill>
                <a:srgbClr val="ffffcc"/>
              </a:solidFill>
              <a:effectLst/>
              <a:uFillTx/>
              <a:latin typeface="Tahoma"/>
            </a:endParaRPr>
          </a:p>
          <a:p>
            <a:pPr lvl="1" marL="743040" indent="-28584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ffffcc"/>
                </a:solidFill>
                <a:effectLst/>
                <a:uFillTx/>
                <a:latin typeface="Tahoma"/>
              </a:rPr>
              <a:t>	</a:t>
            </a:r>
            <a:r>
              <a:rPr b="0" i="1" lang="en-US" sz="1000" strike="noStrike" u="none">
                <a:solidFill>
                  <a:srgbClr val="ffffcc"/>
                </a:solidFill>
                <a:effectLst/>
                <a:uFillTx/>
                <a:latin typeface="Tahoma"/>
              </a:rPr>
              <a:t>	</a:t>
            </a:r>
            <a:r>
              <a:rPr b="0" i="1" lang="en-US" sz="1000" strike="noStrike" u="none">
                <a:solidFill>
                  <a:srgbClr val="ffffcc"/>
                </a:solidFill>
                <a:effectLst/>
                <a:uFillTx/>
                <a:latin typeface="Tahoma"/>
              </a:rPr>
              <a:t>Sample as it appears on SDG&amp;E website (</a:t>
            </a:r>
            <a:r>
              <a:rPr b="0" lang="en-US" sz="1200" strike="noStrike" u="none">
                <a:solidFill>
                  <a:srgbClr val="ffffcc"/>
                </a:solidFill>
                <a:effectLst/>
                <a:uFillTx/>
                <a:latin typeface="Tahoma"/>
              </a:rPr>
              <a:t>http://www.sdge.com/EIC/html/loss_factors.html)</a:t>
            </a:r>
            <a:endParaRPr b="0" lang="en-US" sz="1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49"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Resources</a:t>
            </a:r>
            <a:endParaRPr b="0" i="1" lang="en-US" sz="4400" strike="noStrike" u="none">
              <a:solidFill>
                <a:srgbClr val="ffcc66"/>
              </a:solidFill>
              <a:effectLst/>
              <a:uFillTx/>
              <a:latin typeface="Tahoma"/>
            </a:endParaRPr>
          </a:p>
        </p:txBody>
      </p:sp>
      <p:sp>
        <p:nvSpPr>
          <p:cNvPr id="450"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WORKSHOP REPORT ON RETAIL SETTLEMENTS AND INFORMATION FLOWS</a:t>
            </a:r>
            <a:r>
              <a:rPr b="0" lang="en-US" sz="1800" strike="noStrike" u="none">
                <a:solidFill>
                  <a:srgbClr val="ffffcc"/>
                </a:solidFill>
                <a:effectLst/>
                <a:uFillTx/>
                <a:latin typeface="Tahoma"/>
              </a:rPr>
              <a:t>	</a:t>
            </a:r>
            <a:endParaRPr b="0" lang="en-US" sz="1800" strike="noStrike" u="none">
              <a:solidFill>
                <a:srgbClr val="ffffcc"/>
              </a:solidFill>
              <a:effectLst/>
              <a:uFillTx/>
              <a:latin typeface="Tahoma"/>
            </a:endParaRPr>
          </a:p>
          <a:p>
            <a:pPr lvl="2" marL="1143000" indent="-228600">
              <a:spcBef>
                <a:spcPts val="4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Distribution Loss factors</a:t>
            </a:r>
            <a:endParaRPr b="0" lang="en-US" sz="1600" strike="noStrike" u="none">
              <a:solidFill>
                <a:srgbClr val="ffffcc"/>
              </a:solidFill>
              <a:effectLst/>
              <a:uFillTx/>
              <a:latin typeface="Tahoma"/>
            </a:endParaRPr>
          </a:p>
          <a:p>
            <a:pPr lvl="2" marL="1143000" indent="-228600">
              <a:spcBef>
                <a:spcPts val="400"/>
              </a:spcBef>
              <a:buClr>
                <a:srgbClr val="ffcc66"/>
              </a:buClr>
              <a:buFont typeface="Tahoma"/>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Load Profiles</a:t>
            </a:r>
            <a:endParaRPr b="0" lang="en-US" sz="1600" strike="noStrike" u="none">
              <a:solidFill>
                <a:srgbClr val="ffffcc"/>
              </a:solidFill>
              <a:effectLst/>
              <a:uFillTx/>
              <a:latin typeface="Tahoma"/>
            </a:endParaRPr>
          </a:p>
          <a:p>
            <a:pPr marL="343080" indent="-34308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PSWG: Appendix C-VEE Requirements for Validating, Editing and Estimating</a:t>
            </a:r>
            <a:endParaRPr b="0" lang="en-US" sz="1800" strike="noStrike" u="none">
              <a:solidFill>
                <a:srgbClr val="ffffcc"/>
              </a:solidFill>
              <a:effectLst/>
              <a:uFillTx/>
              <a:latin typeface="Tahoma"/>
            </a:endParaRPr>
          </a:p>
          <a:p>
            <a:pPr marL="343080" indent="-343080">
              <a:spcBef>
                <a:spcPts val="45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ISO Tariff</a:t>
            </a:r>
            <a:endParaRPr b="0" lang="en-US" sz="1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51"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Web Sites</a:t>
            </a:r>
            <a:endParaRPr b="0" i="1" lang="en-US" sz="4400" strike="noStrike" u="none">
              <a:solidFill>
                <a:srgbClr val="ffcc66"/>
              </a:solidFill>
              <a:effectLst/>
              <a:uFillTx/>
              <a:latin typeface="Tahoma"/>
            </a:endParaRPr>
          </a:p>
        </p:txBody>
      </p:sp>
      <p:sp>
        <p:nvSpPr>
          <p:cNvPr id="452" name="PlaceHolder 2"/>
          <p:cNvSpPr>
            <a:spLocks noGrp="1"/>
          </p:cNvSpPr>
          <p:nvPr>
            <p:ph/>
          </p:nvPr>
        </p:nvSpPr>
        <p:spPr>
          <a:xfrm>
            <a:off x="685800" y="2057400"/>
            <a:ext cx="7772400" cy="4114800"/>
          </a:xfrm>
          <a:prstGeom prst="rect">
            <a:avLst/>
          </a:prstGeom>
          <a:noFill/>
          <a:ln w="0">
            <a:noFill/>
          </a:ln>
        </p:spPr>
        <p:txBody>
          <a:bodyPr lIns="92160" rIns="92160" tIns="46080" bIns="460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Web Addresses </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ORA Web site (http://ora.ca.gov/wk-group/)</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SCE (www.sce-esp.com)</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SDG&amp;E (www.sdge.com)</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PG&amp;E (www.pge.com)</a:t>
            </a: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53" name=""/>
          <p:cNvSpPr/>
          <p:nvPr/>
        </p:nvSpPr>
        <p:spPr>
          <a:xfrm>
            <a:off x="3124080" y="6248520"/>
            <a:ext cx="2895840" cy="457200"/>
          </a:xfrm>
          <a:prstGeom prst="rect">
            <a:avLst/>
          </a:prstGeom>
          <a:no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54" name="PlaceHolder 1"/>
          <p:cNvSpPr>
            <a:spLocks noGrp="1"/>
          </p:cNvSpPr>
          <p:nvPr>
            <p:ph type="title"/>
          </p:nvPr>
        </p:nvSpPr>
        <p:spPr>
          <a:xfrm>
            <a:off x="685800" y="398520"/>
            <a:ext cx="7772400" cy="341136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000" strike="noStrike" u="none">
                <a:solidFill>
                  <a:srgbClr val="ffcc66"/>
                </a:solidFill>
                <a:effectLst/>
                <a:uFillTx/>
                <a:latin typeface="Tahoma"/>
              </a:rPr>
              <a:t>SCE Load Profiling</a:t>
            </a:r>
            <a:endParaRPr b="0" i="1" lang="en-US" sz="4000" strike="noStrike" u="none">
              <a:solidFill>
                <a:srgbClr val="ffcc66"/>
              </a:solidFill>
              <a:effectLst/>
              <a:uFillTx/>
              <a:latin typeface="Tahoma"/>
            </a:endParaRPr>
          </a:p>
        </p:txBody>
      </p:sp>
      <p:pic>
        <p:nvPicPr>
          <p:cNvPr id="455" name="" descr=""/>
          <p:cNvPicPr/>
          <p:nvPr/>
        </p:nvPicPr>
        <p:blipFill>
          <a:blip r:embed="rId1"/>
          <a:stretch/>
        </p:blipFill>
        <p:spPr>
          <a:xfrm>
            <a:off x="3657600" y="304920"/>
            <a:ext cx="1690560" cy="635040"/>
          </a:xfrm>
          <a:prstGeom prst="rect">
            <a:avLst/>
          </a:prstGeom>
          <a:noFill/>
          <a:ln w="0">
            <a:noFill/>
          </a:ln>
        </p:spPr>
      </p:pic>
      <p:sp>
        <p:nvSpPr>
          <p:cNvPr id="456" name=""/>
          <p:cNvSpPr/>
          <p:nvPr/>
        </p:nvSpPr>
        <p:spPr>
          <a:xfrm>
            <a:off x="2133720" y="3276720"/>
            <a:ext cx="4946400" cy="2041200"/>
          </a:xfrm>
          <a:prstGeom prst="rect">
            <a:avLst/>
          </a:prstGeom>
          <a:noFill/>
          <a:ln w="0">
            <a:noFill/>
          </a:ln>
        </p:spPr>
        <p:style>
          <a:lnRef idx="0"/>
          <a:fillRef idx="0"/>
          <a:effectRef idx="0"/>
          <a:fontRef idx="minor"/>
        </p:style>
        <p:txBody>
          <a:bodyPr lIns="92160" rIns="92160" tIns="46080" bIns="46080" anchor="t">
            <a:spAutoFit/>
          </a:bodyPr>
          <a:p>
            <a:pPr algn="ctr">
              <a:lnSpc>
                <a:spcPct val="68000"/>
              </a:lnSpc>
              <a:spcBef>
                <a:spcPts val="26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cc"/>
              </a:solidFill>
              <a:effectLst/>
              <a:uFillTx/>
              <a:latin typeface="Tahoma"/>
            </a:endParaRPr>
          </a:p>
          <a:p>
            <a:pPr algn="ctr">
              <a:lnSpc>
                <a:spcPct val="68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algn="ctr">
              <a:lnSpc>
                <a:spcPct val="68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cc"/>
                </a:solidFill>
                <a:effectLst/>
                <a:uFillTx/>
                <a:latin typeface="Tahoma"/>
              </a:rPr>
              <a:t>Cyrus Sorooshian</a:t>
            </a:r>
            <a:endParaRPr b="0" lang="en-US" sz="2400" strike="noStrike" u="none">
              <a:solidFill>
                <a:srgbClr val="ffffcc"/>
              </a:solidFill>
              <a:effectLst/>
              <a:uFillTx/>
              <a:latin typeface="Tahoma"/>
            </a:endParaRPr>
          </a:p>
          <a:p>
            <a:pPr algn="ctr">
              <a:lnSpc>
                <a:spcPct val="28000"/>
              </a:lnSpc>
              <a:spcBef>
                <a:spcPts val="26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cc"/>
                </a:solidFill>
                <a:effectLst/>
                <a:uFillTx/>
                <a:latin typeface="Tahoma"/>
              </a:rPr>
              <a:t>Southern California Edison</a:t>
            </a:r>
            <a:endParaRPr b="0" lang="en-US" sz="2800" strike="noStrike" u="none">
              <a:solidFill>
                <a:srgbClr val="ffffcc"/>
              </a:solidFill>
              <a:effectLst/>
              <a:uFillTx/>
              <a:latin typeface="Tahoma"/>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57"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458"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59" name=""/>
          <p:cNvSpPr/>
          <p:nvPr/>
        </p:nvSpPr>
        <p:spPr>
          <a:xfrm>
            <a:off x="685800" y="6248520"/>
            <a:ext cx="1905120" cy="457200"/>
          </a:xfrm>
          <a:prstGeom prst="rect">
            <a:avLst/>
          </a:prstGeom>
          <a:noFill/>
          <a:ln w="0">
            <a:noFill/>
          </a:ln>
        </p:spPr>
        <p:style>
          <a:lnRef idx="0"/>
          <a:fillRef idx="0"/>
          <a:effectRef idx="0"/>
          <a:fontRef idx="minor"/>
        </p:style>
        <p:txBody>
          <a:bodyPr wrap="none" lIns="92160" rIns="92160" tIns="46080" bIns="460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60"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61" name="PlaceHolder 1"/>
          <p:cNvSpPr>
            <a:spLocks noGrp="1"/>
          </p:cNvSpPr>
          <p:nvPr>
            <p:ph type="title"/>
          </p:nvPr>
        </p:nvSpPr>
        <p:spPr>
          <a:xfrm>
            <a:off x="76320" y="761760"/>
            <a:ext cx="906768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Load Profiling for Direct Access</a:t>
            </a:r>
            <a:endParaRPr b="0" i="1" lang="en-US" sz="4400" strike="noStrike" u="none">
              <a:solidFill>
                <a:srgbClr val="ffcc66"/>
              </a:solidFill>
              <a:effectLst/>
              <a:uFillTx/>
              <a:latin typeface="Tahoma"/>
            </a:endParaRPr>
          </a:p>
        </p:txBody>
      </p:sp>
      <p:sp>
        <p:nvSpPr>
          <p:cNvPr id="462"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lnSpcReduction="9999"/>
          </a:bodyPr>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PX Energy Credit and CTC (Competition Transition Cost) calculation</a:t>
            </a:r>
            <a:endParaRPr b="0" lang="en-US" sz="2800" strike="noStrike" u="none">
              <a:solidFill>
                <a:srgbClr val="ffffcc"/>
              </a:solidFill>
              <a:effectLst/>
              <a:uFillTx/>
              <a:latin typeface="Tahoma"/>
            </a:endParaRPr>
          </a:p>
          <a:p>
            <a:pPr lvl="1" marL="743040" indent="-285840">
              <a:lnSpc>
                <a:spcPct val="90000"/>
              </a:lnSpc>
              <a:spcBef>
                <a:spcPts val="700"/>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Per CPUC Ratesetting Decision  97-08-056</a:t>
            </a:r>
            <a:endParaRPr b="0" lang="en-US" sz="2800" strike="noStrike" u="none">
              <a:solidFill>
                <a:srgbClr val="ffffcc"/>
              </a:solidFill>
              <a:effectLst/>
              <a:uFillTx/>
              <a:latin typeface="Tahoma"/>
            </a:endParaRPr>
          </a:p>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Customer Aggregate Hourly Usage for Settlement with ISO (Independent System Operator)</a:t>
            </a:r>
            <a:endParaRPr b="0" lang="en-US" sz="2800" strike="noStrike" u="none">
              <a:solidFill>
                <a:srgbClr val="ffffcc"/>
              </a:solidFill>
              <a:effectLst/>
              <a:uFillTx/>
              <a:latin typeface="Tahoma"/>
            </a:endParaRPr>
          </a:p>
          <a:p>
            <a:pPr lvl="1" marL="743040" indent="-285840">
              <a:lnSpc>
                <a:spcPct val="90000"/>
              </a:lnSpc>
              <a:spcBef>
                <a:spcPts val="700"/>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Per CPUC Decision 97-10-086</a:t>
            </a:r>
            <a:endParaRPr b="0" lang="en-US" sz="2800" strike="noStrike" u="none">
              <a:solidFill>
                <a:srgbClr val="ffffcc"/>
              </a:solidFill>
              <a:effectLst/>
              <a:uFillTx/>
              <a:latin typeface="Tahoma"/>
            </a:endParaRPr>
          </a:p>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Forecast of Hourly Energy Purchases</a:t>
            </a:r>
            <a:endParaRPr b="0" lang="en-US" sz="2800" strike="noStrike" u="none">
              <a:solidFill>
                <a:srgbClr val="ffffcc"/>
              </a:solidFill>
              <a:effectLst/>
              <a:uFillTx/>
              <a:latin typeface="Tahoma"/>
            </a:endParaRPr>
          </a:p>
          <a:p>
            <a:pPr lvl="1" marL="743040" indent="-285840">
              <a:lnSpc>
                <a:spcPct val="90000"/>
              </a:lnSpc>
              <a:spcBef>
                <a:spcPts val="700"/>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Load profiles are used in forecasting models</a:t>
            </a: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63"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464"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65" name="PlaceHolder 1"/>
          <p:cNvSpPr>
            <a:spLocks noGrp="1"/>
          </p:cNvSpPr>
          <p:nvPr>
            <p:ph type="title"/>
          </p:nvPr>
        </p:nvSpPr>
        <p:spPr>
          <a:xfrm>
            <a:off x="700200" y="198000"/>
            <a:ext cx="7772400" cy="1143000"/>
          </a:xfrm>
          <a:prstGeom prst="rect">
            <a:avLst/>
          </a:prstGeom>
          <a:noFill/>
          <a:ln w="0">
            <a:noFill/>
          </a:ln>
        </p:spPr>
        <p:txBody>
          <a:bodyPr lIns="90360" rIns="90360" tIns="44280" bIns="44280" anchor="ctr">
            <a:noAutofit/>
          </a:bodyPr>
          <a:p>
            <a:pPr indent="0" algn="ctr">
              <a:lnSpc>
                <a:spcPct val="13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Static Load Profiles</a:t>
            </a:r>
            <a:endParaRPr b="0" i="1" lang="en-US" sz="4400" strike="noStrike" u="none">
              <a:solidFill>
                <a:srgbClr val="ffcc66"/>
              </a:solidFill>
              <a:effectLst/>
              <a:uFillTx/>
              <a:latin typeface="Tahoma"/>
            </a:endParaRPr>
          </a:p>
        </p:txBody>
      </p:sp>
      <p:sp>
        <p:nvSpPr>
          <p:cNvPr id="466" name="PlaceHolder 2"/>
          <p:cNvSpPr>
            <a:spLocks noGrp="1"/>
          </p:cNvSpPr>
          <p:nvPr>
            <p:ph/>
          </p:nvPr>
        </p:nvSpPr>
        <p:spPr>
          <a:xfrm>
            <a:off x="685440" y="2285640"/>
            <a:ext cx="8140680" cy="4878360"/>
          </a:xfrm>
          <a:prstGeom prst="rect">
            <a:avLst/>
          </a:prstGeom>
          <a:noFill/>
          <a:ln w="0">
            <a:noFill/>
          </a:ln>
        </p:spPr>
        <p:txBody>
          <a:bodyPr lIns="90360" rIns="90360" tIns="44280" bIns="44280" anchor="t">
            <a:normAutofit/>
          </a:bodyPr>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Three years of load profiles are utilized </a:t>
            </a:r>
            <a:endParaRPr b="0" lang="en-US" sz="2800" strike="noStrike" u="none">
              <a:solidFill>
                <a:srgbClr val="ffffcc"/>
              </a:solidFill>
              <a:effectLst/>
              <a:uFillTx/>
              <a:latin typeface="Tahoma"/>
            </a:endParaRPr>
          </a:p>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Averaging historical Annual Rate Group Load Profiles</a:t>
            </a:r>
            <a:endParaRPr b="0" lang="en-US" sz="2800" strike="noStrike" u="none">
              <a:solidFill>
                <a:srgbClr val="ffffcc"/>
              </a:solidFill>
              <a:effectLst/>
              <a:uFillTx/>
              <a:latin typeface="Tahoma"/>
            </a:endParaRPr>
          </a:p>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One profile for each month, day of the week, and holiday </a:t>
            </a:r>
            <a:br>
              <a:rPr sz="2800"/>
            </a:br>
            <a:r>
              <a:rPr b="0" lang="en-US" sz="2800" strike="noStrike" u="none">
                <a:solidFill>
                  <a:srgbClr val="ffffcc"/>
                </a:solidFill>
                <a:effectLst/>
                <a:uFillTx/>
                <a:latin typeface="Tahoma"/>
              </a:rPr>
              <a:t>(92 profiles were created for each year) </a:t>
            </a:r>
            <a:endParaRPr b="0" lang="en-US" sz="2800" strike="noStrike" u="none">
              <a:solidFill>
                <a:srgbClr val="ffffcc"/>
              </a:solidFill>
              <a:effectLst/>
              <a:uFillTx/>
              <a:latin typeface="Tahoma"/>
            </a:endParaRPr>
          </a:p>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Each day of the year is assigned the appropriate profile</a:t>
            </a:r>
            <a:endParaRPr b="0" lang="en-US" sz="2800" strike="noStrike" u="none">
              <a:solidFill>
                <a:srgbClr val="ffffcc"/>
              </a:solidFill>
              <a:effectLst/>
              <a:uFillTx/>
              <a:latin typeface="Tahoma"/>
            </a:endParaRPr>
          </a:p>
        </p:txBody>
      </p:sp>
      <p:sp>
        <p:nvSpPr>
          <p:cNvPr id="467" name=""/>
          <p:cNvSpPr/>
          <p:nvPr/>
        </p:nvSpPr>
        <p:spPr>
          <a:xfrm>
            <a:off x="7145280" y="77760"/>
            <a:ext cx="1800360" cy="304920"/>
          </a:xfrm>
          <a:prstGeom prst="rect">
            <a:avLst/>
          </a:prstGeom>
          <a:no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68" name=""/>
          <p:cNvSpPr/>
          <p:nvPr/>
        </p:nvSpPr>
        <p:spPr>
          <a:xfrm>
            <a:off x="700200" y="198360"/>
            <a:ext cx="7772400" cy="1143000"/>
          </a:xfrm>
          <a:prstGeom prst="rect">
            <a:avLst/>
          </a:prstGeom>
          <a:noFill/>
          <a:ln w="0">
            <a:noFill/>
          </a:ln>
        </p:spPr>
        <p:style>
          <a:lnRef idx="0"/>
          <a:fillRef idx="0"/>
          <a:effectRef idx="0"/>
          <a:fontRef idx="minor"/>
        </p:style>
        <p:txBody>
          <a:bodyPr lIns="90360" rIns="90360" tIns="44280" bIns="44280" anchor="ctr">
            <a:noAutofit/>
          </a:bodyPr>
          <a:p>
            <a:pPr algn="ct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Static Load Profiles</a:t>
            </a:r>
            <a:endParaRPr b="0" lang="en-US" sz="4400" strike="noStrike" u="none">
              <a:solidFill>
                <a:srgbClr val="ffffcc"/>
              </a:solidFill>
              <a:effectLst/>
              <a:uFillTx/>
              <a:latin typeface="Tahoma"/>
            </a:endParaRPr>
          </a:p>
        </p:txBody>
      </p:sp>
      <p:sp>
        <p:nvSpPr>
          <p:cNvPr id="469" name=""/>
          <p:cNvSpPr/>
          <p:nvPr/>
        </p:nvSpPr>
        <p:spPr>
          <a:xfrm>
            <a:off x="304920" y="2209680"/>
            <a:ext cx="8592840" cy="5100840"/>
          </a:xfrm>
          <a:prstGeom prst="rect">
            <a:avLst/>
          </a:prstGeom>
          <a:noFill/>
          <a:ln w="0">
            <a:noFill/>
          </a:ln>
        </p:spPr>
        <p:style>
          <a:lnRef idx="0"/>
          <a:fillRef idx="0"/>
          <a:effectRef idx="0"/>
          <a:fontRef idx="minor"/>
        </p:style>
        <p:txBody>
          <a:bodyPr lIns="90000" rIns="90000" tIns="46800" bIns="46800" anchor="t">
            <a:spAutoFit/>
          </a:bodyPr>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a:lnSpc>
                <a:spcPct val="90000"/>
              </a:lnSpc>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Static Load Profiles are updated annually </a:t>
            </a:r>
            <a:endParaRPr b="0" lang="en-US" sz="2400" strike="noStrike" u="none">
              <a:solidFill>
                <a:srgbClr val="ffffcc"/>
              </a:solidFill>
              <a:effectLst/>
              <a:uFillTx/>
              <a:latin typeface="Tahoma"/>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  Less than 2 % of SCE customers, 11 rate groups: </a:t>
            </a:r>
            <a:endParaRPr b="0" lang="en-US" sz="2400" strike="noStrike" u="none">
              <a:solidFill>
                <a:srgbClr val="ffffcc"/>
              </a:solidFill>
              <a:effectLst/>
              <a:uFillTx/>
              <a:latin typeface="Tahoma"/>
            </a:endParaRPr>
          </a:p>
          <a:p>
            <a:pP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&lt; 20 kW:       Domestic Master Metered,  PA-1, St Ltng, </a:t>
            </a: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                     </a:t>
            </a: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     TC-1</a:t>
            </a: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20-500 kW:   TOU-GS-2, PA-2, TOU-PA-5, Ag-TOU</a:t>
            </a: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&gt; 500 kW :    TOU-8 (sub-transmission, primary, </a:t>
            </a: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                    secondary)</a:t>
            </a: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a:p>
            <a:pPr lvl="1" marL="457200">
              <a:lnSpc>
                <a:spcPct val="4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70"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471"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72" name="PlaceHolder 1"/>
          <p:cNvSpPr>
            <a:spLocks noGrp="1"/>
          </p:cNvSpPr>
          <p:nvPr>
            <p:ph type="title"/>
          </p:nvPr>
        </p:nvSpPr>
        <p:spPr>
          <a:xfrm>
            <a:off x="623880" y="68544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 </a:t>
            </a:r>
            <a:r>
              <a:rPr b="1" i="1" lang="en-US" sz="4400" strike="noStrike" u="none">
                <a:solidFill>
                  <a:srgbClr val="ffcc66"/>
                </a:solidFill>
                <a:effectLst/>
                <a:uFillTx/>
                <a:latin typeface="Tahoma"/>
              </a:rPr>
              <a:t>Dynamic Load Profiles</a:t>
            </a:r>
            <a:endParaRPr b="0" i="1" lang="en-US" sz="4400" strike="noStrike" u="none">
              <a:solidFill>
                <a:srgbClr val="ffcc66"/>
              </a:solidFill>
              <a:effectLst/>
              <a:uFillTx/>
              <a:latin typeface="Tahoma"/>
            </a:endParaRPr>
          </a:p>
        </p:txBody>
      </p:sp>
      <p:sp>
        <p:nvSpPr>
          <p:cNvPr id="473" name="PlaceHolder 2"/>
          <p:cNvSpPr>
            <a:spLocks noGrp="1"/>
          </p:cNvSpPr>
          <p:nvPr>
            <p:ph/>
          </p:nvPr>
        </p:nvSpPr>
        <p:spPr>
          <a:xfrm>
            <a:off x="655200" y="1967040"/>
            <a:ext cx="7954920" cy="4114800"/>
          </a:xfrm>
          <a:prstGeom prst="rect">
            <a:avLst/>
          </a:prstGeom>
          <a:noFill/>
          <a:ln w="0">
            <a:noFill/>
          </a:ln>
        </p:spPr>
        <p:txBody>
          <a:bodyPr lIns="90360" rIns="90360" tIns="44280" bIns="44280" anchor="t">
            <a:normAutofit/>
          </a:bodyPr>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SCE implemented dynamic load profiling on 5/18/1998 for Domestic (residential), GS-1 (small commercial), and  GS-2 (medium commercial/industrial) Rate Groups. </a:t>
            </a:r>
            <a:endParaRPr b="0" lang="en-US" sz="2800" strike="noStrike" u="none">
              <a:solidFill>
                <a:srgbClr val="ffffcc"/>
              </a:solidFill>
              <a:effectLst/>
              <a:uFillTx/>
              <a:latin typeface="Tahoma"/>
            </a:endParaRPr>
          </a:p>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Rate Groups subject to Dynamic Load Profiling comprise more than 98% of the accounts in SCE service area.</a:t>
            </a:r>
            <a:endParaRPr b="0" lang="en-US" sz="2800" strike="noStrike" u="none">
              <a:solidFill>
                <a:srgbClr val="ffffcc"/>
              </a:solidFill>
              <a:effectLst/>
              <a:uFillTx/>
              <a:latin typeface="Tahoma"/>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74" name="PlaceHolder 1"/>
          <p:cNvSpPr>
            <a:spLocks noGrp="1"/>
          </p:cNvSpPr>
          <p:nvPr>
            <p:ph type="title"/>
          </p:nvPr>
        </p:nvSpPr>
        <p:spPr>
          <a:xfrm>
            <a:off x="685800" y="3805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Dynamic Load Profiles</a:t>
            </a:r>
            <a:endParaRPr b="0" i="1" lang="en-US" sz="4400" strike="noStrike" u="none">
              <a:solidFill>
                <a:srgbClr val="ffcc66"/>
              </a:solidFill>
              <a:effectLst/>
              <a:uFillTx/>
              <a:latin typeface="Tahoma"/>
            </a:endParaRPr>
          </a:p>
        </p:txBody>
      </p:sp>
      <p:sp>
        <p:nvSpPr>
          <p:cNvPr id="475" name="PlaceHolder 2"/>
          <p:cNvSpPr>
            <a:spLocks noGrp="1"/>
          </p:cNvSpPr>
          <p:nvPr>
            <p:ph/>
          </p:nvPr>
        </p:nvSpPr>
        <p:spPr>
          <a:xfrm>
            <a:off x="685800" y="2437920"/>
            <a:ext cx="7772400" cy="2667240"/>
          </a:xfrm>
          <a:prstGeom prst="rect">
            <a:avLst/>
          </a:prstGeom>
          <a:noFill/>
          <a:ln w="0">
            <a:noFill/>
          </a:ln>
        </p:spPr>
        <p:txBody>
          <a:bodyPr lIns="92160" rIns="92160" tIns="46080" bIns="46080" anchor="t">
            <a:normAutofit/>
          </a:bodyPr>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Dynamic load profiles are available 3 business days (62 hours) after the transaction day.</a:t>
            </a:r>
            <a:endParaRPr b="0" lang="en-US" sz="2800" strike="noStrike" u="none">
              <a:solidFill>
                <a:srgbClr val="ffffcc"/>
              </a:solidFill>
              <a:effectLst/>
              <a:uFillTx/>
              <a:latin typeface="Tahoma"/>
            </a:endParaRPr>
          </a:p>
          <a:p>
            <a:pPr marL="343080" indent="-343080">
              <a:lnSpc>
                <a:spcPct val="90000"/>
              </a:lnSpc>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Dynamic Load Profiles available since 4/1/1998 on the Internet at http://www.sce-esp.com/eca/loadprofiling/lp.htm</a:t>
            </a:r>
            <a:endParaRPr b="0" lang="en-US" sz="2800" strike="noStrike" u="none">
              <a:solidFill>
                <a:srgbClr val="ffffcc"/>
              </a:solidFill>
              <a:effectLst/>
              <a:uFillTx/>
              <a:latin typeface="Tahoma"/>
            </a:endParaRPr>
          </a:p>
          <a:p>
            <a:pPr marL="343080" indent="0">
              <a:lnSpc>
                <a:spcPct val="9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380520"/>
            <a:ext cx="7391520" cy="6858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Load Forecasting Options</a:t>
            </a:r>
            <a:endParaRPr b="0" i="1" lang="en-US" sz="4400" strike="noStrike" u="none">
              <a:solidFill>
                <a:srgbClr val="ffcc66"/>
              </a:solidFill>
              <a:effectLst/>
              <a:uFillTx/>
              <a:latin typeface="Tahoma"/>
            </a:endParaRPr>
          </a:p>
        </p:txBody>
      </p:sp>
      <p:sp>
        <p:nvSpPr>
          <p:cNvPr id="83"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Top Down</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Forecast whole</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Subtract sub-components</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Bottom Up</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Forecast sub-components</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Add then up</a:t>
            </a:r>
            <a:endParaRPr b="0" lang="en-US" sz="2800" strike="noStrike" u="none">
              <a:solidFill>
                <a:srgbClr val="ffffcc"/>
              </a:solidFill>
              <a:effectLst/>
              <a:uFillTx/>
              <a:latin typeface="Tahoma"/>
            </a:endParaRPr>
          </a:p>
        </p:txBody>
      </p:sp>
      <p:sp>
        <p:nvSpPr>
          <p:cNvPr id="84"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5"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76"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477"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78"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Sampling for Dynamic Load Profiles</a:t>
            </a:r>
            <a:endParaRPr b="0" i="1" lang="en-US" sz="4400" strike="noStrike" u="none">
              <a:solidFill>
                <a:srgbClr val="ffcc66"/>
              </a:solidFill>
              <a:effectLst/>
              <a:uFillTx/>
              <a:latin typeface="Tahoma"/>
            </a:endParaRPr>
          </a:p>
        </p:txBody>
      </p:sp>
      <p:sp>
        <p:nvSpPr>
          <p:cNvPr id="479" name="PlaceHolder 2"/>
          <p:cNvSpPr>
            <a:spLocks noGrp="1"/>
          </p:cNvSpPr>
          <p:nvPr>
            <p:ph/>
          </p:nvPr>
        </p:nvSpPr>
        <p:spPr>
          <a:xfrm>
            <a:off x="456840" y="2590560"/>
            <a:ext cx="8381880" cy="2438280"/>
          </a:xfrm>
          <a:prstGeom prst="rect">
            <a:avLst/>
          </a:prstGeom>
          <a:noFill/>
          <a:ln w="0">
            <a:noFill/>
          </a:ln>
        </p:spPr>
        <p:txBody>
          <a:bodyPr lIns="90360" rIns="90360" tIns="44280" bIns="44280" anchor="t">
            <a:normAutofit fontScale="92500" lnSpcReduction="9999"/>
          </a:bodyPr>
          <a:p>
            <a:pPr marL="380880" indent="-380880">
              <a:lnSpc>
                <a:spcPct val="90000"/>
              </a:lnSpc>
              <a:spcBef>
                <a:spcPts val="10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Domestic (residential), GS-1 (small commercial, 0-20 kW), GS-2 (medium commercial/industrial, 20-500 kW) Rate Groups</a:t>
            </a:r>
            <a:endParaRPr b="0" lang="en-US" sz="2400" strike="noStrike" u="none">
              <a:solidFill>
                <a:srgbClr val="ffffcc"/>
              </a:solidFill>
              <a:effectLst/>
              <a:uFillTx/>
              <a:latin typeface="Tahoma"/>
            </a:endParaRPr>
          </a:p>
          <a:p>
            <a:pPr marL="380880" indent="-380880">
              <a:lnSpc>
                <a:spcPct val="90000"/>
              </a:lnSpc>
              <a:spcBef>
                <a:spcPts val="10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Samples were designed to allow segmentation (large sample size)</a:t>
            </a:r>
            <a:endParaRPr b="0" lang="en-US" sz="2400" strike="noStrike" u="none">
              <a:solidFill>
                <a:srgbClr val="ffffcc"/>
              </a:solidFill>
              <a:effectLst/>
              <a:uFillTx/>
              <a:latin typeface="Tahoma"/>
            </a:endParaRPr>
          </a:p>
          <a:p>
            <a:pPr marL="380880" indent="-380880">
              <a:lnSpc>
                <a:spcPct val="90000"/>
              </a:lnSpc>
              <a:spcBef>
                <a:spcPts val="104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Meets PURPA standard for accuracy for each Segment</a:t>
            </a:r>
            <a:endParaRPr b="0" lang="en-US" sz="2400" strike="noStrike" u="none">
              <a:solidFill>
                <a:srgbClr val="ffffcc"/>
              </a:solidFill>
              <a:effectLst/>
              <a:uFillTx/>
              <a:latin typeface="Tahoma"/>
            </a:endParaRPr>
          </a:p>
          <a:p>
            <a:pPr lvl="1" marL="846000" indent="-350640">
              <a:lnSpc>
                <a:spcPct val="90000"/>
              </a:lnSpc>
              <a:spcBef>
                <a:spcPts val="1049"/>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A design accuracy of </a:t>
            </a:r>
            <a:r>
              <a:rPr b="0" lang="en-US" sz="2400" strike="noStrike" u="none">
                <a:solidFill>
                  <a:srgbClr val="ffffcc"/>
                </a:solidFill>
                <a:effectLst/>
                <a:uFillTx/>
                <a:latin typeface="Symbol"/>
                <a:ea typeface="Symbol"/>
              </a:rPr>
              <a:t></a:t>
            </a:r>
            <a:r>
              <a:rPr b="0" lang="en-US" sz="2400" strike="noStrike" u="none">
                <a:solidFill>
                  <a:srgbClr val="ffffcc"/>
                </a:solidFill>
                <a:effectLst/>
                <a:uFillTx/>
                <a:latin typeface="Tahoma"/>
              </a:rPr>
              <a:t>10% at 90% confidence level at the system and class peak times</a:t>
            </a: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80" name=""/>
          <p:cNvSpPr/>
          <p:nvPr/>
        </p:nvSpPr>
        <p:spPr>
          <a:xfrm>
            <a:off x="380880" y="1941480"/>
            <a:ext cx="8115480" cy="5154840"/>
          </a:xfrm>
          <a:prstGeom prst="rect">
            <a:avLst/>
          </a:prstGeom>
          <a:noFill/>
          <a:ln w="0">
            <a:noFill/>
          </a:ln>
        </p:spPr>
        <p:style>
          <a:lnRef idx="0"/>
          <a:fillRef idx="0"/>
          <a:effectRef idx="0"/>
          <a:fontRef idx="minor"/>
        </p:style>
        <p:txBody>
          <a:bodyPr lIns="90000" rIns="90000" tIns="46800" bIns="46800" anchor="t">
            <a:spAutoFit/>
          </a:bodyPr>
          <a:p>
            <a:pPr lvl="1" marL="457200">
              <a:lnSpc>
                <a:spcPct val="90000"/>
              </a:lnSpc>
              <a:spcBef>
                <a:spcPts val="788"/>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a:p>
            <a:pPr>
              <a:lnSpc>
                <a:spcPct val="90000"/>
              </a:lnSpc>
              <a:spcBef>
                <a:spcPts val="1137"/>
              </a:spcBef>
              <a:buClr>
                <a:srgbClr val="ffffcc"/>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  </a:t>
            </a:r>
            <a:r>
              <a:rPr b="1" lang="en-US" sz="2600" strike="noStrike" u="none">
                <a:solidFill>
                  <a:srgbClr val="ffffcc"/>
                </a:solidFill>
                <a:effectLst/>
                <a:uFillTx/>
                <a:latin typeface="Tahoma"/>
              </a:rPr>
              <a:t>Stratified Random Samples</a:t>
            </a:r>
            <a:endParaRPr b="0" lang="en-US" sz="2600" strike="noStrike" u="none">
              <a:solidFill>
                <a:srgbClr val="ffffcc"/>
              </a:solidFill>
              <a:effectLst/>
              <a:uFillTx/>
              <a:latin typeface="Tahoma"/>
            </a:endParaRPr>
          </a:p>
          <a:p>
            <a:pPr lvl="1" marL="457200">
              <a:lnSpc>
                <a:spcPct val="90000"/>
              </a:lnSpc>
              <a:spcBef>
                <a:spcPts val="11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Residential (sample size= 3,800): Dwelling type, Climate Zone, Usage  </a:t>
            </a:r>
            <a:endParaRPr b="0" lang="en-US" sz="2600" strike="noStrike" u="none">
              <a:solidFill>
                <a:srgbClr val="ffffcc"/>
              </a:solidFill>
              <a:effectLst/>
              <a:uFillTx/>
              <a:latin typeface="Tahoma"/>
            </a:endParaRPr>
          </a:p>
          <a:p>
            <a:pPr lvl="1" marL="457200">
              <a:lnSpc>
                <a:spcPct val="90000"/>
              </a:lnSpc>
              <a:spcBef>
                <a:spcPts val="11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GS-1 (sample size= 4,000) : Building Type and Annual Average Usage</a:t>
            </a:r>
            <a:endParaRPr b="0" lang="en-US" sz="2600" strike="noStrike" u="none">
              <a:solidFill>
                <a:srgbClr val="ffffcc"/>
              </a:solidFill>
              <a:effectLst/>
              <a:uFillTx/>
              <a:latin typeface="Tahoma"/>
            </a:endParaRPr>
          </a:p>
          <a:p>
            <a:pPr lvl="1" marL="457200">
              <a:lnSpc>
                <a:spcPct val="90000"/>
              </a:lnSpc>
              <a:spcBef>
                <a:spcPts val="11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GS-2 (sample size= 4,600): Building Type and Annual Peak</a:t>
            </a:r>
            <a:endParaRPr b="0" lang="en-US" sz="2600" strike="noStrike" u="none">
              <a:solidFill>
                <a:srgbClr val="ffffcc"/>
              </a:solidFill>
              <a:effectLst/>
              <a:uFillTx/>
              <a:latin typeface="Tahoma"/>
            </a:endParaRPr>
          </a:p>
          <a:p>
            <a:pPr lvl="1" marL="457200">
              <a:lnSpc>
                <a:spcPct val="90000"/>
              </a:lnSpc>
              <a:spcBef>
                <a:spcPts val="11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trike="noStrike" u="none">
                <a:solidFill>
                  <a:srgbClr val="ffffcc"/>
                </a:solidFill>
                <a:effectLst/>
                <a:uFillTx/>
                <a:latin typeface="Tahoma"/>
              </a:rPr>
              <a:t>More than 80% of the sampled accounts are currently providing daily data, adequate for dynamic load profiling at the rate group level</a:t>
            </a:r>
            <a:endParaRPr b="0" lang="en-US" sz="2600" strike="noStrike" u="none">
              <a:solidFill>
                <a:srgbClr val="ffffcc"/>
              </a:solidFill>
              <a:effectLst/>
              <a:uFillTx/>
              <a:latin typeface="Tahoma"/>
            </a:endParaRPr>
          </a:p>
          <a:p>
            <a:pPr>
              <a:lnSpc>
                <a:spcPct val="90000"/>
              </a:lnSpc>
              <a:spcBef>
                <a:spcPts val="11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trike="noStrike" u="none">
              <a:solidFill>
                <a:srgbClr val="ffffcc"/>
              </a:solidFill>
              <a:effectLst/>
              <a:uFillTx/>
              <a:latin typeface="Tahoma"/>
            </a:endParaRPr>
          </a:p>
        </p:txBody>
      </p:sp>
      <p:sp>
        <p:nvSpPr>
          <p:cNvPr id="481" name=""/>
          <p:cNvSpPr/>
          <p:nvPr/>
        </p:nvSpPr>
        <p:spPr>
          <a:xfrm>
            <a:off x="685800" y="380880"/>
            <a:ext cx="7772400" cy="1143000"/>
          </a:xfrm>
          <a:prstGeom prst="rect">
            <a:avLst/>
          </a:prstGeom>
          <a:noFill/>
          <a:ln w="0">
            <a:noFill/>
          </a:ln>
        </p:spPr>
        <p:style>
          <a:lnRef idx="0"/>
          <a:fillRef idx="0"/>
          <a:effectRef idx="0"/>
          <a:fontRef idx="minor"/>
        </p:style>
        <p:txBody>
          <a:bodyPr lIns="90360" rIns="90360" tIns="44280" bIns="442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Sampling for Dynamic Load Profiles</a:t>
            </a:r>
            <a:endParaRPr b="0" lang="en-US" sz="4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82"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483"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84" name=""/>
          <p:cNvSpPr/>
          <p:nvPr/>
        </p:nvSpPr>
        <p:spPr>
          <a:xfrm flipH="1">
            <a:off x="5398560" y="3352680"/>
            <a:ext cx="1443240" cy="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485" name=""/>
          <p:cNvSpPr/>
          <p:nvPr/>
        </p:nvSpPr>
        <p:spPr>
          <a:xfrm flipH="1">
            <a:off x="2461680" y="4576680"/>
            <a:ext cx="1256040" cy="94788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486" name=""/>
          <p:cNvSpPr/>
          <p:nvPr/>
        </p:nvSpPr>
        <p:spPr>
          <a:xfrm>
            <a:off x="4289400" y="4118040"/>
            <a:ext cx="0" cy="98568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487" name=""/>
          <p:cNvSpPr/>
          <p:nvPr/>
        </p:nvSpPr>
        <p:spPr>
          <a:xfrm>
            <a:off x="7383600" y="4194000"/>
            <a:ext cx="0" cy="113832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488" name=""/>
          <p:cNvSpPr/>
          <p:nvPr/>
        </p:nvSpPr>
        <p:spPr>
          <a:xfrm>
            <a:off x="5170320" y="4267080"/>
            <a:ext cx="1138320" cy="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489" name=""/>
          <p:cNvSpPr/>
          <p:nvPr/>
        </p:nvSpPr>
        <p:spPr>
          <a:xfrm>
            <a:off x="5491080" y="2189160"/>
            <a:ext cx="1077840" cy="29196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490" name=""/>
          <p:cNvSpPr/>
          <p:nvPr/>
        </p:nvSpPr>
        <p:spPr>
          <a:xfrm flipH="1">
            <a:off x="2351160" y="3281400"/>
            <a:ext cx="1077840" cy="29196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491" name=""/>
          <p:cNvSpPr/>
          <p:nvPr/>
        </p:nvSpPr>
        <p:spPr>
          <a:xfrm>
            <a:off x="2046240" y="3975120"/>
            <a:ext cx="1077840" cy="29196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492" name="PlaceHolder 1"/>
          <p:cNvSpPr>
            <a:spLocks noGrp="1"/>
          </p:cNvSpPr>
          <p:nvPr>
            <p:ph type="title"/>
          </p:nvPr>
        </p:nvSpPr>
        <p:spPr>
          <a:xfrm>
            <a:off x="-457560" y="380520"/>
            <a:ext cx="93726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000" strike="noStrike" u="none">
                <a:solidFill>
                  <a:srgbClr val="ffcc66"/>
                </a:solidFill>
                <a:effectLst/>
                <a:uFillTx/>
                <a:latin typeface="Tahoma"/>
              </a:rPr>
              <a:t>Process Flow - Dynamic Load Profiles</a:t>
            </a:r>
            <a:endParaRPr b="0" i="1" lang="en-US" sz="4000" strike="noStrike" u="none">
              <a:solidFill>
                <a:srgbClr val="ffcc66"/>
              </a:solidFill>
              <a:effectLst/>
              <a:uFillTx/>
              <a:latin typeface="Tahoma"/>
            </a:endParaRPr>
          </a:p>
        </p:txBody>
      </p:sp>
      <p:grpSp>
        <p:nvGrpSpPr>
          <p:cNvPr id="493" name=""/>
          <p:cNvGrpSpPr/>
          <p:nvPr/>
        </p:nvGrpSpPr>
        <p:grpSpPr>
          <a:xfrm>
            <a:off x="6480000" y="2346480"/>
            <a:ext cx="1819440" cy="1117440"/>
            <a:chOff x="6480000" y="2346480"/>
            <a:chExt cx="1819440" cy="1117440"/>
          </a:xfrm>
        </p:grpSpPr>
        <p:sp>
          <p:nvSpPr>
            <p:cNvPr id="494" name=""/>
            <p:cNvSpPr/>
            <p:nvPr/>
          </p:nvSpPr>
          <p:spPr>
            <a:xfrm>
              <a:off x="6480000" y="2346480"/>
              <a:ext cx="1819440" cy="1117440"/>
            </a:xfrm>
            <a:prstGeom prst="plus">
              <a:avLst>
                <a:gd name="adj" fmla="val 24963"/>
              </a:avLst>
            </a:prstGeom>
            <a:solidFill>
              <a:srgbClr val="990000"/>
            </a:solidFill>
            <a:ln w="12600">
              <a:solidFill>
                <a:srgbClr val="990000"/>
              </a:solidFill>
              <a:miter/>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495" name=""/>
            <p:cNvSpPr/>
            <p:nvPr/>
          </p:nvSpPr>
          <p:spPr>
            <a:xfrm>
              <a:off x="6627960" y="2468520"/>
              <a:ext cx="1523880" cy="873000"/>
            </a:xfrm>
            <a:prstGeom prst="rect">
              <a:avLst/>
            </a:prstGeom>
            <a:solidFill>
              <a:srgbClr val="dfd0a5"/>
            </a:solid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pic>
          <p:nvPicPr>
            <p:cNvPr id="496" name="" descr=""/>
            <p:cNvPicPr/>
            <p:nvPr/>
          </p:nvPicPr>
          <p:blipFill>
            <a:blip r:embed="rId1"/>
            <a:stretch/>
          </p:blipFill>
          <p:spPr>
            <a:xfrm>
              <a:off x="6713640" y="2541600"/>
              <a:ext cx="1392120" cy="768240"/>
            </a:xfrm>
            <a:prstGeom prst="rect">
              <a:avLst/>
            </a:prstGeom>
            <a:noFill/>
            <a:ln w="0">
              <a:noFill/>
            </a:ln>
          </p:spPr>
        </p:pic>
        <p:sp>
          <p:nvSpPr>
            <p:cNvPr id="497" name=""/>
            <p:cNvSpPr/>
            <p:nvPr/>
          </p:nvSpPr>
          <p:spPr>
            <a:xfrm>
              <a:off x="6774120" y="2614680"/>
              <a:ext cx="1401120" cy="702360"/>
            </a:xfrm>
            <a:prstGeom prst="rect">
              <a:avLst/>
            </a:prstGeom>
            <a:noFill/>
            <a:ln w="0">
              <a:noFill/>
            </a:ln>
          </p:spPr>
          <p:style>
            <a:lnRef idx="0"/>
            <a:fillRef idx="0"/>
            <a:effectRef idx="0"/>
            <a:fontRef idx="minor"/>
          </p:style>
          <p:txBody>
            <a:bodyPr wrap="none" lIns="92160" rIns="92160" tIns="46080" bIns="460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Data</a:t>
              </a:r>
              <a:endParaRPr b="0" lang="en-US" sz="20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Validation</a:t>
              </a:r>
              <a:endParaRPr b="0" lang="en-US" sz="2000" strike="noStrike" u="none">
                <a:solidFill>
                  <a:srgbClr val="ffffcc"/>
                </a:solidFill>
                <a:effectLst/>
                <a:uFillTx/>
                <a:latin typeface="Tahoma"/>
              </a:endParaRPr>
            </a:p>
          </p:txBody>
        </p:sp>
      </p:grpSp>
      <p:sp>
        <p:nvSpPr>
          <p:cNvPr id="498" name=""/>
          <p:cNvSpPr/>
          <p:nvPr/>
        </p:nvSpPr>
        <p:spPr>
          <a:xfrm>
            <a:off x="181440" y="1523880"/>
            <a:ext cx="2137680" cy="306000"/>
          </a:xfrm>
          <a:prstGeom prst="rect">
            <a:avLst/>
          </a:prstGeom>
          <a:noFill/>
          <a:ln w="0">
            <a:noFill/>
          </a:ln>
        </p:spPr>
        <p:style>
          <a:lnRef idx="0"/>
          <a:fillRef idx="0"/>
          <a:effectRef idx="0"/>
          <a:fontRef idx="minor"/>
        </p:style>
        <p:txBody>
          <a:bodyPr wrap="none" lIns="92160" rIns="92160" tIns="46080" bIns="460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Load Research Samples</a:t>
            </a:r>
            <a:endParaRPr b="0" lang="en-US" sz="1400" strike="noStrike" u="none">
              <a:solidFill>
                <a:srgbClr val="ffffcc"/>
              </a:solidFill>
              <a:effectLst/>
              <a:uFillTx/>
              <a:latin typeface="Tahoma"/>
            </a:endParaRPr>
          </a:p>
        </p:txBody>
      </p:sp>
      <p:grpSp>
        <p:nvGrpSpPr>
          <p:cNvPr id="499" name=""/>
          <p:cNvGrpSpPr/>
          <p:nvPr/>
        </p:nvGrpSpPr>
        <p:grpSpPr>
          <a:xfrm>
            <a:off x="533520" y="1828800"/>
            <a:ext cx="1497960" cy="782640"/>
            <a:chOff x="533520" y="1828800"/>
            <a:chExt cx="1497960" cy="782640"/>
          </a:xfrm>
        </p:grpSpPr>
        <p:pic>
          <p:nvPicPr>
            <p:cNvPr id="500" name="" descr=""/>
            <p:cNvPicPr/>
            <p:nvPr/>
          </p:nvPicPr>
          <p:blipFill>
            <a:blip r:embed="rId2"/>
            <a:stretch/>
          </p:blipFill>
          <p:spPr>
            <a:xfrm>
              <a:off x="533520" y="1828800"/>
              <a:ext cx="477720" cy="477720"/>
            </a:xfrm>
            <a:prstGeom prst="rect">
              <a:avLst/>
            </a:prstGeom>
            <a:noFill/>
            <a:ln w="0">
              <a:noFill/>
            </a:ln>
          </p:spPr>
        </p:pic>
        <p:pic>
          <p:nvPicPr>
            <p:cNvPr id="501" name="" descr=""/>
            <p:cNvPicPr/>
            <p:nvPr/>
          </p:nvPicPr>
          <p:blipFill>
            <a:blip r:embed="rId3"/>
            <a:stretch/>
          </p:blipFill>
          <p:spPr>
            <a:xfrm>
              <a:off x="1554120" y="1828800"/>
              <a:ext cx="477360" cy="477720"/>
            </a:xfrm>
            <a:prstGeom prst="rect">
              <a:avLst/>
            </a:prstGeom>
            <a:noFill/>
            <a:ln w="0">
              <a:noFill/>
            </a:ln>
          </p:spPr>
        </p:pic>
        <p:pic>
          <p:nvPicPr>
            <p:cNvPr id="502" name="" descr=""/>
            <p:cNvPicPr/>
            <p:nvPr/>
          </p:nvPicPr>
          <p:blipFill>
            <a:blip r:embed="rId4"/>
            <a:stretch/>
          </p:blipFill>
          <p:spPr>
            <a:xfrm>
              <a:off x="1004760" y="2133360"/>
              <a:ext cx="477360" cy="478080"/>
            </a:xfrm>
            <a:prstGeom prst="rect">
              <a:avLst/>
            </a:prstGeom>
            <a:noFill/>
            <a:ln w="0">
              <a:noFill/>
            </a:ln>
          </p:spPr>
        </p:pic>
      </p:grpSp>
      <p:sp>
        <p:nvSpPr>
          <p:cNvPr id="503" name=""/>
          <p:cNvSpPr/>
          <p:nvPr/>
        </p:nvSpPr>
        <p:spPr>
          <a:xfrm>
            <a:off x="2268720" y="1905120"/>
            <a:ext cx="1433520" cy="532440"/>
          </a:xfrm>
          <a:prstGeom prst="rect">
            <a:avLst/>
          </a:prstGeom>
          <a:noFill/>
          <a:ln w="0">
            <a:noFill/>
          </a:ln>
        </p:spPr>
        <p:style>
          <a:lnRef idx="0"/>
          <a:fillRef idx="0"/>
          <a:effectRef idx="0"/>
          <a:fontRef idx="minor"/>
        </p:style>
        <p:txBody>
          <a:bodyPr wrap="none" lIns="92160" rIns="92160" tIns="46080" bIns="4608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NetComm Daily</a:t>
            </a:r>
            <a:endParaRPr b="0" lang="en-US" sz="1400" strike="noStrike" u="none">
              <a:solidFill>
                <a:srgbClr val="ffffcc"/>
              </a:solidFill>
              <a:effectLst/>
              <a:uFillTx/>
              <a:latin typeface="Tahoma"/>
            </a:endParaRPr>
          </a:p>
          <a:p>
            <a:pPr algn="ctr">
              <a:lnSpc>
                <a:spcPct val="9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12PM, Day + 1</a:t>
            </a:r>
            <a:endParaRPr b="0" lang="en-US" sz="1400" strike="noStrike" u="none">
              <a:solidFill>
                <a:srgbClr val="ffffcc"/>
              </a:solidFill>
              <a:effectLst/>
              <a:uFillTx/>
              <a:latin typeface="Tahoma"/>
            </a:endParaRPr>
          </a:p>
        </p:txBody>
      </p:sp>
      <p:sp>
        <p:nvSpPr>
          <p:cNvPr id="504" name=""/>
          <p:cNvSpPr/>
          <p:nvPr/>
        </p:nvSpPr>
        <p:spPr>
          <a:xfrm>
            <a:off x="7441920" y="4873680"/>
            <a:ext cx="1469520" cy="506520"/>
          </a:xfrm>
          <a:prstGeom prst="rect">
            <a:avLst/>
          </a:prstGeom>
          <a:noFill/>
          <a:ln w="0">
            <a:noFill/>
          </a:ln>
        </p:spPr>
        <p:style>
          <a:lnRef idx="0"/>
          <a:fillRef idx="0"/>
          <a:effectRef idx="0"/>
          <a:fontRef idx="minor"/>
        </p:style>
        <p:txBody>
          <a:bodyPr wrap="none" lIns="92160" rIns="92160" tIns="46080" bIns="4608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cc"/>
                </a:solidFill>
                <a:effectLst/>
                <a:uFillTx/>
                <a:latin typeface="Tahoma"/>
              </a:rPr>
              <a:t>PX energy </a:t>
            </a:r>
            <a:br>
              <a:rPr sz="1600"/>
            </a:br>
            <a:r>
              <a:rPr b="0" lang="en-US" sz="1600" strike="noStrike" u="none">
                <a:solidFill>
                  <a:srgbClr val="ffffcc"/>
                </a:solidFill>
                <a:effectLst/>
                <a:uFillTx/>
                <a:latin typeface="Tahoma"/>
              </a:rPr>
              <a:t>charge factors</a:t>
            </a:r>
            <a:endParaRPr b="0" lang="en-US" sz="1600" strike="noStrike" u="none">
              <a:solidFill>
                <a:srgbClr val="ffffcc"/>
              </a:solidFill>
              <a:effectLst/>
              <a:uFillTx/>
              <a:latin typeface="Tahoma"/>
            </a:endParaRPr>
          </a:p>
        </p:txBody>
      </p:sp>
      <p:sp>
        <p:nvSpPr>
          <p:cNvPr id="505" name=""/>
          <p:cNvSpPr/>
          <p:nvPr/>
        </p:nvSpPr>
        <p:spPr>
          <a:xfrm>
            <a:off x="5906160" y="2049480"/>
            <a:ext cx="1319760" cy="306000"/>
          </a:xfrm>
          <a:prstGeom prst="rect">
            <a:avLst/>
          </a:prstGeom>
          <a:noFill/>
          <a:ln w="0">
            <a:noFill/>
          </a:ln>
        </p:spPr>
        <p:style>
          <a:lnRef idx="0"/>
          <a:fillRef idx="0"/>
          <a:effectRef idx="0"/>
          <a:fontRef idx="minor"/>
        </p:style>
        <p:txBody>
          <a:bodyPr wrap="none" lIns="92160" rIns="92160" tIns="46080" bIns="460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2 PM, Day + 1</a:t>
            </a:r>
            <a:endParaRPr b="0" lang="en-US" sz="1400" strike="noStrike" u="none">
              <a:solidFill>
                <a:srgbClr val="ffffcc"/>
              </a:solidFill>
              <a:effectLst/>
              <a:uFillTx/>
              <a:latin typeface="Tahoma"/>
            </a:endParaRPr>
          </a:p>
        </p:txBody>
      </p:sp>
      <p:sp>
        <p:nvSpPr>
          <p:cNvPr id="506" name=""/>
          <p:cNvSpPr/>
          <p:nvPr/>
        </p:nvSpPr>
        <p:spPr>
          <a:xfrm>
            <a:off x="1794960" y="4251240"/>
            <a:ext cx="1404360" cy="458280"/>
          </a:xfrm>
          <a:prstGeom prst="rect">
            <a:avLst/>
          </a:prstGeom>
          <a:noFill/>
          <a:ln w="0">
            <a:noFill/>
          </a:ln>
        </p:spPr>
        <p:style>
          <a:lnRef idx="0"/>
          <a:fillRef idx="0"/>
          <a:effectRef idx="0"/>
          <a:fontRef idx="minor"/>
        </p:style>
        <p:txBody>
          <a:bodyPr wrap="none" lIns="92160" rIns="92160" tIns="46080" bIns="460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 </a:t>
            </a:r>
            <a:r>
              <a:rPr b="0" lang="en-US" sz="1400" strike="noStrike" u="none">
                <a:solidFill>
                  <a:srgbClr val="ffffcc"/>
                </a:solidFill>
                <a:effectLst/>
                <a:uFillTx/>
                <a:latin typeface="Tahoma"/>
              </a:rPr>
              <a:t>2 PM, Day + 3</a:t>
            </a:r>
            <a:endParaRPr b="0" lang="en-US" sz="1400" strike="noStrike" u="none">
              <a:solidFill>
                <a:srgbClr val="ffffcc"/>
              </a:solidFill>
              <a:effectLst/>
              <a:uFillTx/>
              <a:latin typeface="Tahoma"/>
            </a:endParaRPr>
          </a:p>
        </p:txBody>
      </p:sp>
      <p:sp>
        <p:nvSpPr>
          <p:cNvPr id="507" name=""/>
          <p:cNvSpPr/>
          <p:nvPr/>
        </p:nvSpPr>
        <p:spPr>
          <a:xfrm>
            <a:off x="3191040" y="2978280"/>
            <a:ext cx="2197080" cy="672840"/>
          </a:xfrm>
          <a:prstGeom prst="rect">
            <a:avLst/>
          </a:prstGeom>
          <a:blipFill rotWithShape="0">
            <a:blip r:embed="rId5"/>
            <a:srcRect/>
            <a:tile tx="0" ty="0" sx="100000" sy="100000" algn="ctr"/>
          </a:blipFill>
          <a:ln w="12600">
            <a:solidFill>
              <a:srgbClr val="5f5f5f"/>
            </a:solidFill>
            <a:miter/>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ahoma"/>
              </a:rPr>
              <a:t>Valid</a:t>
            </a:r>
            <a:r>
              <a:rPr b="0" lang="en-US" sz="2200" strike="noStrike" u="none">
                <a:solidFill>
                  <a:srgbClr val="ffffcc"/>
                </a:solidFill>
                <a:effectLst/>
                <a:uFillTx/>
                <a:latin typeface="Tahoma"/>
              </a:rPr>
              <a:t> </a:t>
            </a:r>
            <a:r>
              <a:rPr b="0" lang="en-US" sz="2200" strike="noStrike" u="none">
                <a:solidFill>
                  <a:srgbClr val="000000"/>
                </a:solidFill>
                <a:effectLst/>
                <a:uFillTx/>
                <a:latin typeface="Tahoma"/>
              </a:rPr>
              <a:t>Load Data</a:t>
            </a:r>
            <a:endParaRPr b="0" lang="en-US" sz="2200" strike="noStrike" u="none">
              <a:solidFill>
                <a:srgbClr val="ffffcc"/>
              </a:solidFill>
              <a:effectLst/>
              <a:uFillTx/>
              <a:latin typeface="Tahoma"/>
            </a:endParaRPr>
          </a:p>
        </p:txBody>
      </p:sp>
      <p:sp>
        <p:nvSpPr>
          <p:cNvPr id="508" name=""/>
          <p:cNvSpPr/>
          <p:nvPr/>
        </p:nvSpPr>
        <p:spPr>
          <a:xfrm>
            <a:off x="3191040" y="3968640"/>
            <a:ext cx="2197080" cy="673200"/>
          </a:xfrm>
          <a:prstGeom prst="rect">
            <a:avLst/>
          </a:prstGeom>
          <a:blipFill rotWithShape="0">
            <a:blip r:embed="rId6"/>
            <a:srcRect/>
            <a:tile tx="0" ty="0" sx="100000" sy="100000" algn="ctr"/>
          </a:blipFill>
          <a:ln w="12600">
            <a:solidFill>
              <a:srgbClr val="5f5f5f"/>
            </a:solidFill>
            <a:miter/>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Tahoma"/>
              </a:rPr>
              <a:t>DB-2 Table</a:t>
            </a:r>
            <a:endParaRPr b="0" lang="en-US" sz="2200" strike="noStrike" u="none">
              <a:solidFill>
                <a:srgbClr val="ffffcc"/>
              </a:solidFill>
              <a:effectLst/>
              <a:uFillTx/>
              <a:latin typeface="Tahoma"/>
            </a:endParaRPr>
          </a:p>
        </p:txBody>
      </p:sp>
      <p:grpSp>
        <p:nvGrpSpPr>
          <p:cNvPr id="509" name=""/>
          <p:cNvGrpSpPr/>
          <p:nvPr/>
        </p:nvGrpSpPr>
        <p:grpSpPr>
          <a:xfrm>
            <a:off x="3375000" y="5181480"/>
            <a:ext cx="1828800" cy="1073160"/>
            <a:chOff x="3375000" y="5181480"/>
            <a:chExt cx="1828800" cy="1073160"/>
          </a:xfrm>
        </p:grpSpPr>
        <p:sp>
          <p:nvSpPr>
            <p:cNvPr id="510" name=""/>
            <p:cNvSpPr/>
            <p:nvPr/>
          </p:nvSpPr>
          <p:spPr>
            <a:xfrm>
              <a:off x="3375000" y="5181480"/>
              <a:ext cx="1828800" cy="1073160"/>
            </a:xfrm>
            <a:prstGeom prst="octagon">
              <a:avLst>
                <a:gd name="adj" fmla="val 29264"/>
              </a:avLst>
            </a:prstGeom>
            <a:solidFill>
              <a:srgbClr val="a3b99d"/>
            </a:solidFill>
            <a:ln w="0">
              <a:noFill/>
            </a:ln>
          </p:spPr>
          <p:style>
            <a:lnRef idx="0"/>
            <a:fillRef idx="0"/>
            <a:effectRef idx="0"/>
            <a:fontRef idx="minor"/>
          </p:style>
          <p:txBody>
            <a:bodyPr wrap="none" lIns="92160" rIns="92160" tIns="46080" bIns="460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pic>
          <p:nvPicPr>
            <p:cNvPr id="511" name="" descr=""/>
            <p:cNvPicPr/>
            <p:nvPr/>
          </p:nvPicPr>
          <p:blipFill>
            <a:blip r:embed="rId7"/>
            <a:stretch/>
          </p:blipFill>
          <p:spPr>
            <a:xfrm>
              <a:off x="3481560" y="5238720"/>
              <a:ext cx="1655640" cy="1000080"/>
            </a:xfrm>
            <a:prstGeom prst="rect">
              <a:avLst/>
            </a:prstGeom>
            <a:noFill/>
            <a:ln w="0">
              <a:noFill/>
            </a:ln>
          </p:spPr>
        </p:pic>
        <p:sp>
          <p:nvSpPr>
            <p:cNvPr id="512" name=""/>
            <p:cNvSpPr/>
            <p:nvPr/>
          </p:nvSpPr>
          <p:spPr>
            <a:xfrm>
              <a:off x="3708360" y="5423040"/>
              <a:ext cx="1162080" cy="59184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Internet</a:t>
              </a:r>
              <a:endParaRPr b="0" lang="en-US" sz="2000" strike="noStrike" u="none">
                <a:solidFill>
                  <a:srgbClr val="ffffcc"/>
                </a:solidFill>
                <a:effectLst/>
                <a:uFillTx/>
                <a:latin typeface="Tahoma"/>
              </a:endParaRPr>
            </a:p>
          </p:txBody>
        </p:sp>
      </p:grpSp>
      <p:grpSp>
        <p:nvGrpSpPr>
          <p:cNvPr id="513" name=""/>
          <p:cNvGrpSpPr/>
          <p:nvPr/>
        </p:nvGrpSpPr>
        <p:grpSpPr>
          <a:xfrm>
            <a:off x="3870360" y="1295280"/>
            <a:ext cx="2133720" cy="1230480"/>
            <a:chOff x="3870360" y="1295280"/>
            <a:chExt cx="2133720" cy="1230480"/>
          </a:xfrm>
        </p:grpSpPr>
        <p:sp>
          <p:nvSpPr>
            <p:cNvPr id="514" name=""/>
            <p:cNvSpPr/>
            <p:nvPr/>
          </p:nvSpPr>
          <p:spPr>
            <a:xfrm>
              <a:off x="3870360" y="1295280"/>
              <a:ext cx="2133720" cy="1230480"/>
            </a:xfrm>
            <a:prstGeom prst="ellipse">
              <a:avLst/>
            </a:prstGeom>
            <a:solidFill>
              <a:srgbClr val="dfd0a5"/>
            </a:solidFill>
            <a:ln w="0">
              <a:noFill/>
            </a:ln>
          </p:spPr>
          <p:style>
            <a:lnRef idx="0"/>
            <a:fillRef idx="0"/>
            <a:effectRef idx="0"/>
            <a:fontRef idx="minor"/>
          </p:style>
          <p:txBody>
            <a:bodyPr wrap="none" lIns="92160" rIns="92160" tIns="46080" bIns="460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pic>
          <p:nvPicPr>
            <p:cNvPr id="515" name="" descr=""/>
            <p:cNvPicPr/>
            <p:nvPr/>
          </p:nvPicPr>
          <p:blipFill>
            <a:blip r:embed="rId8"/>
            <a:stretch/>
          </p:blipFill>
          <p:spPr>
            <a:xfrm>
              <a:off x="3949560" y="1335240"/>
              <a:ext cx="2014560" cy="1190520"/>
            </a:xfrm>
            <a:prstGeom prst="rect">
              <a:avLst/>
            </a:prstGeom>
            <a:noFill/>
            <a:ln w="0">
              <a:noFill/>
            </a:ln>
          </p:spPr>
        </p:pic>
        <p:sp>
          <p:nvSpPr>
            <p:cNvPr id="516" name=""/>
            <p:cNvSpPr/>
            <p:nvPr/>
          </p:nvSpPr>
          <p:spPr>
            <a:xfrm>
              <a:off x="4314960" y="1546200"/>
              <a:ext cx="1242720" cy="72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Data Collection</a:t>
              </a:r>
              <a:endParaRPr b="0" lang="en-US" sz="2000" strike="noStrike" u="none">
                <a:solidFill>
                  <a:srgbClr val="ffffcc"/>
                </a:solidFill>
                <a:effectLst/>
                <a:uFillTx/>
                <a:latin typeface="Tahoma"/>
              </a:endParaRPr>
            </a:p>
          </p:txBody>
        </p:sp>
      </p:grpSp>
      <p:grpSp>
        <p:nvGrpSpPr>
          <p:cNvPr id="517" name=""/>
          <p:cNvGrpSpPr/>
          <p:nvPr/>
        </p:nvGrpSpPr>
        <p:grpSpPr>
          <a:xfrm>
            <a:off x="304920" y="3170160"/>
            <a:ext cx="2133360" cy="1146240"/>
            <a:chOff x="304920" y="3170160"/>
            <a:chExt cx="2133360" cy="1146240"/>
          </a:xfrm>
        </p:grpSpPr>
        <p:sp>
          <p:nvSpPr>
            <p:cNvPr id="518" name=""/>
            <p:cNvSpPr/>
            <p:nvPr/>
          </p:nvSpPr>
          <p:spPr>
            <a:xfrm>
              <a:off x="304920" y="3170160"/>
              <a:ext cx="2133360" cy="1146240"/>
            </a:xfrm>
            <a:prstGeom prst="parallelogram">
              <a:avLst>
                <a:gd name="adj" fmla="val 46461"/>
              </a:avLst>
            </a:prstGeom>
            <a:solidFill>
              <a:srgbClr val="9a9ece"/>
            </a:solidFill>
            <a:ln w="0">
              <a:noFill/>
            </a:ln>
          </p:spPr>
          <p:style>
            <a:lnRef idx="0"/>
            <a:fillRef idx="0"/>
            <a:effectRef idx="0"/>
            <a:fontRef idx="minor"/>
          </p:style>
          <p:txBody>
            <a:bodyPr wrap="none" lIns="92160" rIns="92160" tIns="46080" bIns="460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pic>
          <p:nvPicPr>
            <p:cNvPr id="519" name="" descr=""/>
            <p:cNvPicPr/>
            <p:nvPr/>
          </p:nvPicPr>
          <p:blipFill>
            <a:blip r:embed="rId9"/>
            <a:stretch/>
          </p:blipFill>
          <p:spPr>
            <a:xfrm>
              <a:off x="426960" y="3228840"/>
              <a:ext cx="1930320" cy="1068480"/>
            </a:xfrm>
            <a:prstGeom prst="rect">
              <a:avLst/>
            </a:prstGeom>
            <a:noFill/>
            <a:ln w="0">
              <a:noFill/>
            </a:ln>
          </p:spPr>
        </p:pic>
        <p:sp>
          <p:nvSpPr>
            <p:cNvPr id="520" name=""/>
            <p:cNvSpPr/>
            <p:nvPr/>
          </p:nvSpPr>
          <p:spPr>
            <a:xfrm>
              <a:off x="919080" y="3498840"/>
              <a:ext cx="906480" cy="48888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Estimation</a:t>
              </a:r>
              <a:endParaRPr b="0" lang="en-US" sz="2000" strike="noStrike" u="none">
                <a:solidFill>
                  <a:srgbClr val="ffffcc"/>
                </a:solidFill>
                <a:effectLst/>
                <a:uFillTx/>
                <a:latin typeface="Tahoma"/>
              </a:endParaRPr>
            </a:p>
          </p:txBody>
        </p:sp>
      </p:grpSp>
      <p:sp>
        <p:nvSpPr>
          <p:cNvPr id="521" name=""/>
          <p:cNvSpPr/>
          <p:nvPr/>
        </p:nvSpPr>
        <p:spPr>
          <a:xfrm>
            <a:off x="6384960" y="3733920"/>
            <a:ext cx="1996920" cy="1082520"/>
          </a:xfrm>
          <a:prstGeom prst="rect">
            <a:avLst/>
          </a:prstGeom>
          <a:solidFill>
            <a:srgbClr val="dfd0a5"/>
          </a:solidFill>
          <a:ln w="0">
            <a:noFill/>
          </a:ln>
        </p:spPr>
        <p:style>
          <a:lnRef idx="0"/>
          <a:fillRef idx="0"/>
          <a:effectRef idx="0"/>
          <a:fontRef idx="minor"/>
        </p:style>
        <p:txBody>
          <a:bodyPr wrap="none" lIns="92160" rIns="92160" tIns="46080" bIns="460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grpSp>
        <p:nvGrpSpPr>
          <p:cNvPr id="522" name=""/>
          <p:cNvGrpSpPr/>
          <p:nvPr/>
        </p:nvGrpSpPr>
        <p:grpSpPr>
          <a:xfrm>
            <a:off x="6400800" y="3809880"/>
            <a:ext cx="1868400" cy="1014120"/>
            <a:chOff x="6400800" y="3809880"/>
            <a:chExt cx="1868400" cy="1014120"/>
          </a:xfrm>
        </p:grpSpPr>
        <p:pic>
          <p:nvPicPr>
            <p:cNvPr id="523" name="" descr=""/>
            <p:cNvPicPr/>
            <p:nvPr/>
          </p:nvPicPr>
          <p:blipFill>
            <a:blip r:embed="rId10"/>
            <a:stretch/>
          </p:blipFill>
          <p:spPr>
            <a:xfrm>
              <a:off x="6400800" y="3809880"/>
              <a:ext cx="1868400" cy="1014120"/>
            </a:xfrm>
            <a:prstGeom prst="rect">
              <a:avLst/>
            </a:prstGeom>
            <a:noFill/>
            <a:ln w="0">
              <a:noFill/>
            </a:ln>
          </p:spPr>
        </p:pic>
        <p:sp>
          <p:nvSpPr>
            <p:cNvPr id="524" name=""/>
            <p:cNvSpPr/>
            <p:nvPr/>
          </p:nvSpPr>
          <p:spPr>
            <a:xfrm>
              <a:off x="6507000" y="3870000"/>
              <a:ext cx="1617840" cy="85572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Energy Cost</a:t>
              </a:r>
              <a:endParaRPr b="0" lang="en-US" sz="2000" strike="noStrike" u="none">
                <a:solidFill>
                  <a:srgbClr val="ffffcc"/>
                </a:solidFill>
                <a:effectLst/>
                <a:uFillTx/>
                <a:latin typeface="Tahoma"/>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Accounting</a:t>
              </a:r>
              <a:endParaRPr b="0" lang="en-US" sz="2000" strike="noStrike" u="none">
                <a:solidFill>
                  <a:srgbClr val="ffffcc"/>
                </a:solidFill>
                <a:effectLst/>
                <a:uFillTx/>
                <a:latin typeface="Tahoma"/>
              </a:endParaRPr>
            </a:p>
          </p:txBody>
        </p:sp>
      </p:grpSp>
      <p:grpSp>
        <p:nvGrpSpPr>
          <p:cNvPr id="525" name=""/>
          <p:cNvGrpSpPr/>
          <p:nvPr/>
        </p:nvGrpSpPr>
        <p:grpSpPr>
          <a:xfrm>
            <a:off x="6392880" y="5410080"/>
            <a:ext cx="1981080" cy="693720"/>
            <a:chOff x="6392880" y="5410080"/>
            <a:chExt cx="1981080" cy="693720"/>
          </a:xfrm>
        </p:grpSpPr>
        <p:sp>
          <p:nvSpPr>
            <p:cNvPr id="526" name=""/>
            <p:cNvSpPr/>
            <p:nvPr/>
          </p:nvSpPr>
          <p:spPr>
            <a:xfrm>
              <a:off x="6392880" y="5410080"/>
              <a:ext cx="1981080" cy="693720"/>
            </a:xfrm>
            <a:prstGeom prst="rect">
              <a:avLst/>
            </a:prstGeom>
            <a:solidFill>
              <a:srgbClr val="a7bda1"/>
            </a:solidFill>
            <a:ln w="0">
              <a:noFill/>
            </a:ln>
          </p:spPr>
          <p:style>
            <a:lnRef idx="0"/>
            <a:fillRef idx="0"/>
            <a:effectRef idx="0"/>
            <a:fontRef idx="minor"/>
          </p:style>
          <p:txBody>
            <a:bodyPr wrap="none" lIns="92160" rIns="92160" tIns="46080" bIns="460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pic>
          <p:nvPicPr>
            <p:cNvPr id="527" name="" descr=""/>
            <p:cNvPicPr/>
            <p:nvPr/>
          </p:nvPicPr>
          <p:blipFill>
            <a:blip r:embed="rId11"/>
            <a:stretch/>
          </p:blipFill>
          <p:spPr>
            <a:xfrm>
              <a:off x="6459480" y="5459400"/>
              <a:ext cx="1886040" cy="633600"/>
            </a:xfrm>
            <a:prstGeom prst="rect">
              <a:avLst/>
            </a:prstGeom>
            <a:noFill/>
            <a:ln w="0">
              <a:noFill/>
            </a:ln>
          </p:spPr>
        </p:pic>
        <p:sp>
          <p:nvSpPr>
            <p:cNvPr id="528" name=""/>
            <p:cNvSpPr/>
            <p:nvPr/>
          </p:nvSpPr>
          <p:spPr>
            <a:xfrm>
              <a:off x="6566040" y="5519880"/>
              <a:ext cx="1635120" cy="47448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Billing</a:t>
              </a:r>
              <a:endParaRPr b="0" lang="en-US" sz="2000" strike="noStrike" u="none">
                <a:solidFill>
                  <a:srgbClr val="ffffcc"/>
                </a:solidFill>
                <a:effectLst/>
                <a:uFillTx/>
                <a:latin typeface="Tahoma"/>
              </a:endParaRPr>
            </a:p>
          </p:txBody>
        </p:sp>
      </p:grpSp>
      <p:grpSp>
        <p:nvGrpSpPr>
          <p:cNvPr id="529" name=""/>
          <p:cNvGrpSpPr/>
          <p:nvPr/>
        </p:nvGrpSpPr>
        <p:grpSpPr>
          <a:xfrm>
            <a:off x="380880" y="5410080"/>
            <a:ext cx="1981440" cy="693720"/>
            <a:chOff x="380880" y="5410080"/>
            <a:chExt cx="1981440" cy="693720"/>
          </a:xfrm>
        </p:grpSpPr>
        <p:sp>
          <p:nvSpPr>
            <p:cNvPr id="530" name=""/>
            <p:cNvSpPr/>
            <p:nvPr/>
          </p:nvSpPr>
          <p:spPr>
            <a:xfrm>
              <a:off x="380880" y="5410080"/>
              <a:ext cx="1981440" cy="693720"/>
            </a:xfrm>
            <a:prstGeom prst="rect">
              <a:avLst/>
            </a:prstGeom>
            <a:solidFill>
              <a:srgbClr val="a7bda1"/>
            </a:solidFill>
            <a:ln w="0">
              <a:noFill/>
            </a:ln>
          </p:spPr>
          <p:style>
            <a:lnRef idx="0"/>
            <a:fillRef idx="0"/>
            <a:effectRef idx="0"/>
            <a:fontRef idx="minor"/>
          </p:style>
          <p:txBody>
            <a:bodyPr wrap="none" lIns="92160" rIns="92160" tIns="46080" bIns="460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pic>
          <p:nvPicPr>
            <p:cNvPr id="531" name="" descr=""/>
            <p:cNvPicPr/>
            <p:nvPr/>
          </p:nvPicPr>
          <p:blipFill>
            <a:blip r:embed="rId12"/>
            <a:stretch/>
          </p:blipFill>
          <p:spPr>
            <a:xfrm>
              <a:off x="447840" y="5459400"/>
              <a:ext cx="1885680" cy="633600"/>
            </a:xfrm>
            <a:prstGeom prst="rect">
              <a:avLst/>
            </a:prstGeom>
            <a:noFill/>
            <a:ln w="0">
              <a:noFill/>
            </a:ln>
          </p:spPr>
        </p:pic>
        <p:sp>
          <p:nvSpPr>
            <p:cNvPr id="532" name=""/>
            <p:cNvSpPr/>
            <p:nvPr/>
          </p:nvSpPr>
          <p:spPr>
            <a:xfrm>
              <a:off x="554040" y="5519880"/>
              <a:ext cx="1635120" cy="47448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Tahoma"/>
                </a:rPr>
                <a:t>PX Settlement</a:t>
              </a:r>
              <a:endParaRPr b="0" lang="en-US" sz="2000" strike="noStrike" u="none">
                <a:solidFill>
                  <a:srgbClr val="ffffcc"/>
                </a:solidFill>
                <a:effectLst/>
                <a:uFillTx/>
                <a:latin typeface="Tahoma"/>
              </a:endParaRPr>
            </a:p>
          </p:txBody>
        </p:sp>
      </p:grpSp>
      <p:sp>
        <p:nvSpPr>
          <p:cNvPr id="533" name=""/>
          <p:cNvSpPr/>
          <p:nvPr/>
        </p:nvSpPr>
        <p:spPr>
          <a:xfrm rot="960000">
            <a:off x="2017080" y="3733920"/>
            <a:ext cx="1225800" cy="306000"/>
          </a:xfrm>
          <a:prstGeom prst="rect">
            <a:avLst/>
          </a:prstGeom>
          <a:noFill/>
          <a:ln w="0">
            <a:noFill/>
          </a:ln>
        </p:spPr>
        <p:style>
          <a:lnRef idx="0"/>
          <a:fillRef idx="0"/>
          <a:effectRef idx="0"/>
          <a:fontRef idx="minor"/>
        </p:style>
        <p:txBody>
          <a:bodyPr wrap="none" lIns="92160" rIns="92160" tIns="46080" bIns="460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Load Profiles</a:t>
            </a:r>
            <a:endParaRPr b="0" lang="en-US" sz="1400" strike="noStrike" u="none">
              <a:solidFill>
                <a:srgbClr val="ffffcc"/>
              </a:solidFill>
              <a:effectLst/>
              <a:uFillTx/>
              <a:latin typeface="Tahoma"/>
            </a:endParaRPr>
          </a:p>
        </p:txBody>
      </p:sp>
      <p:sp>
        <p:nvSpPr>
          <p:cNvPr id="534" name=""/>
          <p:cNvSpPr/>
          <p:nvPr/>
        </p:nvSpPr>
        <p:spPr>
          <a:xfrm>
            <a:off x="2133720" y="1905120"/>
            <a:ext cx="1674720" cy="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535"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536"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37" name=""/>
          <p:cNvSpPr/>
          <p:nvPr/>
        </p:nvSpPr>
        <p:spPr>
          <a:xfrm>
            <a:off x="685800" y="5751360"/>
            <a:ext cx="1905120" cy="457200"/>
          </a:xfrm>
          <a:prstGeom prst="rect">
            <a:avLst/>
          </a:prstGeom>
          <a:no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38" name=""/>
          <p:cNvSpPr/>
          <p:nvPr/>
        </p:nvSpPr>
        <p:spPr>
          <a:xfrm>
            <a:off x="3124080" y="5751360"/>
            <a:ext cx="2895840" cy="457200"/>
          </a:xfrm>
          <a:prstGeom prst="rect">
            <a:avLst/>
          </a:prstGeom>
          <a:noFill/>
          <a:ln w="0">
            <a:noFill/>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39" name="PlaceHolder 1"/>
          <p:cNvSpPr>
            <a:spLocks noGrp="1"/>
          </p:cNvSpPr>
          <p:nvPr>
            <p:ph type="title"/>
          </p:nvPr>
        </p:nvSpPr>
        <p:spPr>
          <a:xfrm>
            <a:off x="685800" y="22824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Load Profile Format and How to Use It</a:t>
            </a:r>
            <a:r>
              <a:rPr b="0" i="1" lang="en-US" sz="4400" strike="noStrike" u="none">
                <a:solidFill>
                  <a:srgbClr val="ffcc66"/>
                </a:solidFill>
                <a:effectLst/>
                <a:uFillTx/>
                <a:latin typeface="Tahoma"/>
              </a:rPr>
              <a:t>  </a:t>
            </a:r>
            <a:endParaRPr b="0" i="1" lang="en-US" sz="4400" strike="noStrike" u="none">
              <a:solidFill>
                <a:srgbClr val="ffcc66"/>
              </a:solidFill>
              <a:effectLst/>
              <a:uFillTx/>
              <a:latin typeface="Tahoma"/>
            </a:endParaRPr>
          </a:p>
        </p:txBody>
      </p:sp>
      <p:graphicFrame>
        <p:nvGraphicFramePr>
          <p:cNvPr id="540" name=""/>
          <p:cNvGraphicFramePr/>
          <p:nvPr/>
        </p:nvGraphicFramePr>
        <p:xfrm>
          <a:off x="1143000" y="5578560"/>
          <a:ext cx="566640" cy="566640"/>
        </p:xfrm>
        <a:graphic>
          <a:graphicData uri="http://schemas.openxmlformats.org/presentationml/2006/ole">
            <p:oleObj r:id="rId1" spid="">
              <p:embed/>
              <p:pic>
                <p:nvPicPr>
                  <p:cNvPr id="541" name="" descr=""/>
                  <p:cNvPicPr/>
                  <p:nvPr/>
                </p:nvPicPr>
                <p:blipFill>
                  <a:blip r:embed="rId2"/>
                  <a:stretch/>
                </p:blipFill>
                <p:spPr>
                  <a:xfrm>
                    <a:off x="1143000" y="5578560"/>
                    <a:ext cx="566640" cy="566640"/>
                  </a:xfrm>
                  <a:prstGeom prst="rect">
                    <a:avLst/>
                  </a:prstGeom>
                  <a:noFill/>
                  <a:ln w="0">
                    <a:noFill/>
                  </a:ln>
                </p:spPr>
              </p:pic>
            </p:oleObj>
          </a:graphicData>
        </a:graphic>
      </p:graphicFrame>
      <p:graphicFrame>
        <p:nvGraphicFramePr>
          <p:cNvPr id="542" name=""/>
          <p:cNvGraphicFramePr/>
          <p:nvPr/>
        </p:nvGraphicFramePr>
        <p:xfrm>
          <a:off x="7315200" y="5578560"/>
          <a:ext cx="566640" cy="566640"/>
        </p:xfrm>
        <a:graphic>
          <a:graphicData uri="http://schemas.openxmlformats.org/presentationml/2006/ole">
            <p:oleObj r:id="rId3" spid="">
              <p:embed/>
              <p:pic>
                <p:nvPicPr>
                  <p:cNvPr id="543" name="" descr=""/>
                  <p:cNvPicPr/>
                  <p:nvPr/>
                </p:nvPicPr>
                <p:blipFill>
                  <a:blip r:embed="rId4"/>
                  <a:stretch/>
                </p:blipFill>
                <p:spPr>
                  <a:xfrm>
                    <a:off x="7315200" y="5578560"/>
                    <a:ext cx="566640" cy="566640"/>
                  </a:xfrm>
                  <a:prstGeom prst="rect">
                    <a:avLst/>
                  </a:prstGeom>
                  <a:noFill/>
                  <a:ln w="0">
                    <a:noFill/>
                  </a:ln>
                </p:spPr>
              </p:pic>
            </p:oleObj>
          </a:graphicData>
        </a:graphic>
      </p:graphicFrame>
      <p:sp>
        <p:nvSpPr>
          <p:cNvPr id="544" name=""/>
          <p:cNvSpPr/>
          <p:nvPr/>
        </p:nvSpPr>
        <p:spPr>
          <a:xfrm>
            <a:off x="1757520" y="5842080"/>
            <a:ext cx="5481360" cy="0"/>
          </a:xfrm>
          <a:prstGeom prst="line">
            <a:avLst/>
          </a:prstGeom>
          <a:ln w="12600">
            <a:solidFill>
              <a:srgbClr val="ffffcc"/>
            </a:solidFill>
            <a:miter/>
            <a:headEnd len="med" type="stealth" w="med"/>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545" name=""/>
          <p:cNvSpPr/>
          <p:nvPr/>
        </p:nvSpPr>
        <p:spPr>
          <a:xfrm>
            <a:off x="3336480" y="5702400"/>
            <a:ext cx="2345400" cy="306000"/>
          </a:xfrm>
          <a:prstGeom prst="rect">
            <a:avLst/>
          </a:prstGeom>
          <a:solidFill>
            <a:srgbClr val="ffffff"/>
          </a:solidFill>
          <a:ln w="0">
            <a:noFill/>
          </a:ln>
        </p:spPr>
        <p:style>
          <a:lnRef idx="0"/>
          <a:fillRef idx="0"/>
          <a:effectRef idx="0"/>
          <a:fontRef idx="minor"/>
        </p:style>
        <p:txBody>
          <a:bodyPr wrap="none" lIns="92160" rIns="92160" tIns="46080" bIns="460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ahoma"/>
              </a:rPr>
              <a:t>Monthly Cumulative Meters</a:t>
            </a:r>
            <a:endParaRPr b="0" lang="en-US" sz="1400" strike="noStrike" u="none">
              <a:solidFill>
                <a:srgbClr val="ffffcc"/>
              </a:solidFill>
              <a:effectLst/>
              <a:uFillTx/>
              <a:latin typeface="Tahoma"/>
            </a:endParaRPr>
          </a:p>
        </p:txBody>
      </p:sp>
      <p:sp>
        <p:nvSpPr>
          <p:cNvPr id="546" name=""/>
          <p:cNvSpPr/>
          <p:nvPr/>
        </p:nvSpPr>
        <p:spPr>
          <a:xfrm>
            <a:off x="533520" y="1600200"/>
            <a:ext cx="8153280" cy="2895480"/>
          </a:xfrm>
          <a:prstGeom prst="rect">
            <a:avLst/>
          </a:prstGeom>
          <a:noFill/>
          <a:ln w="0">
            <a:noFill/>
          </a:ln>
        </p:spPr>
        <p:style>
          <a:lnRef idx="0"/>
          <a:fillRef idx="0"/>
          <a:effectRef idx="0"/>
          <a:fontRef idx="minor"/>
        </p:style>
        <p:txBody>
          <a:bodyPr lIns="92160" rIns="92160" tIns="46080" bIns="46080" anchor="t">
            <a:noAutofit/>
          </a:bodyPr>
          <a:p>
            <a:pPr marL="343080" indent="-343080">
              <a:lnSpc>
                <a:spcPct val="90000"/>
              </a:lnSpc>
              <a:spcBef>
                <a:spcPts val="1500"/>
              </a:spcBef>
              <a:buClr>
                <a:srgbClr val="003366"/>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Interval values are hour-by-hour class average demand in kW</a:t>
            </a:r>
            <a:endParaRPr b="0" lang="en-US" sz="2400" strike="noStrike" u="none">
              <a:solidFill>
                <a:srgbClr val="ffffcc"/>
              </a:solidFill>
              <a:effectLst/>
              <a:uFillTx/>
              <a:latin typeface="Tahoma"/>
            </a:endParaRPr>
          </a:p>
          <a:p>
            <a:pPr marL="343080" indent="-343080">
              <a:lnSpc>
                <a:spcPct val="90000"/>
              </a:lnSpc>
              <a:spcBef>
                <a:spcPts val="1500"/>
              </a:spcBef>
              <a:buClr>
                <a:srgbClr val="003366"/>
              </a:buClr>
              <a:buSzPct val="7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Time intervals are in Pacific Standard Time</a:t>
            </a:r>
            <a:endParaRPr b="0" lang="en-US" sz="2400" strike="noStrike" u="none">
              <a:solidFill>
                <a:srgbClr val="ffffcc"/>
              </a:solidFill>
              <a:effectLst/>
              <a:uFillTx/>
              <a:latin typeface="Tahoma"/>
            </a:endParaRPr>
          </a:p>
          <a:p>
            <a:pPr lvl="1" marL="743040" indent="-285840">
              <a:lnSpc>
                <a:spcPct val="90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(1)</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Compute billing cycle usage</a:t>
            </a:r>
            <a:endParaRPr b="0" lang="en-US" sz="2400" strike="noStrike" u="none">
              <a:solidFill>
                <a:srgbClr val="ffffcc"/>
              </a:solidFill>
              <a:effectLst/>
              <a:uFillTx/>
              <a:latin typeface="Tahoma"/>
            </a:endParaRPr>
          </a:p>
          <a:p>
            <a:pPr lvl="1" marL="743040" indent="-285840">
              <a:lnSpc>
                <a:spcPct val="9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(2)</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Extract billing cycle load profile</a:t>
            </a:r>
            <a:endParaRPr b="0" lang="en-US" sz="2400" strike="noStrike" u="none">
              <a:solidFill>
                <a:srgbClr val="ffffcc"/>
              </a:solidFill>
              <a:effectLst/>
              <a:uFillTx/>
              <a:latin typeface="Tahoma"/>
            </a:endParaRPr>
          </a:p>
          <a:p>
            <a:pPr lvl="1" marL="743040" indent="-285840">
              <a:lnSpc>
                <a:spcPct val="9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(3)</a:t>
            </a:r>
            <a:r>
              <a:rPr b="0" lang="en-US" sz="2400" strike="noStrike" u="none">
                <a:solidFill>
                  <a:srgbClr val="ffffcc"/>
                </a:solidFill>
                <a:effectLst/>
                <a:uFillTx/>
                <a:latin typeface="Tahoma"/>
              </a:rPr>
              <a:t>	</a:t>
            </a:r>
            <a:r>
              <a:rPr b="0" lang="en-US" sz="2400" strike="noStrike" u="none">
                <a:solidFill>
                  <a:srgbClr val="ffffcc"/>
                </a:solidFill>
                <a:effectLst/>
                <a:uFillTx/>
                <a:latin typeface="Tahoma"/>
              </a:rPr>
              <a:t>Scale load profile to match usage</a:t>
            </a:r>
            <a:endParaRPr b="0" lang="en-US" sz="2400" strike="noStrike" u="none">
              <a:solidFill>
                <a:srgbClr val="ffffcc"/>
              </a:solidFill>
              <a:effectLst/>
              <a:uFillTx/>
              <a:latin typeface="Tahoma"/>
            </a:endParaRPr>
          </a:p>
          <a:p>
            <a:pPr marL="343080" indent="-343080">
              <a:lnSpc>
                <a:spcPct val="9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pic>
        <p:nvPicPr>
          <p:cNvPr id="547" name="" descr=""/>
          <p:cNvPicPr/>
          <p:nvPr/>
        </p:nvPicPr>
        <p:blipFill>
          <a:blip r:embed="rId5"/>
          <a:stretch/>
        </p:blipFill>
        <p:spPr>
          <a:xfrm>
            <a:off x="914400" y="4800600"/>
            <a:ext cx="7353360" cy="654120"/>
          </a:xfrm>
          <a:prstGeom prst="rect">
            <a:avLst/>
          </a:prstGeom>
          <a:noFill/>
          <a:ln w="0">
            <a:noFill/>
          </a:ln>
        </p:spPr>
      </p:pic>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548"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549"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50"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trike="noStrike" u="none">
                <a:solidFill>
                  <a:srgbClr val="ffcc66"/>
                </a:solidFill>
                <a:effectLst/>
                <a:uFillTx/>
                <a:latin typeface="Tahoma"/>
              </a:rPr>
              <a:t>SCE Dynamic Load Profiling</a:t>
            </a:r>
            <a:br>
              <a:rPr sz="2400"/>
            </a:br>
            <a:r>
              <a:rPr b="1" i="1" lang="en-US" sz="2400" strike="noStrike" u="none">
                <a:solidFill>
                  <a:srgbClr val="ffcc66"/>
                </a:solidFill>
                <a:effectLst/>
                <a:uFillTx/>
                <a:latin typeface="Tahoma"/>
              </a:rPr>
              <a:t>Normalized Load Profiles</a:t>
            </a:r>
            <a:br>
              <a:rPr sz="2400"/>
            </a:br>
            <a:r>
              <a:rPr b="1" i="1" lang="en-US" sz="2400" strike="noStrike" u="none">
                <a:solidFill>
                  <a:srgbClr val="ffcc66"/>
                </a:solidFill>
                <a:effectLst/>
                <a:uFillTx/>
                <a:latin typeface="Tahoma"/>
              </a:rPr>
              <a:t>System Peak Day, 31AUG1998</a:t>
            </a:r>
            <a:endParaRPr b="0" i="1" lang="en-US" sz="2400" strike="noStrike" u="none">
              <a:solidFill>
                <a:srgbClr val="ffcc66"/>
              </a:solidFill>
              <a:effectLst/>
              <a:uFillTx/>
              <a:latin typeface="Tahoma"/>
            </a:endParaRPr>
          </a:p>
        </p:txBody>
      </p:sp>
      <p:grpSp>
        <p:nvGrpSpPr>
          <p:cNvPr id="551" name=""/>
          <p:cNvGrpSpPr/>
          <p:nvPr/>
        </p:nvGrpSpPr>
        <p:grpSpPr>
          <a:xfrm>
            <a:off x="732240" y="1600200"/>
            <a:ext cx="7732440" cy="4693680"/>
            <a:chOff x="732240" y="1600200"/>
            <a:chExt cx="7732440" cy="4693680"/>
          </a:xfrm>
        </p:grpSpPr>
        <p:sp>
          <p:nvSpPr>
            <p:cNvPr id="552" name=""/>
            <p:cNvSpPr/>
            <p:nvPr/>
          </p:nvSpPr>
          <p:spPr>
            <a:xfrm>
              <a:off x="2462040" y="6080040"/>
              <a:ext cx="90216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Arial"/>
                </a:rPr>
                <a:t>DOM--S//M</a:t>
              </a:r>
              <a:endParaRPr b="0" lang="en-US" sz="1400" strike="noStrike" u="none">
                <a:solidFill>
                  <a:srgbClr val="ffffcc"/>
                </a:solidFill>
                <a:effectLst/>
                <a:uFillTx/>
                <a:latin typeface="Tahoma"/>
              </a:endParaRPr>
            </a:p>
          </p:txBody>
        </p:sp>
        <p:sp>
          <p:nvSpPr>
            <p:cNvPr id="553" name=""/>
            <p:cNvSpPr/>
            <p:nvPr/>
          </p:nvSpPr>
          <p:spPr>
            <a:xfrm>
              <a:off x="5381280" y="6080040"/>
              <a:ext cx="41688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Arial"/>
                </a:rPr>
                <a:t>GS-1</a:t>
              </a:r>
              <a:endParaRPr b="0" lang="en-US" sz="1400" strike="noStrike" u="none">
                <a:solidFill>
                  <a:srgbClr val="ffffcc"/>
                </a:solidFill>
                <a:effectLst/>
                <a:uFillTx/>
                <a:latin typeface="Tahoma"/>
              </a:endParaRPr>
            </a:p>
          </p:txBody>
        </p:sp>
        <p:sp>
          <p:nvSpPr>
            <p:cNvPr id="554" name=""/>
            <p:cNvSpPr/>
            <p:nvPr/>
          </p:nvSpPr>
          <p:spPr>
            <a:xfrm>
              <a:off x="7838640" y="6078240"/>
              <a:ext cx="416880" cy="2138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Arial"/>
                </a:rPr>
                <a:t>GS-2</a:t>
              </a:r>
              <a:endParaRPr b="0" lang="en-US" sz="1400" strike="noStrike" u="none">
                <a:solidFill>
                  <a:srgbClr val="ffffcc"/>
                </a:solidFill>
                <a:effectLst/>
                <a:uFillTx/>
                <a:latin typeface="Tahoma"/>
              </a:endParaRPr>
            </a:p>
          </p:txBody>
        </p:sp>
        <p:sp>
          <p:nvSpPr>
            <p:cNvPr id="555" name=""/>
            <p:cNvSpPr/>
            <p:nvPr/>
          </p:nvSpPr>
          <p:spPr>
            <a:xfrm flipH="1">
              <a:off x="1031760" y="6151320"/>
              <a:ext cx="1175040" cy="12960"/>
            </a:xfrm>
            <a:prstGeom prst="rect">
              <a:avLst/>
            </a:prstGeom>
            <a:solidFill>
              <a:srgbClr val="ff0000"/>
            </a:solidFill>
            <a:ln w="12600">
              <a:solidFill>
                <a:srgbClr val="ff00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56" name=""/>
            <p:cNvSpPr/>
            <p:nvPr/>
          </p:nvSpPr>
          <p:spPr>
            <a:xfrm flipH="1">
              <a:off x="3976560" y="6151320"/>
              <a:ext cx="3816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57" name=""/>
            <p:cNvSpPr/>
            <p:nvPr/>
          </p:nvSpPr>
          <p:spPr>
            <a:xfrm flipH="1">
              <a:off x="4106160" y="6151320"/>
              <a:ext cx="4140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58" name=""/>
            <p:cNvSpPr/>
            <p:nvPr/>
          </p:nvSpPr>
          <p:spPr>
            <a:xfrm flipH="1">
              <a:off x="4240080" y="6151320"/>
              <a:ext cx="3816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59" name=""/>
            <p:cNvSpPr/>
            <p:nvPr/>
          </p:nvSpPr>
          <p:spPr>
            <a:xfrm flipH="1">
              <a:off x="4373640" y="6151320"/>
              <a:ext cx="3816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0" name=""/>
            <p:cNvSpPr/>
            <p:nvPr/>
          </p:nvSpPr>
          <p:spPr>
            <a:xfrm flipH="1">
              <a:off x="4502880" y="6151320"/>
              <a:ext cx="4140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1" name=""/>
            <p:cNvSpPr/>
            <p:nvPr/>
          </p:nvSpPr>
          <p:spPr>
            <a:xfrm flipH="1">
              <a:off x="4637160" y="6151320"/>
              <a:ext cx="3816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2" name=""/>
            <p:cNvSpPr/>
            <p:nvPr/>
          </p:nvSpPr>
          <p:spPr>
            <a:xfrm flipH="1">
              <a:off x="4768920" y="6151320"/>
              <a:ext cx="3960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3" name=""/>
            <p:cNvSpPr/>
            <p:nvPr/>
          </p:nvSpPr>
          <p:spPr>
            <a:xfrm flipH="1">
              <a:off x="4899960" y="6151320"/>
              <a:ext cx="4140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4" name=""/>
            <p:cNvSpPr/>
            <p:nvPr/>
          </p:nvSpPr>
          <p:spPr>
            <a:xfrm flipH="1">
              <a:off x="5032440" y="6151320"/>
              <a:ext cx="3960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5" name=""/>
            <p:cNvSpPr/>
            <p:nvPr/>
          </p:nvSpPr>
          <p:spPr>
            <a:xfrm>
              <a:off x="5162760" y="6151320"/>
              <a:ext cx="12600" cy="12960"/>
            </a:xfrm>
            <a:prstGeom prst="rect">
              <a:avLst/>
            </a:prstGeom>
            <a:solidFill>
              <a:srgbClr val="00ff00"/>
            </a:solidFill>
            <a:ln w="12600">
              <a:solidFill>
                <a:srgbClr val="00ff00"/>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6" name=""/>
            <p:cNvSpPr/>
            <p:nvPr/>
          </p:nvSpPr>
          <p:spPr>
            <a:xfrm flipH="1">
              <a:off x="6434280" y="6151320"/>
              <a:ext cx="41040" cy="12960"/>
            </a:xfrm>
            <a:prstGeom prst="rect">
              <a:avLst/>
            </a:prstGeom>
            <a:solidFill>
              <a:srgbClr val="0000ff"/>
            </a:solidFill>
            <a:ln w="12600">
              <a:solidFill>
                <a:srgbClr val="0000ff"/>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7" name=""/>
            <p:cNvSpPr/>
            <p:nvPr/>
          </p:nvSpPr>
          <p:spPr>
            <a:xfrm flipH="1">
              <a:off x="6592320" y="6151320"/>
              <a:ext cx="220680" cy="12960"/>
            </a:xfrm>
            <a:prstGeom prst="rect">
              <a:avLst/>
            </a:prstGeom>
            <a:solidFill>
              <a:srgbClr val="0000ff"/>
            </a:solidFill>
            <a:ln w="12600">
              <a:solidFill>
                <a:srgbClr val="0000ff"/>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8" name=""/>
            <p:cNvSpPr/>
            <p:nvPr/>
          </p:nvSpPr>
          <p:spPr>
            <a:xfrm flipH="1">
              <a:off x="6931080" y="6151320"/>
              <a:ext cx="39600" cy="12960"/>
            </a:xfrm>
            <a:prstGeom prst="rect">
              <a:avLst/>
            </a:prstGeom>
            <a:solidFill>
              <a:srgbClr val="0000ff"/>
            </a:solidFill>
            <a:ln w="12600">
              <a:solidFill>
                <a:srgbClr val="0000ff"/>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69" name=""/>
            <p:cNvSpPr/>
            <p:nvPr/>
          </p:nvSpPr>
          <p:spPr>
            <a:xfrm flipH="1">
              <a:off x="7085880" y="6151320"/>
              <a:ext cx="222120" cy="12960"/>
            </a:xfrm>
            <a:prstGeom prst="rect">
              <a:avLst/>
            </a:prstGeom>
            <a:solidFill>
              <a:srgbClr val="0000ff"/>
            </a:solidFill>
            <a:ln w="12600">
              <a:solidFill>
                <a:srgbClr val="0000ff"/>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70" name=""/>
            <p:cNvSpPr/>
            <p:nvPr/>
          </p:nvSpPr>
          <p:spPr>
            <a:xfrm flipH="1">
              <a:off x="7426440" y="6151320"/>
              <a:ext cx="41040" cy="12960"/>
            </a:xfrm>
            <a:prstGeom prst="rect">
              <a:avLst/>
            </a:prstGeom>
            <a:solidFill>
              <a:srgbClr val="0000ff"/>
            </a:solidFill>
            <a:ln w="12600">
              <a:solidFill>
                <a:srgbClr val="0000ff"/>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71" name=""/>
            <p:cNvSpPr/>
            <p:nvPr/>
          </p:nvSpPr>
          <p:spPr>
            <a:xfrm flipH="1">
              <a:off x="7583400" y="6151320"/>
              <a:ext cx="154080" cy="12960"/>
            </a:xfrm>
            <a:prstGeom prst="rect">
              <a:avLst/>
            </a:prstGeom>
            <a:solidFill>
              <a:srgbClr val="0000ff"/>
            </a:solidFill>
            <a:ln w="12600">
              <a:solidFill>
                <a:srgbClr val="0000ff"/>
              </a:solidFill>
              <a:miter/>
            </a:ln>
          </p:spPr>
          <p:style>
            <a:lnRef idx="0"/>
            <a:fillRef idx="0"/>
            <a:effectRef idx="0"/>
            <a:fontRef idx="minor"/>
          </p:style>
          <p:txBody>
            <a:bodyPr wrap="none" lIns="90360" rIns="90360" tIns="-31320" bIns="-3132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72" name=""/>
            <p:cNvSpPr/>
            <p:nvPr/>
          </p:nvSpPr>
          <p:spPr>
            <a:xfrm>
              <a:off x="1274760" y="1950840"/>
              <a:ext cx="1800" cy="3252960"/>
            </a:xfrm>
            <a:prstGeom prst="rect">
              <a:avLst/>
            </a:prstGeom>
            <a:solidFill>
              <a:srgbClr val="000000"/>
            </a:solidFill>
            <a:ln w="12600">
              <a:solidFill>
                <a:srgbClr val="ffffcc"/>
              </a:solidFill>
              <a:miter/>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573" name=""/>
            <p:cNvSpPr/>
            <p:nvPr/>
          </p:nvSpPr>
          <p:spPr>
            <a:xfrm flipH="1">
              <a:off x="1166400" y="5127480"/>
              <a:ext cx="10980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574" name=""/>
            <p:cNvSpPr/>
            <p:nvPr/>
          </p:nvSpPr>
          <p:spPr>
            <a:xfrm flipH="1">
              <a:off x="1166400" y="4870440"/>
              <a:ext cx="10980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575" name=""/>
            <p:cNvSpPr/>
            <p:nvPr/>
          </p:nvSpPr>
          <p:spPr>
            <a:xfrm flipH="1">
              <a:off x="1166400" y="4611600"/>
              <a:ext cx="10980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576" name=""/>
            <p:cNvSpPr/>
            <p:nvPr/>
          </p:nvSpPr>
          <p:spPr>
            <a:xfrm flipH="1">
              <a:off x="1166400" y="4352760"/>
              <a:ext cx="10980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577" name=""/>
            <p:cNvSpPr/>
            <p:nvPr/>
          </p:nvSpPr>
          <p:spPr>
            <a:xfrm flipH="1">
              <a:off x="1166400" y="4093920"/>
              <a:ext cx="109800" cy="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578" name=""/>
            <p:cNvSpPr/>
            <p:nvPr/>
          </p:nvSpPr>
          <p:spPr>
            <a:xfrm flipH="1">
              <a:off x="1166400" y="3835080"/>
              <a:ext cx="109800" cy="1800"/>
            </a:xfrm>
            <a:prstGeom prst="line">
              <a:avLst/>
            </a:prstGeom>
            <a:ln w="12600">
              <a:solidFill>
                <a:srgbClr val="ffffcc"/>
              </a:solidFill>
              <a:miter/>
            </a:ln>
          </p:spPr>
          <p:style>
            <a:lnRef idx="0"/>
            <a:fillRef idx="0"/>
            <a:effectRef idx="0"/>
            <a:fontRef idx="minor"/>
          </p:style>
          <p:txBody>
            <a:bodyPr lIns="90000" rIns="90000" tIns="-45000" bIns="-45000" anchor="ctr">
              <a:noAutofit/>
            </a:bodyPr>
            <a:p>
              <a:endParaRPr b="0" lang="en-US" sz="2400" strike="noStrike" u="none">
                <a:solidFill>
                  <a:srgbClr val="ffffcc"/>
                </a:solidFill>
                <a:effectLst/>
                <a:uFillTx/>
                <a:latin typeface="Tahoma"/>
              </a:endParaRPr>
            </a:p>
          </p:txBody>
        </p:sp>
        <p:sp>
          <p:nvSpPr>
            <p:cNvPr id="579" name=""/>
            <p:cNvSpPr/>
            <p:nvPr/>
          </p:nvSpPr>
          <p:spPr>
            <a:xfrm flipH="1">
              <a:off x="1166400" y="3576600"/>
              <a:ext cx="10980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580" name=""/>
            <p:cNvSpPr/>
            <p:nvPr/>
          </p:nvSpPr>
          <p:spPr>
            <a:xfrm flipH="1">
              <a:off x="1166400" y="3317760"/>
              <a:ext cx="10980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581" name=""/>
            <p:cNvSpPr/>
            <p:nvPr/>
          </p:nvSpPr>
          <p:spPr>
            <a:xfrm flipH="1">
              <a:off x="1166400" y="3060720"/>
              <a:ext cx="109800" cy="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582" name=""/>
            <p:cNvSpPr/>
            <p:nvPr/>
          </p:nvSpPr>
          <p:spPr>
            <a:xfrm flipH="1">
              <a:off x="1166400" y="2801880"/>
              <a:ext cx="10980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583" name=""/>
            <p:cNvSpPr/>
            <p:nvPr/>
          </p:nvSpPr>
          <p:spPr>
            <a:xfrm flipH="1">
              <a:off x="1166400" y="2543040"/>
              <a:ext cx="109800" cy="1440"/>
            </a:xfrm>
            <a:prstGeom prst="line">
              <a:avLst/>
            </a:prstGeom>
            <a:ln w="12600">
              <a:solidFill>
                <a:srgbClr val="ffffcc"/>
              </a:solidFill>
              <a:miter/>
            </a:ln>
          </p:spPr>
          <p:style>
            <a:lnRef idx="0"/>
            <a:fillRef idx="0"/>
            <a:effectRef idx="0"/>
            <a:fontRef idx="minor"/>
          </p:style>
          <p:txBody>
            <a:bodyPr lIns="90000" rIns="90000" tIns="-45360" bIns="-45360" anchor="ctr">
              <a:noAutofit/>
            </a:bodyPr>
            <a:p>
              <a:endParaRPr b="0" lang="en-US" sz="2400" strike="noStrike" u="none">
                <a:solidFill>
                  <a:srgbClr val="ffffcc"/>
                </a:solidFill>
                <a:effectLst/>
                <a:uFillTx/>
                <a:latin typeface="Tahoma"/>
              </a:endParaRPr>
            </a:p>
          </p:txBody>
        </p:sp>
        <p:sp>
          <p:nvSpPr>
            <p:cNvPr id="584" name=""/>
            <p:cNvSpPr/>
            <p:nvPr/>
          </p:nvSpPr>
          <p:spPr>
            <a:xfrm flipH="1">
              <a:off x="1166400" y="2284200"/>
              <a:ext cx="109800" cy="1800"/>
            </a:xfrm>
            <a:prstGeom prst="line">
              <a:avLst/>
            </a:prstGeom>
            <a:ln w="12600">
              <a:solidFill>
                <a:srgbClr val="ffffcc"/>
              </a:solidFill>
              <a:miter/>
            </a:ln>
          </p:spPr>
          <p:style>
            <a:lnRef idx="0"/>
            <a:fillRef idx="0"/>
            <a:effectRef idx="0"/>
            <a:fontRef idx="minor"/>
          </p:style>
          <p:txBody>
            <a:bodyPr lIns="90000" rIns="90000" tIns="-45000" bIns="-45000" anchor="ctr">
              <a:noAutofit/>
            </a:bodyPr>
            <a:p>
              <a:endParaRPr b="0" lang="en-US" sz="2400" strike="noStrike" u="none">
                <a:solidFill>
                  <a:srgbClr val="ffffcc"/>
                </a:solidFill>
                <a:effectLst/>
                <a:uFillTx/>
                <a:latin typeface="Tahoma"/>
              </a:endParaRPr>
            </a:p>
          </p:txBody>
        </p:sp>
        <p:sp>
          <p:nvSpPr>
            <p:cNvPr id="585" name=""/>
            <p:cNvSpPr/>
            <p:nvPr/>
          </p:nvSpPr>
          <p:spPr>
            <a:xfrm flipH="1">
              <a:off x="1166400" y="2025360"/>
              <a:ext cx="109800" cy="1800"/>
            </a:xfrm>
            <a:prstGeom prst="line">
              <a:avLst/>
            </a:prstGeom>
            <a:ln w="12600">
              <a:solidFill>
                <a:srgbClr val="ffffcc"/>
              </a:solidFill>
              <a:miter/>
            </a:ln>
          </p:spPr>
          <p:style>
            <a:lnRef idx="0"/>
            <a:fillRef idx="0"/>
            <a:effectRef idx="0"/>
            <a:fontRef idx="minor"/>
          </p:style>
          <p:txBody>
            <a:bodyPr lIns="90000" rIns="90000" tIns="-45000" bIns="-45000" anchor="ctr">
              <a:noAutofit/>
            </a:bodyPr>
            <a:p>
              <a:endParaRPr b="0" lang="en-US" sz="2400" strike="noStrike" u="none">
                <a:solidFill>
                  <a:srgbClr val="ffffcc"/>
                </a:solidFill>
                <a:effectLst/>
                <a:uFillTx/>
                <a:latin typeface="Tahoma"/>
              </a:endParaRPr>
            </a:p>
          </p:txBody>
        </p:sp>
        <p:sp>
          <p:nvSpPr>
            <p:cNvPr id="586" name=""/>
            <p:cNvSpPr/>
            <p:nvPr/>
          </p:nvSpPr>
          <p:spPr>
            <a:xfrm>
              <a:off x="969120" y="505296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50</a:t>
              </a:r>
              <a:endParaRPr b="0" lang="en-US" sz="1200" strike="noStrike" u="none">
                <a:solidFill>
                  <a:srgbClr val="ffffcc"/>
                </a:solidFill>
                <a:effectLst/>
                <a:uFillTx/>
                <a:latin typeface="Tahoma"/>
              </a:endParaRPr>
            </a:p>
          </p:txBody>
        </p:sp>
        <p:sp>
          <p:nvSpPr>
            <p:cNvPr id="587" name=""/>
            <p:cNvSpPr/>
            <p:nvPr/>
          </p:nvSpPr>
          <p:spPr>
            <a:xfrm>
              <a:off x="969120" y="479556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60</a:t>
              </a:r>
              <a:endParaRPr b="0" lang="en-US" sz="1200" strike="noStrike" u="none">
                <a:solidFill>
                  <a:srgbClr val="ffffcc"/>
                </a:solidFill>
                <a:effectLst/>
                <a:uFillTx/>
                <a:latin typeface="Tahoma"/>
              </a:endParaRPr>
            </a:p>
          </p:txBody>
        </p:sp>
        <p:sp>
          <p:nvSpPr>
            <p:cNvPr id="588" name=""/>
            <p:cNvSpPr/>
            <p:nvPr/>
          </p:nvSpPr>
          <p:spPr>
            <a:xfrm>
              <a:off x="969120" y="453708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70</a:t>
              </a:r>
              <a:endParaRPr b="0" lang="en-US" sz="1200" strike="noStrike" u="none">
                <a:solidFill>
                  <a:srgbClr val="ffffcc"/>
                </a:solidFill>
                <a:effectLst/>
                <a:uFillTx/>
                <a:latin typeface="Tahoma"/>
              </a:endParaRPr>
            </a:p>
          </p:txBody>
        </p:sp>
        <p:sp>
          <p:nvSpPr>
            <p:cNvPr id="589" name=""/>
            <p:cNvSpPr/>
            <p:nvPr/>
          </p:nvSpPr>
          <p:spPr>
            <a:xfrm>
              <a:off x="969120" y="427824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80</a:t>
              </a:r>
              <a:endParaRPr b="0" lang="en-US" sz="1200" strike="noStrike" u="none">
                <a:solidFill>
                  <a:srgbClr val="ffffcc"/>
                </a:solidFill>
                <a:effectLst/>
                <a:uFillTx/>
                <a:latin typeface="Tahoma"/>
              </a:endParaRPr>
            </a:p>
          </p:txBody>
        </p:sp>
        <p:sp>
          <p:nvSpPr>
            <p:cNvPr id="590" name=""/>
            <p:cNvSpPr/>
            <p:nvPr/>
          </p:nvSpPr>
          <p:spPr>
            <a:xfrm>
              <a:off x="969120" y="4020840"/>
              <a:ext cx="1702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90</a:t>
              </a:r>
              <a:endParaRPr b="0" lang="en-US" sz="1200" strike="noStrike" u="none">
                <a:solidFill>
                  <a:srgbClr val="ffffcc"/>
                </a:solidFill>
                <a:effectLst/>
                <a:uFillTx/>
                <a:latin typeface="Tahoma"/>
              </a:endParaRPr>
            </a:p>
          </p:txBody>
        </p:sp>
        <p:sp>
          <p:nvSpPr>
            <p:cNvPr id="591" name=""/>
            <p:cNvSpPr/>
            <p:nvPr/>
          </p:nvSpPr>
          <p:spPr>
            <a:xfrm>
              <a:off x="842760" y="3762360"/>
              <a:ext cx="2548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100</a:t>
              </a:r>
              <a:endParaRPr b="0" lang="en-US" sz="1200" strike="noStrike" u="none">
                <a:solidFill>
                  <a:srgbClr val="ffffcc"/>
                </a:solidFill>
                <a:effectLst/>
                <a:uFillTx/>
                <a:latin typeface="Tahoma"/>
              </a:endParaRPr>
            </a:p>
          </p:txBody>
        </p:sp>
        <p:sp>
          <p:nvSpPr>
            <p:cNvPr id="592" name=""/>
            <p:cNvSpPr/>
            <p:nvPr/>
          </p:nvSpPr>
          <p:spPr>
            <a:xfrm>
              <a:off x="842760" y="3503520"/>
              <a:ext cx="2548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110</a:t>
              </a:r>
              <a:endParaRPr b="0" lang="en-US" sz="1200" strike="noStrike" u="none">
                <a:solidFill>
                  <a:srgbClr val="ffffcc"/>
                </a:solidFill>
                <a:effectLst/>
                <a:uFillTx/>
                <a:latin typeface="Tahoma"/>
              </a:endParaRPr>
            </a:p>
          </p:txBody>
        </p:sp>
        <p:sp>
          <p:nvSpPr>
            <p:cNvPr id="593" name=""/>
            <p:cNvSpPr/>
            <p:nvPr/>
          </p:nvSpPr>
          <p:spPr>
            <a:xfrm>
              <a:off x="842760" y="3243240"/>
              <a:ext cx="2548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120</a:t>
              </a:r>
              <a:endParaRPr b="0" lang="en-US" sz="1200" strike="noStrike" u="none">
                <a:solidFill>
                  <a:srgbClr val="ffffcc"/>
                </a:solidFill>
                <a:effectLst/>
                <a:uFillTx/>
                <a:latin typeface="Tahoma"/>
              </a:endParaRPr>
            </a:p>
          </p:txBody>
        </p:sp>
        <p:sp>
          <p:nvSpPr>
            <p:cNvPr id="594" name=""/>
            <p:cNvSpPr/>
            <p:nvPr/>
          </p:nvSpPr>
          <p:spPr>
            <a:xfrm>
              <a:off x="842760" y="2985840"/>
              <a:ext cx="2548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130</a:t>
              </a:r>
              <a:endParaRPr b="0" lang="en-US" sz="1200" strike="noStrike" u="none">
                <a:solidFill>
                  <a:srgbClr val="ffffcc"/>
                </a:solidFill>
                <a:effectLst/>
                <a:uFillTx/>
                <a:latin typeface="Tahoma"/>
              </a:endParaRPr>
            </a:p>
          </p:txBody>
        </p:sp>
        <p:sp>
          <p:nvSpPr>
            <p:cNvPr id="595" name=""/>
            <p:cNvSpPr/>
            <p:nvPr/>
          </p:nvSpPr>
          <p:spPr>
            <a:xfrm>
              <a:off x="842760" y="2727000"/>
              <a:ext cx="2548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140</a:t>
              </a:r>
              <a:endParaRPr b="0" lang="en-US" sz="1200" strike="noStrike" u="none">
                <a:solidFill>
                  <a:srgbClr val="ffffcc"/>
                </a:solidFill>
                <a:effectLst/>
                <a:uFillTx/>
                <a:latin typeface="Tahoma"/>
              </a:endParaRPr>
            </a:p>
          </p:txBody>
        </p:sp>
        <p:sp>
          <p:nvSpPr>
            <p:cNvPr id="596" name=""/>
            <p:cNvSpPr/>
            <p:nvPr/>
          </p:nvSpPr>
          <p:spPr>
            <a:xfrm>
              <a:off x="842760" y="2468520"/>
              <a:ext cx="2548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150</a:t>
              </a:r>
              <a:endParaRPr b="0" lang="en-US" sz="1200" strike="noStrike" u="none">
                <a:solidFill>
                  <a:srgbClr val="ffffcc"/>
                </a:solidFill>
                <a:effectLst/>
                <a:uFillTx/>
                <a:latin typeface="Tahoma"/>
              </a:endParaRPr>
            </a:p>
          </p:txBody>
        </p:sp>
        <p:sp>
          <p:nvSpPr>
            <p:cNvPr id="597" name=""/>
            <p:cNvSpPr/>
            <p:nvPr/>
          </p:nvSpPr>
          <p:spPr>
            <a:xfrm>
              <a:off x="842760" y="2209680"/>
              <a:ext cx="2548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160</a:t>
              </a:r>
              <a:endParaRPr b="0" lang="en-US" sz="1200" strike="noStrike" u="none">
                <a:solidFill>
                  <a:srgbClr val="ffffcc"/>
                </a:solidFill>
                <a:effectLst/>
                <a:uFillTx/>
                <a:latin typeface="Tahoma"/>
              </a:endParaRPr>
            </a:p>
          </p:txBody>
        </p:sp>
        <p:sp>
          <p:nvSpPr>
            <p:cNvPr id="598" name=""/>
            <p:cNvSpPr/>
            <p:nvPr/>
          </p:nvSpPr>
          <p:spPr>
            <a:xfrm>
              <a:off x="842760" y="1950840"/>
              <a:ext cx="2548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170</a:t>
              </a:r>
              <a:endParaRPr b="0" lang="en-US" sz="1200" strike="noStrike" u="none">
                <a:solidFill>
                  <a:srgbClr val="ffffcc"/>
                </a:solidFill>
                <a:effectLst/>
                <a:uFillTx/>
                <a:latin typeface="Tahoma"/>
              </a:endParaRPr>
            </a:p>
          </p:txBody>
        </p:sp>
        <p:sp>
          <p:nvSpPr>
            <p:cNvPr id="599" name=""/>
            <p:cNvSpPr/>
            <p:nvPr/>
          </p:nvSpPr>
          <p:spPr>
            <a:xfrm flipH="1">
              <a:off x="1289160" y="5216400"/>
              <a:ext cx="7175520" cy="12600"/>
            </a:xfrm>
            <a:prstGeom prst="rect">
              <a:avLst/>
            </a:prstGeom>
            <a:solidFill>
              <a:srgbClr val="000000"/>
            </a:solidFill>
            <a:ln w="12600">
              <a:solidFill>
                <a:srgbClr val="ffffcc"/>
              </a:solidFill>
              <a:miter/>
            </a:ln>
          </p:spPr>
          <p:style>
            <a:lnRef idx="0"/>
            <a:fillRef idx="0"/>
            <a:effectRef idx="0"/>
            <a:fontRef idx="minor"/>
          </p:style>
          <p:txBody>
            <a:bodyPr wrap="none" lIns="90360" rIns="90360" tIns="-31680" bIns="-316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600" name=""/>
            <p:cNvSpPr/>
            <p:nvPr/>
          </p:nvSpPr>
          <p:spPr>
            <a:xfrm>
              <a:off x="1387440" y="5219640"/>
              <a:ext cx="1800" cy="83880"/>
            </a:xfrm>
            <a:prstGeom prst="line">
              <a:avLst/>
            </a:prstGeom>
            <a:ln w="12600">
              <a:solidFill>
                <a:srgbClr val="ffffcc"/>
              </a:solidFill>
              <a:miter/>
            </a:ln>
          </p:spPr>
          <p:style>
            <a:lnRef idx="0"/>
            <a:fillRef idx="0"/>
            <a:effectRef idx="0"/>
            <a:fontRef idx="minor"/>
          </p:style>
          <p:txBody>
            <a:bodyPr lIns="90000" rIns="90000" tIns="37080" bIns="37080" anchor="ctr">
              <a:noAutofit/>
            </a:bodyPr>
            <a:p>
              <a:endParaRPr b="0" lang="en-US" sz="2400" strike="noStrike" u="none">
                <a:solidFill>
                  <a:srgbClr val="ffffcc"/>
                </a:solidFill>
                <a:effectLst/>
                <a:uFillTx/>
                <a:latin typeface="Tahoma"/>
              </a:endParaRPr>
            </a:p>
          </p:txBody>
        </p:sp>
        <p:sp>
          <p:nvSpPr>
            <p:cNvPr id="601" name=""/>
            <p:cNvSpPr/>
            <p:nvPr/>
          </p:nvSpPr>
          <p:spPr>
            <a:xfrm flipV="1">
              <a:off x="167796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02" name=""/>
            <p:cNvSpPr/>
            <p:nvPr/>
          </p:nvSpPr>
          <p:spPr>
            <a:xfrm flipV="1">
              <a:off x="197028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03" name=""/>
            <p:cNvSpPr/>
            <p:nvPr/>
          </p:nvSpPr>
          <p:spPr>
            <a:xfrm>
              <a:off x="2260800" y="5219640"/>
              <a:ext cx="1440" cy="83880"/>
            </a:xfrm>
            <a:prstGeom prst="line">
              <a:avLst/>
            </a:prstGeom>
            <a:ln w="12600">
              <a:solidFill>
                <a:srgbClr val="ffffcc"/>
              </a:solidFill>
              <a:miter/>
            </a:ln>
          </p:spPr>
          <p:style>
            <a:lnRef idx="0"/>
            <a:fillRef idx="0"/>
            <a:effectRef idx="0"/>
            <a:fontRef idx="minor"/>
          </p:style>
          <p:txBody>
            <a:bodyPr lIns="90000" rIns="90000" tIns="37080" bIns="37080" anchor="ctr">
              <a:noAutofit/>
            </a:bodyPr>
            <a:p>
              <a:endParaRPr b="0" lang="en-US" sz="2400" strike="noStrike" u="none">
                <a:solidFill>
                  <a:srgbClr val="ffffcc"/>
                </a:solidFill>
                <a:effectLst/>
                <a:uFillTx/>
                <a:latin typeface="Tahoma"/>
              </a:endParaRPr>
            </a:p>
          </p:txBody>
        </p:sp>
        <p:sp>
          <p:nvSpPr>
            <p:cNvPr id="604" name=""/>
            <p:cNvSpPr/>
            <p:nvPr/>
          </p:nvSpPr>
          <p:spPr>
            <a:xfrm flipV="1">
              <a:off x="254952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05" name=""/>
            <p:cNvSpPr/>
            <p:nvPr/>
          </p:nvSpPr>
          <p:spPr>
            <a:xfrm flipV="1">
              <a:off x="284004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06" name=""/>
            <p:cNvSpPr/>
            <p:nvPr/>
          </p:nvSpPr>
          <p:spPr>
            <a:xfrm>
              <a:off x="3132000" y="5219640"/>
              <a:ext cx="1800" cy="83880"/>
            </a:xfrm>
            <a:prstGeom prst="line">
              <a:avLst/>
            </a:prstGeom>
            <a:ln w="12600">
              <a:solidFill>
                <a:srgbClr val="ffffcc"/>
              </a:solidFill>
              <a:miter/>
            </a:ln>
          </p:spPr>
          <p:style>
            <a:lnRef idx="0"/>
            <a:fillRef idx="0"/>
            <a:effectRef idx="0"/>
            <a:fontRef idx="minor"/>
          </p:style>
          <p:txBody>
            <a:bodyPr lIns="90000" rIns="90000" tIns="37080" bIns="37080" anchor="ctr">
              <a:noAutofit/>
            </a:bodyPr>
            <a:p>
              <a:endParaRPr b="0" lang="en-US" sz="2400" strike="noStrike" u="none">
                <a:solidFill>
                  <a:srgbClr val="ffffcc"/>
                </a:solidFill>
                <a:effectLst/>
                <a:uFillTx/>
                <a:latin typeface="Tahoma"/>
              </a:endParaRPr>
            </a:p>
          </p:txBody>
        </p:sp>
        <p:sp>
          <p:nvSpPr>
            <p:cNvPr id="607" name=""/>
            <p:cNvSpPr/>
            <p:nvPr/>
          </p:nvSpPr>
          <p:spPr>
            <a:xfrm flipV="1">
              <a:off x="342252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08" name=""/>
            <p:cNvSpPr/>
            <p:nvPr/>
          </p:nvSpPr>
          <p:spPr>
            <a:xfrm flipV="1">
              <a:off x="371484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09" name=""/>
            <p:cNvSpPr/>
            <p:nvPr/>
          </p:nvSpPr>
          <p:spPr>
            <a:xfrm>
              <a:off x="4005360" y="5219640"/>
              <a:ext cx="1440" cy="83880"/>
            </a:xfrm>
            <a:prstGeom prst="line">
              <a:avLst/>
            </a:prstGeom>
            <a:ln w="12600">
              <a:solidFill>
                <a:srgbClr val="ffffcc"/>
              </a:solidFill>
              <a:miter/>
            </a:ln>
          </p:spPr>
          <p:style>
            <a:lnRef idx="0"/>
            <a:fillRef idx="0"/>
            <a:effectRef idx="0"/>
            <a:fontRef idx="minor"/>
          </p:style>
          <p:txBody>
            <a:bodyPr lIns="90000" rIns="90000" tIns="37080" bIns="37080" anchor="ctr">
              <a:noAutofit/>
            </a:bodyPr>
            <a:p>
              <a:endParaRPr b="0" lang="en-US" sz="2400" strike="noStrike" u="none">
                <a:solidFill>
                  <a:srgbClr val="ffffcc"/>
                </a:solidFill>
                <a:effectLst/>
                <a:uFillTx/>
                <a:latin typeface="Tahoma"/>
              </a:endParaRPr>
            </a:p>
          </p:txBody>
        </p:sp>
        <p:sp>
          <p:nvSpPr>
            <p:cNvPr id="610" name=""/>
            <p:cNvSpPr/>
            <p:nvPr/>
          </p:nvSpPr>
          <p:spPr>
            <a:xfrm flipV="1">
              <a:off x="429588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11" name=""/>
            <p:cNvSpPr/>
            <p:nvPr/>
          </p:nvSpPr>
          <p:spPr>
            <a:xfrm flipV="1">
              <a:off x="458460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12" name=""/>
            <p:cNvSpPr/>
            <p:nvPr/>
          </p:nvSpPr>
          <p:spPr>
            <a:xfrm>
              <a:off x="4876920" y="5219640"/>
              <a:ext cx="1440" cy="83880"/>
            </a:xfrm>
            <a:prstGeom prst="line">
              <a:avLst/>
            </a:prstGeom>
            <a:ln w="12600">
              <a:solidFill>
                <a:srgbClr val="ffffcc"/>
              </a:solidFill>
              <a:miter/>
            </a:ln>
          </p:spPr>
          <p:style>
            <a:lnRef idx="0"/>
            <a:fillRef idx="0"/>
            <a:effectRef idx="0"/>
            <a:fontRef idx="minor"/>
          </p:style>
          <p:txBody>
            <a:bodyPr lIns="90000" rIns="90000" tIns="37080" bIns="37080" anchor="ctr">
              <a:noAutofit/>
            </a:bodyPr>
            <a:p>
              <a:endParaRPr b="0" lang="en-US" sz="2400" strike="noStrike" u="none">
                <a:solidFill>
                  <a:srgbClr val="ffffcc"/>
                </a:solidFill>
                <a:effectLst/>
                <a:uFillTx/>
                <a:latin typeface="Tahoma"/>
              </a:endParaRPr>
            </a:p>
          </p:txBody>
        </p:sp>
        <p:sp>
          <p:nvSpPr>
            <p:cNvPr id="613" name=""/>
            <p:cNvSpPr/>
            <p:nvPr/>
          </p:nvSpPr>
          <p:spPr>
            <a:xfrm flipV="1">
              <a:off x="516744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14" name=""/>
            <p:cNvSpPr/>
            <p:nvPr/>
          </p:nvSpPr>
          <p:spPr>
            <a:xfrm flipV="1">
              <a:off x="545940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15" name=""/>
            <p:cNvSpPr/>
            <p:nvPr/>
          </p:nvSpPr>
          <p:spPr>
            <a:xfrm>
              <a:off x="5749920" y="5219640"/>
              <a:ext cx="1800" cy="83880"/>
            </a:xfrm>
            <a:prstGeom prst="line">
              <a:avLst/>
            </a:prstGeom>
            <a:ln w="12600">
              <a:solidFill>
                <a:srgbClr val="ffffcc"/>
              </a:solidFill>
              <a:miter/>
            </a:ln>
          </p:spPr>
          <p:style>
            <a:lnRef idx="0"/>
            <a:fillRef idx="0"/>
            <a:effectRef idx="0"/>
            <a:fontRef idx="minor"/>
          </p:style>
          <p:txBody>
            <a:bodyPr lIns="90000" rIns="90000" tIns="37080" bIns="37080" anchor="ctr">
              <a:noAutofit/>
            </a:bodyPr>
            <a:p>
              <a:endParaRPr b="0" lang="en-US" sz="2400" strike="noStrike" u="none">
                <a:solidFill>
                  <a:srgbClr val="ffffcc"/>
                </a:solidFill>
                <a:effectLst/>
                <a:uFillTx/>
                <a:latin typeface="Tahoma"/>
              </a:endParaRPr>
            </a:p>
          </p:txBody>
        </p:sp>
        <p:sp>
          <p:nvSpPr>
            <p:cNvPr id="616" name=""/>
            <p:cNvSpPr/>
            <p:nvPr/>
          </p:nvSpPr>
          <p:spPr>
            <a:xfrm flipV="1">
              <a:off x="604044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17" name=""/>
            <p:cNvSpPr/>
            <p:nvPr/>
          </p:nvSpPr>
          <p:spPr>
            <a:xfrm flipV="1">
              <a:off x="633240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18" name=""/>
            <p:cNvSpPr/>
            <p:nvPr/>
          </p:nvSpPr>
          <p:spPr>
            <a:xfrm>
              <a:off x="6621480" y="5219640"/>
              <a:ext cx="1440" cy="83880"/>
            </a:xfrm>
            <a:prstGeom prst="line">
              <a:avLst/>
            </a:prstGeom>
            <a:ln w="12600">
              <a:solidFill>
                <a:srgbClr val="ffffcc"/>
              </a:solidFill>
              <a:miter/>
            </a:ln>
          </p:spPr>
          <p:style>
            <a:lnRef idx="0"/>
            <a:fillRef idx="0"/>
            <a:effectRef idx="0"/>
            <a:fontRef idx="minor"/>
          </p:style>
          <p:txBody>
            <a:bodyPr lIns="90000" rIns="90000" tIns="37080" bIns="37080" anchor="ctr">
              <a:noAutofit/>
            </a:bodyPr>
            <a:p>
              <a:endParaRPr b="0" lang="en-US" sz="2400" strike="noStrike" u="none">
                <a:solidFill>
                  <a:srgbClr val="ffffcc"/>
                </a:solidFill>
                <a:effectLst/>
                <a:uFillTx/>
                <a:latin typeface="Tahoma"/>
              </a:endParaRPr>
            </a:p>
          </p:txBody>
        </p:sp>
        <p:sp>
          <p:nvSpPr>
            <p:cNvPr id="619" name=""/>
            <p:cNvSpPr/>
            <p:nvPr/>
          </p:nvSpPr>
          <p:spPr>
            <a:xfrm flipV="1">
              <a:off x="691200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20" name=""/>
            <p:cNvSpPr/>
            <p:nvPr/>
          </p:nvSpPr>
          <p:spPr>
            <a:xfrm flipV="1">
              <a:off x="720396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21" name=""/>
            <p:cNvSpPr/>
            <p:nvPr/>
          </p:nvSpPr>
          <p:spPr>
            <a:xfrm>
              <a:off x="7494480" y="5219640"/>
              <a:ext cx="1800" cy="83880"/>
            </a:xfrm>
            <a:prstGeom prst="line">
              <a:avLst/>
            </a:prstGeom>
            <a:ln w="12600">
              <a:solidFill>
                <a:srgbClr val="ffffcc"/>
              </a:solidFill>
              <a:miter/>
            </a:ln>
          </p:spPr>
          <p:style>
            <a:lnRef idx="0"/>
            <a:fillRef idx="0"/>
            <a:effectRef idx="0"/>
            <a:fontRef idx="minor"/>
          </p:style>
          <p:txBody>
            <a:bodyPr lIns="90000" rIns="90000" tIns="37080" bIns="37080" anchor="ctr">
              <a:noAutofit/>
            </a:bodyPr>
            <a:p>
              <a:endParaRPr b="0" lang="en-US" sz="2400" strike="noStrike" u="none">
                <a:solidFill>
                  <a:srgbClr val="ffffcc"/>
                </a:solidFill>
                <a:effectLst/>
                <a:uFillTx/>
                <a:latin typeface="Tahoma"/>
              </a:endParaRPr>
            </a:p>
          </p:txBody>
        </p:sp>
        <p:sp>
          <p:nvSpPr>
            <p:cNvPr id="622" name=""/>
            <p:cNvSpPr/>
            <p:nvPr/>
          </p:nvSpPr>
          <p:spPr>
            <a:xfrm flipV="1">
              <a:off x="778500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23" name=""/>
            <p:cNvSpPr/>
            <p:nvPr/>
          </p:nvSpPr>
          <p:spPr>
            <a:xfrm flipV="1">
              <a:off x="8077320" y="5216040"/>
              <a:ext cx="0" cy="41400"/>
            </a:xfrm>
            <a:prstGeom prst="line">
              <a:avLst/>
            </a:prstGeom>
            <a:ln w="12600">
              <a:solidFill>
                <a:srgbClr val="ffffcc"/>
              </a:solidFill>
              <a:miter/>
            </a:ln>
          </p:spPr>
          <p:style>
            <a:lnRef idx="0"/>
            <a:fillRef idx="0"/>
            <a:effectRef idx="0"/>
            <a:fontRef idx="minor"/>
          </p:style>
          <p:txBody>
            <a:bodyPr lIns="90000" rIns="90000" tIns="-5400" bIns="-5400" anchor="ctr">
              <a:noAutofit/>
            </a:bodyPr>
            <a:p>
              <a:endParaRPr b="0" lang="en-US" sz="2400" strike="noStrike" u="none">
                <a:solidFill>
                  <a:srgbClr val="ffffcc"/>
                </a:solidFill>
                <a:effectLst/>
                <a:uFillTx/>
                <a:latin typeface="Tahoma"/>
              </a:endParaRPr>
            </a:p>
          </p:txBody>
        </p:sp>
        <p:sp>
          <p:nvSpPr>
            <p:cNvPr id="624" name=""/>
            <p:cNvSpPr/>
            <p:nvPr/>
          </p:nvSpPr>
          <p:spPr>
            <a:xfrm>
              <a:off x="8366040" y="5219640"/>
              <a:ext cx="1800" cy="83880"/>
            </a:xfrm>
            <a:prstGeom prst="line">
              <a:avLst/>
            </a:prstGeom>
            <a:ln w="12600">
              <a:solidFill>
                <a:srgbClr val="ffffcc"/>
              </a:solidFill>
              <a:miter/>
            </a:ln>
          </p:spPr>
          <p:style>
            <a:lnRef idx="0"/>
            <a:fillRef idx="0"/>
            <a:effectRef idx="0"/>
            <a:fontRef idx="minor"/>
          </p:style>
          <p:txBody>
            <a:bodyPr lIns="90000" rIns="90000" tIns="37080" bIns="37080" anchor="ctr">
              <a:noAutofit/>
            </a:bodyPr>
            <a:p>
              <a:endParaRPr b="0" lang="en-US" sz="2400" strike="noStrike" u="none">
                <a:solidFill>
                  <a:srgbClr val="ffffcc"/>
                </a:solidFill>
                <a:effectLst/>
                <a:uFillTx/>
                <a:latin typeface="Tahoma"/>
              </a:endParaRPr>
            </a:p>
          </p:txBody>
        </p:sp>
        <p:sp>
          <p:nvSpPr>
            <p:cNvPr id="625" name=""/>
            <p:cNvSpPr/>
            <p:nvPr/>
          </p:nvSpPr>
          <p:spPr>
            <a:xfrm>
              <a:off x="4247640" y="5725800"/>
              <a:ext cx="7966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Hour (PST)</a:t>
              </a:r>
              <a:endParaRPr b="0" lang="en-US" sz="1200" strike="noStrike" u="none">
                <a:solidFill>
                  <a:srgbClr val="ffffcc"/>
                </a:solidFill>
                <a:effectLst/>
                <a:uFillTx/>
                <a:latin typeface="Tahoma"/>
              </a:endParaRPr>
            </a:p>
          </p:txBody>
        </p:sp>
        <p:sp>
          <p:nvSpPr>
            <p:cNvPr id="626" name=""/>
            <p:cNvSpPr/>
            <p:nvPr/>
          </p:nvSpPr>
          <p:spPr>
            <a:xfrm>
              <a:off x="1133280" y="5375160"/>
              <a:ext cx="2973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12M</a:t>
              </a:r>
              <a:endParaRPr b="0" lang="en-US" sz="1200" strike="noStrike" u="none">
                <a:solidFill>
                  <a:srgbClr val="ffffcc"/>
                </a:solidFill>
                <a:effectLst/>
                <a:uFillTx/>
                <a:latin typeface="Tahoma"/>
              </a:endParaRPr>
            </a:p>
          </p:txBody>
        </p:sp>
        <p:sp>
          <p:nvSpPr>
            <p:cNvPr id="627" name=""/>
            <p:cNvSpPr/>
            <p:nvPr/>
          </p:nvSpPr>
          <p:spPr>
            <a:xfrm>
              <a:off x="2075040" y="5375160"/>
              <a:ext cx="1954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3A</a:t>
              </a:r>
              <a:endParaRPr b="0" lang="en-US" sz="1200" strike="noStrike" u="none">
                <a:solidFill>
                  <a:srgbClr val="ffffcc"/>
                </a:solidFill>
                <a:effectLst/>
                <a:uFillTx/>
                <a:latin typeface="Tahoma"/>
              </a:endParaRPr>
            </a:p>
          </p:txBody>
        </p:sp>
        <p:sp>
          <p:nvSpPr>
            <p:cNvPr id="628" name=""/>
            <p:cNvSpPr/>
            <p:nvPr/>
          </p:nvSpPr>
          <p:spPr>
            <a:xfrm>
              <a:off x="2946600" y="5375160"/>
              <a:ext cx="1954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6A</a:t>
              </a:r>
              <a:endParaRPr b="0" lang="en-US" sz="1200" strike="noStrike" u="none">
                <a:solidFill>
                  <a:srgbClr val="ffffcc"/>
                </a:solidFill>
                <a:effectLst/>
                <a:uFillTx/>
                <a:latin typeface="Tahoma"/>
              </a:endParaRPr>
            </a:p>
          </p:txBody>
        </p:sp>
        <p:sp>
          <p:nvSpPr>
            <p:cNvPr id="629" name=""/>
            <p:cNvSpPr/>
            <p:nvPr/>
          </p:nvSpPr>
          <p:spPr>
            <a:xfrm>
              <a:off x="3819600" y="5375160"/>
              <a:ext cx="19548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9A</a:t>
              </a:r>
              <a:endParaRPr b="0" lang="en-US" sz="1200" strike="noStrike" u="none">
                <a:solidFill>
                  <a:srgbClr val="ffffcc"/>
                </a:solidFill>
                <a:effectLst/>
                <a:uFillTx/>
                <a:latin typeface="Tahoma"/>
              </a:endParaRPr>
            </a:p>
          </p:txBody>
        </p:sp>
        <p:sp>
          <p:nvSpPr>
            <p:cNvPr id="630" name=""/>
            <p:cNvSpPr/>
            <p:nvPr/>
          </p:nvSpPr>
          <p:spPr>
            <a:xfrm>
              <a:off x="4505040" y="5375160"/>
              <a:ext cx="45792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NOON</a:t>
              </a:r>
              <a:endParaRPr b="0" lang="en-US" sz="1200" strike="noStrike" u="none">
                <a:solidFill>
                  <a:srgbClr val="ffffcc"/>
                </a:solidFill>
                <a:effectLst/>
                <a:uFillTx/>
                <a:latin typeface="Tahoma"/>
              </a:endParaRPr>
            </a:p>
          </p:txBody>
        </p:sp>
        <p:sp>
          <p:nvSpPr>
            <p:cNvPr id="631" name=""/>
            <p:cNvSpPr/>
            <p:nvPr/>
          </p:nvSpPr>
          <p:spPr>
            <a:xfrm>
              <a:off x="5568120" y="5375160"/>
              <a:ext cx="18720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3P</a:t>
              </a:r>
              <a:endParaRPr b="0" lang="en-US" sz="1200" strike="noStrike" u="none">
                <a:solidFill>
                  <a:srgbClr val="ffffcc"/>
                </a:solidFill>
                <a:effectLst/>
                <a:uFillTx/>
                <a:latin typeface="Tahoma"/>
              </a:endParaRPr>
            </a:p>
          </p:txBody>
        </p:sp>
        <p:sp>
          <p:nvSpPr>
            <p:cNvPr id="632" name=""/>
            <p:cNvSpPr/>
            <p:nvPr/>
          </p:nvSpPr>
          <p:spPr>
            <a:xfrm>
              <a:off x="6438240" y="5375160"/>
              <a:ext cx="18720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6P</a:t>
              </a:r>
              <a:endParaRPr b="0" lang="en-US" sz="1200" strike="noStrike" u="none">
                <a:solidFill>
                  <a:srgbClr val="ffffcc"/>
                </a:solidFill>
                <a:effectLst/>
                <a:uFillTx/>
                <a:latin typeface="Tahoma"/>
              </a:endParaRPr>
            </a:p>
          </p:txBody>
        </p:sp>
        <p:sp>
          <p:nvSpPr>
            <p:cNvPr id="633" name=""/>
            <p:cNvSpPr/>
            <p:nvPr/>
          </p:nvSpPr>
          <p:spPr>
            <a:xfrm>
              <a:off x="7313040" y="5375160"/>
              <a:ext cx="18720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9P</a:t>
              </a:r>
              <a:endParaRPr b="0" lang="en-US" sz="1200" strike="noStrike" u="none">
                <a:solidFill>
                  <a:srgbClr val="ffffcc"/>
                </a:solidFill>
                <a:effectLst/>
                <a:uFillTx/>
                <a:latin typeface="Tahoma"/>
              </a:endParaRPr>
            </a:p>
          </p:txBody>
        </p:sp>
        <p:sp>
          <p:nvSpPr>
            <p:cNvPr id="634" name=""/>
            <p:cNvSpPr/>
            <p:nvPr/>
          </p:nvSpPr>
          <p:spPr>
            <a:xfrm>
              <a:off x="8111880" y="5375160"/>
              <a:ext cx="29736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12M</a:t>
              </a:r>
              <a:endParaRPr b="0" lang="en-US" sz="1200" strike="noStrike" u="none">
                <a:solidFill>
                  <a:srgbClr val="ffffcc"/>
                </a:solidFill>
                <a:effectLst/>
                <a:uFillTx/>
                <a:latin typeface="Tahoma"/>
              </a:endParaRPr>
            </a:p>
          </p:txBody>
        </p:sp>
        <p:sp>
          <p:nvSpPr>
            <p:cNvPr id="635" name=""/>
            <p:cNvSpPr/>
            <p:nvPr/>
          </p:nvSpPr>
          <p:spPr>
            <a:xfrm>
              <a:off x="1674720" y="4505040"/>
              <a:ext cx="298440" cy="179640"/>
            </a:xfrm>
            <a:custGeom>
              <a:avLst/>
              <a:gdLst/>
              <a:ahLst/>
              <a:rect l="l" t="t" r="r" b="b"/>
              <a:pathLst>
                <a:path w="188" h="113">
                  <a:moveTo>
                    <a:pt x="2" y="0"/>
                  </a:moveTo>
                  <a:lnTo>
                    <a:pt x="1" y="0"/>
                  </a:lnTo>
                  <a:lnTo>
                    <a:pt x="0" y="0"/>
                  </a:lnTo>
                  <a:lnTo>
                    <a:pt x="0" y="1"/>
                  </a:lnTo>
                  <a:lnTo>
                    <a:pt x="0" y="2"/>
                  </a:lnTo>
                  <a:lnTo>
                    <a:pt x="185" y="112"/>
                  </a:lnTo>
                  <a:lnTo>
                    <a:pt x="186" y="112"/>
                  </a:lnTo>
                  <a:lnTo>
                    <a:pt x="187" y="112"/>
                  </a:lnTo>
                  <a:lnTo>
                    <a:pt x="187" y="111"/>
                  </a:lnTo>
                  <a:lnTo>
                    <a:pt x="2" y="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36" name=""/>
            <p:cNvSpPr/>
            <p:nvPr/>
          </p:nvSpPr>
          <p:spPr>
            <a:xfrm>
              <a:off x="1967040" y="4679640"/>
              <a:ext cx="296640" cy="128880"/>
            </a:xfrm>
            <a:custGeom>
              <a:avLst/>
              <a:gdLst/>
              <a:ahLst/>
              <a:rect l="l" t="t" r="r" b="b"/>
              <a:pathLst>
                <a:path w="187" h="81">
                  <a:moveTo>
                    <a:pt x="1" y="0"/>
                  </a:moveTo>
                  <a:lnTo>
                    <a:pt x="0" y="0"/>
                  </a:lnTo>
                  <a:lnTo>
                    <a:pt x="0" y="1"/>
                  </a:lnTo>
                  <a:lnTo>
                    <a:pt x="184" y="80"/>
                  </a:lnTo>
                  <a:lnTo>
                    <a:pt x="185" y="80"/>
                  </a:lnTo>
                  <a:lnTo>
                    <a:pt x="186" y="80"/>
                  </a:lnTo>
                  <a:lnTo>
                    <a:pt x="186" y="79"/>
                  </a:lnTo>
                  <a:lnTo>
                    <a:pt x="1" y="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37" name=""/>
            <p:cNvSpPr/>
            <p:nvPr/>
          </p:nvSpPr>
          <p:spPr>
            <a:xfrm>
              <a:off x="2257560" y="4803480"/>
              <a:ext cx="295200" cy="88920"/>
            </a:xfrm>
            <a:custGeom>
              <a:avLst/>
              <a:gdLst/>
              <a:ahLst/>
              <a:rect l="l" t="t" r="r" b="b"/>
              <a:pathLst>
                <a:path w="186" h="56">
                  <a:moveTo>
                    <a:pt x="2" y="0"/>
                  </a:moveTo>
                  <a:lnTo>
                    <a:pt x="1" y="0"/>
                  </a:lnTo>
                  <a:lnTo>
                    <a:pt x="0" y="0"/>
                  </a:lnTo>
                  <a:lnTo>
                    <a:pt x="0" y="1"/>
                  </a:lnTo>
                  <a:lnTo>
                    <a:pt x="184" y="55"/>
                  </a:lnTo>
                  <a:lnTo>
                    <a:pt x="185" y="55"/>
                  </a:lnTo>
                  <a:lnTo>
                    <a:pt x="185" y="54"/>
                  </a:lnTo>
                  <a:lnTo>
                    <a:pt x="184" y="54"/>
                  </a:lnTo>
                  <a:lnTo>
                    <a:pt x="2" y="0"/>
                  </a:lnTo>
                </a:path>
              </a:pathLst>
            </a:custGeom>
            <a:solidFill>
              <a:srgbClr val="ff0000"/>
            </a:solidFill>
            <a:ln cap="rnd" w="12600">
              <a:solidFill>
                <a:srgbClr val="ff0000"/>
              </a:solidFill>
              <a:round/>
            </a:ln>
          </p:spPr>
          <p:style>
            <a:lnRef idx="0"/>
            <a:fillRef idx="0"/>
            <a:effectRef idx="0"/>
            <a:fontRef idx="minor"/>
          </p:style>
          <p:txBody>
            <a:bodyPr lIns="90000" rIns="90000" tIns="42120" bIns="42120" anchor="t">
              <a:noAutofit/>
            </a:bodyPr>
            <a:p>
              <a:endParaRPr b="0" lang="en-US" sz="2400" strike="noStrike" u="none">
                <a:solidFill>
                  <a:srgbClr val="ffffcc"/>
                </a:solidFill>
                <a:effectLst/>
                <a:uFillTx/>
                <a:latin typeface="Tahoma"/>
              </a:endParaRPr>
            </a:p>
          </p:txBody>
        </p:sp>
        <p:sp>
          <p:nvSpPr>
            <p:cNvPr id="638" name=""/>
            <p:cNvSpPr/>
            <p:nvPr/>
          </p:nvSpPr>
          <p:spPr>
            <a:xfrm>
              <a:off x="2549520" y="4878360"/>
              <a:ext cx="293760" cy="27000"/>
            </a:xfrm>
            <a:custGeom>
              <a:avLst/>
              <a:gdLst/>
              <a:ahLst/>
              <a:rect l="l" t="t" r="r" b="b"/>
              <a:pathLst>
                <a:path w="185" h="17">
                  <a:moveTo>
                    <a:pt x="0" y="14"/>
                  </a:moveTo>
                  <a:lnTo>
                    <a:pt x="0" y="14"/>
                  </a:lnTo>
                  <a:lnTo>
                    <a:pt x="0" y="16"/>
                  </a:lnTo>
                  <a:lnTo>
                    <a:pt x="183" y="4"/>
                  </a:lnTo>
                  <a:lnTo>
                    <a:pt x="184" y="4"/>
                  </a:lnTo>
                  <a:lnTo>
                    <a:pt x="184" y="2"/>
                  </a:lnTo>
                  <a:lnTo>
                    <a:pt x="184" y="0"/>
                  </a:lnTo>
                  <a:lnTo>
                    <a:pt x="183" y="0"/>
                  </a:lnTo>
                  <a:lnTo>
                    <a:pt x="0" y="14"/>
                  </a:lnTo>
                </a:path>
              </a:pathLst>
            </a:custGeom>
            <a:solidFill>
              <a:srgbClr val="ff0000"/>
            </a:solidFill>
            <a:ln cap="rnd" w="12600">
              <a:solidFill>
                <a:srgbClr val="ff00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39" name=""/>
            <p:cNvSpPr/>
            <p:nvPr/>
          </p:nvSpPr>
          <p:spPr>
            <a:xfrm>
              <a:off x="2840040" y="4813200"/>
              <a:ext cx="295200" cy="68040"/>
            </a:xfrm>
            <a:custGeom>
              <a:avLst/>
              <a:gdLst/>
              <a:ahLst/>
              <a:rect l="l" t="t" r="r" b="b"/>
              <a:pathLst>
                <a:path w="186" h="43">
                  <a:moveTo>
                    <a:pt x="0" y="40"/>
                  </a:moveTo>
                  <a:lnTo>
                    <a:pt x="0" y="41"/>
                  </a:lnTo>
                  <a:lnTo>
                    <a:pt x="0" y="42"/>
                  </a:lnTo>
                  <a:lnTo>
                    <a:pt x="1" y="42"/>
                  </a:lnTo>
                  <a:lnTo>
                    <a:pt x="184" y="2"/>
                  </a:lnTo>
                  <a:lnTo>
                    <a:pt x="185" y="1"/>
                  </a:lnTo>
                  <a:lnTo>
                    <a:pt x="185" y="0"/>
                  </a:lnTo>
                  <a:lnTo>
                    <a:pt x="184" y="0"/>
                  </a:lnTo>
                  <a:lnTo>
                    <a:pt x="0" y="40"/>
                  </a:lnTo>
                </a:path>
              </a:pathLst>
            </a:custGeom>
            <a:solidFill>
              <a:srgbClr val="ff0000"/>
            </a:solidFill>
            <a:ln cap="rnd" w="12600">
              <a:solidFill>
                <a:srgbClr val="ff0000"/>
              </a:solidFill>
              <a:round/>
            </a:ln>
          </p:spPr>
          <p:style>
            <a:lnRef idx="0"/>
            <a:fillRef idx="0"/>
            <a:effectRef idx="0"/>
            <a:fontRef idx="minor"/>
          </p:style>
          <p:txBody>
            <a:bodyPr lIns="90000" rIns="90000" tIns="21240" bIns="21240" anchor="t">
              <a:noAutofit/>
            </a:bodyPr>
            <a:p>
              <a:endParaRPr b="0" lang="en-US" sz="2400" strike="noStrike" u="none">
                <a:solidFill>
                  <a:srgbClr val="ffffcc"/>
                </a:solidFill>
                <a:effectLst/>
                <a:uFillTx/>
                <a:latin typeface="Tahoma"/>
              </a:endParaRPr>
            </a:p>
          </p:txBody>
        </p:sp>
        <p:sp>
          <p:nvSpPr>
            <p:cNvPr id="640" name=""/>
            <p:cNvSpPr/>
            <p:nvPr/>
          </p:nvSpPr>
          <p:spPr>
            <a:xfrm>
              <a:off x="3130560" y="4676760"/>
              <a:ext cx="295200" cy="141120"/>
            </a:xfrm>
            <a:custGeom>
              <a:avLst/>
              <a:gdLst/>
              <a:ahLst/>
              <a:rect l="l" t="t" r="r" b="b"/>
              <a:pathLst>
                <a:path w="186" h="89">
                  <a:moveTo>
                    <a:pt x="0" y="87"/>
                  </a:moveTo>
                  <a:lnTo>
                    <a:pt x="0" y="87"/>
                  </a:lnTo>
                  <a:lnTo>
                    <a:pt x="0" y="88"/>
                  </a:lnTo>
                  <a:lnTo>
                    <a:pt x="1" y="88"/>
                  </a:lnTo>
                  <a:lnTo>
                    <a:pt x="184" y="1"/>
                  </a:lnTo>
                  <a:lnTo>
                    <a:pt x="185" y="1"/>
                  </a:lnTo>
                  <a:lnTo>
                    <a:pt x="185" y="0"/>
                  </a:lnTo>
                  <a:lnTo>
                    <a:pt x="184" y="0"/>
                  </a:lnTo>
                  <a:lnTo>
                    <a:pt x="183" y="0"/>
                  </a:lnTo>
                  <a:lnTo>
                    <a:pt x="0" y="87"/>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41" name=""/>
            <p:cNvSpPr/>
            <p:nvPr/>
          </p:nvSpPr>
          <p:spPr>
            <a:xfrm>
              <a:off x="3419640" y="4485960"/>
              <a:ext cx="298440" cy="193680"/>
            </a:xfrm>
            <a:custGeom>
              <a:avLst/>
              <a:gdLst/>
              <a:ahLst/>
              <a:rect l="l" t="t" r="r" b="b"/>
              <a:pathLst>
                <a:path w="188" h="122">
                  <a:moveTo>
                    <a:pt x="0" y="120"/>
                  </a:moveTo>
                  <a:lnTo>
                    <a:pt x="0" y="120"/>
                  </a:lnTo>
                  <a:lnTo>
                    <a:pt x="0" y="121"/>
                  </a:lnTo>
                  <a:lnTo>
                    <a:pt x="1" y="121"/>
                  </a:lnTo>
                  <a:lnTo>
                    <a:pt x="187" y="1"/>
                  </a:lnTo>
                  <a:lnTo>
                    <a:pt x="187" y="0"/>
                  </a:lnTo>
                  <a:lnTo>
                    <a:pt x="186" y="0"/>
                  </a:lnTo>
                  <a:lnTo>
                    <a:pt x="185" y="0"/>
                  </a:lnTo>
                  <a:lnTo>
                    <a:pt x="0" y="12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42" name=""/>
            <p:cNvSpPr/>
            <p:nvPr/>
          </p:nvSpPr>
          <p:spPr>
            <a:xfrm>
              <a:off x="3711600" y="4225680"/>
              <a:ext cx="297000" cy="263520"/>
            </a:xfrm>
            <a:custGeom>
              <a:avLst/>
              <a:gdLst/>
              <a:ahLst/>
              <a:rect l="l" t="t" r="r" b="b"/>
              <a:pathLst>
                <a:path w="187" h="166">
                  <a:moveTo>
                    <a:pt x="0" y="164"/>
                  </a:moveTo>
                  <a:lnTo>
                    <a:pt x="0" y="164"/>
                  </a:lnTo>
                  <a:lnTo>
                    <a:pt x="0" y="165"/>
                  </a:lnTo>
                  <a:lnTo>
                    <a:pt x="1" y="165"/>
                  </a:lnTo>
                  <a:lnTo>
                    <a:pt x="2" y="165"/>
                  </a:lnTo>
                  <a:lnTo>
                    <a:pt x="186" y="1"/>
                  </a:lnTo>
                  <a:lnTo>
                    <a:pt x="185" y="1"/>
                  </a:lnTo>
                  <a:lnTo>
                    <a:pt x="185" y="0"/>
                  </a:lnTo>
                  <a:lnTo>
                    <a:pt x="184" y="0"/>
                  </a:lnTo>
                  <a:lnTo>
                    <a:pt x="184" y="1"/>
                  </a:lnTo>
                  <a:lnTo>
                    <a:pt x="0" y="164"/>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43" name=""/>
            <p:cNvSpPr/>
            <p:nvPr/>
          </p:nvSpPr>
          <p:spPr>
            <a:xfrm>
              <a:off x="4002120" y="3876480"/>
              <a:ext cx="297000" cy="352440"/>
            </a:xfrm>
            <a:custGeom>
              <a:avLst/>
              <a:gdLst/>
              <a:ahLst/>
              <a:rect l="l" t="t" r="r" b="b"/>
              <a:pathLst>
                <a:path w="187" h="222">
                  <a:moveTo>
                    <a:pt x="0" y="220"/>
                  </a:moveTo>
                  <a:lnTo>
                    <a:pt x="0" y="221"/>
                  </a:lnTo>
                  <a:lnTo>
                    <a:pt x="1" y="221"/>
                  </a:lnTo>
                  <a:lnTo>
                    <a:pt x="2" y="221"/>
                  </a:lnTo>
                  <a:lnTo>
                    <a:pt x="185" y="1"/>
                  </a:lnTo>
                  <a:lnTo>
                    <a:pt x="186" y="1"/>
                  </a:lnTo>
                  <a:lnTo>
                    <a:pt x="185" y="0"/>
                  </a:lnTo>
                  <a:lnTo>
                    <a:pt x="184" y="0"/>
                  </a:lnTo>
                  <a:lnTo>
                    <a:pt x="184" y="1"/>
                  </a:lnTo>
                  <a:lnTo>
                    <a:pt x="0" y="22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44" name=""/>
            <p:cNvSpPr/>
            <p:nvPr/>
          </p:nvSpPr>
          <p:spPr>
            <a:xfrm>
              <a:off x="4294080" y="3546360"/>
              <a:ext cx="293760" cy="333360"/>
            </a:xfrm>
            <a:custGeom>
              <a:avLst/>
              <a:gdLst/>
              <a:ahLst/>
              <a:rect l="l" t="t" r="r" b="b"/>
              <a:pathLst>
                <a:path w="185" h="210">
                  <a:moveTo>
                    <a:pt x="0" y="208"/>
                  </a:moveTo>
                  <a:lnTo>
                    <a:pt x="0" y="208"/>
                  </a:lnTo>
                  <a:lnTo>
                    <a:pt x="0" y="209"/>
                  </a:lnTo>
                  <a:lnTo>
                    <a:pt x="1" y="209"/>
                  </a:lnTo>
                  <a:lnTo>
                    <a:pt x="184" y="1"/>
                  </a:lnTo>
                  <a:lnTo>
                    <a:pt x="184" y="0"/>
                  </a:lnTo>
                  <a:lnTo>
                    <a:pt x="183" y="0"/>
                  </a:lnTo>
                  <a:lnTo>
                    <a:pt x="0" y="208"/>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45" name=""/>
            <p:cNvSpPr/>
            <p:nvPr/>
          </p:nvSpPr>
          <p:spPr>
            <a:xfrm>
              <a:off x="4584600" y="3255840"/>
              <a:ext cx="295560" cy="293760"/>
            </a:xfrm>
            <a:custGeom>
              <a:avLst/>
              <a:gdLst/>
              <a:ahLst/>
              <a:rect l="l" t="t" r="r" b="b"/>
              <a:pathLst>
                <a:path w="186" h="185">
                  <a:moveTo>
                    <a:pt x="0" y="183"/>
                  </a:moveTo>
                  <a:lnTo>
                    <a:pt x="0" y="183"/>
                  </a:lnTo>
                  <a:lnTo>
                    <a:pt x="0" y="184"/>
                  </a:lnTo>
                  <a:lnTo>
                    <a:pt x="1" y="184"/>
                  </a:lnTo>
                  <a:lnTo>
                    <a:pt x="1" y="183"/>
                  </a:lnTo>
                  <a:lnTo>
                    <a:pt x="185" y="1"/>
                  </a:lnTo>
                  <a:lnTo>
                    <a:pt x="185" y="0"/>
                  </a:lnTo>
                  <a:lnTo>
                    <a:pt x="184" y="0"/>
                  </a:lnTo>
                  <a:lnTo>
                    <a:pt x="184" y="1"/>
                  </a:lnTo>
                  <a:lnTo>
                    <a:pt x="0" y="183"/>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46" name=""/>
            <p:cNvSpPr/>
            <p:nvPr/>
          </p:nvSpPr>
          <p:spPr>
            <a:xfrm>
              <a:off x="4875120" y="3047760"/>
              <a:ext cx="295560" cy="211320"/>
            </a:xfrm>
            <a:custGeom>
              <a:avLst/>
              <a:gdLst/>
              <a:ahLst/>
              <a:rect l="l" t="t" r="r" b="b"/>
              <a:pathLst>
                <a:path w="186" h="133">
                  <a:moveTo>
                    <a:pt x="0" y="131"/>
                  </a:moveTo>
                  <a:lnTo>
                    <a:pt x="0" y="131"/>
                  </a:lnTo>
                  <a:lnTo>
                    <a:pt x="0" y="132"/>
                  </a:lnTo>
                  <a:lnTo>
                    <a:pt x="1" y="132"/>
                  </a:lnTo>
                  <a:lnTo>
                    <a:pt x="185" y="1"/>
                  </a:lnTo>
                  <a:lnTo>
                    <a:pt x="185" y="0"/>
                  </a:lnTo>
                  <a:lnTo>
                    <a:pt x="184" y="0"/>
                  </a:lnTo>
                  <a:lnTo>
                    <a:pt x="0" y="131"/>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47" name=""/>
            <p:cNvSpPr/>
            <p:nvPr/>
          </p:nvSpPr>
          <p:spPr>
            <a:xfrm>
              <a:off x="5167440" y="2873160"/>
              <a:ext cx="295200" cy="177840"/>
            </a:xfrm>
            <a:custGeom>
              <a:avLst/>
              <a:gdLst/>
              <a:ahLst/>
              <a:rect l="l" t="t" r="r" b="b"/>
              <a:pathLst>
                <a:path w="186" h="112">
                  <a:moveTo>
                    <a:pt x="0" y="110"/>
                  </a:moveTo>
                  <a:lnTo>
                    <a:pt x="0" y="110"/>
                  </a:lnTo>
                  <a:lnTo>
                    <a:pt x="0" y="111"/>
                  </a:lnTo>
                  <a:lnTo>
                    <a:pt x="1" y="111"/>
                  </a:lnTo>
                  <a:lnTo>
                    <a:pt x="1" y="110"/>
                  </a:lnTo>
                  <a:lnTo>
                    <a:pt x="185" y="1"/>
                  </a:lnTo>
                  <a:lnTo>
                    <a:pt x="185" y="0"/>
                  </a:lnTo>
                  <a:lnTo>
                    <a:pt x="184" y="0"/>
                  </a:lnTo>
                  <a:lnTo>
                    <a:pt x="183" y="0"/>
                  </a:lnTo>
                  <a:lnTo>
                    <a:pt x="0" y="11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48" name=""/>
            <p:cNvSpPr/>
            <p:nvPr/>
          </p:nvSpPr>
          <p:spPr>
            <a:xfrm>
              <a:off x="5456160" y="2766960"/>
              <a:ext cx="295560" cy="109440"/>
            </a:xfrm>
            <a:custGeom>
              <a:avLst/>
              <a:gdLst/>
              <a:ahLst/>
              <a:rect l="l" t="t" r="r" b="b"/>
              <a:pathLst>
                <a:path w="186" h="69">
                  <a:moveTo>
                    <a:pt x="0" y="67"/>
                  </a:moveTo>
                  <a:lnTo>
                    <a:pt x="0" y="67"/>
                  </a:lnTo>
                  <a:lnTo>
                    <a:pt x="0" y="68"/>
                  </a:lnTo>
                  <a:lnTo>
                    <a:pt x="1" y="68"/>
                  </a:lnTo>
                  <a:lnTo>
                    <a:pt x="185" y="2"/>
                  </a:lnTo>
                  <a:lnTo>
                    <a:pt x="185" y="1"/>
                  </a:lnTo>
                  <a:lnTo>
                    <a:pt x="185" y="0"/>
                  </a:lnTo>
                  <a:lnTo>
                    <a:pt x="184" y="0"/>
                  </a:lnTo>
                  <a:lnTo>
                    <a:pt x="0" y="67"/>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49" name=""/>
            <p:cNvSpPr/>
            <p:nvPr/>
          </p:nvSpPr>
          <p:spPr>
            <a:xfrm>
              <a:off x="5746680" y="2766960"/>
              <a:ext cx="295200" cy="171360"/>
            </a:xfrm>
            <a:custGeom>
              <a:avLst/>
              <a:gdLst/>
              <a:ahLst/>
              <a:rect l="l" t="t" r="r" b="b"/>
              <a:pathLst>
                <a:path w="186" h="108">
                  <a:moveTo>
                    <a:pt x="1" y="0"/>
                  </a:moveTo>
                  <a:lnTo>
                    <a:pt x="1" y="0"/>
                  </a:lnTo>
                  <a:lnTo>
                    <a:pt x="0" y="0"/>
                  </a:lnTo>
                  <a:lnTo>
                    <a:pt x="0" y="1"/>
                  </a:lnTo>
                  <a:lnTo>
                    <a:pt x="184" y="107"/>
                  </a:lnTo>
                  <a:lnTo>
                    <a:pt x="185" y="107"/>
                  </a:lnTo>
                  <a:lnTo>
                    <a:pt x="185" y="106"/>
                  </a:lnTo>
                  <a:lnTo>
                    <a:pt x="1" y="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50" name=""/>
            <p:cNvSpPr/>
            <p:nvPr/>
          </p:nvSpPr>
          <p:spPr>
            <a:xfrm>
              <a:off x="6037200" y="2935080"/>
              <a:ext cx="295200" cy="50760"/>
            </a:xfrm>
            <a:custGeom>
              <a:avLst/>
              <a:gdLst/>
              <a:ahLst/>
              <a:rect l="l" t="t" r="r" b="b"/>
              <a:pathLst>
                <a:path w="186" h="32">
                  <a:moveTo>
                    <a:pt x="1" y="0"/>
                  </a:moveTo>
                  <a:lnTo>
                    <a:pt x="0" y="0"/>
                  </a:lnTo>
                  <a:lnTo>
                    <a:pt x="0" y="1"/>
                  </a:lnTo>
                  <a:lnTo>
                    <a:pt x="1" y="1"/>
                  </a:lnTo>
                  <a:lnTo>
                    <a:pt x="184" y="31"/>
                  </a:lnTo>
                  <a:lnTo>
                    <a:pt x="185" y="30"/>
                  </a:lnTo>
                  <a:lnTo>
                    <a:pt x="184" y="30"/>
                  </a:lnTo>
                  <a:lnTo>
                    <a:pt x="1" y="0"/>
                  </a:lnTo>
                </a:path>
              </a:pathLst>
            </a:custGeom>
            <a:solidFill>
              <a:srgbClr val="ff0000"/>
            </a:solidFill>
            <a:ln cap="rnd" w="12600">
              <a:solidFill>
                <a:srgbClr val="ff0000"/>
              </a:solidFill>
              <a:round/>
            </a:ln>
          </p:spPr>
          <p:style>
            <a:lnRef idx="0"/>
            <a:fillRef idx="0"/>
            <a:effectRef idx="0"/>
            <a:fontRef idx="minor"/>
          </p:style>
          <p:txBody>
            <a:bodyPr lIns="90000" rIns="90000" tIns="3960" bIns="3960" anchor="t">
              <a:noAutofit/>
            </a:bodyPr>
            <a:p>
              <a:endParaRPr b="0" lang="en-US" sz="2400" strike="noStrike" u="none">
                <a:solidFill>
                  <a:srgbClr val="ffffcc"/>
                </a:solidFill>
                <a:effectLst/>
                <a:uFillTx/>
                <a:latin typeface="Tahoma"/>
              </a:endParaRPr>
            </a:p>
          </p:txBody>
        </p:sp>
        <p:sp>
          <p:nvSpPr>
            <p:cNvPr id="651" name=""/>
            <p:cNvSpPr/>
            <p:nvPr/>
          </p:nvSpPr>
          <p:spPr>
            <a:xfrm>
              <a:off x="6329520" y="2981160"/>
              <a:ext cx="295200" cy="146160"/>
            </a:xfrm>
            <a:custGeom>
              <a:avLst/>
              <a:gdLst/>
              <a:ahLst/>
              <a:rect l="l" t="t" r="r" b="b"/>
              <a:pathLst>
                <a:path w="186" h="92">
                  <a:moveTo>
                    <a:pt x="1" y="0"/>
                  </a:moveTo>
                  <a:lnTo>
                    <a:pt x="1" y="0"/>
                  </a:lnTo>
                  <a:lnTo>
                    <a:pt x="0" y="0"/>
                  </a:lnTo>
                  <a:lnTo>
                    <a:pt x="0" y="1"/>
                  </a:lnTo>
                  <a:lnTo>
                    <a:pt x="0" y="2"/>
                  </a:lnTo>
                  <a:lnTo>
                    <a:pt x="184" y="91"/>
                  </a:lnTo>
                  <a:lnTo>
                    <a:pt x="185" y="91"/>
                  </a:lnTo>
                  <a:lnTo>
                    <a:pt x="185" y="90"/>
                  </a:lnTo>
                  <a:lnTo>
                    <a:pt x="1" y="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52" name=""/>
            <p:cNvSpPr/>
            <p:nvPr/>
          </p:nvSpPr>
          <p:spPr>
            <a:xfrm>
              <a:off x="6618240" y="3003480"/>
              <a:ext cx="297000" cy="123840"/>
            </a:xfrm>
            <a:custGeom>
              <a:avLst/>
              <a:gdLst/>
              <a:ahLst/>
              <a:rect l="l" t="t" r="r" b="b"/>
              <a:pathLst>
                <a:path w="187" h="78">
                  <a:moveTo>
                    <a:pt x="1" y="76"/>
                  </a:moveTo>
                  <a:lnTo>
                    <a:pt x="1" y="76"/>
                  </a:lnTo>
                  <a:lnTo>
                    <a:pt x="0" y="76"/>
                  </a:lnTo>
                  <a:lnTo>
                    <a:pt x="0" y="77"/>
                  </a:lnTo>
                  <a:lnTo>
                    <a:pt x="1" y="77"/>
                  </a:lnTo>
                  <a:lnTo>
                    <a:pt x="2" y="77"/>
                  </a:lnTo>
                  <a:lnTo>
                    <a:pt x="186" y="2"/>
                  </a:lnTo>
                  <a:lnTo>
                    <a:pt x="186" y="1"/>
                  </a:lnTo>
                  <a:lnTo>
                    <a:pt x="186" y="0"/>
                  </a:lnTo>
                  <a:lnTo>
                    <a:pt x="185" y="0"/>
                  </a:lnTo>
                  <a:lnTo>
                    <a:pt x="1" y="76"/>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53" name=""/>
            <p:cNvSpPr/>
            <p:nvPr/>
          </p:nvSpPr>
          <p:spPr>
            <a:xfrm>
              <a:off x="6912000" y="3003480"/>
              <a:ext cx="295200" cy="46080"/>
            </a:xfrm>
            <a:custGeom>
              <a:avLst/>
              <a:gdLst/>
              <a:ahLst/>
              <a:rect l="l" t="t" r="r" b="b"/>
              <a:pathLst>
                <a:path w="186" h="29">
                  <a:moveTo>
                    <a:pt x="1" y="0"/>
                  </a:moveTo>
                  <a:lnTo>
                    <a:pt x="0" y="0"/>
                  </a:lnTo>
                  <a:lnTo>
                    <a:pt x="0" y="1"/>
                  </a:lnTo>
                  <a:lnTo>
                    <a:pt x="0" y="2"/>
                  </a:lnTo>
                  <a:lnTo>
                    <a:pt x="184" y="28"/>
                  </a:lnTo>
                  <a:lnTo>
                    <a:pt x="185" y="28"/>
                  </a:lnTo>
                  <a:lnTo>
                    <a:pt x="185" y="27"/>
                  </a:lnTo>
                  <a:lnTo>
                    <a:pt x="1" y="0"/>
                  </a:lnTo>
                </a:path>
              </a:pathLst>
            </a:custGeom>
            <a:solidFill>
              <a:srgbClr val="ff0000"/>
            </a:solidFill>
            <a:ln cap="rnd" w="12600">
              <a:solidFill>
                <a:srgbClr val="ff0000"/>
              </a:solidFill>
              <a:round/>
            </a:ln>
          </p:spPr>
          <p:style>
            <a:lnRef idx="0"/>
            <a:fillRef idx="0"/>
            <a:effectRef idx="0"/>
            <a:fontRef idx="minor"/>
          </p:style>
          <p:txBody>
            <a:bodyPr lIns="90000" rIns="90000" tIns="-720" bIns="-720" anchor="t">
              <a:noAutofit/>
            </a:bodyPr>
            <a:p>
              <a:endParaRPr b="0" lang="en-US" sz="2400" strike="noStrike" u="none">
                <a:solidFill>
                  <a:srgbClr val="ffffcc"/>
                </a:solidFill>
                <a:effectLst/>
                <a:uFillTx/>
                <a:latin typeface="Tahoma"/>
              </a:endParaRPr>
            </a:p>
          </p:txBody>
        </p:sp>
        <p:sp>
          <p:nvSpPr>
            <p:cNvPr id="654" name=""/>
            <p:cNvSpPr/>
            <p:nvPr/>
          </p:nvSpPr>
          <p:spPr>
            <a:xfrm>
              <a:off x="7201080" y="3046320"/>
              <a:ext cx="296640" cy="247680"/>
            </a:xfrm>
            <a:custGeom>
              <a:avLst/>
              <a:gdLst/>
              <a:ahLst/>
              <a:rect l="l" t="t" r="r" b="b"/>
              <a:pathLst>
                <a:path w="187" h="156">
                  <a:moveTo>
                    <a:pt x="2" y="0"/>
                  </a:moveTo>
                  <a:lnTo>
                    <a:pt x="2" y="0"/>
                  </a:lnTo>
                  <a:lnTo>
                    <a:pt x="1" y="0"/>
                  </a:lnTo>
                  <a:lnTo>
                    <a:pt x="0" y="1"/>
                  </a:lnTo>
                  <a:lnTo>
                    <a:pt x="1" y="1"/>
                  </a:lnTo>
                  <a:lnTo>
                    <a:pt x="184" y="155"/>
                  </a:lnTo>
                  <a:lnTo>
                    <a:pt x="185" y="155"/>
                  </a:lnTo>
                  <a:lnTo>
                    <a:pt x="186" y="155"/>
                  </a:lnTo>
                  <a:lnTo>
                    <a:pt x="186" y="154"/>
                  </a:lnTo>
                  <a:lnTo>
                    <a:pt x="2" y="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55" name=""/>
            <p:cNvSpPr/>
            <p:nvPr/>
          </p:nvSpPr>
          <p:spPr>
            <a:xfrm>
              <a:off x="7491600" y="3290760"/>
              <a:ext cx="295200" cy="450720"/>
            </a:xfrm>
            <a:custGeom>
              <a:avLst/>
              <a:gdLst/>
              <a:ahLst/>
              <a:rect l="l" t="t" r="r" b="b"/>
              <a:pathLst>
                <a:path w="186" h="284">
                  <a:moveTo>
                    <a:pt x="2" y="0"/>
                  </a:moveTo>
                  <a:lnTo>
                    <a:pt x="2" y="0"/>
                  </a:lnTo>
                  <a:lnTo>
                    <a:pt x="1" y="0"/>
                  </a:lnTo>
                  <a:lnTo>
                    <a:pt x="0" y="0"/>
                  </a:lnTo>
                  <a:lnTo>
                    <a:pt x="0" y="1"/>
                  </a:lnTo>
                  <a:lnTo>
                    <a:pt x="183" y="282"/>
                  </a:lnTo>
                  <a:lnTo>
                    <a:pt x="184" y="282"/>
                  </a:lnTo>
                  <a:lnTo>
                    <a:pt x="184" y="283"/>
                  </a:lnTo>
                  <a:lnTo>
                    <a:pt x="185" y="282"/>
                  </a:lnTo>
                  <a:lnTo>
                    <a:pt x="2" y="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56" name=""/>
            <p:cNvSpPr/>
            <p:nvPr/>
          </p:nvSpPr>
          <p:spPr>
            <a:xfrm>
              <a:off x="7782120" y="3738240"/>
              <a:ext cx="295200" cy="406440"/>
            </a:xfrm>
            <a:custGeom>
              <a:avLst/>
              <a:gdLst/>
              <a:ahLst/>
              <a:rect l="l" t="t" r="r" b="b"/>
              <a:pathLst>
                <a:path w="186" h="256">
                  <a:moveTo>
                    <a:pt x="2" y="0"/>
                  </a:moveTo>
                  <a:lnTo>
                    <a:pt x="2" y="0"/>
                  </a:lnTo>
                  <a:lnTo>
                    <a:pt x="1" y="0"/>
                  </a:lnTo>
                  <a:lnTo>
                    <a:pt x="0" y="0"/>
                  </a:lnTo>
                  <a:lnTo>
                    <a:pt x="0" y="1"/>
                  </a:lnTo>
                  <a:lnTo>
                    <a:pt x="183" y="255"/>
                  </a:lnTo>
                  <a:lnTo>
                    <a:pt x="184" y="255"/>
                  </a:lnTo>
                  <a:lnTo>
                    <a:pt x="185" y="255"/>
                  </a:lnTo>
                  <a:lnTo>
                    <a:pt x="185" y="254"/>
                  </a:lnTo>
                  <a:lnTo>
                    <a:pt x="2" y="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57" name=""/>
            <p:cNvSpPr/>
            <p:nvPr/>
          </p:nvSpPr>
          <p:spPr>
            <a:xfrm>
              <a:off x="8074080" y="4141800"/>
              <a:ext cx="295200" cy="306360"/>
            </a:xfrm>
            <a:custGeom>
              <a:avLst/>
              <a:gdLst/>
              <a:ahLst/>
              <a:rect l="l" t="t" r="r" b="b"/>
              <a:pathLst>
                <a:path w="186" h="193">
                  <a:moveTo>
                    <a:pt x="2" y="0"/>
                  </a:moveTo>
                  <a:lnTo>
                    <a:pt x="2" y="0"/>
                  </a:lnTo>
                  <a:lnTo>
                    <a:pt x="1" y="0"/>
                  </a:lnTo>
                  <a:lnTo>
                    <a:pt x="0" y="0"/>
                  </a:lnTo>
                  <a:lnTo>
                    <a:pt x="0" y="1"/>
                  </a:lnTo>
                  <a:lnTo>
                    <a:pt x="1" y="1"/>
                  </a:lnTo>
                  <a:lnTo>
                    <a:pt x="183" y="192"/>
                  </a:lnTo>
                  <a:lnTo>
                    <a:pt x="184" y="192"/>
                  </a:lnTo>
                  <a:lnTo>
                    <a:pt x="185" y="192"/>
                  </a:lnTo>
                  <a:lnTo>
                    <a:pt x="185" y="191"/>
                  </a:lnTo>
                  <a:lnTo>
                    <a:pt x="2" y="0"/>
                  </a:lnTo>
                </a:path>
              </a:pathLst>
            </a:custGeom>
            <a:solidFill>
              <a:srgbClr val="ff0000"/>
            </a:solid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658" name=""/>
            <p:cNvSpPr/>
            <p:nvPr/>
          </p:nvSpPr>
          <p:spPr>
            <a:xfrm>
              <a:off x="1677960" y="4971960"/>
              <a:ext cx="65160" cy="27000"/>
            </a:xfrm>
            <a:custGeom>
              <a:avLst/>
              <a:gdLst/>
              <a:ahLst/>
              <a:rect l="l" t="t" r="r" b="b"/>
              <a:pathLst>
                <a:path w="41" h="17">
                  <a:moveTo>
                    <a:pt x="0" y="0"/>
                  </a:moveTo>
                  <a:lnTo>
                    <a:pt x="40" y="13"/>
                  </a:lnTo>
                  <a:lnTo>
                    <a:pt x="40" y="16"/>
                  </a:lnTo>
                  <a:lnTo>
                    <a:pt x="0" y="4"/>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59" name=""/>
            <p:cNvSpPr/>
            <p:nvPr/>
          </p:nvSpPr>
          <p:spPr>
            <a:xfrm>
              <a:off x="1803600" y="4991040"/>
              <a:ext cx="63360" cy="27000"/>
            </a:xfrm>
            <a:custGeom>
              <a:avLst/>
              <a:gdLst/>
              <a:ahLst/>
              <a:rect l="l" t="t" r="r" b="b"/>
              <a:pathLst>
                <a:path w="40" h="17">
                  <a:moveTo>
                    <a:pt x="0" y="0"/>
                  </a:moveTo>
                  <a:lnTo>
                    <a:pt x="39" y="13"/>
                  </a:lnTo>
                  <a:lnTo>
                    <a:pt x="39" y="16"/>
                  </a:lnTo>
                  <a:lnTo>
                    <a:pt x="0" y="2"/>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0" name=""/>
            <p:cNvSpPr/>
            <p:nvPr/>
          </p:nvSpPr>
          <p:spPr>
            <a:xfrm>
              <a:off x="1930320" y="5010120"/>
              <a:ext cx="39960" cy="27000"/>
            </a:xfrm>
            <a:custGeom>
              <a:avLst/>
              <a:gdLst/>
              <a:ahLst/>
              <a:rect l="l" t="t" r="r" b="b"/>
              <a:pathLst>
                <a:path w="25" h="17">
                  <a:moveTo>
                    <a:pt x="0" y="0"/>
                  </a:moveTo>
                  <a:lnTo>
                    <a:pt x="24" y="12"/>
                  </a:lnTo>
                  <a:lnTo>
                    <a:pt x="23" y="16"/>
                  </a:lnTo>
                  <a:lnTo>
                    <a:pt x="0" y="4"/>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1" name=""/>
            <p:cNvSpPr/>
            <p:nvPr/>
          </p:nvSpPr>
          <p:spPr>
            <a:xfrm>
              <a:off x="1968480" y="5014800"/>
              <a:ext cx="27000" cy="27000"/>
            </a:xfrm>
            <a:custGeom>
              <a:avLst/>
              <a:gdLst/>
              <a:ahLst/>
              <a:rect l="l" t="t" r="r" b="b"/>
              <a:pathLst>
                <a:path w="17" h="17">
                  <a:moveTo>
                    <a:pt x="1" y="0"/>
                  </a:moveTo>
                  <a:lnTo>
                    <a:pt x="16" y="5"/>
                  </a:lnTo>
                  <a:lnTo>
                    <a:pt x="16" y="16"/>
                  </a:lnTo>
                  <a:lnTo>
                    <a:pt x="0" y="5"/>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2" name=""/>
            <p:cNvSpPr/>
            <p:nvPr/>
          </p:nvSpPr>
          <p:spPr>
            <a:xfrm>
              <a:off x="2055960" y="5024160"/>
              <a:ext cx="68040" cy="27000"/>
            </a:xfrm>
            <a:custGeom>
              <a:avLst/>
              <a:gdLst/>
              <a:ahLst/>
              <a:rect l="l" t="t" r="r" b="b"/>
              <a:pathLst>
                <a:path w="43" h="17">
                  <a:moveTo>
                    <a:pt x="1" y="0"/>
                  </a:moveTo>
                  <a:lnTo>
                    <a:pt x="42" y="12"/>
                  </a:lnTo>
                  <a:lnTo>
                    <a:pt x="42" y="16"/>
                  </a:lnTo>
                  <a:lnTo>
                    <a:pt x="0" y="4"/>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3" name=""/>
            <p:cNvSpPr/>
            <p:nvPr/>
          </p:nvSpPr>
          <p:spPr>
            <a:xfrm>
              <a:off x="2185920" y="5035320"/>
              <a:ext cx="66600" cy="27000"/>
            </a:xfrm>
            <a:custGeom>
              <a:avLst/>
              <a:gdLst/>
              <a:ahLst/>
              <a:rect l="l" t="t" r="r" b="b"/>
              <a:pathLst>
                <a:path w="42" h="17">
                  <a:moveTo>
                    <a:pt x="0" y="0"/>
                  </a:moveTo>
                  <a:lnTo>
                    <a:pt x="41" y="10"/>
                  </a:lnTo>
                  <a:lnTo>
                    <a:pt x="40" y="16"/>
                  </a:lnTo>
                  <a:lnTo>
                    <a:pt x="0" y="2"/>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4" name=""/>
            <p:cNvSpPr/>
            <p:nvPr/>
          </p:nvSpPr>
          <p:spPr>
            <a:xfrm>
              <a:off x="2317680" y="5045040"/>
              <a:ext cx="65160" cy="27000"/>
            </a:xfrm>
            <a:custGeom>
              <a:avLst/>
              <a:gdLst/>
              <a:ahLst/>
              <a:rect l="l" t="t" r="r" b="b"/>
              <a:pathLst>
                <a:path w="41" h="17">
                  <a:moveTo>
                    <a:pt x="0" y="0"/>
                  </a:moveTo>
                  <a:lnTo>
                    <a:pt x="40" y="8"/>
                  </a:lnTo>
                  <a:lnTo>
                    <a:pt x="40" y="16"/>
                  </a:lnTo>
                  <a:lnTo>
                    <a:pt x="0" y="8"/>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5" name=""/>
            <p:cNvSpPr/>
            <p:nvPr/>
          </p:nvSpPr>
          <p:spPr>
            <a:xfrm>
              <a:off x="2448000" y="5046480"/>
              <a:ext cx="68040" cy="27000"/>
            </a:xfrm>
            <a:custGeom>
              <a:avLst/>
              <a:gdLst/>
              <a:ahLst/>
              <a:rect l="l" t="t" r="r" b="b"/>
              <a:pathLst>
                <a:path w="43" h="17">
                  <a:moveTo>
                    <a:pt x="0" y="0"/>
                  </a:moveTo>
                  <a:lnTo>
                    <a:pt x="42" y="8"/>
                  </a:lnTo>
                  <a:lnTo>
                    <a:pt x="42" y="16"/>
                  </a:lnTo>
                  <a:lnTo>
                    <a:pt x="0" y="8"/>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6" name=""/>
            <p:cNvSpPr/>
            <p:nvPr/>
          </p:nvSpPr>
          <p:spPr>
            <a:xfrm>
              <a:off x="2577960" y="5033880"/>
              <a:ext cx="66960" cy="27000"/>
            </a:xfrm>
            <a:custGeom>
              <a:avLst/>
              <a:gdLst/>
              <a:ahLst/>
              <a:rect l="l" t="t" r="r" b="b"/>
              <a:pathLst>
                <a:path w="42" h="17">
                  <a:moveTo>
                    <a:pt x="0" y="13"/>
                  </a:moveTo>
                  <a:lnTo>
                    <a:pt x="41" y="0"/>
                  </a:lnTo>
                  <a:lnTo>
                    <a:pt x="41" y="2"/>
                  </a:lnTo>
                  <a:lnTo>
                    <a:pt x="1" y="16"/>
                  </a:lnTo>
                  <a:lnTo>
                    <a:pt x="0" y="13"/>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7" name=""/>
            <p:cNvSpPr/>
            <p:nvPr/>
          </p:nvSpPr>
          <p:spPr>
            <a:xfrm>
              <a:off x="2705040" y="5014800"/>
              <a:ext cx="63720" cy="27000"/>
            </a:xfrm>
            <a:custGeom>
              <a:avLst/>
              <a:gdLst/>
              <a:ahLst/>
              <a:rect l="l" t="t" r="r" b="b"/>
              <a:pathLst>
                <a:path w="40" h="17">
                  <a:moveTo>
                    <a:pt x="0" y="12"/>
                  </a:moveTo>
                  <a:lnTo>
                    <a:pt x="39" y="0"/>
                  </a:lnTo>
                  <a:lnTo>
                    <a:pt x="39" y="2"/>
                  </a:lnTo>
                  <a:lnTo>
                    <a:pt x="0" y="16"/>
                  </a:lnTo>
                  <a:lnTo>
                    <a:pt x="0" y="12"/>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8" name=""/>
            <p:cNvSpPr/>
            <p:nvPr/>
          </p:nvSpPr>
          <p:spPr>
            <a:xfrm>
              <a:off x="2830680" y="5005080"/>
              <a:ext cx="27000" cy="27000"/>
            </a:xfrm>
            <a:custGeom>
              <a:avLst/>
              <a:gdLst/>
              <a:ahLst/>
              <a:rect l="l" t="t" r="r" b="b"/>
              <a:pathLst>
                <a:path w="17" h="17">
                  <a:moveTo>
                    <a:pt x="0" y="8"/>
                  </a:moveTo>
                  <a:lnTo>
                    <a:pt x="16" y="0"/>
                  </a:lnTo>
                  <a:lnTo>
                    <a:pt x="16" y="8"/>
                  </a:lnTo>
                  <a:lnTo>
                    <a:pt x="0" y="16"/>
                  </a:lnTo>
                  <a:lnTo>
                    <a:pt x="0" y="8"/>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69" name=""/>
            <p:cNvSpPr/>
            <p:nvPr/>
          </p:nvSpPr>
          <p:spPr>
            <a:xfrm>
              <a:off x="2840040" y="4991040"/>
              <a:ext cx="47520" cy="27000"/>
            </a:xfrm>
            <a:custGeom>
              <a:avLst/>
              <a:gdLst/>
              <a:ahLst/>
              <a:rect l="l" t="t" r="r" b="b"/>
              <a:pathLst>
                <a:path w="30" h="17">
                  <a:moveTo>
                    <a:pt x="0" y="14"/>
                  </a:moveTo>
                  <a:lnTo>
                    <a:pt x="29" y="0"/>
                  </a:lnTo>
                  <a:lnTo>
                    <a:pt x="29" y="3"/>
                  </a:lnTo>
                  <a:lnTo>
                    <a:pt x="1" y="16"/>
                  </a:lnTo>
                  <a:lnTo>
                    <a:pt x="0" y="14"/>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70" name=""/>
            <p:cNvSpPr/>
            <p:nvPr/>
          </p:nvSpPr>
          <p:spPr>
            <a:xfrm>
              <a:off x="2941560" y="4956120"/>
              <a:ext cx="55800" cy="27000"/>
            </a:xfrm>
            <a:custGeom>
              <a:avLst/>
              <a:gdLst/>
              <a:ahLst/>
              <a:rect l="l" t="t" r="r" b="b"/>
              <a:pathLst>
                <a:path w="35" h="17">
                  <a:moveTo>
                    <a:pt x="0" y="14"/>
                  </a:moveTo>
                  <a:lnTo>
                    <a:pt x="33" y="0"/>
                  </a:lnTo>
                  <a:lnTo>
                    <a:pt x="34" y="1"/>
                  </a:lnTo>
                  <a:lnTo>
                    <a:pt x="0" y="16"/>
                  </a:lnTo>
                  <a:lnTo>
                    <a:pt x="0" y="14"/>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71" name=""/>
            <p:cNvSpPr/>
            <p:nvPr/>
          </p:nvSpPr>
          <p:spPr>
            <a:xfrm>
              <a:off x="3051360" y="4922640"/>
              <a:ext cx="55440" cy="27000"/>
            </a:xfrm>
            <a:custGeom>
              <a:avLst/>
              <a:gdLst/>
              <a:ahLst/>
              <a:rect l="l" t="t" r="r" b="b"/>
              <a:pathLst>
                <a:path w="35" h="17">
                  <a:moveTo>
                    <a:pt x="0" y="14"/>
                  </a:moveTo>
                  <a:lnTo>
                    <a:pt x="33" y="0"/>
                  </a:lnTo>
                  <a:lnTo>
                    <a:pt x="34" y="1"/>
                  </a:lnTo>
                  <a:lnTo>
                    <a:pt x="1" y="16"/>
                  </a:lnTo>
                  <a:lnTo>
                    <a:pt x="0" y="14"/>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72" name=""/>
            <p:cNvSpPr/>
            <p:nvPr/>
          </p:nvSpPr>
          <p:spPr>
            <a:xfrm>
              <a:off x="3143160" y="4873320"/>
              <a:ext cx="27000" cy="30240"/>
            </a:xfrm>
            <a:custGeom>
              <a:avLst/>
              <a:gdLst/>
              <a:ahLst/>
              <a:rect l="l" t="t" r="r" b="b"/>
              <a:pathLst>
                <a:path w="17" h="19">
                  <a:moveTo>
                    <a:pt x="0" y="17"/>
                  </a:moveTo>
                  <a:lnTo>
                    <a:pt x="14" y="0"/>
                  </a:lnTo>
                  <a:lnTo>
                    <a:pt x="16" y="1"/>
                  </a:lnTo>
                  <a:lnTo>
                    <a:pt x="1" y="18"/>
                  </a:lnTo>
                  <a:lnTo>
                    <a:pt x="0" y="17"/>
                  </a:lnTo>
                </a:path>
              </a:pathLst>
            </a:custGeom>
            <a:solidFill>
              <a:srgbClr val="00ff00"/>
            </a:solidFill>
            <a:ln cap="rnd" w="12600">
              <a:solidFill>
                <a:srgbClr val="00ff00"/>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673" name=""/>
            <p:cNvSpPr/>
            <p:nvPr/>
          </p:nvSpPr>
          <p:spPr>
            <a:xfrm>
              <a:off x="3186000" y="4816440"/>
              <a:ext cx="28800" cy="31680"/>
            </a:xfrm>
            <a:custGeom>
              <a:avLst/>
              <a:gdLst/>
              <a:ahLst/>
              <a:rect l="l" t="t" r="r" b="b"/>
              <a:pathLst>
                <a:path w="18" h="20">
                  <a:moveTo>
                    <a:pt x="0" y="19"/>
                  </a:moveTo>
                  <a:lnTo>
                    <a:pt x="15" y="0"/>
                  </a:lnTo>
                  <a:lnTo>
                    <a:pt x="17" y="1"/>
                  </a:lnTo>
                  <a:lnTo>
                    <a:pt x="2"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74" name=""/>
            <p:cNvSpPr/>
            <p:nvPr/>
          </p:nvSpPr>
          <p:spPr>
            <a:xfrm>
              <a:off x="3232080" y="4760640"/>
              <a:ext cx="27000" cy="30240"/>
            </a:xfrm>
            <a:custGeom>
              <a:avLst/>
              <a:gdLst/>
              <a:ahLst/>
              <a:rect l="l" t="t" r="r" b="b"/>
              <a:pathLst>
                <a:path w="17" h="19">
                  <a:moveTo>
                    <a:pt x="0" y="17"/>
                  </a:moveTo>
                  <a:lnTo>
                    <a:pt x="14" y="0"/>
                  </a:lnTo>
                  <a:lnTo>
                    <a:pt x="16" y="1"/>
                  </a:lnTo>
                  <a:lnTo>
                    <a:pt x="2" y="18"/>
                  </a:lnTo>
                  <a:lnTo>
                    <a:pt x="0" y="17"/>
                  </a:lnTo>
                </a:path>
              </a:pathLst>
            </a:custGeom>
            <a:solidFill>
              <a:srgbClr val="00ff00"/>
            </a:solidFill>
            <a:ln cap="rnd" w="12600">
              <a:solidFill>
                <a:srgbClr val="00ff00"/>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675" name=""/>
            <p:cNvSpPr/>
            <p:nvPr/>
          </p:nvSpPr>
          <p:spPr>
            <a:xfrm>
              <a:off x="3278160" y="4703760"/>
              <a:ext cx="27000" cy="31680"/>
            </a:xfrm>
            <a:custGeom>
              <a:avLst/>
              <a:gdLst/>
              <a:ahLst/>
              <a:rect l="l" t="t" r="r" b="b"/>
              <a:pathLst>
                <a:path w="17" h="20">
                  <a:moveTo>
                    <a:pt x="0" y="18"/>
                  </a:moveTo>
                  <a:lnTo>
                    <a:pt x="14" y="0"/>
                  </a:lnTo>
                  <a:lnTo>
                    <a:pt x="16" y="1"/>
                  </a:lnTo>
                  <a:lnTo>
                    <a:pt x="2" y="19"/>
                  </a:lnTo>
                  <a:lnTo>
                    <a:pt x="0" y="18"/>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76" name=""/>
            <p:cNvSpPr/>
            <p:nvPr/>
          </p:nvSpPr>
          <p:spPr>
            <a:xfrm>
              <a:off x="3324240" y="4647960"/>
              <a:ext cx="27000" cy="31680"/>
            </a:xfrm>
            <a:custGeom>
              <a:avLst/>
              <a:gdLst/>
              <a:ahLst/>
              <a:rect l="l" t="t" r="r" b="b"/>
              <a:pathLst>
                <a:path w="17" h="20">
                  <a:moveTo>
                    <a:pt x="0" y="19"/>
                  </a:moveTo>
                  <a:lnTo>
                    <a:pt x="15" y="0"/>
                  </a:lnTo>
                  <a:lnTo>
                    <a:pt x="16" y="1"/>
                  </a:lnTo>
                  <a:lnTo>
                    <a:pt x="2"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77" name=""/>
            <p:cNvSpPr/>
            <p:nvPr/>
          </p:nvSpPr>
          <p:spPr>
            <a:xfrm>
              <a:off x="3367080" y="4592520"/>
              <a:ext cx="27000" cy="30240"/>
            </a:xfrm>
            <a:custGeom>
              <a:avLst/>
              <a:gdLst/>
              <a:ahLst/>
              <a:rect l="l" t="t" r="r" b="b"/>
              <a:pathLst>
                <a:path w="17" h="19">
                  <a:moveTo>
                    <a:pt x="0" y="17"/>
                  </a:moveTo>
                  <a:lnTo>
                    <a:pt x="15" y="0"/>
                  </a:lnTo>
                  <a:lnTo>
                    <a:pt x="16" y="1"/>
                  </a:lnTo>
                  <a:lnTo>
                    <a:pt x="2" y="18"/>
                  </a:lnTo>
                  <a:lnTo>
                    <a:pt x="0" y="17"/>
                  </a:lnTo>
                </a:path>
              </a:pathLst>
            </a:custGeom>
            <a:solidFill>
              <a:srgbClr val="00ff00"/>
            </a:solidFill>
            <a:ln cap="rnd" w="12600">
              <a:solidFill>
                <a:srgbClr val="00ff00"/>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678" name=""/>
            <p:cNvSpPr/>
            <p:nvPr/>
          </p:nvSpPr>
          <p:spPr>
            <a:xfrm>
              <a:off x="3413160" y="4554360"/>
              <a:ext cx="27000" cy="27000"/>
            </a:xfrm>
            <a:custGeom>
              <a:avLst/>
              <a:gdLst/>
              <a:ahLst/>
              <a:rect l="l" t="t" r="r" b="b"/>
              <a:pathLst>
                <a:path w="17" h="17">
                  <a:moveTo>
                    <a:pt x="0" y="13"/>
                  </a:moveTo>
                  <a:lnTo>
                    <a:pt x="11" y="0"/>
                  </a:lnTo>
                  <a:lnTo>
                    <a:pt x="16" y="2"/>
                  </a:lnTo>
                  <a:lnTo>
                    <a:pt x="4" y="16"/>
                  </a:lnTo>
                  <a:lnTo>
                    <a:pt x="0" y="13"/>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79" name=""/>
            <p:cNvSpPr/>
            <p:nvPr/>
          </p:nvSpPr>
          <p:spPr>
            <a:xfrm>
              <a:off x="3419640" y="4535280"/>
              <a:ext cx="27000" cy="27000"/>
            </a:xfrm>
            <a:custGeom>
              <a:avLst/>
              <a:gdLst/>
              <a:ahLst/>
              <a:rect l="l" t="t" r="r" b="b"/>
              <a:pathLst>
                <a:path w="17" h="17">
                  <a:moveTo>
                    <a:pt x="0" y="16"/>
                  </a:moveTo>
                  <a:lnTo>
                    <a:pt x="10" y="0"/>
                  </a:lnTo>
                  <a:lnTo>
                    <a:pt x="16" y="0"/>
                  </a:lnTo>
                  <a:lnTo>
                    <a:pt x="6" y="16"/>
                  </a:lnTo>
                  <a:lnTo>
                    <a:pt x="0" y="16"/>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680" name=""/>
            <p:cNvSpPr/>
            <p:nvPr/>
          </p:nvSpPr>
          <p:spPr>
            <a:xfrm>
              <a:off x="3438720" y="4476600"/>
              <a:ext cx="27000" cy="30240"/>
            </a:xfrm>
            <a:custGeom>
              <a:avLst/>
              <a:gdLst/>
              <a:ahLst/>
              <a:rect l="l" t="t" r="r" b="b"/>
              <a:pathLst>
                <a:path w="17" h="19">
                  <a:moveTo>
                    <a:pt x="0" y="18"/>
                  </a:moveTo>
                  <a:lnTo>
                    <a:pt x="11" y="0"/>
                  </a:lnTo>
                  <a:lnTo>
                    <a:pt x="16" y="0"/>
                  </a:lnTo>
                  <a:lnTo>
                    <a:pt x="2" y="18"/>
                  </a:lnTo>
                  <a:lnTo>
                    <a:pt x="0" y="18"/>
                  </a:lnTo>
                </a:path>
              </a:pathLst>
            </a:custGeom>
            <a:solidFill>
              <a:srgbClr val="00ff00"/>
            </a:solidFill>
            <a:ln cap="rnd" w="12600">
              <a:solidFill>
                <a:srgbClr val="00ff00"/>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681" name=""/>
            <p:cNvSpPr/>
            <p:nvPr/>
          </p:nvSpPr>
          <p:spPr>
            <a:xfrm>
              <a:off x="3456000" y="4416120"/>
              <a:ext cx="27000" cy="32040"/>
            </a:xfrm>
            <a:custGeom>
              <a:avLst/>
              <a:gdLst/>
              <a:ahLst/>
              <a:rect l="l" t="t" r="r" b="b"/>
              <a:pathLst>
                <a:path w="17" h="20">
                  <a:moveTo>
                    <a:pt x="0" y="19"/>
                  </a:moveTo>
                  <a:lnTo>
                    <a:pt x="12" y="0"/>
                  </a:lnTo>
                  <a:lnTo>
                    <a:pt x="16" y="0"/>
                  </a:lnTo>
                  <a:lnTo>
                    <a:pt x="3"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4760" bIns="-14760" anchor="t">
              <a:noAutofit/>
            </a:bodyPr>
            <a:p>
              <a:endParaRPr b="0" lang="en-US" sz="2400" strike="noStrike" u="none">
                <a:solidFill>
                  <a:srgbClr val="ffffcc"/>
                </a:solidFill>
                <a:effectLst/>
                <a:uFillTx/>
                <a:latin typeface="Tahoma"/>
              </a:endParaRPr>
            </a:p>
          </p:txBody>
        </p:sp>
        <p:sp>
          <p:nvSpPr>
            <p:cNvPr id="682" name=""/>
            <p:cNvSpPr/>
            <p:nvPr/>
          </p:nvSpPr>
          <p:spPr>
            <a:xfrm>
              <a:off x="3476520" y="4357440"/>
              <a:ext cx="27000" cy="31680"/>
            </a:xfrm>
            <a:custGeom>
              <a:avLst/>
              <a:gdLst/>
              <a:ahLst/>
              <a:rect l="l" t="t" r="r" b="b"/>
              <a:pathLst>
                <a:path w="17" h="20">
                  <a:moveTo>
                    <a:pt x="0" y="19"/>
                  </a:moveTo>
                  <a:lnTo>
                    <a:pt x="12" y="0"/>
                  </a:lnTo>
                  <a:lnTo>
                    <a:pt x="16" y="1"/>
                  </a:lnTo>
                  <a:lnTo>
                    <a:pt x="3"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83" name=""/>
            <p:cNvSpPr/>
            <p:nvPr/>
          </p:nvSpPr>
          <p:spPr>
            <a:xfrm>
              <a:off x="3497400" y="4298760"/>
              <a:ext cx="27000" cy="31680"/>
            </a:xfrm>
            <a:custGeom>
              <a:avLst/>
              <a:gdLst/>
              <a:ahLst/>
              <a:rect l="l" t="t" r="r" b="b"/>
              <a:pathLst>
                <a:path w="17" h="20">
                  <a:moveTo>
                    <a:pt x="0" y="19"/>
                  </a:moveTo>
                  <a:lnTo>
                    <a:pt x="12" y="0"/>
                  </a:lnTo>
                  <a:lnTo>
                    <a:pt x="16" y="1"/>
                  </a:lnTo>
                  <a:lnTo>
                    <a:pt x="2"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84" name=""/>
            <p:cNvSpPr/>
            <p:nvPr/>
          </p:nvSpPr>
          <p:spPr>
            <a:xfrm>
              <a:off x="3516480" y="4240080"/>
              <a:ext cx="27000" cy="31680"/>
            </a:xfrm>
            <a:custGeom>
              <a:avLst/>
              <a:gdLst/>
              <a:ahLst/>
              <a:rect l="l" t="t" r="r" b="b"/>
              <a:pathLst>
                <a:path w="17" h="20">
                  <a:moveTo>
                    <a:pt x="0" y="19"/>
                  </a:moveTo>
                  <a:lnTo>
                    <a:pt x="12" y="0"/>
                  </a:lnTo>
                  <a:lnTo>
                    <a:pt x="16" y="1"/>
                  </a:lnTo>
                  <a:lnTo>
                    <a:pt x="3"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85" name=""/>
            <p:cNvSpPr/>
            <p:nvPr/>
          </p:nvSpPr>
          <p:spPr>
            <a:xfrm>
              <a:off x="3537000" y="4179600"/>
              <a:ext cx="27000" cy="33480"/>
            </a:xfrm>
            <a:custGeom>
              <a:avLst/>
              <a:gdLst/>
              <a:ahLst/>
              <a:rect l="l" t="t" r="r" b="b"/>
              <a:pathLst>
                <a:path w="17" h="21">
                  <a:moveTo>
                    <a:pt x="0" y="20"/>
                  </a:moveTo>
                  <a:lnTo>
                    <a:pt x="12" y="0"/>
                  </a:lnTo>
                  <a:lnTo>
                    <a:pt x="16" y="1"/>
                  </a:lnTo>
                  <a:lnTo>
                    <a:pt x="5" y="20"/>
                  </a:lnTo>
                  <a:lnTo>
                    <a:pt x="0" y="2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686" name=""/>
            <p:cNvSpPr/>
            <p:nvPr/>
          </p:nvSpPr>
          <p:spPr>
            <a:xfrm>
              <a:off x="3557520" y="4120920"/>
              <a:ext cx="27000" cy="33480"/>
            </a:xfrm>
            <a:custGeom>
              <a:avLst/>
              <a:gdLst/>
              <a:ahLst/>
              <a:rect l="l" t="t" r="r" b="b"/>
              <a:pathLst>
                <a:path w="17" h="21">
                  <a:moveTo>
                    <a:pt x="0" y="20"/>
                  </a:moveTo>
                  <a:lnTo>
                    <a:pt x="11" y="0"/>
                  </a:lnTo>
                  <a:lnTo>
                    <a:pt x="16" y="1"/>
                  </a:lnTo>
                  <a:lnTo>
                    <a:pt x="4" y="20"/>
                  </a:lnTo>
                  <a:lnTo>
                    <a:pt x="0" y="2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687" name=""/>
            <p:cNvSpPr/>
            <p:nvPr/>
          </p:nvSpPr>
          <p:spPr>
            <a:xfrm>
              <a:off x="3576600" y="4062240"/>
              <a:ext cx="27000" cy="31680"/>
            </a:xfrm>
            <a:custGeom>
              <a:avLst/>
              <a:gdLst/>
              <a:ahLst/>
              <a:rect l="l" t="t" r="r" b="b"/>
              <a:pathLst>
                <a:path w="17" h="20">
                  <a:moveTo>
                    <a:pt x="0" y="19"/>
                  </a:moveTo>
                  <a:lnTo>
                    <a:pt x="12" y="0"/>
                  </a:lnTo>
                  <a:lnTo>
                    <a:pt x="16" y="1"/>
                  </a:lnTo>
                  <a:lnTo>
                    <a:pt x="4"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88" name=""/>
            <p:cNvSpPr/>
            <p:nvPr/>
          </p:nvSpPr>
          <p:spPr>
            <a:xfrm>
              <a:off x="3597480" y="4003560"/>
              <a:ext cx="26640" cy="31680"/>
            </a:xfrm>
            <a:custGeom>
              <a:avLst/>
              <a:gdLst/>
              <a:ahLst/>
              <a:rect l="l" t="t" r="r" b="b"/>
              <a:pathLst>
                <a:path w="17" h="20">
                  <a:moveTo>
                    <a:pt x="0" y="19"/>
                  </a:moveTo>
                  <a:lnTo>
                    <a:pt x="12" y="0"/>
                  </a:lnTo>
                  <a:lnTo>
                    <a:pt x="16" y="0"/>
                  </a:lnTo>
                  <a:lnTo>
                    <a:pt x="4"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89" name=""/>
            <p:cNvSpPr/>
            <p:nvPr/>
          </p:nvSpPr>
          <p:spPr>
            <a:xfrm>
              <a:off x="3618000" y="3944880"/>
              <a:ext cx="27000" cy="31680"/>
            </a:xfrm>
            <a:custGeom>
              <a:avLst/>
              <a:gdLst/>
              <a:ahLst/>
              <a:rect l="l" t="t" r="r" b="b"/>
              <a:pathLst>
                <a:path w="17" h="20">
                  <a:moveTo>
                    <a:pt x="0" y="19"/>
                  </a:moveTo>
                  <a:lnTo>
                    <a:pt x="11" y="0"/>
                  </a:lnTo>
                  <a:lnTo>
                    <a:pt x="16" y="0"/>
                  </a:lnTo>
                  <a:lnTo>
                    <a:pt x="4"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90" name=""/>
            <p:cNvSpPr/>
            <p:nvPr/>
          </p:nvSpPr>
          <p:spPr>
            <a:xfrm>
              <a:off x="3638520" y="3884400"/>
              <a:ext cx="27000" cy="33480"/>
            </a:xfrm>
            <a:custGeom>
              <a:avLst/>
              <a:gdLst/>
              <a:ahLst/>
              <a:rect l="l" t="t" r="r" b="b"/>
              <a:pathLst>
                <a:path w="17" h="21">
                  <a:moveTo>
                    <a:pt x="0" y="20"/>
                  </a:moveTo>
                  <a:lnTo>
                    <a:pt x="11" y="0"/>
                  </a:lnTo>
                  <a:lnTo>
                    <a:pt x="16" y="0"/>
                  </a:lnTo>
                  <a:lnTo>
                    <a:pt x="2" y="20"/>
                  </a:lnTo>
                  <a:lnTo>
                    <a:pt x="0" y="2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691" name=""/>
            <p:cNvSpPr/>
            <p:nvPr/>
          </p:nvSpPr>
          <p:spPr>
            <a:xfrm>
              <a:off x="3656160" y="3825720"/>
              <a:ext cx="27000" cy="31680"/>
            </a:xfrm>
            <a:custGeom>
              <a:avLst/>
              <a:gdLst/>
              <a:ahLst/>
              <a:rect l="l" t="t" r="r" b="b"/>
              <a:pathLst>
                <a:path w="17" h="20">
                  <a:moveTo>
                    <a:pt x="0" y="19"/>
                  </a:moveTo>
                  <a:lnTo>
                    <a:pt x="12" y="0"/>
                  </a:lnTo>
                  <a:lnTo>
                    <a:pt x="16" y="0"/>
                  </a:lnTo>
                  <a:lnTo>
                    <a:pt x="5"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92" name=""/>
            <p:cNvSpPr/>
            <p:nvPr/>
          </p:nvSpPr>
          <p:spPr>
            <a:xfrm>
              <a:off x="3676680" y="3767040"/>
              <a:ext cx="27000" cy="31680"/>
            </a:xfrm>
            <a:custGeom>
              <a:avLst/>
              <a:gdLst/>
              <a:ahLst/>
              <a:rect l="l" t="t" r="r" b="b"/>
              <a:pathLst>
                <a:path w="17" h="20">
                  <a:moveTo>
                    <a:pt x="0" y="19"/>
                  </a:moveTo>
                  <a:lnTo>
                    <a:pt x="11" y="0"/>
                  </a:lnTo>
                  <a:lnTo>
                    <a:pt x="16" y="0"/>
                  </a:lnTo>
                  <a:lnTo>
                    <a:pt x="4"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93" name=""/>
            <p:cNvSpPr/>
            <p:nvPr/>
          </p:nvSpPr>
          <p:spPr>
            <a:xfrm>
              <a:off x="3697200" y="3708360"/>
              <a:ext cx="27000" cy="31680"/>
            </a:xfrm>
            <a:custGeom>
              <a:avLst/>
              <a:gdLst/>
              <a:ahLst/>
              <a:rect l="l" t="t" r="r" b="b"/>
              <a:pathLst>
                <a:path w="17" h="20">
                  <a:moveTo>
                    <a:pt x="0" y="19"/>
                  </a:moveTo>
                  <a:lnTo>
                    <a:pt x="11" y="0"/>
                  </a:lnTo>
                  <a:lnTo>
                    <a:pt x="16" y="0"/>
                  </a:lnTo>
                  <a:lnTo>
                    <a:pt x="2"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94" name=""/>
            <p:cNvSpPr/>
            <p:nvPr/>
          </p:nvSpPr>
          <p:spPr>
            <a:xfrm>
              <a:off x="3718080" y="3647880"/>
              <a:ext cx="27000" cy="33480"/>
            </a:xfrm>
            <a:custGeom>
              <a:avLst/>
              <a:gdLst/>
              <a:ahLst/>
              <a:rect l="l" t="t" r="r" b="b"/>
              <a:pathLst>
                <a:path w="17" h="21">
                  <a:moveTo>
                    <a:pt x="0" y="20"/>
                  </a:moveTo>
                  <a:lnTo>
                    <a:pt x="14" y="0"/>
                  </a:lnTo>
                  <a:lnTo>
                    <a:pt x="16" y="0"/>
                  </a:lnTo>
                  <a:lnTo>
                    <a:pt x="3" y="20"/>
                  </a:lnTo>
                  <a:lnTo>
                    <a:pt x="0" y="2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695" name=""/>
            <p:cNvSpPr/>
            <p:nvPr/>
          </p:nvSpPr>
          <p:spPr>
            <a:xfrm>
              <a:off x="3741840" y="3589200"/>
              <a:ext cx="27000" cy="33480"/>
            </a:xfrm>
            <a:custGeom>
              <a:avLst/>
              <a:gdLst/>
              <a:ahLst/>
              <a:rect l="l" t="t" r="r" b="b"/>
              <a:pathLst>
                <a:path w="17" h="21">
                  <a:moveTo>
                    <a:pt x="0" y="20"/>
                  </a:moveTo>
                  <a:lnTo>
                    <a:pt x="12" y="0"/>
                  </a:lnTo>
                  <a:lnTo>
                    <a:pt x="16" y="0"/>
                  </a:lnTo>
                  <a:lnTo>
                    <a:pt x="3" y="20"/>
                  </a:lnTo>
                  <a:lnTo>
                    <a:pt x="0" y="2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696" name=""/>
            <p:cNvSpPr/>
            <p:nvPr/>
          </p:nvSpPr>
          <p:spPr>
            <a:xfrm>
              <a:off x="3765600" y="3530520"/>
              <a:ext cx="27000" cy="33120"/>
            </a:xfrm>
            <a:custGeom>
              <a:avLst/>
              <a:gdLst/>
              <a:ahLst/>
              <a:rect l="l" t="t" r="r" b="b"/>
              <a:pathLst>
                <a:path w="17" h="21">
                  <a:moveTo>
                    <a:pt x="0" y="19"/>
                  </a:moveTo>
                  <a:lnTo>
                    <a:pt x="13" y="0"/>
                  </a:lnTo>
                  <a:lnTo>
                    <a:pt x="16" y="1"/>
                  </a:lnTo>
                  <a:lnTo>
                    <a:pt x="2" y="20"/>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3680" bIns="-13680" anchor="t">
              <a:noAutofit/>
            </a:bodyPr>
            <a:p>
              <a:endParaRPr b="0" lang="en-US" sz="2400" strike="noStrike" u="none">
                <a:solidFill>
                  <a:srgbClr val="ffffcc"/>
                </a:solidFill>
                <a:effectLst/>
                <a:uFillTx/>
                <a:latin typeface="Tahoma"/>
              </a:endParaRPr>
            </a:p>
          </p:txBody>
        </p:sp>
        <p:sp>
          <p:nvSpPr>
            <p:cNvPr id="697" name=""/>
            <p:cNvSpPr/>
            <p:nvPr/>
          </p:nvSpPr>
          <p:spPr>
            <a:xfrm>
              <a:off x="3791160" y="3471840"/>
              <a:ext cx="26640" cy="31680"/>
            </a:xfrm>
            <a:custGeom>
              <a:avLst/>
              <a:gdLst/>
              <a:ahLst/>
              <a:rect l="l" t="t" r="r" b="b"/>
              <a:pathLst>
                <a:path w="17" h="20">
                  <a:moveTo>
                    <a:pt x="0" y="19"/>
                  </a:moveTo>
                  <a:lnTo>
                    <a:pt x="12" y="0"/>
                  </a:lnTo>
                  <a:lnTo>
                    <a:pt x="16" y="1"/>
                  </a:lnTo>
                  <a:lnTo>
                    <a:pt x="3"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698" name=""/>
            <p:cNvSpPr/>
            <p:nvPr/>
          </p:nvSpPr>
          <p:spPr>
            <a:xfrm>
              <a:off x="3814920" y="3412800"/>
              <a:ext cx="27000" cy="33480"/>
            </a:xfrm>
            <a:custGeom>
              <a:avLst/>
              <a:gdLst/>
              <a:ahLst/>
              <a:rect l="l" t="t" r="r" b="b"/>
              <a:pathLst>
                <a:path w="17" h="21">
                  <a:moveTo>
                    <a:pt x="0" y="19"/>
                  </a:moveTo>
                  <a:lnTo>
                    <a:pt x="12" y="0"/>
                  </a:lnTo>
                  <a:lnTo>
                    <a:pt x="16" y="0"/>
                  </a:lnTo>
                  <a:lnTo>
                    <a:pt x="3" y="20"/>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699" name=""/>
            <p:cNvSpPr/>
            <p:nvPr/>
          </p:nvSpPr>
          <p:spPr>
            <a:xfrm>
              <a:off x="3840120" y="3354120"/>
              <a:ext cx="27000" cy="33480"/>
            </a:xfrm>
            <a:custGeom>
              <a:avLst/>
              <a:gdLst/>
              <a:ahLst/>
              <a:rect l="l" t="t" r="r" b="b"/>
              <a:pathLst>
                <a:path w="17" h="21">
                  <a:moveTo>
                    <a:pt x="0" y="20"/>
                  </a:moveTo>
                  <a:lnTo>
                    <a:pt x="11" y="0"/>
                  </a:lnTo>
                  <a:lnTo>
                    <a:pt x="16" y="0"/>
                  </a:lnTo>
                  <a:lnTo>
                    <a:pt x="1" y="20"/>
                  </a:lnTo>
                  <a:lnTo>
                    <a:pt x="0" y="2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700" name=""/>
            <p:cNvSpPr/>
            <p:nvPr/>
          </p:nvSpPr>
          <p:spPr>
            <a:xfrm>
              <a:off x="3863880" y="3295440"/>
              <a:ext cx="27000" cy="33480"/>
            </a:xfrm>
            <a:custGeom>
              <a:avLst/>
              <a:gdLst/>
              <a:ahLst/>
              <a:rect l="l" t="t" r="r" b="b"/>
              <a:pathLst>
                <a:path w="17" h="21">
                  <a:moveTo>
                    <a:pt x="0" y="20"/>
                  </a:moveTo>
                  <a:lnTo>
                    <a:pt x="13" y="0"/>
                  </a:lnTo>
                  <a:lnTo>
                    <a:pt x="16" y="0"/>
                  </a:lnTo>
                  <a:lnTo>
                    <a:pt x="2" y="20"/>
                  </a:lnTo>
                  <a:lnTo>
                    <a:pt x="0" y="2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701" name=""/>
            <p:cNvSpPr/>
            <p:nvPr/>
          </p:nvSpPr>
          <p:spPr>
            <a:xfrm>
              <a:off x="3889440" y="3236760"/>
              <a:ext cx="27000" cy="33480"/>
            </a:xfrm>
            <a:custGeom>
              <a:avLst/>
              <a:gdLst/>
              <a:ahLst/>
              <a:rect l="l" t="t" r="r" b="b"/>
              <a:pathLst>
                <a:path w="17" h="21">
                  <a:moveTo>
                    <a:pt x="0" y="19"/>
                  </a:moveTo>
                  <a:lnTo>
                    <a:pt x="12" y="0"/>
                  </a:lnTo>
                  <a:lnTo>
                    <a:pt x="16" y="0"/>
                  </a:lnTo>
                  <a:lnTo>
                    <a:pt x="3" y="20"/>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702" name=""/>
            <p:cNvSpPr/>
            <p:nvPr/>
          </p:nvSpPr>
          <p:spPr>
            <a:xfrm>
              <a:off x="3914640" y="3178080"/>
              <a:ext cx="27000" cy="31680"/>
            </a:xfrm>
            <a:custGeom>
              <a:avLst/>
              <a:gdLst/>
              <a:ahLst/>
              <a:rect l="l" t="t" r="r" b="b"/>
              <a:pathLst>
                <a:path w="17" h="20">
                  <a:moveTo>
                    <a:pt x="0" y="19"/>
                  </a:moveTo>
                  <a:lnTo>
                    <a:pt x="12" y="0"/>
                  </a:lnTo>
                  <a:lnTo>
                    <a:pt x="16" y="0"/>
                  </a:lnTo>
                  <a:lnTo>
                    <a:pt x="1"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03" name=""/>
            <p:cNvSpPr/>
            <p:nvPr/>
          </p:nvSpPr>
          <p:spPr>
            <a:xfrm>
              <a:off x="3938760" y="3119400"/>
              <a:ext cx="27000" cy="31680"/>
            </a:xfrm>
            <a:custGeom>
              <a:avLst/>
              <a:gdLst/>
              <a:ahLst/>
              <a:rect l="l" t="t" r="r" b="b"/>
              <a:pathLst>
                <a:path w="17" h="20">
                  <a:moveTo>
                    <a:pt x="0" y="19"/>
                  </a:moveTo>
                  <a:lnTo>
                    <a:pt x="12" y="0"/>
                  </a:lnTo>
                  <a:lnTo>
                    <a:pt x="16" y="1"/>
                  </a:lnTo>
                  <a:lnTo>
                    <a:pt x="3"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04" name=""/>
            <p:cNvSpPr/>
            <p:nvPr/>
          </p:nvSpPr>
          <p:spPr>
            <a:xfrm>
              <a:off x="3963960" y="3060720"/>
              <a:ext cx="27000" cy="33120"/>
            </a:xfrm>
            <a:custGeom>
              <a:avLst/>
              <a:gdLst/>
              <a:ahLst/>
              <a:rect l="l" t="t" r="r" b="b"/>
              <a:pathLst>
                <a:path w="17" h="21">
                  <a:moveTo>
                    <a:pt x="0" y="19"/>
                  </a:moveTo>
                  <a:lnTo>
                    <a:pt x="12" y="0"/>
                  </a:lnTo>
                  <a:lnTo>
                    <a:pt x="16" y="0"/>
                  </a:lnTo>
                  <a:lnTo>
                    <a:pt x="3" y="20"/>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3680" bIns="-13680" anchor="t">
              <a:noAutofit/>
            </a:bodyPr>
            <a:p>
              <a:endParaRPr b="0" lang="en-US" sz="2400" strike="noStrike" u="none">
                <a:solidFill>
                  <a:srgbClr val="ffffcc"/>
                </a:solidFill>
                <a:effectLst/>
                <a:uFillTx/>
                <a:latin typeface="Tahoma"/>
              </a:endParaRPr>
            </a:p>
          </p:txBody>
        </p:sp>
        <p:sp>
          <p:nvSpPr>
            <p:cNvPr id="705" name=""/>
            <p:cNvSpPr/>
            <p:nvPr/>
          </p:nvSpPr>
          <p:spPr>
            <a:xfrm>
              <a:off x="3987720" y="3001680"/>
              <a:ext cx="27000" cy="33480"/>
            </a:xfrm>
            <a:custGeom>
              <a:avLst/>
              <a:gdLst/>
              <a:ahLst/>
              <a:rect l="l" t="t" r="r" b="b"/>
              <a:pathLst>
                <a:path w="17" h="21">
                  <a:moveTo>
                    <a:pt x="0" y="20"/>
                  </a:moveTo>
                  <a:lnTo>
                    <a:pt x="12" y="0"/>
                  </a:lnTo>
                  <a:lnTo>
                    <a:pt x="16" y="0"/>
                  </a:lnTo>
                  <a:lnTo>
                    <a:pt x="3" y="20"/>
                  </a:lnTo>
                  <a:lnTo>
                    <a:pt x="0" y="2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706" name=""/>
            <p:cNvSpPr/>
            <p:nvPr/>
          </p:nvSpPr>
          <p:spPr>
            <a:xfrm>
              <a:off x="4017960" y="2944800"/>
              <a:ext cx="27000" cy="31680"/>
            </a:xfrm>
            <a:custGeom>
              <a:avLst/>
              <a:gdLst/>
              <a:ahLst/>
              <a:rect l="l" t="t" r="r" b="b"/>
              <a:pathLst>
                <a:path w="17" h="20">
                  <a:moveTo>
                    <a:pt x="0" y="18"/>
                  </a:moveTo>
                  <a:lnTo>
                    <a:pt x="13" y="0"/>
                  </a:lnTo>
                  <a:lnTo>
                    <a:pt x="16" y="0"/>
                  </a:lnTo>
                  <a:lnTo>
                    <a:pt x="2" y="19"/>
                  </a:lnTo>
                  <a:lnTo>
                    <a:pt x="0" y="18"/>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07" name=""/>
            <p:cNvSpPr/>
            <p:nvPr/>
          </p:nvSpPr>
          <p:spPr>
            <a:xfrm>
              <a:off x="4052880" y="2887560"/>
              <a:ext cx="27000" cy="31680"/>
            </a:xfrm>
            <a:custGeom>
              <a:avLst/>
              <a:gdLst/>
              <a:ahLst/>
              <a:rect l="l" t="t" r="r" b="b"/>
              <a:pathLst>
                <a:path w="17" h="20">
                  <a:moveTo>
                    <a:pt x="0" y="19"/>
                  </a:moveTo>
                  <a:lnTo>
                    <a:pt x="13" y="0"/>
                  </a:lnTo>
                  <a:lnTo>
                    <a:pt x="16" y="1"/>
                  </a:lnTo>
                  <a:lnTo>
                    <a:pt x="1"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08" name=""/>
            <p:cNvSpPr/>
            <p:nvPr/>
          </p:nvSpPr>
          <p:spPr>
            <a:xfrm>
              <a:off x="4089600" y="2828880"/>
              <a:ext cx="26640" cy="31680"/>
            </a:xfrm>
            <a:custGeom>
              <a:avLst/>
              <a:gdLst/>
              <a:ahLst/>
              <a:rect l="l" t="t" r="r" b="b"/>
              <a:pathLst>
                <a:path w="17" h="20">
                  <a:moveTo>
                    <a:pt x="0" y="19"/>
                  </a:moveTo>
                  <a:lnTo>
                    <a:pt x="14" y="0"/>
                  </a:lnTo>
                  <a:lnTo>
                    <a:pt x="16" y="1"/>
                  </a:lnTo>
                  <a:lnTo>
                    <a:pt x="1"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09" name=""/>
            <p:cNvSpPr/>
            <p:nvPr/>
          </p:nvSpPr>
          <p:spPr>
            <a:xfrm>
              <a:off x="4124520" y="2771640"/>
              <a:ext cx="27000" cy="31680"/>
            </a:xfrm>
            <a:custGeom>
              <a:avLst/>
              <a:gdLst/>
              <a:ahLst/>
              <a:rect l="l" t="t" r="r" b="b"/>
              <a:pathLst>
                <a:path w="17" h="20">
                  <a:moveTo>
                    <a:pt x="0" y="19"/>
                  </a:moveTo>
                  <a:lnTo>
                    <a:pt x="13" y="0"/>
                  </a:lnTo>
                  <a:lnTo>
                    <a:pt x="16" y="0"/>
                  </a:lnTo>
                  <a:lnTo>
                    <a:pt x="2"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10" name=""/>
            <p:cNvSpPr/>
            <p:nvPr/>
          </p:nvSpPr>
          <p:spPr>
            <a:xfrm>
              <a:off x="4160880" y="2714400"/>
              <a:ext cx="27000" cy="31680"/>
            </a:xfrm>
            <a:custGeom>
              <a:avLst/>
              <a:gdLst/>
              <a:ahLst/>
              <a:rect l="l" t="t" r="r" b="b"/>
              <a:pathLst>
                <a:path w="17" h="20">
                  <a:moveTo>
                    <a:pt x="0" y="18"/>
                  </a:moveTo>
                  <a:lnTo>
                    <a:pt x="13" y="0"/>
                  </a:lnTo>
                  <a:lnTo>
                    <a:pt x="16" y="0"/>
                  </a:lnTo>
                  <a:lnTo>
                    <a:pt x="2" y="19"/>
                  </a:lnTo>
                  <a:lnTo>
                    <a:pt x="0" y="18"/>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11" name=""/>
            <p:cNvSpPr/>
            <p:nvPr/>
          </p:nvSpPr>
          <p:spPr>
            <a:xfrm>
              <a:off x="4197240" y="2657160"/>
              <a:ext cx="27000" cy="32040"/>
            </a:xfrm>
            <a:custGeom>
              <a:avLst/>
              <a:gdLst/>
              <a:ahLst/>
              <a:rect l="l" t="t" r="r" b="b"/>
              <a:pathLst>
                <a:path w="17" h="20">
                  <a:moveTo>
                    <a:pt x="0" y="19"/>
                  </a:moveTo>
                  <a:lnTo>
                    <a:pt x="13" y="0"/>
                  </a:lnTo>
                  <a:lnTo>
                    <a:pt x="16" y="1"/>
                  </a:lnTo>
                  <a:lnTo>
                    <a:pt x="2"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4760" bIns="-14760" anchor="t">
              <a:noAutofit/>
            </a:bodyPr>
            <a:p>
              <a:endParaRPr b="0" lang="en-US" sz="2400" strike="noStrike" u="none">
                <a:solidFill>
                  <a:srgbClr val="ffffcc"/>
                </a:solidFill>
                <a:effectLst/>
                <a:uFillTx/>
                <a:latin typeface="Tahoma"/>
              </a:endParaRPr>
            </a:p>
          </p:txBody>
        </p:sp>
        <p:sp>
          <p:nvSpPr>
            <p:cNvPr id="712" name=""/>
            <p:cNvSpPr/>
            <p:nvPr/>
          </p:nvSpPr>
          <p:spPr>
            <a:xfrm>
              <a:off x="4233960" y="2600280"/>
              <a:ext cx="27000" cy="31680"/>
            </a:xfrm>
            <a:custGeom>
              <a:avLst/>
              <a:gdLst/>
              <a:ahLst/>
              <a:rect l="l" t="t" r="r" b="b"/>
              <a:pathLst>
                <a:path w="17" h="20">
                  <a:moveTo>
                    <a:pt x="0" y="19"/>
                  </a:moveTo>
                  <a:lnTo>
                    <a:pt x="14" y="0"/>
                  </a:lnTo>
                  <a:lnTo>
                    <a:pt x="16" y="0"/>
                  </a:lnTo>
                  <a:lnTo>
                    <a:pt x="2" y="19"/>
                  </a:lnTo>
                  <a:lnTo>
                    <a:pt x="0" y="19"/>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13" name=""/>
            <p:cNvSpPr/>
            <p:nvPr/>
          </p:nvSpPr>
          <p:spPr>
            <a:xfrm>
              <a:off x="4270320" y="2541600"/>
              <a:ext cx="27000" cy="31680"/>
            </a:xfrm>
            <a:custGeom>
              <a:avLst/>
              <a:gdLst/>
              <a:ahLst/>
              <a:rect l="l" t="t" r="r" b="b"/>
              <a:pathLst>
                <a:path w="17" h="20">
                  <a:moveTo>
                    <a:pt x="0" y="18"/>
                  </a:moveTo>
                  <a:lnTo>
                    <a:pt x="14" y="0"/>
                  </a:lnTo>
                  <a:lnTo>
                    <a:pt x="16" y="0"/>
                  </a:lnTo>
                  <a:lnTo>
                    <a:pt x="1" y="19"/>
                  </a:lnTo>
                  <a:lnTo>
                    <a:pt x="0" y="18"/>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14" name=""/>
            <p:cNvSpPr/>
            <p:nvPr/>
          </p:nvSpPr>
          <p:spPr>
            <a:xfrm>
              <a:off x="4321080" y="2492280"/>
              <a:ext cx="42840" cy="27000"/>
            </a:xfrm>
            <a:custGeom>
              <a:avLst/>
              <a:gdLst/>
              <a:ahLst/>
              <a:rect l="l" t="t" r="r" b="b"/>
              <a:pathLst>
                <a:path w="27" h="17">
                  <a:moveTo>
                    <a:pt x="0" y="15"/>
                  </a:moveTo>
                  <a:lnTo>
                    <a:pt x="25" y="0"/>
                  </a:lnTo>
                  <a:lnTo>
                    <a:pt x="26" y="1"/>
                  </a:lnTo>
                  <a:lnTo>
                    <a:pt x="1" y="16"/>
                  </a:lnTo>
                  <a:lnTo>
                    <a:pt x="0" y="15"/>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15" name=""/>
            <p:cNvSpPr/>
            <p:nvPr/>
          </p:nvSpPr>
          <p:spPr>
            <a:xfrm>
              <a:off x="4398840" y="2444760"/>
              <a:ext cx="42840" cy="27000"/>
            </a:xfrm>
            <a:custGeom>
              <a:avLst/>
              <a:gdLst/>
              <a:ahLst/>
              <a:rect l="l" t="t" r="r" b="b"/>
              <a:pathLst>
                <a:path w="27" h="17">
                  <a:moveTo>
                    <a:pt x="0" y="15"/>
                  </a:moveTo>
                  <a:lnTo>
                    <a:pt x="24" y="0"/>
                  </a:lnTo>
                  <a:lnTo>
                    <a:pt x="26" y="1"/>
                  </a:lnTo>
                  <a:lnTo>
                    <a:pt x="1" y="16"/>
                  </a:lnTo>
                  <a:lnTo>
                    <a:pt x="0" y="15"/>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16" name=""/>
            <p:cNvSpPr/>
            <p:nvPr/>
          </p:nvSpPr>
          <p:spPr>
            <a:xfrm>
              <a:off x="4476960" y="2396880"/>
              <a:ext cx="42840" cy="27000"/>
            </a:xfrm>
            <a:custGeom>
              <a:avLst/>
              <a:gdLst/>
              <a:ahLst/>
              <a:rect l="l" t="t" r="r" b="b"/>
              <a:pathLst>
                <a:path w="27" h="17">
                  <a:moveTo>
                    <a:pt x="0" y="14"/>
                  </a:moveTo>
                  <a:lnTo>
                    <a:pt x="25" y="0"/>
                  </a:lnTo>
                  <a:lnTo>
                    <a:pt x="26" y="1"/>
                  </a:lnTo>
                  <a:lnTo>
                    <a:pt x="2" y="16"/>
                  </a:lnTo>
                  <a:lnTo>
                    <a:pt x="0" y="14"/>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17" name=""/>
            <p:cNvSpPr/>
            <p:nvPr/>
          </p:nvSpPr>
          <p:spPr>
            <a:xfrm>
              <a:off x="4554720" y="2354040"/>
              <a:ext cx="33120" cy="27000"/>
            </a:xfrm>
            <a:custGeom>
              <a:avLst/>
              <a:gdLst/>
              <a:ahLst/>
              <a:rect l="l" t="t" r="r" b="b"/>
              <a:pathLst>
                <a:path w="21" h="17">
                  <a:moveTo>
                    <a:pt x="0" y="14"/>
                  </a:moveTo>
                  <a:lnTo>
                    <a:pt x="19" y="0"/>
                  </a:lnTo>
                  <a:lnTo>
                    <a:pt x="20" y="1"/>
                  </a:lnTo>
                  <a:lnTo>
                    <a:pt x="2" y="16"/>
                  </a:lnTo>
                  <a:lnTo>
                    <a:pt x="0" y="14"/>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18" name=""/>
            <p:cNvSpPr/>
            <p:nvPr/>
          </p:nvSpPr>
          <p:spPr>
            <a:xfrm>
              <a:off x="4584600" y="2352600"/>
              <a:ext cx="27000" cy="27000"/>
            </a:xfrm>
            <a:custGeom>
              <a:avLst/>
              <a:gdLst/>
              <a:ahLst/>
              <a:rect l="l" t="t" r="r" b="b"/>
              <a:pathLst>
                <a:path w="17" h="17">
                  <a:moveTo>
                    <a:pt x="0" y="0"/>
                  </a:moveTo>
                  <a:lnTo>
                    <a:pt x="16" y="0"/>
                  </a:lnTo>
                  <a:lnTo>
                    <a:pt x="16" y="16"/>
                  </a:lnTo>
                  <a:lnTo>
                    <a:pt x="0" y="16"/>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19" name=""/>
            <p:cNvSpPr/>
            <p:nvPr/>
          </p:nvSpPr>
          <p:spPr>
            <a:xfrm>
              <a:off x="4667400" y="2357280"/>
              <a:ext cx="68040" cy="27000"/>
            </a:xfrm>
            <a:custGeom>
              <a:avLst/>
              <a:gdLst/>
              <a:ahLst/>
              <a:rect l="l" t="t" r="r" b="b"/>
              <a:pathLst>
                <a:path w="43" h="17">
                  <a:moveTo>
                    <a:pt x="0" y="0"/>
                  </a:moveTo>
                  <a:lnTo>
                    <a:pt x="42" y="8"/>
                  </a:lnTo>
                  <a:lnTo>
                    <a:pt x="42" y="16"/>
                  </a:lnTo>
                  <a:lnTo>
                    <a:pt x="0" y="8"/>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0" name=""/>
            <p:cNvSpPr/>
            <p:nvPr/>
          </p:nvSpPr>
          <p:spPr>
            <a:xfrm>
              <a:off x="4797360" y="2360520"/>
              <a:ext cx="68400" cy="27000"/>
            </a:xfrm>
            <a:custGeom>
              <a:avLst/>
              <a:gdLst/>
              <a:ahLst/>
              <a:rect l="l" t="t" r="r" b="b"/>
              <a:pathLst>
                <a:path w="43" h="17">
                  <a:moveTo>
                    <a:pt x="0" y="0"/>
                  </a:moveTo>
                  <a:lnTo>
                    <a:pt x="42" y="10"/>
                  </a:lnTo>
                  <a:lnTo>
                    <a:pt x="42" y="16"/>
                  </a:lnTo>
                  <a:lnTo>
                    <a:pt x="0" y="5"/>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1" name=""/>
            <p:cNvSpPr/>
            <p:nvPr/>
          </p:nvSpPr>
          <p:spPr>
            <a:xfrm>
              <a:off x="4916520" y="2328840"/>
              <a:ext cx="52560" cy="27000"/>
            </a:xfrm>
            <a:custGeom>
              <a:avLst/>
              <a:gdLst/>
              <a:ahLst/>
              <a:rect l="l" t="t" r="r" b="b"/>
              <a:pathLst>
                <a:path w="33" h="17">
                  <a:moveTo>
                    <a:pt x="0" y="14"/>
                  </a:moveTo>
                  <a:lnTo>
                    <a:pt x="32" y="0"/>
                  </a:lnTo>
                  <a:lnTo>
                    <a:pt x="32" y="1"/>
                  </a:lnTo>
                  <a:lnTo>
                    <a:pt x="1" y="16"/>
                  </a:lnTo>
                  <a:lnTo>
                    <a:pt x="0" y="14"/>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2" name=""/>
            <p:cNvSpPr/>
            <p:nvPr/>
          </p:nvSpPr>
          <p:spPr>
            <a:xfrm>
              <a:off x="5014800" y="2288880"/>
              <a:ext cx="52560" cy="27000"/>
            </a:xfrm>
            <a:custGeom>
              <a:avLst/>
              <a:gdLst/>
              <a:ahLst/>
              <a:rect l="l" t="t" r="r" b="b"/>
              <a:pathLst>
                <a:path w="33" h="17">
                  <a:moveTo>
                    <a:pt x="0" y="14"/>
                  </a:moveTo>
                  <a:lnTo>
                    <a:pt x="31" y="0"/>
                  </a:lnTo>
                  <a:lnTo>
                    <a:pt x="32" y="1"/>
                  </a:lnTo>
                  <a:lnTo>
                    <a:pt x="0" y="16"/>
                  </a:lnTo>
                  <a:lnTo>
                    <a:pt x="0" y="14"/>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3" name=""/>
            <p:cNvSpPr/>
            <p:nvPr/>
          </p:nvSpPr>
          <p:spPr>
            <a:xfrm>
              <a:off x="5114880" y="2249280"/>
              <a:ext cx="54000" cy="27000"/>
            </a:xfrm>
            <a:custGeom>
              <a:avLst/>
              <a:gdLst/>
              <a:ahLst/>
              <a:rect l="l" t="t" r="r" b="b"/>
              <a:pathLst>
                <a:path w="34" h="17">
                  <a:moveTo>
                    <a:pt x="0" y="14"/>
                  </a:moveTo>
                  <a:lnTo>
                    <a:pt x="33" y="0"/>
                  </a:lnTo>
                  <a:lnTo>
                    <a:pt x="33" y="1"/>
                  </a:lnTo>
                  <a:lnTo>
                    <a:pt x="1" y="16"/>
                  </a:lnTo>
                  <a:lnTo>
                    <a:pt x="0" y="14"/>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4" name=""/>
            <p:cNvSpPr/>
            <p:nvPr/>
          </p:nvSpPr>
          <p:spPr>
            <a:xfrm>
              <a:off x="5226120" y="2232000"/>
              <a:ext cx="66600" cy="27000"/>
            </a:xfrm>
            <a:custGeom>
              <a:avLst/>
              <a:gdLst/>
              <a:ahLst/>
              <a:rect l="l" t="t" r="r" b="b"/>
              <a:pathLst>
                <a:path w="42" h="17">
                  <a:moveTo>
                    <a:pt x="0" y="13"/>
                  </a:moveTo>
                  <a:lnTo>
                    <a:pt x="41" y="0"/>
                  </a:lnTo>
                  <a:lnTo>
                    <a:pt x="41" y="2"/>
                  </a:lnTo>
                  <a:lnTo>
                    <a:pt x="1" y="16"/>
                  </a:lnTo>
                  <a:lnTo>
                    <a:pt x="0" y="13"/>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5" name=""/>
            <p:cNvSpPr/>
            <p:nvPr/>
          </p:nvSpPr>
          <p:spPr>
            <a:xfrm>
              <a:off x="5354640" y="2214360"/>
              <a:ext cx="66600" cy="27000"/>
            </a:xfrm>
            <a:custGeom>
              <a:avLst/>
              <a:gdLst/>
              <a:ahLst/>
              <a:rect l="l" t="t" r="r" b="b"/>
              <a:pathLst>
                <a:path w="42" h="17">
                  <a:moveTo>
                    <a:pt x="0" y="13"/>
                  </a:moveTo>
                  <a:lnTo>
                    <a:pt x="40" y="0"/>
                  </a:lnTo>
                  <a:lnTo>
                    <a:pt x="41" y="2"/>
                  </a:lnTo>
                  <a:lnTo>
                    <a:pt x="0" y="16"/>
                  </a:lnTo>
                  <a:lnTo>
                    <a:pt x="0" y="13"/>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6" name=""/>
            <p:cNvSpPr/>
            <p:nvPr/>
          </p:nvSpPr>
          <p:spPr>
            <a:xfrm>
              <a:off x="5478480" y="2214360"/>
              <a:ext cx="58680" cy="27000"/>
            </a:xfrm>
            <a:custGeom>
              <a:avLst/>
              <a:gdLst/>
              <a:ahLst/>
              <a:rect l="l" t="t" r="r" b="b"/>
              <a:pathLst>
                <a:path w="37" h="17">
                  <a:moveTo>
                    <a:pt x="1" y="0"/>
                  </a:moveTo>
                  <a:lnTo>
                    <a:pt x="36" y="13"/>
                  </a:lnTo>
                  <a:lnTo>
                    <a:pt x="36"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7" name=""/>
            <p:cNvSpPr/>
            <p:nvPr/>
          </p:nvSpPr>
          <p:spPr>
            <a:xfrm>
              <a:off x="5592960" y="2244600"/>
              <a:ext cx="58680" cy="27000"/>
            </a:xfrm>
            <a:custGeom>
              <a:avLst/>
              <a:gdLst/>
              <a:ahLst/>
              <a:rect l="l" t="t" r="r" b="b"/>
              <a:pathLst>
                <a:path w="37" h="17">
                  <a:moveTo>
                    <a:pt x="0" y="0"/>
                  </a:moveTo>
                  <a:lnTo>
                    <a:pt x="36" y="13"/>
                  </a:lnTo>
                  <a:lnTo>
                    <a:pt x="35" y="16"/>
                  </a:lnTo>
                  <a:lnTo>
                    <a:pt x="0" y="1"/>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8" name=""/>
            <p:cNvSpPr/>
            <p:nvPr/>
          </p:nvSpPr>
          <p:spPr>
            <a:xfrm>
              <a:off x="5708520" y="2274840"/>
              <a:ext cx="43200" cy="27000"/>
            </a:xfrm>
            <a:custGeom>
              <a:avLst/>
              <a:gdLst/>
              <a:ahLst/>
              <a:rect l="l" t="t" r="r" b="b"/>
              <a:pathLst>
                <a:path w="27" h="17">
                  <a:moveTo>
                    <a:pt x="0" y="0"/>
                  </a:moveTo>
                  <a:lnTo>
                    <a:pt x="26" y="14"/>
                  </a:lnTo>
                  <a:lnTo>
                    <a:pt x="26" y="16"/>
                  </a:lnTo>
                  <a:lnTo>
                    <a:pt x="0" y="2"/>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29" name=""/>
            <p:cNvSpPr/>
            <p:nvPr/>
          </p:nvSpPr>
          <p:spPr>
            <a:xfrm>
              <a:off x="5746680" y="2286000"/>
              <a:ext cx="27000" cy="27000"/>
            </a:xfrm>
            <a:custGeom>
              <a:avLst/>
              <a:gdLst/>
              <a:ahLst/>
              <a:rect l="l" t="t" r="r" b="b"/>
              <a:pathLst>
                <a:path w="17" h="17">
                  <a:moveTo>
                    <a:pt x="4" y="0"/>
                  </a:moveTo>
                  <a:lnTo>
                    <a:pt x="16" y="13"/>
                  </a:lnTo>
                  <a:lnTo>
                    <a:pt x="11" y="16"/>
                  </a:lnTo>
                  <a:lnTo>
                    <a:pt x="0" y="2"/>
                  </a:lnTo>
                  <a:lnTo>
                    <a:pt x="4"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30" name=""/>
            <p:cNvSpPr/>
            <p:nvPr/>
          </p:nvSpPr>
          <p:spPr>
            <a:xfrm>
              <a:off x="5781600" y="2320920"/>
              <a:ext cx="31680" cy="29880"/>
            </a:xfrm>
            <a:custGeom>
              <a:avLst/>
              <a:gdLst/>
              <a:ahLst/>
              <a:rect l="l" t="t" r="r" b="b"/>
              <a:pathLst>
                <a:path w="20" h="19">
                  <a:moveTo>
                    <a:pt x="2" y="0"/>
                  </a:moveTo>
                  <a:lnTo>
                    <a:pt x="19" y="17"/>
                  </a:lnTo>
                  <a:lnTo>
                    <a:pt x="17" y="18"/>
                  </a:lnTo>
                  <a:lnTo>
                    <a:pt x="0" y="1"/>
                  </a:lnTo>
                  <a:lnTo>
                    <a:pt x="2" y="0"/>
                  </a:lnTo>
                </a:path>
              </a:pathLst>
            </a:custGeom>
            <a:solidFill>
              <a:srgbClr val="00ff00"/>
            </a:solidFill>
            <a:ln cap="rnd" w="12600">
              <a:solidFill>
                <a:srgbClr val="00ff00"/>
              </a:solidFill>
              <a:round/>
            </a:ln>
          </p:spPr>
          <p:style>
            <a:lnRef idx="0"/>
            <a:fillRef idx="0"/>
            <a:effectRef idx="0"/>
            <a:fontRef idx="minor"/>
          </p:style>
          <p:txBody>
            <a:bodyPr lIns="90000" rIns="90000" tIns="-16920" bIns="-16920" anchor="t">
              <a:noAutofit/>
            </a:bodyPr>
            <a:p>
              <a:endParaRPr b="0" lang="en-US" sz="2400" strike="noStrike" u="none">
                <a:solidFill>
                  <a:srgbClr val="ffffcc"/>
                </a:solidFill>
                <a:effectLst/>
                <a:uFillTx/>
                <a:latin typeface="Tahoma"/>
              </a:endParaRPr>
            </a:p>
          </p:txBody>
        </p:sp>
        <p:sp>
          <p:nvSpPr>
            <p:cNvPr id="731" name=""/>
            <p:cNvSpPr/>
            <p:nvPr/>
          </p:nvSpPr>
          <p:spPr>
            <a:xfrm>
              <a:off x="5834160" y="2376360"/>
              <a:ext cx="31680" cy="28440"/>
            </a:xfrm>
            <a:custGeom>
              <a:avLst/>
              <a:gdLst/>
              <a:ahLst/>
              <a:rect l="l" t="t" r="r" b="b"/>
              <a:pathLst>
                <a:path w="20" h="18">
                  <a:moveTo>
                    <a:pt x="1" y="0"/>
                  </a:moveTo>
                  <a:lnTo>
                    <a:pt x="19" y="16"/>
                  </a:lnTo>
                  <a:lnTo>
                    <a:pt x="17" y="17"/>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8360" bIns="-18360" anchor="t">
              <a:noAutofit/>
            </a:bodyPr>
            <a:p>
              <a:endParaRPr b="0" lang="en-US" sz="2400" strike="noStrike" u="none">
                <a:solidFill>
                  <a:srgbClr val="ffffcc"/>
                </a:solidFill>
                <a:effectLst/>
                <a:uFillTx/>
                <a:latin typeface="Tahoma"/>
              </a:endParaRPr>
            </a:p>
          </p:txBody>
        </p:sp>
        <p:sp>
          <p:nvSpPr>
            <p:cNvPr id="732" name=""/>
            <p:cNvSpPr/>
            <p:nvPr/>
          </p:nvSpPr>
          <p:spPr>
            <a:xfrm>
              <a:off x="5886360" y="2431800"/>
              <a:ext cx="33480" cy="28800"/>
            </a:xfrm>
            <a:custGeom>
              <a:avLst/>
              <a:gdLst/>
              <a:ahLst/>
              <a:rect l="l" t="t" r="r" b="b"/>
              <a:pathLst>
                <a:path w="21" h="18">
                  <a:moveTo>
                    <a:pt x="2" y="0"/>
                  </a:moveTo>
                  <a:lnTo>
                    <a:pt x="20" y="16"/>
                  </a:lnTo>
                  <a:lnTo>
                    <a:pt x="17" y="17"/>
                  </a:lnTo>
                  <a:lnTo>
                    <a:pt x="0" y="0"/>
                  </a:lnTo>
                  <a:lnTo>
                    <a:pt x="2" y="0"/>
                  </a:lnTo>
                </a:path>
              </a:pathLst>
            </a:custGeom>
            <a:solidFill>
              <a:srgbClr val="00ff00"/>
            </a:solidFill>
            <a:ln cap="rnd" w="12600">
              <a:solidFill>
                <a:srgbClr val="00ff00"/>
              </a:solidFill>
              <a:round/>
            </a:ln>
          </p:spPr>
          <p:style>
            <a:lnRef idx="0"/>
            <a:fillRef idx="0"/>
            <a:effectRef idx="0"/>
            <a:fontRef idx="minor"/>
          </p:style>
          <p:txBody>
            <a:bodyPr lIns="90000" rIns="90000" tIns="-18000" bIns="-18000" anchor="t">
              <a:noAutofit/>
            </a:bodyPr>
            <a:p>
              <a:endParaRPr b="0" lang="en-US" sz="2400" strike="noStrike" u="none">
                <a:solidFill>
                  <a:srgbClr val="ffffcc"/>
                </a:solidFill>
                <a:effectLst/>
                <a:uFillTx/>
                <a:latin typeface="Tahoma"/>
              </a:endParaRPr>
            </a:p>
          </p:txBody>
        </p:sp>
        <p:sp>
          <p:nvSpPr>
            <p:cNvPr id="733" name=""/>
            <p:cNvSpPr/>
            <p:nvPr/>
          </p:nvSpPr>
          <p:spPr>
            <a:xfrm>
              <a:off x="5942160" y="2485800"/>
              <a:ext cx="31680" cy="30240"/>
            </a:xfrm>
            <a:custGeom>
              <a:avLst/>
              <a:gdLst/>
              <a:ahLst/>
              <a:rect l="l" t="t" r="r" b="b"/>
              <a:pathLst>
                <a:path w="20" h="19">
                  <a:moveTo>
                    <a:pt x="1" y="0"/>
                  </a:moveTo>
                  <a:lnTo>
                    <a:pt x="19" y="17"/>
                  </a:lnTo>
                  <a:lnTo>
                    <a:pt x="17" y="18"/>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734" name=""/>
            <p:cNvSpPr/>
            <p:nvPr/>
          </p:nvSpPr>
          <p:spPr>
            <a:xfrm>
              <a:off x="5994360" y="2539800"/>
              <a:ext cx="31680" cy="30240"/>
            </a:xfrm>
            <a:custGeom>
              <a:avLst/>
              <a:gdLst/>
              <a:ahLst/>
              <a:rect l="l" t="t" r="r" b="b"/>
              <a:pathLst>
                <a:path w="20" h="19">
                  <a:moveTo>
                    <a:pt x="1" y="0"/>
                  </a:moveTo>
                  <a:lnTo>
                    <a:pt x="19" y="17"/>
                  </a:lnTo>
                  <a:lnTo>
                    <a:pt x="17" y="18"/>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735" name=""/>
            <p:cNvSpPr/>
            <p:nvPr/>
          </p:nvSpPr>
          <p:spPr>
            <a:xfrm>
              <a:off x="6041880" y="2595240"/>
              <a:ext cx="27000" cy="32040"/>
            </a:xfrm>
            <a:custGeom>
              <a:avLst/>
              <a:gdLst/>
              <a:ahLst/>
              <a:rect l="l" t="t" r="r" b="b"/>
              <a:pathLst>
                <a:path w="17" h="20">
                  <a:moveTo>
                    <a:pt x="1" y="0"/>
                  </a:moveTo>
                  <a:lnTo>
                    <a:pt x="16" y="19"/>
                  </a:lnTo>
                  <a:lnTo>
                    <a:pt x="11" y="19"/>
                  </a:lnTo>
                  <a:lnTo>
                    <a:pt x="0" y="0"/>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4760" bIns="-14760" anchor="t">
              <a:noAutofit/>
            </a:bodyPr>
            <a:p>
              <a:endParaRPr b="0" lang="en-US" sz="2400" strike="noStrike" u="none">
                <a:solidFill>
                  <a:srgbClr val="ffffcc"/>
                </a:solidFill>
                <a:effectLst/>
                <a:uFillTx/>
                <a:latin typeface="Tahoma"/>
              </a:endParaRPr>
            </a:p>
          </p:txBody>
        </p:sp>
        <p:sp>
          <p:nvSpPr>
            <p:cNvPr id="736" name=""/>
            <p:cNvSpPr/>
            <p:nvPr/>
          </p:nvSpPr>
          <p:spPr>
            <a:xfrm>
              <a:off x="6067440" y="2654280"/>
              <a:ext cx="27000" cy="31680"/>
            </a:xfrm>
            <a:custGeom>
              <a:avLst/>
              <a:gdLst/>
              <a:ahLst/>
              <a:rect l="l" t="t" r="r" b="b"/>
              <a:pathLst>
                <a:path w="17" h="20">
                  <a:moveTo>
                    <a:pt x="3" y="0"/>
                  </a:moveTo>
                  <a:lnTo>
                    <a:pt x="16" y="18"/>
                  </a:lnTo>
                  <a:lnTo>
                    <a:pt x="12" y="19"/>
                  </a:lnTo>
                  <a:lnTo>
                    <a:pt x="0" y="0"/>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37" name=""/>
            <p:cNvSpPr/>
            <p:nvPr/>
          </p:nvSpPr>
          <p:spPr>
            <a:xfrm>
              <a:off x="6091200" y="2712960"/>
              <a:ext cx="27000" cy="31680"/>
            </a:xfrm>
            <a:custGeom>
              <a:avLst/>
              <a:gdLst/>
              <a:ahLst/>
              <a:rect l="l" t="t" r="r" b="b"/>
              <a:pathLst>
                <a:path w="17" h="20">
                  <a:moveTo>
                    <a:pt x="3" y="0"/>
                  </a:moveTo>
                  <a:lnTo>
                    <a:pt x="16" y="19"/>
                  </a:lnTo>
                  <a:lnTo>
                    <a:pt x="12" y="19"/>
                  </a:lnTo>
                  <a:lnTo>
                    <a:pt x="0" y="0"/>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38" name=""/>
            <p:cNvSpPr/>
            <p:nvPr/>
          </p:nvSpPr>
          <p:spPr>
            <a:xfrm>
              <a:off x="6116760" y="2771640"/>
              <a:ext cx="27000" cy="31680"/>
            </a:xfrm>
            <a:custGeom>
              <a:avLst/>
              <a:gdLst/>
              <a:ahLst/>
              <a:rect l="l" t="t" r="r" b="b"/>
              <a:pathLst>
                <a:path w="17" h="20">
                  <a:moveTo>
                    <a:pt x="3" y="0"/>
                  </a:moveTo>
                  <a:lnTo>
                    <a:pt x="16" y="19"/>
                  </a:lnTo>
                  <a:lnTo>
                    <a:pt x="12" y="19"/>
                  </a:lnTo>
                  <a:lnTo>
                    <a:pt x="0" y="0"/>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39" name=""/>
            <p:cNvSpPr/>
            <p:nvPr/>
          </p:nvSpPr>
          <p:spPr>
            <a:xfrm>
              <a:off x="6140520" y="2830320"/>
              <a:ext cx="27000" cy="33480"/>
            </a:xfrm>
            <a:custGeom>
              <a:avLst/>
              <a:gdLst/>
              <a:ahLst/>
              <a:rect l="l" t="t" r="r" b="b"/>
              <a:pathLst>
                <a:path w="17" h="21">
                  <a:moveTo>
                    <a:pt x="1" y="0"/>
                  </a:moveTo>
                  <a:lnTo>
                    <a:pt x="16" y="19"/>
                  </a:lnTo>
                  <a:lnTo>
                    <a:pt x="12" y="20"/>
                  </a:lnTo>
                  <a:lnTo>
                    <a:pt x="0" y="0"/>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740" name=""/>
            <p:cNvSpPr/>
            <p:nvPr/>
          </p:nvSpPr>
          <p:spPr>
            <a:xfrm>
              <a:off x="6164280" y="2889000"/>
              <a:ext cx="27000" cy="31680"/>
            </a:xfrm>
            <a:custGeom>
              <a:avLst/>
              <a:gdLst/>
              <a:ahLst/>
              <a:rect l="l" t="t" r="r" b="b"/>
              <a:pathLst>
                <a:path w="17" h="20">
                  <a:moveTo>
                    <a:pt x="3" y="0"/>
                  </a:moveTo>
                  <a:lnTo>
                    <a:pt x="16" y="19"/>
                  </a:lnTo>
                  <a:lnTo>
                    <a:pt x="12" y="19"/>
                  </a:lnTo>
                  <a:lnTo>
                    <a:pt x="0" y="1"/>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41" name=""/>
            <p:cNvSpPr/>
            <p:nvPr/>
          </p:nvSpPr>
          <p:spPr>
            <a:xfrm>
              <a:off x="6189840" y="2947680"/>
              <a:ext cx="27000" cy="32040"/>
            </a:xfrm>
            <a:custGeom>
              <a:avLst/>
              <a:gdLst/>
              <a:ahLst/>
              <a:rect l="l" t="t" r="r" b="b"/>
              <a:pathLst>
                <a:path w="17" h="20">
                  <a:moveTo>
                    <a:pt x="4" y="0"/>
                  </a:moveTo>
                  <a:lnTo>
                    <a:pt x="16" y="19"/>
                  </a:lnTo>
                  <a:lnTo>
                    <a:pt x="14" y="19"/>
                  </a:lnTo>
                  <a:lnTo>
                    <a:pt x="0" y="1"/>
                  </a:lnTo>
                  <a:lnTo>
                    <a:pt x="4" y="0"/>
                  </a:lnTo>
                </a:path>
              </a:pathLst>
            </a:custGeom>
            <a:solidFill>
              <a:srgbClr val="00ff00"/>
            </a:solidFill>
            <a:ln cap="rnd" w="12600">
              <a:solidFill>
                <a:srgbClr val="00ff00"/>
              </a:solidFill>
              <a:round/>
            </a:ln>
          </p:spPr>
          <p:style>
            <a:lnRef idx="0"/>
            <a:fillRef idx="0"/>
            <a:effectRef idx="0"/>
            <a:fontRef idx="minor"/>
          </p:style>
          <p:txBody>
            <a:bodyPr lIns="90000" rIns="90000" tIns="-14760" bIns="-14760" anchor="t">
              <a:noAutofit/>
            </a:bodyPr>
            <a:p>
              <a:endParaRPr b="0" lang="en-US" sz="2400" strike="noStrike" u="none">
                <a:solidFill>
                  <a:srgbClr val="ffffcc"/>
                </a:solidFill>
                <a:effectLst/>
                <a:uFillTx/>
                <a:latin typeface="Tahoma"/>
              </a:endParaRPr>
            </a:p>
          </p:txBody>
        </p:sp>
        <p:sp>
          <p:nvSpPr>
            <p:cNvPr id="742" name=""/>
            <p:cNvSpPr/>
            <p:nvPr/>
          </p:nvSpPr>
          <p:spPr>
            <a:xfrm>
              <a:off x="6211800" y="3006720"/>
              <a:ext cx="27000" cy="31680"/>
            </a:xfrm>
            <a:custGeom>
              <a:avLst/>
              <a:gdLst/>
              <a:ahLst/>
              <a:rect l="l" t="t" r="r" b="b"/>
              <a:pathLst>
                <a:path w="17" h="20">
                  <a:moveTo>
                    <a:pt x="3" y="0"/>
                  </a:moveTo>
                  <a:lnTo>
                    <a:pt x="16" y="19"/>
                  </a:lnTo>
                  <a:lnTo>
                    <a:pt x="12" y="19"/>
                  </a:lnTo>
                  <a:lnTo>
                    <a:pt x="0" y="0"/>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43" name=""/>
            <p:cNvSpPr/>
            <p:nvPr/>
          </p:nvSpPr>
          <p:spPr>
            <a:xfrm>
              <a:off x="6237360" y="3065400"/>
              <a:ext cx="27000" cy="31680"/>
            </a:xfrm>
            <a:custGeom>
              <a:avLst/>
              <a:gdLst/>
              <a:ahLst/>
              <a:rect l="l" t="t" r="r" b="b"/>
              <a:pathLst>
                <a:path w="17" h="20">
                  <a:moveTo>
                    <a:pt x="1" y="0"/>
                  </a:moveTo>
                  <a:lnTo>
                    <a:pt x="16" y="19"/>
                  </a:lnTo>
                  <a:lnTo>
                    <a:pt x="11" y="19"/>
                  </a:lnTo>
                  <a:lnTo>
                    <a:pt x="0" y="0"/>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44" name=""/>
            <p:cNvSpPr/>
            <p:nvPr/>
          </p:nvSpPr>
          <p:spPr>
            <a:xfrm>
              <a:off x="6262560" y="3124080"/>
              <a:ext cx="27000" cy="33480"/>
            </a:xfrm>
            <a:custGeom>
              <a:avLst/>
              <a:gdLst/>
              <a:ahLst/>
              <a:rect l="l" t="t" r="r" b="b"/>
              <a:pathLst>
                <a:path w="17" h="21">
                  <a:moveTo>
                    <a:pt x="3" y="0"/>
                  </a:moveTo>
                  <a:lnTo>
                    <a:pt x="16" y="19"/>
                  </a:lnTo>
                  <a:lnTo>
                    <a:pt x="12" y="20"/>
                  </a:lnTo>
                  <a:lnTo>
                    <a:pt x="0" y="0"/>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745" name=""/>
            <p:cNvSpPr/>
            <p:nvPr/>
          </p:nvSpPr>
          <p:spPr>
            <a:xfrm>
              <a:off x="6284880" y="3182760"/>
              <a:ext cx="27000" cy="33480"/>
            </a:xfrm>
            <a:custGeom>
              <a:avLst/>
              <a:gdLst/>
              <a:ahLst/>
              <a:rect l="l" t="t" r="r" b="b"/>
              <a:pathLst>
                <a:path w="17" h="21">
                  <a:moveTo>
                    <a:pt x="4" y="0"/>
                  </a:moveTo>
                  <a:lnTo>
                    <a:pt x="16" y="20"/>
                  </a:lnTo>
                  <a:lnTo>
                    <a:pt x="13" y="20"/>
                  </a:lnTo>
                  <a:lnTo>
                    <a:pt x="0" y="0"/>
                  </a:lnTo>
                  <a:lnTo>
                    <a:pt x="4" y="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746" name=""/>
            <p:cNvSpPr/>
            <p:nvPr/>
          </p:nvSpPr>
          <p:spPr>
            <a:xfrm>
              <a:off x="6310440" y="3241440"/>
              <a:ext cx="27000" cy="33480"/>
            </a:xfrm>
            <a:custGeom>
              <a:avLst/>
              <a:gdLst/>
              <a:ahLst/>
              <a:rect l="l" t="t" r="r" b="b"/>
              <a:pathLst>
                <a:path w="17" h="21">
                  <a:moveTo>
                    <a:pt x="3" y="0"/>
                  </a:moveTo>
                  <a:lnTo>
                    <a:pt x="16" y="19"/>
                  </a:lnTo>
                  <a:lnTo>
                    <a:pt x="12" y="20"/>
                  </a:lnTo>
                  <a:lnTo>
                    <a:pt x="0" y="0"/>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3320" bIns="-13320" anchor="t">
              <a:noAutofit/>
            </a:bodyPr>
            <a:p>
              <a:endParaRPr b="0" lang="en-US" sz="2400" strike="noStrike" u="none">
                <a:solidFill>
                  <a:srgbClr val="ffffcc"/>
                </a:solidFill>
                <a:effectLst/>
                <a:uFillTx/>
                <a:latin typeface="Tahoma"/>
              </a:endParaRPr>
            </a:p>
          </p:txBody>
        </p:sp>
        <p:sp>
          <p:nvSpPr>
            <p:cNvPr id="747" name=""/>
            <p:cNvSpPr/>
            <p:nvPr/>
          </p:nvSpPr>
          <p:spPr>
            <a:xfrm>
              <a:off x="6335640" y="3300120"/>
              <a:ext cx="27000" cy="32040"/>
            </a:xfrm>
            <a:custGeom>
              <a:avLst/>
              <a:gdLst/>
              <a:ahLst/>
              <a:rect l="l" t="t" r="r" b="b"/>
              <a:pathLst>
                <a:path w="17" h="20">
                  <a:moveTo>
                    <a:pt x="3" y="0"/>
                  </a:moveTo>
                  <a:lnTo>
                    <a:pt x="16" y="19"/>
                  </a:lnTo>
                  <a:lnTo>
                    <a:pt x="12" y="19"/>
                  </a:lnTo>
                  <a:lnTo>
                    <a:pt x="0" y="1"/>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4760" bIns="-14760" anchor="t">
              <a:noAutofit/>
            </a:bodyPr>
            <a:p>
              <a:endParaRPr b="0" lang="en-US" sz="2400" strike="noStrike" u="none">
                <a:solidFill>
                  <a:srgbClr val="ffffcc"/>
                </a:solidFill>
                <a:effectLst/>
                <a:uFillTx/>
                <a:latin typeface="Tahoma"/>
              </a:endParaRPr>
            </a:p>
          </p:txBody>
        </p:sp>
        <p:sp>
          <p:nvSpPr>
            <p:cNvPr id="748" name=""/>
            <p:cNvSpPr/>
            <p:nvPr/>
          </p:nvSpPr>
          <p:spPr>
            <a:xfrm>
              <a:off x="6364440" y="3359160"/>
              <a:ext cx="27000" cy="31680"/>
            </a:xfrm>
            <a:custGeom>
              <a:avLst/>
              <a:gdLst/>
              <a:ahLst/>
              <a:rect l="l" t="t" r="r" b="b"/>
              <a:pathLst>
                <a:path w="17" h="20">
                  <a:moveTo>
                    <a:pt x="3" y="0"/>
                  </a:moveTo>
                  <a:lnTo>
                    <a:pt x="16" y="19"/>
                  </a:lnTo>
                  <a:lnTo>
                    <a:pt x="12" y="19"/>
                  </a:lnTo>
                  <a:lnTo>
                    <a:pt x="0" y="0"/>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49" name=""/>
            <p:cNvSpPr/>
            <p:nvPr/>
          </p:nvSpPr>
          <p:spPr>
            <a:xfrm>
              <a:off x="6391440" y="3417840"/>
              <a:ext cx="27000" cy="31680"/>
            </a:xfrm>
            <a:custGeom>
              <a:avLst/>
              <a:gdLst/>
              <a:ahLst/>
              <a:rect l="l" t="t" r="r" b="b"/>
              <a:pathLst>
                <a:path w="17" h="20">
                  <a:moveTo>
                    <a:pt x="3" y="0"/>
                  </a:moveTo>
                  <a:lnTo>
                    <a:pt x="16" y="19"/>
                  </a:lnTo>
                  <a:lnTo>
                    <a:pt x="12" y="19"/>
                  </a:lnTo>
                  <a:lnTo>
                    <a:pt x="0" y="1"/>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50" name=""/>
            <p:cNvSpPr/>
            <p:nvPr/>
          </p:nvSpPr>
          <p:spPr>
            <a:xfrm>
              <a:off x="6418440" y="3476520"/>
              <a:ext cx="27000" cy="31680"/>
            </a:xfrm>
            <a:custGeom>
              <a:avLst/>
              <a:gdLst/>
              <a:ahLst/>
              <a:rect l="l" t="t" r="r" b="b"/>
              <a:pathLst>
                <a:path w="17" h="20">
                  <a:moveTo>
                    <a:pt x="3" y="0"/>
                  </a:moveTo>
                  <a:lnTo>
                    <a:pt x="16" y="18"/>
                  </a:lnTo>
                  <a:lnTo>
                    <a:pt x="12" y="19"/>
                  </a:lnTo>
                  <a:lnTo>
                    <a:pt x="0" y="0"/>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51" name=""/>
            <p:cNvSpPr/>
            <p:nvPr/>
          </p:nvSpPr>
          <p:spPr>
            <a:xfrm>
              <a:off x="6446880" y="3533760"/>
              <a:ext cx="27000" cy="33120"/>
            </a:xfrm>
            <a:custGeom>
              <a:avLst/>
              <a:gdLst/>
              <a:ahLst/>
              <a:rect l="l" t="t" r="r" b="b"/>
              <a:pathLst>
                <a:path w="17" h="21">
                  <a:moveTo>
                    <a:pt x="3" y="0"/>
                  </a:moveTo>
                  <a:lnTo>
                    <a:pt x="16" y="20"/>
                  </a:lnTo>
                  <a:lnTo>
                    <a:pt x="12" y="20"/>
                  </a:lnTo>
                  <a:lnTo>
                    <a:pt x="0" y="1"/>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3680" bIns="-13680" anchor="t">
              <a:noAutofit/>
            </a:bodyPr>
            <a:p>
              <a:endParaRPr b="0" lang="en-US" sz="2400" strike="noStrike" u="none">
                <a:solidFill>
                  <a:srgbClr val="ffffcc"/>
                </a:solidFill>
                <a:effectLst/>
                <a:uFillTx/>
                <a:latin typeface="Tahoma"/>
              </a:endParaRPr>
            </a:p>
          </p:txBody>
        </p:sp>
        <p:sp>
          <p:nvSpPr>
            <p:cNvPr id="752" name=""/>
            <p:cNvSpPr/>
            <p:nvPr/>
          </p:nvSpPr>
          <p:spPr>
            <a:xfrm>
              <a:off x="6473880" y="3592440"/>
              <a:ext cx="27000" cy="33120"/>
            </a:xfrm>
            <a:custGeom>
              <a:avLst/>
              <a:gdLst/>
              <a:ahLst/>
              <a:rect l="l" t="t" r="r" b="b"/>
              <a:pathLst>
                <a:path w="17" h="21">
                  <a:moveTo>
                    <a:pt x="2" y="0"/>
                  </a:moveTo>
                  <a:lnTo>
                    <a:pt x="16" y="19"/>
                  </a:lnTo>
                  <a:lnTo>
                    <a:pt x="13" y="20"/>
                  </a:lnTo>
                  <a:lnTo>
                    <a:pt x="0" y="0"/>
                  </a:lnTo>
                  <a:lnTo>
                    <a:pt x="2" y="0"/>
                  </a:lnTo>
                </a:path>
              </a:pathLst>
            </a:custGeom>
            <a:solidFill>
              <a:srgbClr val="00ff00"/>
            </a:solidFill>
            <a:ln cap="rnd" w="12600">
              <a:solidFill>
                <a:srgbClr val="00ff00"/>
              </a:solidFill>
              <a:round/>
            </a:ln>
          </p:spPr>
          <p:style>
            <a:lnRef idx="0"/>
            <a:fillRef idx="0"/>
            <a:effectRef idx="0"/>
            <a:fontRef idx="minor"/>
          </p:style>
          <p:txBody>
            <a:bodyPr lIns="90000" rIns="90000" tIns="-13680" bIns="-13680" anchor="t">
              <a:noAutofit/>
            </a:bodyPr>
            <a:p>
              <a:endParaRPr b="0" lang="en-US" sz="2400" strike="noStrike" u="none">
                <a:solidFill>
                  <a:srgbClr val="ffffcc"/>
                </a:solidFill>
                <a:effectLst/>
                <a:uFillTx/>
                <a:latin typeface="Tahoma"/>
              </a:endParaRPr>
            </a:p>
          </p:txBody>
        </p:sp>
        <p:sp>
          <p:nvSpPr>
            <p:cNvPr id="753" name=""/>
            <p:cNvSpPr/>
            <p:nvPr/>
          </p:nvSpPr>
          <p:spPr>
            <a:xfrm>
              <a:off x="6500880" y="3651120"/>
              <a:ext cx="27000" cy="31680"/>
            </a:xfrm>
            <a:custGeom>
              <a:avLst/>
              <a:gdLst/>
              <a:ahLst/>
              <a:rect l="l" t="t" r="r" b="b"/>
              <a:pathLst>
                <a:path w="17" h="20">
                  <a:moveTo>
                    <a:pt x="2" y="0"/>
                  </a:moveTo>
                  <a:lnTo>
                    <a:pt x="16" y="19"/>
                  </a:lnTo>
                  <a:lnTo>
                    <a:pt x="12" y="19"/>
                  </a:lnTo>
                  <a:lnTo>
                    <a:pt x="0" y="0"/>
                  </a:lnTo>
                  <a:lnTo>
                    <a:pt x="2"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54" name=""/>
            <p:cNvSpPr/>
            <p:nvPr/>
          </p:nvSpPr>
          <p:spPr>
            <a:xfrm>
              <a:off x="6529320" y="3709800"/>
              <a:ext cx="27000" cy="31680"/>
            </a:xfrm>
            <a:custGeom>
              <a:avLst/>
              <a:gdLst/>
              <a:ahLst/>
              <a:rect l="l" t="t" r="r" b="b"/>
              <a:pathLst>
                <a:path w="17" h="20">
                  <a:moveTo>
                    <a:pt x="3" y="0"/>
                  </a:moveTo>
                  <a:lnTo>
                    <a:pt x="16" y="19"/>
                  </a:lnTo>
                  <a:lnTo>
                    <a:pt x="14" y="19"/>
                  </a:lnTo>
                  <a:lnTo>
                    <a:pt x="0" y="0"/>
                  </a:lnTo>
                  <a:lnTo>
                    <a:pt x="3"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55" name=""/>
            <p:cNvSpPr/>
            <p:nvPr/>
          </p:nvSpPr>
          <p:spPr>
            <a:xfrm>
              <a:off x="6556320" y="3768480"/>
              <a:ext cx="27000" cy="31680"/>
            </a:xfrm>
            <a:custGeom>
              <a:avLst/>
              <a:gdLst/>
              <a:ahLst/>
              <a:rect l="l" t="t" r="r" b="b"/>
              <a:pathLst>
                <a:path w="17" h="20">
                  <a:moveTo>
                    <a:pt x="2" y="0"/>
                  </a:moveTo>
                  <a:lnTo>
                    <a:pt x="16" y="19"/>
                  </a:lnTo>
                  <a:lnTo>
                    <a:pt x="13" y="19"/>
                  </a:lnTo>
                  <a:lnTo>
                    <a:pt x="0" y="0"/>
                  </a:lnTo>
                  <a:lnTo>
                    <a:pt x="2" y="0"/>
                  </a:lnTo>
                </a:path>
              </a:pathLst>
            </a:custGeom>
            <a:solidFill>
              <a:srgbClr val="00ff00"/>
            </a:solidFill>
            <a:ln cap="rnd" w="12600">
              <a:solidFill>
                <a:srgbClr val="00ff00"/>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56" name=""/>
            <p:cNvSpPr/>
            <p:nvPr/>
          </p:nvSpPr>
          <p:spPr>
            <a:xfrm>
              <a:off x="6583320" y="3827160"/>
              <a:ext cx="27000" cy="32040"/>
            </a:xfrm>
            <a:custGeom>
              <a:avLst/>
              <a:gdLst/>
              <a:ahLst/>
              <a:rect l="l" t="t" r="r" b="b"/>
              <a:pathLst>
                <a:path w="17" h="20">
                  <a:moveTo>
                    <a:pt x="4" y="0"/>
                  </a:moveTo>
                  <a:lnTo>
                    <a:pt x="16" y="19"/>
                  </a:lnTo>
                  <a:lnTo>
                    <a:pt x="12" y="19"/>
                  </a:lnTo>
                  <a:lnTo>
                    <a:pt x="0" y="0"/>
                  </a:lnTo>
                  <a:lnTo>
                    <a:pt x="4" y="0"/>
                  </a:lnTo>
                </a:path>
              </a:pathLst>
            </a:custGeom>
            <a:solidFill>
              <a:srgbClr val="00ff00"/>
            </a:solidFill>
            <a:ln cap="rnd" w="12600">
              <a:solidFill>
                <a:srgbClr val="00ff00"/>
              </a:solidFill>
              <a:round/>
            </a:ln>
          </p:spPr>
          <p:style>
            <a:lnRef idx="0"/>
            <a:fillRef idx="0"/>
            <a:effectRef idx="0"/>
            <a:fontRef idx="minor"/>
          </p:style>
          <p:txBody>
            <a:bodyPr lIns="90000" rIns="90000" tIns="-14760" bIns="-14760" anchor="t">
              <a:noAutofit/>
            </a:bodyPr>
            <a:p>
              <a:endParaRPr b="0" lang="en-US" sz="2400" strike="noStrike" u="none">
                <a:solidFill>
                  <a:srgbClr val="ffffcc"/>
                </a:solidFill>
                <a:effectLst/>
                <a:uFillTx/>
                <a:latin typeface="Tahoma"/>
              </a:endParaRPr>
            </a:p>
          </p:txBody>
        </p:sp>
        <p:sp>
          <p:nvSpPr>
            <p:cNvPr id="757" name=""/>
            <p:cNvSpPr/>
            <p:nvPr/>
          </p:nvSpPr>
          <p:spPr>
            <a:xfrm>
              <a:off x="6612120" y="3886200"/>
              <a:ext cx="27000" cy="27000"/>
            </a:xfrm>
            <a:custGeom>
              <a:avLst/>
              <a:gdLst/>
              <a:ahLst/>
              <a:rect l="l" t="t" r="r" b="b"/>
              <a:pathLst>
                <a:path w="17" h="17">
                  <a:moveTo>
                    <a:pt x="2" y="0"/>
                  </a:moveTo>
                  <a:lnTo>
                    <a:pt x="16" y="16"/>
                  </a:lnTo>
                  <a:lnTo>
                    <a:pt x="9" y="16"/>
                  </a:lnTo>
                  <a:lnTo>
                    <a:pt x="0" y="0"/>
                  </a:lnTo>
                  <a:lnTo>
                    <a:pt x="2"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58" name=""/>
            <p:cNvSpPr/>
            <p:nvPr/>
          </p:nvSpPr>
          <p:spPr>
            <a:xfrm>
              <a:off x="6620040" y="3902040"/>
              <a:ext cx="27000" cy="27000"/>
            </a:xfrm>
            <a:custGeom>
              <a:avLst/>
              <a:gdLst/>
              <a:ahLst/>
              <a:rect l="l" t="t" r="r" b="b"/>
              <a:pathLst>
                <a:path w="17" h="17">
                  <a:moveTo>
                    <a:pt x="1" y="0"/>
                  </a:moveTo>
                  <a:lnTo>
                    <a:pt x="16" y="14"/>
                  </a:lnTo>
                  <a:lnTo>
                    <a:pt x="14" y="16"/>
                  </a:lnTo>
                  <a:lnTo>
                    <a:pt x="0" y="2"/>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59" name=""/>
            <p:cNvSpPr/>
            <p:nvPr/>
          </p:nvSpPr>
          <p:spPr>
            <a:xfrm>
              <a:off x="6670800" y="3938400"/>
              <a:ext cx="41040" cy="27000"/>
            </a:xfrm>
            <a:custGeom>
              <a:avLst/>
              <a:gdLst/>
              <a:ahLst/>
              <a:rect l="l" t="t" r="r" b="b"/>
              <a:pathLst>
                <a:path w="26" h="17">
                  <a:moveTo>
                    <a:pt x="1" y="0"/>
                  </a:moveTo>
                  <a:lnTo>
                    <a:pt x="25" y="15"/>
                  </a:lnTo>
                  <a:lnTo>
                    <a:pt x="24"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60" name=""/>
            <p:cNvSpPr/>
            <p:nvPr/>
          </p:nvSpPr>
          <p:spPr>
            <a:xfrm>
              <a:off x="6743880" y="3987720"/>
              <a:ext cx="41040" cy="28440"/>
            </a:xfrm>
            <a:custGeom>
              <a:avLst/>
              <a:gdLst/>
              <a:ahLst/>
              <a:rect l="l" t="t" r="r" b="b"/>
              <a:pathLst>
                <a:path w="26" h="18">
                  <a:moveTo>
                    <a:pt x="1" y="0"/>
                  </a:moveTo>
                  <a:lnTo>
                    <a:pt x="25" y="16"/>
                  </a:lnTo>
                  <a:lnTo>
                    <a:pt x="24" y="17"/>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8360" bIns="-18360" anchor="t">
              <a:noAutofit/>
            </a:bodyPr>
            <a:p>
              <a:endParaRPr b="0" lang="en-US" sz="2400" strike="noStrike" u="none">
                <a:solidFill>
                  <a:srgbClr val="ffffcc"/>
                </a:solidFill>
                <a:effectLst/>
                <a:uFillTx/>
                <a:latin typeface="Tahoma"/>
              </a:endParaRPr>
            </a:p>
          </p:txBody>
        </p:sp>
        <p:sp>
          <p:nvSpPr>
            <p:cNvPr id="761" name=""/>
            <p:cNvSpPr/>
            <p:nvPr/>
          </p:nvSpPr>
          <p:spPr>
            <a:xfrm>
              <a:off x="6819840" y="4037040"/>
              <a:ext cx="38160" cy="28440"/>
            </a:xfrm>
            <a:custGeom>
              <a:avLst/>
              <a:gdLst/>
              <a:ahLst/>
              <a:rect l="l" t="t" r="r" b="b"/>
              <a:pathLst>
                <a:path w="24" h="18">
                  <a:moveTo>
                    <a:pt x="1" y="0"/>
                  </a:moveTo>
                  <a:lnTo>
                    <a:pt x="23" y="16"/>
                  </a:lnTo>
                  <a:lnTo>
                    <a:pt x="22" y="17"/>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8360" bIns="-18360" anchor="t">
              <a:noAutofit/>
            </a:bodyPr>
            <a:p>
              <a:endParaRPr b="0" lang="en-US" sz="2400" strike="noStrike" u="none">
                <a:solidFill>
                  <a:srgbClr val="ffffcc"/>
                </a:solidFill>
                <a:effectLst/>
                <a:uFillTx/>
                <a:latin typeface="Tahoma"/>
              </a:endParaRPr>
            </a:p>
          </p:txBody>
        </p:sp>
        <p:sp>
          <p:nvSpPr>
            <p:cNvPr id="762" name=""/>
            <p:cNvSpPr/>
            <p:nvPr/>
          </p:nvSpPr>
          <p:spPr>
            <a:xfrm>
              <a:off x="6892920" y="4086000"/>
              <a:ext cx="27000" cy="27000"/>
            </a:xfrm>
            <a:custGeom>
              <a:avLst/>
              <a:gdLst/>
              <a:ahLst/>
              <a:rect l="l" t="t" r="r" b="b"/>
              <a:pathLst>
                <a:path w="17" h="17">
                  <a:moveTo>
                    <a:pt x="1" y="0"/>
                  </a:moveTo>
                  <a:lnTo>
                    <a:pt x="16" y="14"/>
                  </a:lnTo>
                  <a:lnTo>
                    <a:pt x="14"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63" name=""/>
            <p:cNvSpPr/>
            <p:nvPr/>
          </p:nvSpPr>
          <p:spPr>
            <a:xfrm>
              <a:off x="6912000" y="4098600"/>
              <a:ext cx="27000" cy="27000"/>
            </a:xfrm>
            <a:custGeom>
              <a:avLst/>
              <a:gdLst/>
              <a:ahLst/>
              <a:rect l="l" t="t" r="r" b="b"/>
              <a:pathLst>
                <a:path w="17" h="17">
                  <a:moveTo>
                    <a:pt x="1" y="0"/>
                  </a:moveTo>
                  <a:lnTo>
                    <a:pt x="16" y="14"/>
                  </a:lnTo>
                  <a:lnTo>
                    <a:pt x="13" y="16"/>
                  </a:lnTo>
                  <a:lnTo>
                    <a:pt x="0" y="2"/>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64" name=""/>
            <p:cNvSpPr/>
            <p:nvPr/>
          </p:nvSpPr>
          <p:spPr>
            <a:xfrm>
              <a:off x="6978600" y="4132080"/>
              <a:ext cx="46080" cy="27000"/>
            </a:xfrm>
            <a:custGeom>
              <a:avLst/>
              <a:gdLst/>
              <a:ahLst/>
              <a:rect l="l" t="t" r="r" b="b"/>
              <a:pathLst>
                <a:path w="29" h="17">
                  <a:moveTo>
                    <a:pt x="1" y="0"/>
                  </a:moveTo>
                  <a:lnTo>
                    <a:pt x="28" y="14"/>
                  </a:lnTo>
                  <a:lnTo>
                    <a:pt x="27"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65" name=""/>
            <p:cNvSpPr/>
            <p:nvPr/>
          </p:nvSpPr>
          <p:spPr>
            <a:xfrm>
              <a:off x="7067520" y="4174920"/>
              <a:ext cx="49320" cy="27000"/>
            </a:xfrm>
            <a:custGeom>
              <a:avLst/>
              <a:gdLst/>
              <a:ahLst/>
              <a:rect l="l" t="t" r="r" b="b"/>
              <a:pathLst>
                <a:path w="31" h="17">
                  <a:moveTo>
                    <a:pt x="1" y="0"/>
                  </a:moveTo>
                  <a:lnTo>
                    <a:pt x="30" y="14"/>
                  </a:lnTo>
                  <a:lnTo>
                    <a:pt x="28"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66" name=""/>
            <p:cNvSpPr/>
            <p:nvPr/>
          </p:nvSpPr>
          <p:spPr>
            <a:xfrm>
              <a:off x="7156440" y="4219560"/>
              <a:ext cx="47520" cy="27000"/>
            </a:xfrm>
            <a:custGeom>
              <a:avLst/>
              <a:gdLst/>
              <a:ahLst/>
              <a:rect l="l" t="t" r="r" b="b"/>
              <a:pathLst>
                <a:path w="30" h="17">
                  <a:moveTo>
                    <a:pt x="1" y="0"/>
                  </a:moveTo>
                  <a:lnTo>
                    <a:pt x="29" y="14"/>
                  </a:lnTo>
                  <a:lnTo>
                    <a:pt x="28"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67" name=""/>
            <p:cNvSpPr/>
            <p:nvPr/>
          </p:nvSpPr>
          <p:spPr>
            <a:xfrm>
              <a:off x="7202520" y="4241520"/>
              <a:ext cx="27000" cy="27000"/>
            </a:xfrm>
            <a:custGeom>
              <a:avLst/>
              <a:gdLst/>
              <a:ahLst/>
              <a:rect l="l" t="t" r="r" b="b"/>
              <a:pathLst>
                <a:path w="17" h="17">
                  <a:moveTo>
                    <a:pt x="16" y="0"/>
                  </a:moveTo>
                  <a:lnTo>
                    <a:pt x="16" y="0"/>
                  </a:lnTo>
                  <a:lnTo>
                    <a:pt x="0" y="16"/>
                  </a:lnTo>
                  <a:lnTo>
                    <a:pt x="0" y="0"/>
                  </a:lnTo>
                  <a:lnTo>
                    <a:pt x="16"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68" name=""/>
            <p:cNvSpPr/>
            <p:nvPr/>
          </p:nvSpPr>
          <p:spPr>
            <a:xfrm>
              <a:off x="7237440" y="4268520"/>
              <a:ext cx="39600" cy="27000"/>
            </a:xfrm>
            <a:custGeom>
              <a:avLst/>
              <a:gdLst/>
              <a:ahLst/>
              <a:rect l="l" t="t" r="r" b="b"/>
              <a:pathLst>
                <a:path w="25" h="17">
                  <a:moveTo>
                    <a:pt x="1" y="0"/>
                  </a:moveTo>
                  <a:lnTo>
                    <a:pt x="24" y="15"/>
                  </a:lnTo>
                  <a:lnTo>
                    <a:pt x="22"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69" name=""/>
            <p:cNvSpPr/>
            <p:nvPr/>
          </p:nvSpPr>
          <p:spPr>
            <a:xfrm>
              <a:off x="7308720" y="4317840"/>
              <a:ext cx="39960" cy="27000"/>
            </a:xfrm>
            <a:custGeom>
              <a:avLst/>
              <a:gdLst/>
              <a:ahLst/>
              <a:rect l="l" t="t" r="r" b="b"/>
              <a:pathLst>
                <a:path w="25" h="17">
                  <a:moveTo>
                    <a:pt x="1" y="0"/>
                  </a:moveTo>
                  <a:lnTo>
                    <a:pt x="24" y="15"/>
                  </a:lnTo>
                  <a:lnTo>
                    <a:pt x="23"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70" name=""/>
            <p:cNvSpPr/>
            <p:nvPr/>
          </p:nvSpPr>
          <p:spPr>
            <a:xfrm>
              <a:off x="7378560" y="4367160"/>
              <a:ext cx="41400" cy="28440"/>
            </a:xfrm>
            <a:custGeom>
              <a:avLst/>
              <a:gdLst/>
              <a:ahLst/>
              <a:rect l="l" t="t" r="r" b="b"/>
              <a:pathLst>
                <a:path w="26" h="18">
                  <a:moveTo>
                    <a:pt x="2" y="0"/>
                  </a:moveTo>
                  <a:lnTo>
                    <a:pt x="25" y="16"/>
                  </a:lnTo>
                  <a:lnTo>
                    <a:pt x="24" y="17"/>
                  </a:lnTo>
                  <a:lnTo>
                    <a:pt x="0" y="1"/>
                  </a:lnTo>
                  <a:lnTo>
                    <a:pt x="2" y="0"/>
                  </a:lnTo>
                </a:path>
              </a:pathLst>
            </a:custGeom>
            <a:solidFill>
              <a:srgbClr val="00ff00"/>
            </a:solidFill>
            <a:ln cap="rnd" w="12600">
              <a:solidFill>
                <a:srgbClr val="00ff00"/>
              </a:solidFill>
              <a:round/>
            </a:ln>
          </p:spPr>
          <p:style>
            <a:lnRef idx="0"/>
            <a:fillRef idx="0"/>
            <a:effectRef idx="0"/>
            <a:fontRef idx="minor"/>
          </p:style>
          <p:txBody>
            <a:bodyPr lIns="90000" rIns="90000" tIns="-18360" bIns="-18360" anchor="t">
              <a:noAutofit/>
            </a:bodyPr>
            <a:p>
              <a:endParaRPr b="0" lang="en-US" sz="2400" strike="noStrike" u="none">
                <a:solidFill>
                  <a:srgbClr val="ffffcc"/>
                </a:solidFill>
                <a:effectLst/>
                <a:uFillTx/>
                <a:latin typeface="Tahoma"/>
              </a:endParaRPr>
            </a:p>
          </p:txBody>
        </p:sp>
        <p:sp>
          <p:nvSpPr>
            <p:cNvPr id="771" name=""/>
            <p:cNvSpPr/>
            <p:nvPr/>
          </p:nvSpPr>
          <p:spPr>
            <a:xfrm>
              <a:off x="7451640" y="4417920"/>
              <a:ext cx="39960" cy="28440"/>
            </a:xfrm>
            <a:custGeom>
              <a:avLst/>
              <a:gdLst/>
              <a:ahLst/>
              <a:rect l="l" t="t" r="r" b="b"/>
              <a:pathLst>
                <a:path w="25" h="18">
                  <a:moveTo>
                    <a:pt x="1" y="0"/>
                  </a:moveTo>
                  <a:lnTo>
                    <a:pt x="24" y="16"/>
                  </a:lnTo>
                  <a:lnTo>
                    <a:pt x="22" y="17"/>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8360" bIns="-18360" anchor="t">
              <a:noAutofit/>
            </a:bodyPr>
            <a:p>
              <a:endParaRPr b="0" lang="en-US" sz="2400" strike="noStrike" u="none">
                <a:solidFill>
                  <a:srgbClr val="ffffcc"/>
                </a:solidFill>
                <a:effectLst/>
                <a:uFillTx/>
                <a:latin typeface="Tahoma"/>
              </a:endParaRPr>
            </a:p>
          </p:txBody>
        </p:sp>
        <p:sp>
          <p:nvSpPr>
            <p:cNvPr id="772" name=""/>
            <p:cNvSpPr/>
            <p:nvPr/>
          </p:nvSpPr>
          <p:spPr>
            <a:xfrm>
              <a:off x="7523280" y="4468680"/>
              <a:ext cx="41040" cy="28440"/>
            </a:xfrm>
            <a:custGeom>
              <a:avLst/>
              <a:gdLst/>
              <a:ahLst/>
              <a:rect l="l" t="t" r="r" b="b"/>
              <a:pathLst>
                <a:path w="26" h="18">
                  <a:moveTo>
                    <a:pt x="2" y="0"/>
                  </a:moveTo>
                  <a:lnTo>
                    <a:pt x="25" y="16"/>
                  </a:lnTo>
                  <a:lnTo>
                    <a:pt x="24" y="17"/>
                  </a:lnTo>
                  <a:lnTo>
                    <a:pt x="0" y="1"/>
                  </a:lnTo>
                  <a:lnTo>
                    <a:pt x="2" y="0"/>
                  </a:lnTo>
                </a:path>
              </a:pathLst>
            </a:custGeom>
            <a:solidFill>
              <a:srgbClr val="00ff00"/>
            </a:solidFill>
            <a:ln cap="rnd" w="12600">
              <a:solidFill>
                <a:srgbClr val="00ff00"/>
              </a:solidFill>
              <a:round/>
            </a:ln>
          </p:spPr>
          <p:style>
            <a:lnRef idx="0"/>
            <a:fillRef idx="0"/>
            <a:effectRef idx="0"/>
            <a:fontRef idx="minor"/>
          </p:style>
          <p:txBody>
            <a:bodyPr lIns="90000" rIns="90000" tIns="-18360" bIns="-18360" anchor="t">
              <a:noAutofit/>
            </a:bodyPr>
            <a:p>
              <a:endParaRPr b="0" lang="en-US" sz="2400" strike="noStrike" u="none">
                <a:solidFill>
                  <a:srgbClr val="ffffcc"/>
                </a:solidFill>
                <a:effectLst/>
                <a:uFillTx/>
                <a:latin typeface="Tahoma"/>
              </a:endParaRPr>
            </a:p>
          </p:txBody>
        </p:sp>
        <p:sp>
          <p:nvSpPr>
            <p:cNvPr id="773" name=""/>
            <p:cNvSpPr/>
            <p:nvPr/>
          </p:nvSpPr>
          <p:spPr>
            <a:xfrm>
              <a:off x="7594560" y="4518000"/>
              <a:ext cx="41400" cy="27000"/>
            </a:xfrm>
            <a:custGeom>
              <a:avLst/>
              <a:gdLst/>
              <a:ahLst/>
              <a:rect l="l" t="t" r="r" b="b"/>
              <a:pathLst>
                <a:path w="26" h="17">
                  <a:moveTo>
                    <a:pt x="1" y="0"/>
                  </a:moveTo>
                  <a:lnTo>
                    <a:pt x="25" y="15"/>
                  </a:lnTo>
                  <a:lnTo>
                    <a:pt x="24"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74" name=""/>
            <p:cNvSpPr/>
            <p:nvPr/>
          </p:nvSpPr>
          <p:spPr>
            <a:xfrm>
              <a:off x="7667640" y="4566960"/>
              <a:ext cx="41400" cy="28800"/>
            </a:xfrm>
            <a:custGeom>
              <a:avLst/>
              <a:gdLst/>
              <a:ahLst/>
              <a:rect l="l" t="t" r="r" b="b"/>
              <a:pathLst>
                <a:path w="26" h="18">
                  <a:moveTo>
                    <a:pt x="1" y="0"/>
                  </a:moveTo>
                  <a:lnTo>
                    <a:pt x="25" y="16"/>
                  </a:lnTo>
                  <a:lnTo>
                    <a:pt x="24" y="17"/>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8000" bIns="-18000" anchor="t">
              <a:noAutofit/>
            </a:bodyPr>
            <a:p>
              <a:endParaRPr b="0" lang="en-US" sz="2400" strike="noStrike" u="none">
                <a:solidFill>
                  <a:srgbClr val="ffffcc"/>
                </a:solidFill>
                <a:effectLst/>
                <a:uFillTx/>
                <a:latin typeface="Tahoma"/>
              </a:endParaRPr>
            </a:p>
          </p:txBody>
        </p:sp>
        <p:sp>
          <p:nvSpPr>
            <p:cNvPr id="775" name=""/>
            <p:cNvSpPr/>
            <p:nvPr/>
          </p:nvSpPr>
          <p:spPr>
            <a:xfrm>
              <a:off x="7740720" y="4617720"/>
              <a:ext cx="41400" cy="27000"/>
            </a:xfrm>
            <a:custGeom>
              <a:avLst/>
              <a:gdLst/>
              <a:ahLst/>
              <a:rect l="l" t="t" r="r" b="b"/>
              <a:pathLst>
                <a:path w="26" h="17">
                  <a:moveTo>
                    <a:pt x="2" y="0"/>
                  </a:moveTo>
                  <a:lnTo>
                    <a:pt x="25" y="15"/>
                  </a:lnTo>
                  <a:lnTo>
                    <a:pt x="24" y="16"/>
                  </a:lnTo>
                  <a:lnTo>
                    <a:pt x="0" y="1"/>
                  </a:lnTo>
                  <a:lnTo>
                    <a:pt x="2"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76" name=""/>
            <p:cNvSpPr/>
            <p:nvPr/>
          </p:nvSpPr>
          <p:spPr>
            <a:xfrm>
              <a:off x="7826400" y="4662360"/>
              <a:ext cx="54000" cy="27000"/>
            </a:xfrm>
            <a:custGeom>
              <a:avLst/>
              <a:gdLst/>
              <a:ahLst/>
              <a:rect l="l" t="t" r="r" b="b"/>
              <a:pathLst>
                <a:path w="34" h="17">
                  <a:moveTo>
                    <a:pt x="1" y="0"/>
                  </a:moveTo>
                  <a:lnTo>
                    <a:pt x="33" y="14"/>
                  </a:lnTo>
                  <a:lnTo>
                    <a:pt x="32"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77" name=""/>
            <p:cNvSpPr/>
            <p:nvPr/>
          </p:nvSpPr>
          <p:spPr>
            <a:xfrm>
              <a:off x="7926480" y="4700520"/>
              <a:ext cx="55440" cy="27000"/>
            </a:xfrm>
            <a:custGeom>
              <a:avLst/>
              <a:gdLst/>
              <a:ahLst/>
              <a:rect l="l" t="t" r="r" b="b"/>
              <a:pathLst>
                <a:path w="35" h="17">
                  <a:moveTo>
                    <a:pt x="1" y="0"/>
                  </a:moveTo>
                  <a:lnTo>
                    <a:pt x="34" y="14"/>
                  </a:lnTo>
                  <a:lnTo>
                    <a:pt x="33"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78" name=""/>
            <p:cNvSpPr/>
            <p:nvPr/>
          </p:nvSpPr>
          <p:spPr>
            <a:xfrm>
              <a:off x="8028000" y="4738680"/>
              <a:ext cx="49320" cy="27000"/>
            </a:xfrm>
            <a:custGeom>
              <a:avLst/>
              <a:gdLst/>
              <a:ahLst/>
              <a:rect l="l" t="t" r="r" b="b"/>
              <a:pathLst>
                <a:path w="31" h="17">
                  <a:moveTo>
                    <a:pt x="1" y="0"/>
                  </a:moveTo>
                  <a:lnTo>
                    <a:pt x="30" y="14"/>
                  </a:lnTo>
                  <a:lnTo>
                    <a:pt x="29"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79" name=""/>
            <p:cNvSpPr/>
            <p:nvPr/>
          </p:nvSpPr>
          <p:spPr>
            <a:xfrm>
              <a:off x="8074080" y="4757760"/>
              <a:ext cx="27000" cy="26640"/>
            </a:xfrm>
            <a:custGeom>
              <a:avLst/>
              <a:gdLst/>
              <a:ahLst/>
              <a:rect l="l" t="t" r="r" b="b"/>
              <a:pathLst>
                <a:path w="17" h="17">
                  <a:moveTo>
                    <a:pt x="0" y="0"/>
                  </a:moveTo>
                  <a:lnTo>
                    <a:pt x="16" y="0"/>
                  </a:lnTo>
                  <a:lnTo>
                    <a:pt x="16" y="16"/>
                  </a:lnTo>
                  <a:lnTo>
                    <a:pt x="0" y="16"/>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20160" bIns="-20160" anchor="t">
              <a:noAutofit/>
            </a:bodyPr>
            <a:p>
              <a:endParaRPr b="0" lang="en-US" sz="2400" strike="noStrike" u="none">
                <a:solidFill>
                  <a:srgbClr val="ffffcc"/>
                </a:solidFill>
                <a:effectLst/>
                <a:uFillTx/>
                <a:latin typeface="Tahoma"/>
              </a:endParaRPr>
            </a:p>
          </p:txBody>
        </p:sp>
        <p:sp>
          <p:nvSpPr>
            <p:cNvPr id="780" name=""/>
            <p:cNvSpPr/>
            <p:nvPr/>
          </p:nvSpPr>
          <p:spPr>
            <a:xfrm>
              <a:off x="8136000" y="4775040"/>
              <a:ext cx="60120" cy="27000"/>
            </a:xfrm>
            <a:custGeom>
              <a:avLst/>
              <a:gdLst/>
              <a:ahLst/>
              <a:rect l="l" t="t" r="r" b="b"/>
              <a:pathLst>
                <a:path w="38" h="17">
                  <a:moveTo>
                    <a:pt x="1" y="0"/>
                  </a:moveTo>
                  <a:lnTo>
                    <a:pt x="37" y="14"/>
                  </a:lnTo>
                  <a:lnTo>
                    <a:pt x="36" y="16"/>
                  </a:lnTo>
                  <a:lnTo>
                    <a:pt x="0" y="1"/>
                  </a:lnTo>
                  <a:lnTo>
                    <a:pt x="1"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81" name=""/>
            <p:cNvSpPr/>
            <p:nvPr/>
          </p:nvSpPr>
          <p:spPr>
            <a:xfrm>
              <a:off x="8250120" y="4805280"/>
              <a:ext cx="59040" cy="27000"/>
            </a:xfrm>
            <a:custGeom>
              <a:avLst/>
              <a:gdLst/>
              <a:ahLst/>
              <a:rect l="l" t="t" r="r" b="b"/>
              <a:pathLst>
                <a:path w="37" h="17">
                  <a:moveTo>
                    <a:pt x="0" y="0"/>
                  </a:moveTo>
                  <a:lnTo>
                    <a:pt x="36" y="14"/>
                  </a:lnTo>
                  <a:lnTo>
                    <a:pt x="36" y="16"/>
                  </a:lnTo>
                  <a:lnTo>
                    <a:pt x="0" y="1"/>
                  </a:lnTo>
                  <a:lnTo>
                    <a:pt x="0"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82" name=""/>
            <p:cNvSpPr/>
            <p:nvPr/>
          </p:nvSpPr>
          <p:spPr>
            <a:xfrm>
              <a:off x="8363160" y="4835520"/>
              <a:ext cx="26640" cy="27000"/>
            </a:xfrm>
            <a:custGeom>
              <a:avLst/>
              <a:gdLst/>
              <a:ahLst/>
              <a:rect l="l" t="t" r="r" b="b"/>
              <a:pathLst>
                <a:path w="17" h="17">
                  <a:moveTo>
                    <a:pt x="5" y="0"/>
                  </a:moveTo>
                  <a:lnTo>
                    <a:pt x="16" y="0"/>
                  </a:lnTo>
                  <a:lnTo>
                    <a:pt x="10" y="16"/>
                  </a:lnTo>
                  <a:lnTo>
                    <a:pt x="0" y="8"/>
                  </a:lnTo>
                  <a:lnTo>
                    <a:pt x="5" y="0"/>
                  </a:lnTo>
                </a:path>
              </a:pathLst>
            </a:custGeom>
            <a:solidFill>
              <a:srgbClr val="00ff00"/>
            </a:solidFill>
            <a:ln cap="rnd" w="12600">
              <a:solidFill>
                <a:srgbClr val="00ff00"/>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83" name=""/>
            <p:cNvSpPr/>
            <p:nvPr/>
          </p:nvSpPr>
          <p:spPr>
            <a:xfrm>
              <a:off x="1677960" y="4975200"/>
              <a:ext cx="68400" cy="27000"/>
            </a:xfrm>
            <a:custGeom>
              <a:avLst/>
              <a:gdLst/>
              <a:ahLst/>
              <a:rect l="l" t="t" r="r" b="b"/>
              <a:pathLst>
                <a:path w="43" h="17">
                  <a:moveTo>
                    <a:pt x="0" y="0"/>
                  </a:moveTo>
                  <a:lnTo>
                    <a:pt x="42" y="10"/>
                  </a:lnTo>
                  <a:lnTo>
                    <a:pt x="42" y="16"/>
                  </a:lnTo>
                  <a:lnTo>
                    <a:pt x="0" y="5"/>
                  </a:lnTo>
                  <a:lnTo>
                    <a:pt x="0"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84" name=""/>
            <p:cNvSpPr/>
            <p:nvPr/>
          </p:nvSpPr>
          <p:spPr>
            <a:xfrm>
              <a:off x="1806480" y="4987800"/>
              <a:ext cx="163800" cy="27000"/>
            </a:xfrm>
            <a:custGeom>
              <a:avLst/>
              <a:gdLst/>
              <a:ahLst/>
              <a:rect l="l" t="t" r="r" b="b"/>
              <a:pathLst>
                <a:path w="103" h="17">
                  <a:moveTo>
                    <a:pt x="1" y="0"/>
                  </a:moveTo>
                  <a:lnTo>
                    <a:pt x="102" y="14"/>
                  </a:lnTo>
                  <a:lnTo>
                    <a:pt x="101" y="1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85" name=""/>
            <p:cNvSpPr/>
            <p:nvPr/>
          </p:nvSpPr>
          <p:spPr>
            <a:xfrm>
              <a:off x="1968480" y="4998960"/>
              <a:ext cx="84240" cy="27000"/>
            </a:xfrm>
            <a:custGeom>
              <a:avLst/>
              <a:gdLst/>
              <a:ahLst/>
              <a:rect l="l" t="t" r="r" b="b"/>
              <a:pathLst>
                <a:path w="53" h="17">
                  <a:moveTo>
                    <a:pt x="0" y="5"/>
                  </a:moveTo>
                  <a:lnTo>
                    <a:pt x="52" y="0"/>
                  </a:lnTo>
                  <a:lnTo>
                    <a:pt x="52" y="5"/>
                  </a:lnTo>
                  <a:lnTo>
                    <a:pt x="0" y="16"/>
                  </a:lnTo>
                  <a:lnTo>
                    <a:pt x="0" y="5"/>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86" name=""/>
            <p:cNvSpPr/>
            <p:nvPr/>
          </p:nvSpPr>
          <p:spPr>
            <a:xfrm>
              <a:off x="2117880" y="4995720"/>
              <a:ext cx="66600" cy="27000"/>
            </a:xfrm>
            <a:custGeom>
              <a:avLst/>
              <a:gdLst/>
              <a:ahLst/>
              <a:rect l="l" t="t" r="r" b="b"/>
              <a:pathLst>
                <a:path w="42" h="17">
                  <a:moveTo>
                    <a:pt x="0" y="5"/>
                  </a:moveTo>
                  <a:lnTo>
                    <a:pt x="41" y="0"/>
                  </a:lnTo>
                  <a:lnTo>
                    <a:pt x="41" y="10"/>
                  </a:lnTo>
                  <a:lnTo>
                    <a:pt x="0" y="16"/>
                  </a:lnTo>
                  <a:lnTo>
                    <a:pt x="0" y="5"/>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87" name=""/>
            <p:cNvSpPr/>
            <p:nvPr/>
          </p:nvSpPr>
          <p:spPr>
            <a:xfrm>
              <a:off x="2247840" y="4994280"/>
              <a:ext cx="27000" cy="27000"/>
            </a:xfrm>
            <a:custGeom>
              <a:avLst/>
              <a:gdLst/>
              <a:ahLst/>
              <a:rect l="l" t="t" r="r" b="b"/>
              <a:pathLst>
                <a:path w="17" h="17">
                  <a:moveTo>
                    <a:pt x="0" y="8"/>
                  </a:moveTo>
                  <a:lnTo>
                    <a:pt x="16" y="0"/>
                  </a:lnTo>
                  <a:lnTo>
                    <a:pt x="16" y="16"/>
                  </a:lnTo>
                  <a:lnTo>
                    <a:pt x="0" y="16"/>
                  </a:lnTo>
                  <a:lnTo>
                    <a:pt x="0" y="8"/>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88" name=""/>
            <p:cNvSpPr/>
            <p:nvPr/>
          </p:nvSpPr>
          <p:spPr>
            <a:xfrm>
              <a:off x="2257560" y="4941720"/>
              <a:ext cx="207720" cy="55440"/>
            </a:xfrm>
            <a:custGeom>
              <a:avLst/>
              <a:gdLst/>
              <a:ahLst/>
              <a:rect l="l" t="t" r="r" b="b"/>
              <a:pathLst>
                <a:path w="131" h="35">
                  <a:moveTo>
                    <a:pt x="0" y="33"/>
                  </a:moveTo>
                  <a:lnTo>
                    <a:pt x="129" y="0"/>
                  </a:lnTo>
                  <a:lnTo>
                    <a:pt x="130" y="1"/>
                  </a:lnTo>
                  <a:lnTo>
                    <a:pt x="1" y="34"/>
                  </a:lnTo>
                  <a:lnTo>
                    <a:pt x="0" y="33"/>
                  </a:lnTo>
                </a:path>
              </a:pathLst>
            </a:custGeom>
            <a:solidFill>
              <a:srgbClr val="0000ff"/>
            </a:solidFill>
            <a:ln cap="rnd" w="12600">
              <a:solidFill>
                <a:srgbClr val="0000ff"/>
              </a:solidFill>
              <a:round/>
            </a:ln>
          </p:spPr>
          <p:style>
            <a:lnRef idx="0"/>
            <a:fillRef idx="0"/>
            <a:effectRef idx="0"/>
            <a:fontRef idx="minor"/>
          </p:style>
          <p:txBody>
            <a:bodyPr lIns="90000" rIns="90000" tIns="8640" bIns="8640" anchor="t">
              <a:noAutofit/>
            </a:bodyPr>
            <a:p>
              <a:endParaRPr b="0" lang="en-US" sz="2400" strike="noStrike" u="none">
                <a:solidFill>
                  <a:srgbClr val="ffffcc"/>
                </a:solidFill>
                <a:effectLst/>
                <a:uFillTx/>
                <a:latin typeface="Tahoma"/>
              </a:endParaRPr>
            </a:p>
          </p:txBody>
        </p:sp>
        <p:sp>
          <p:nvSpPr>
            <p:cNvPr id="789" name=""/>
            <p:cNvSpPr/>
            <p:nvPr/>
          </p:nvSpPr>
          <p:spPr>
            <a:xfrm>
              <a:off x="2519280" y="4917960"/>
              <a:ext cx="33480" cy="27000"/>
            </a:xfrm>
            <a:custGeom>
              <a:avLst/>
              <a:gdLst/>
              <a:ahLst/>
              <a:rect l="l" t="t" r="r" b="b"/>
              <a:pathLst>
                <a:path w="21" h="17">
                  <a:moveTo>
                    <a:pt x="0" y="13"/>
                  </a:moveTo>
                  <a:lnTo>
                    <a:pt x="19" y="0"/>
                  </a:lnTo>
                  <a:lnTo>
                    <a:pt x="20" y="2"/>
                  </a:lnTo>
                  <a:lnTo>
                    <a:pt x="1" y="16"/>
                  </a:lnTo>
                  <a:lnTo>
                    <a:pt x="0" y="13"/>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90" name=""/>
            <p:cNvSpPr/>
            <p:nvPr/>
          </p:nvSpPr>
          <p:spPr>
            <a:xfrm>
              <a:off x="2549520" y="4908240"/>
              <a:ext cx="27000" cy="27000"/>
            </a:xfrm>
            <a:custGeom>
              <a:avLst/>
              <a:gdLst/>
              <a:ahLst/>
              <a:rect l="l" t="t" r="r" b="b"/>
              <a:pathLst>
                <a:path w="17" h="17">
                  <a:moveTo>
                    <a:pt x="0" y="13"/>
                  </a:moveTo>
                  <a:lnTo>
                    <a:pt x="14" y="0"/>
                  </a:lnTo>
                  <a:lnTo>
                    <a:pt x="16" y="2"/>
                  </a:lnTo>
                  <a:lnTo>
                    <a:pt x="2" y="16"/>
                  </a:lnTo>
                  <a:lnTo>
                    <a:pt x="0" y="13"/>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791" name=""/>
            <p:cNvSpPr/>
            <p:nvPr/>
          </p:nvSpPr>
          <p:spPr>
            <a:xfrm>
              <a:off x="2603520" y="4790880"/>
              <a:ext cx="144360" cy="95400"/>
            </a:xfrm>
            <a:custGeom>
              <a:avLst/>
              <a:gdLst/>
              <a:ahLst/>
              <a:rect l="l" t="t" r="r" b="b"/>
              <a:pathLst>
                <a:path w="91" h="60">
                  <a:moveTo>
                    <a:pt x="0" y="58"/>
                  </a:moveTo>
                  <a:lnTo>
                    <a:pt x="89" y="0"/>
                  </a:lnTo>
                  <a:lnTo>
                    <a:pt x="90" y="1"/>
                  </a:lnTo>
                  <a:lnTo>
                    <a:pt x="1" y="59"/>
                  </a:lnTo>
                  <a:lnTo>
                    <a:pt x="0" y="58"/>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792" name=""/>
            <p:cNvSpPr/>
            <p:nvPr/>
          </p:nvSpPr>
          <p:spPr>
            <a:xfrm>
              <a:off x="2779920" y="4741560"/>
              <a:ext cx="42840" cy="28800"/>
            </a:xfrm>
            <a:custGeom>
              <a:avLst/>
              <a:gdLst/>
              <a:ahLst/>
              <a:rect l="l" t="t" r="r" b="b"/>
              <a:pathLst>
                <a:path w="27" h="18">
                  <a:moveTo>
                    <a:pt x="0" y="16"/>
                  </a:moveTo>
                  <a:lnTo>
                    <a:pt x="25" y="0"/>
                  </a:lnTo>
                  <a:lnTo>
                    <a:pt x="26" y="1"/>
                  </a:lnTo>
                  <a:lnTo>
                    <a:pt x="2" y="17"/>
                  </a:lnTo>
                  <a:lnTo>
                    <a:pt x="0" y="16"/>
                  </a:lnTo>
                </a:path>
              </a:pathLst>
            </a:custGeom>
            <a:solidFill>
              <a:srgbClr val="0000ff"/>
            </a:solidFill>
            <a:ln cap="rnd" w="12600">
              <a:solidFill>
                <a:srgbClr val="0000ff"/>
              </a:solidFill>
              <a:round/>
            </a:ln>
          </p:spPr>
          <p:style>
            <a:lnRef idx="0"/>
            <a:fillRef idx="0"/>
            <a:effectRef idx="0"/>
            <a:fontRef idx="minor"/>
          </p:style>
          <p:txBody>
            <a:bodyPr lIns="90000" rIns="90000" tIns="-18000" bIns="-18000" anchor="t">
              <a:noAutofit/>
            </a:bodyPr>
            <a:p>
              <a:endParaRPr b="0" lang="en-US" sz="2400" strike="noStrike" u="none">
                <a:solidFill>
                  <a:srgbClr val="ffffcc"/>
                </a:solidFill>
                <a:effectLst/>
                <a:uFillTx/>
                <a:latin typeface="Tahoma"/>
              </a:endParaRPr>
            </a:p>
          </p:txBody>
        </p:sp>
        <p:sp>
          <p:nvSpPr>
            <p:cNvPr id="793" name=""/>
            <p:cNvSpPr/>
            <p:nvPr/>
          </p:nvSpPr>
          <p:spPr>
            <a:xfrm>
              <a:off x="2849760" y="4609800"/>
              <a:ext cx="80640" cy="108000"/>
            </a:xfrm>
            <a:custGeom>
              <a:avLst/>
              <a:gdLst/>
              <a:ahLst/>
              <a:rect l="l" t="t" r="r" b="b"/>
              <a:pathLst>
                <a:path w="51" h="68">
                  <a:moveTo>
                    <a:pt x="0" y="67"/>
                  </a:moveTo>
                  <a:lnTo>
                    <a:pt x="48" y="0"/>
                  </a:lnTo>
                  <a:lnTo>
                    <a:pt x="50" y="0"/>
                  </a:lnTo>
                  <a:lnTo>
                    <a:pt x="1" y="67"/>
                  </a:lnTo>
                  <a:lnTo>
                    <a:pt x="0" y="67"/>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794" name=""/>
            <p:cNvSpPr/>
            <p:nvPr/>
          </p:nvSpPr>
          <p:spPr>
            <a:xfrm>
              <a:off x="2948040" y="4552920"/>
              <a:ext cx="27000" cy="29880"/>
            </a:xfrm>
            <a:custGeom>
              <a:avLst/>
              <a:gdLst/>
              <a:ahLst/>
              <a:rect l="l" t="t" r="r" b="b"/>
              <a:pathLst>
                <a:path w="17" h="19">
                  <a:moveTo>
                    <a:pt x="0" y="17"/>
                  </a:moveTo>
                  <a:lnTo>
                    <a:pt x="14" y="0"/>
                  </a:lnTo>
                  <a:lnTo>
                    <a:pt x="16" y="1"/>
                  </a:lnTo>
                  <a:lnTo>
                    <a:pt x="2" y="18"/>
                  </a:lnTo>
                  <a:lnTo>
                    <a:pt x="0" y="17"/>
                  </a:lnTo>
                </a:path>
              </a:pathLst>
            </a:custGeom>
            <a:solidFill>
              <a:srgbClr val="0000ff"/>
            </a:solidFill>
            <a:ln cap="rnd" w="1260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ffffcc"/>
                </a:solidFill>
                <a:effectLst/>
                <a:uFillTx/>
                <a:latin typeface="Tahoma"/>
              </a:endParaRPr>
            </a:p>
          </p:txBody>
        </p:sp>
        <p:sp>
          <p:nvSpPr>
            <p:cNvPr id="795" name=""/>
            <p:cNvSpPr/>
            <p:nvPr/>
          </p:nvSpPr>
          <p:spPr>
            <a:xfrm>
              <a:off x="2990880" y="4419360"/>
              <a:ext cx="82440" cy="108000"/>
            </a:xfrm>
            <a:custGeom>
              <a:avLst/>
              <a:gdLst/>
              <a:ahLst/>
              <a:rect l="l" t="t" r="r" b="b"/>
              <a:pathLst>
                <a:path w="52" h="68">
                  <a:moveTo>
                    <a:pt x="0" y="67"/>
                  </a:moveTo>
                  <a:lnTo>
                    <a:pt x="50" y="0"/>
                  </a:lnTo>
                  <a:lnTo>
                    <a:pt x="51" y="0"/>
                  </a:lnTo>
                  <a:lnTo>
                    <a:pt x="1" y="67"/>
                  </a:lnTo>
                  <a:lnTo>
                    <a:pt x="0" y="67"/>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796" name=""/>
            <p:cNvSpPr/>
            <p:nvPr/>
          </p:nvSpPr>
          <p:spPr>
            <a:xfrm>
              <a:off x="3089160" y="4363920"/>
              <a:ext cx="27000" cy="30240"/>
            </a:xfrm>
            <a:custGeom>
              <a:avLst/>
              <a:gdLst/>
              <a:ahLst/>
              <a:rect l="l" t="t" r="r" b="b"/>
              <a:pathLst>
                <a:path w="17" h="19">
                  <a:moveTo>
                    <a:pt x="0" y="17"/>
                  </a:moveTo>
                  <a:lnTo>
                    <a:pt x="13" y="0"/>
                  </a:lnTo>
                  <a:lnTo>
                    <a:pt x="16" y="0"/>
                  </a:lnTo>
                  <a:lnTo>
                    <a:pt x="2" y="18"/>
                  </a:lnTo>
                  <a:lnTo>
                    <a:pt x="0" y="17"/>
                  </a:lnTo>
                </a:path>
              </a:pathLst>
            </a:custGeom>
            <a:solidFill>
              <a:srgbClr val="0000ff"/>
            </a:solidFill>
            <a:ln cap="rnd" w="12600">
              <a:solidFill>
                <a:srgbClr val="0000ff"/>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797" name=""/>
            <p:cNvSpPr/>
            <p:nvPr/>
          </p:nvSpPr>
          <p:spPr>
            <a:xfrm>
              <a:off x="3130560" y="4227480"/>
              <a:ext cx="73080" cy="109440"/>
            </a:xfrm>
            <a:custGeom>
              <a:avLst/>
              <a:gdLst/>
              <a:ahLst/>
              <a:rect l="l" t="t" r="r" b="b"/>
              <a:pathLst>
                <a:path w="46" h="69">
                  <a:moveTo>
                    <a:pt x="0" y="67"/>
                  </a:moveTo>
                  <a:lnTo>
                    <a:pt x="43" y="0"/>
                  </a:lnTo>
                  <a:lnTo>
                    <a:pt x="45" y="0"/>
                  </a:lnTo>
                  <a:lnTo>
                    <a:pt x="2" y="68"/>
                  </a:lnTo>
                  <a:lnTo>
                    <a:pt x="0" y="67"/>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798" name=""/>
            <p:cNvSpPr/>
            <p:nvPr/>
          </p:nvSpPr>
          <p:spPr>
            <a:xfrm>
              <a:off x="3218040" y="4170240"/>
              <a:ext cx="27000" cy="31680"/>
            </a:xfrm>
            <a:custGeom>
              <a:avLst/>
              <a:gdLst/>
              <a:ahLst/>
              <a:rect l="l" t="t" r="r" b="b"/>
              <a:pathLst>
                <a:path w="17" h="20">
                  <a:moveTo>
                    <a:pt x="0" y="18"/>
                  </a:moveTo>
                  <a:lnTo>
                    <a:pt x="14" y="0"/>
                  </a:lnTo>
                  <a:lnTo>
                    <a:pt x="16" y="0"/>
                  </a:lnTo>
                  <a:lnTo>
                    <a:pt x="1" y="19"/>
                  </a:lnTo>
                  <a:lnTo>
                    <a:pt x="0" y="18"/>
                  </a:lnTo>
                </a:path>
              </a:pathLst>
            </a:custGeom>
            <a:solidFill>
              <a:srgbClr val="0000ff"/>
            </a:solidFill>
            <a:ln cap="rnd" w="1260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799" name=""/>
            <p:cNvSpPr/>
            <p:nvPr/>
          </p:nvSpPr>
          <p:spPr>
            <a:xfrm>
              <a:off x="3254400" y="4035240"/>
              <a:ext cx="71280" cy="109440"/>
            </a:xfrm>
            <a:custGeom>
              <a:avLst/>
              <a:gdLst/>
              <a:ahLst/>
              <a:rect l="l" t="t" r="r" b="b"/>
              <a:pathLst>
                <a:path w="45" h="69">
                  <a:moveTo>
                    <a:pt x="0" y="67"/>
                  </a:moveTo>
                  <a:lnTo>
                    <a:pt x="42" y="0"/>
                  </a:lnTo>
                  <a:lnTo>
                    <a:pt x="44" y="0"/>
                  </a:lnTo>
                  <a:lnTo>
                    <a:pt x="1" y="68"/>
                  </a:lnTo>
                  <a:lnTo>
                    <a:pt x="0" y="67"/>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00" name=""/>
            <p:cNvSpPr/>
            <p:nvPr/>
          </p:nvSpPr>
          <p:spPr>
            <a:xfrm>
              <a:off x="3340080" y="3976560"/>
              <a:ext cx="27000" cy="31680"/>
            </a:xfrm>
            <a:custGeom>
              <a:avLst/>
              <a:gdLst/>
              <a:ahLst/>
              <a:rect l="l" t="t" r="r" b="b"/>
              <a:pathLst>
                <a:path w="17" h="20">
                  <a:moveTo>
                    <a:pt x="0" y="18"/>
                  </a:moveTo>
                  <a:lnTo>
                    <a:pt x="13" y="0"/>
                  </a:lnTo>
                  <a:lnTo>
                    <a:pt x="16" y="1"/>
                  </a:lnTo>
                  <a:lnTo>
                    <a:pt x="2" y="19"/>
                  </a:lnTo>
                  <a:lnTo>
                    <a:pt x="0" y="18"/>
                  </a:lnTo>
                </a:path>
              </a:pathLst>
            </a:custGeom>
            <a:solidFill>
              <a:srgbClr val="0000ff"/>
            </a:solidFill>
            <a:ln cap="rnd" w="1260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801" name=""/>
            <p:cNvSpPr/>
            <p:nvPr/>
          </p:nvSpPr>
          <p:spPr>
            <a:xfrm>
              <a:off x="3376800" y="3878280"/>
              <a:ext cx="48960" cy="72720"/>
            </a:xfrm>
            <a:custGeom>
              <a:avLst/>
              <a:gdLst/>
              <a:ahLst/>
              <a:rect l="l" t="t" r="r" b="b"/>
              <a:pathLst>
                <a:path w="31" h="46">
                  <a:moveTo>
                    <a:pt x="0" y="44"/>
                  </a:moveTo>
                  <a:lnTo>
                    <a:pt x="28" y="0"/>
                  </a:lnTo>
                  <a:lnTo>
                    <a:pt x="30" y="0"/>
                  </a:lnTo>
                  <a:lnTo>
                    <a:pt x="2" y="45"/>
                  </a:lnTo>
                  <a:lnTo>
                    <a:pt x="0" y="44"/>
                  </a:lnTo>
                </a:path>
              </a:pathLst>
            </a:custGeom>
            <a:solidFill>
              <a:srgbClr val="0000ff"/>
            </a:solidFill>
            <a:ln cap="rnd" w="12600">
              <a:solidFill>
                <a:srgbClr val="0000ff"/>
              </a:solidFill>
              <a:round/>
            </a:ln>
          </p:spPr>
          <p:style>
            <a:lnRef idx="0"/>
            <a:fillRef idx="0"/>
            <a:effectRef idx="0"/>
            <a:fontRef idx="minor"/>
          </p:style>
          <p:txBody>
            <a:bodyPr lIns="90000" rIns="90000" tIns="25920" bIns="25920" anchor="t">
              <a:noAutofit/>
            </a:bodyPr>
            <a:p>
              <a:endParaRPr b="0" lang="en-US" sz="2400" strike="noStrike" u="none">
                <a:solidFill>
                  <a:srgbClr val="ffffcc"/>
                </a:solidFill>
                <a:effectLst/>
                <a:uFillTx/>
                <a:latin typeface="Tahoma"/>
              </a:endParaRPr>
            </a:p>
          </p:txBody>
        </p:sp>
        <p:sp>
          <p:nvSpPr>
            <p:cNvPr id="802" name=""/>
            <p:cNvSpPr/>
            <p:nvPr/>
          </p:nvSpPr>
          <p:spPr>
            <a:xfrm>
              <a:off x="3419640" y="3840120"/>
              <a:ext cx="27000" cy="39600"/>
            </a:xfrm>
            <a:custGeom>
              <a:avLst/>
              <a:gdLst/>
              <a:ahLst/>
              <a:rect l="l" t="t" r="r" b="b"/>
              <a:pathLst>
                <a:path w="17" h="25">
                  <a:moveTo>
                    <a:pt x="0" y="24"/>
                  </a:moveTo>
                  <a:lnTo>
                    <a:pt x="14" y="0"/>
                  </a:lnTo>
                  <a:lnTo>
                    <a:pt x="16" y="0"/>
                  </a:lnTo>
                  <a:lnTo>
                    <a:pt x="2" y="24"/>
                  </a:lnTo>
                  <a:lnTo>
                    <a:pt x="0" y="24"/>
                  </a:lnTo>
                </a:path>
              </a:pathLst>
            </a:custGeom>
            <a:solidFill>
              <a:srgbClr val="0000ff"/>
            </a:solidFill>
            <a:ln cap="rnd" w="12600">
              <a:solidFill>
                <a:srgbClr val="0000ff"/>
              </a:solidFill>
              <a:round/>
            </a:ln>
          </p:spPr>
          <p:style>
            <a:lnRef idx="0"/>
            <a:fillRef idx="0"/>
            <a:effectRef idx="0"/>
            <a:fontRef idx="minor"/>
          </p:style>
          <p:txBody>
            <a:bodyPr lIns="90000" rIns="90000" tIns="-7200" bIns="-7200" anchor="t">
              <a:noAutofit/>
            </a:bodyPr>
            <a:p>
              <a:endParaRPr b="0" lang="en-US" sz="2400" strike="noStrike" u="none">
                <a:solidFill>
                  <a:srgbClr val="ffffcc"/>
                </a:solidFill>
                <a:effectLst/>
                <a:uFillTx/>
                <a:latin typeface="Tahoma"/>
              </a:endParaRPr>
            </a:p>
          </p:txBody>
        </p:sp>
        <p:sp>
          <p:nvSpPr>
            <p:cNvPr id="803" name=""/>
            <p:cNvSpPr/>
            <p:nvPr/>
          </p:nvSpPr>
          <p:spPr>
            <a:xfrm>
              <a:off x="3459240" y="3782880"/>
              <a:ext cx="27000" cy="31680"/>
            </a:xfrm>
            <a:custGeom>
              <a:avLst/>
              <a:gdLst/>
              <a:ahLst/>
              <a:rect l="l" t="t" r="r" b="b"/>
              <a:pathLst>
                <a:path w="17" h="20">
                  <a:moveTo>
                    <a:pt x="0" y="19"/>
                  </a:moveTo>
                  <a:lnTo>
                    <a:pt x="13" y="0"/>
                  </a:lnTo>
                  <a:lnTo>
                    <a:pt x="16" y="0"/>
                  </a:lnTo>
                  <a:lnTo>
                    <a:pt x="2" y="19"/>
                  </a:lnTo>
                  <a:lnTo>
                    <a:pt x="0" y="19"/>
                  </a:lnTo>
                </a:path>
              </a:pathLst>
            </a:custGeom>
            <a:solidFill>
              <a:srgbClr val="0000ff"/>
            </a:solidFill>
            <a:ln cap="rnd" w="1260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804" name=""/>
            <p:cNvSpPr/>
            <p:nvPr/>
          </p:nvSpPr>
          <p:spPr>
            <a:xfrm>
              <a:off x="3494160" y="3646440"/>
              <a:ext cx="66600" cy="110880"/>
            </a:xfrm>
            <a:custGeom>
              <a:avLst/>
              <a:gdLst/>
              <a:ahLst/>
              <a:rect l="l" t="t" r="r" b="b"/>
              <a:pathLst>
                <a:path w="42" h="70">
                  <a:moveTo>
                    <a:pt x="0" y="69"/>
                  </a:moveTo>
                  <a:lnTo>
                    <a:pt x="40" y="0"/>
                  </a:lnTo>
                  <a:lnTo>
                    <a:pt x="41" y="1"/>
                  </a:lnTo>
                  <a:lnTo>
                    <a:pt x="1" y="69"/>
                  </a:lnTo>
                  <a:lnTo>
                    <a:pt x="0" y="69"/>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05" name=""/>
            <p:cNvSpPr/>
            <p:nvPr/>
          </p:nvSpPr>
          <p:spPr>
            <a:xfrm>
              <a:off x="3576600" y="3589200"/>
              <a:ext cx="27000" cy="31680"/>
            </a:xfrm>
            <a:custGeom>
              <a:avLst/>
              <a:gdLst/>
              <a:ahLst/>
              <a:rect l="l" t="t" r="r" b="b"/>
              <a:pathLst>
                <a:path w="17" h="20">
                  <a:moveTo>
                    <a:pt x="0" y="18"/>
                  </a:moveTo>
                  <a:lnTo>
                    <a:pt x="14" y="0"/>
                  </a:lnTo>
                  <a:lnTo>
                    <a:pt x="16" y="0"/>
                  </a:lnTo>
                  <a:lnTo>
                    <a:pt x="2" y="19"/>
                  </a:lnTo>
                  <a:lnTo>
                    <a:pt x="0" y="18"/>
                  </a:lnTo>
                </a:path>
              </a:pathLst>
            </a:custGeom>
            <a:solidFill>
              <a:srgbClr val="0000ff"/>
            </a:solidFill>
            <a:ln cap="rnd" w="1260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806" name=""/>
            <p:cNvSpPr/>
            <p:nvPr/>
          </p:nvSpPr>
          <p:spPr>
            <a:xfrm>
              <a:off x="3610080" y="3452760"/>
              <a:ext cx="68040" cy="109440"/>
            </a:xfrm>
            <a:custGeom>
              <a:avLst/>
              <a:gdLst/>
              <a:ahLst/>
              <a:rect l="l" t="t" r="r" b="b"/>
              <a:pathLst>
                <a:path w="43" h="69">
                  <a:moveTo>
                    <a:pt x="0" y="68"/>
                  </a:moveTo>
                  <a:lnTo>
                    <a:pt x="41" y="0"/>
                  </a:lnTo>
                  <a:lnTo>
                    <a:pt x="42" y="0"/>
                  </a:lnTo>
                  <a:lnTo>
                    <a:pt x="1" y="68"/>
                  </a:lnTo>
                  <a:lnTo>
                    <a:pt x="0" y="68"/>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07" name=""/>
            <p:cNvSpPr/>
            <p:nvPr/>
          </p:nvSpPr>
          <p:spPr>
            <a:xfrm>
              <a:off x="3691080" y="3394080"/>
              <a:ext cx="27000" cy="31680"/>
            </a:xfrm>
            <a:custGeom>
              <a:avLst/>
              <a:gdLst/>
              <a:ahLst/>
              <a:rect l="l" t="t" r="r" b="b"/>
              <a:pathLst>
                <a:path w="17" h="20">
                  <a:moveTo>
                    <a:pt x="0" y="19"/>
                  </a:moveTo>
                  <a:lnTo>
                    <a:pt x="13" y="0"/>
                  </a:lnTo>
                  <a:lnTo>
                    <a:pt x="16" y="0"/>
                  </a:lnTo>
                  <a:lnTo>
                    <a:pt x="2" y="19"/>
                  </a:lnTo>
                  <a:lnTo>
                    <a:pt x="0" y="19"/>
                  </a:lnTo>
                </a:path>
              </a:pathLst>
            </a:custGeom>
            <a:solidFill>
              <a:srgbClr val="0000ff"/>
            </a:solidFill>
            <a:ln cap="rnd" w="1260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808" name=""/>
            <p:cNvSpPr/>
            <p:nvPr/>
          </p:nvSpPr>
          <p:spPr>
            <a:xfrm>
              <a:off x="3732120" y="3263760"/>
              <a:ext cx="101880" cy="106200"/>
            </a:xfrm>
            <a:custGeom>
              <a:avLst/>
              <a:gdLst/>
              <a:ahLst/>
              <a:rect l="l" t="t" r="r" b="b"/>
              <a:pathLst>
                <a:path w="64" h="67">
                  <a:moveTo>
                    <a:pt x="0" y="65"/>
                  </a:moveTo>
                  <a:lnTo>
                    <a:pt x="61" y="0"/>
                  </a:lnTo>
                  <a:lnTo>
                    <a:pt x="63" y="1"/>
                  </a:lnTo>
                  <a:lnTo>
                    <a:pt x="2" y="66"/>
                  </a:lnTo>
                  <a:lnTo>
                    <a:pt x="0" y="65"/>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09" name=""/>
            <p:cNvSpPr/>
            <p:nvPr/>
          </p:nvSpPr>
          <p:spPr>
            <a:xfrm>
              <a:off x="3855960" y="3209760"/>
              <a:ext cx="28800" cy="28440"/>
            </a:xfrm>
            <a:custGeom>
              <a:avLst/>
              <a:gdLst/>
              <a:ahLst/>
              <a:rect l="l" t="t" r="r" b="b"/>
              <a:pathLst>
                <a:path w="18" h="18">
                  <a:moveTo>
                    <a:pt x="0" y="16"/>
                  </a:moveTo>
                  <a:lnTo>
                    <a:pt x="16" y="0"/>
                  </a:lnTo>
                  <a:lnTo>
                    <a:pt x="17" y="1"/>
                  </a:lnTo>
                  <a:lnTo>
                    <a:pt x="1" y="17"/>
                  </a:lnTo>
                  <a:lnTo>
                    <a:pt x="0" y="16"/>
                  </a:lnTo>
                </a:path>
              </a:pathLst>
            </a:custGeom>
            <a:solidFill>
              <a:srgbClr val="0000ff"/>
            </a:solidFill>
            <a:ln cap="rnd" w="12600">
              <a:solidFill>
                <a:srgbClr val="0000ff"/>
              </a:solidFill>
              <a:round/>
            </a:ln>
          </p:spPr>
          <p:style>
            <a:lnRef idx="0"/>
            <a:fillRef idx="0"/>
            <a:effectRef idx="0"/>
            <a:fontRef idx="minor"/>
          </p:style>
          <p:txBody>
            <a:bodyPr lIns="90000" rIns="90000" tIns="-18360" bIns="-18360" anchor="t">
              <a:noAutofit/>
            </a:bodyPr>
            <a:p>
              <a:endParaRPr b="0" lang="en-US" sz="2400" strike="noStrike" u="none">
                <a:solidFill>
                  <a:srgbClr val="ffffcc"/>
                </a:solidFill>
                <a:effectLst/>
                <a:uFillTx/>
                <a:latin typeface="Tahoma"/>
              </a:endParaRPr>
            </a:p>
          </p:txBody>
        </p:sp>
        <p:sp>
          <p:nvSpPr>
            <p:cNvPr id="810" name=""/>
            <p:cNvSpPr/>
            <p:nvPr/>
          </p:nvSpPr>
          <p:spPr>
            <a:xfrm>
              <a:off x="3905280" y="3079440"/>
              <a:ext cx="103320" cy="104760"/>
            </a:xfrm>
            <a:custGeom>
              <a:avLst/>
              <a:gdLst/>
              <a:ahLst/>
              <a:rect l="l" t="t" r="r" b="b"/>
              <a:pathLst>
                <a:path w="65" h="66">
                  <a:moveTo>
                    <a:pt x="0" y="64"/>
                  </a:moveTo>
                  <a:lnTo>
                    <a:pt x="62" y="0"/>
                  </a:lnTo>
                  <a:lnTo>
                    <a:pt x="64" y="1"/>
                  </a:lnTo>
                  <a:lnTo>
                    <a:pt x="2" y="65"/>
                  </a:lnTo>
                  <a:lnTo>
                    <a:pt x="0" y="64"/>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11" name=""/>
            <p:cNvSpPr/>
            <p:nvPr/>
          </p:nvSpPr>
          <p:spPr>
            <a:xfrm>
              <a:off x="4002120" y="3079440"/>
              <a:ext cx="27000" cy="27000"/>
            </a:xfrm>
            <a:custGeom>
              <a:avLst/>
              <a:gdLst/>
              <a:ahLst/>
              <a:rect l="l" t="t" r="r" b="b"/>
              <a:pathLst>
                <a:path w="17" h="17">
                  <a:moveTo>
                    <a:pt x="0" y="0"/>
                  </a:moveTo>
                  <a:lnTo>
                    <a:pt x="5" y="0"/>
                  </a:lnTo>
                  <a:lnTo>
                    <a:pt x="16" y="16"/>
                  </a:lnTo>
                  <a:lnTo>
                    <a:pt x="10" y="16"/>
                  </a:lnTo>
                  <a:lnTo>
                    <a:pt x="0"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12" name=""/>
            <p:cNvSpPr/>
            <p:nvPr/>
          </p:nvSpPr>
          <p:spPr>
            <a:xfrm>
              <a:off x="4038480" y="3028680"/>
              <a:ext cx="38160" cy="28800"/>
            </a:xfrm>
            <a:custGeom>
              <a:avLst/>
              <a:gdLst/>
              <a:ahLst/>
              <a:rect l="l" t="t" r="r" b="b"/>
              <a:pathLst>
                <a:path w="24" h="18">
                  <a:moveTo>
                    <a:pt x="0" y="16"/>
                  </a:moveTo>
                  <a:lnTo>
                    <a:pt x="22" y="0"/>
                  </a:lnTo>
                  <a:lnTo>
                    <a:pt x="23" y="1"/>
                  </a:lnTo>
                  <a:lnTo>
                    <a:pt x="1" y="17"/>
                  </a:lnTo>
                  <a:lnTo>
                    <a:pt x="0" y="16"/>
                  </a:lnTo>
                </a:path>
              </a:pathLst>
            </a:custGeom>
            <a:solidFill>
              <a:srgbClr val="0000ff"/>
            </a:solidFill>
            <a:ln cap="rnd" w="12600">
              <a:solidFill>
                <a:srgbClr val="0000ff"/>
              </a:solidFill>
              <a:round/>
            </a:ln>
          </p:spPr>
          <p:style>
            <a:lnRef idx="0"/>
            <a:fillRef idx="0"/>
            <a:effectRef idx="0"/>
            <a:fontRef idx="minor"/>
          </p:style>
          <p:txBody>
            <a:bodyPr lIns="90000" rIns="90000" tIns="-18000" bIns="-18000" anchor="t">
              <a:noAutofit/>
            </a:bodyPr>
            <a:p>
              <a:endParaRPr b="0" lang="en-US" sz="2400" strike="noStrike" u="none">
                <a:solidFill>
                  <a:srgbClr val="ffffcc"/>
                </a:solidFill>
                <a:effectLst/>
                <a:uFillTx/>
                <a:latin typeface="Tahoma"/>
              </a:endParaRPr>
            </a:p>
          </p:txBody>
        </p:sp>
        <p:sp>
          <p:nvSpPr>
            <p:cNvPr id="813" name=""/>
            <p:cNvSpPr/>
            <p:nvPr/>
          </p:nvSpPr>
          <p:spPr>
            <a:xfrm>
              <a:off x="4110120" y="2908080"/>
              <a:ext cx="131760" cy="96840"/>
            </a:xfrm>
            <a:custGeom>
              <a:avLst/>
              <a:gdLst/>
              <a:ahLst/>
              <a:rect l="l" t="t" r="r" b="b"/>
              <a:pathLst>
                <a:path w="83" h="61">
                  <a:moveTo>
                    <a:pt x="0" y="59"/>
                  </a:moveTo>
                  <a:lnTo>
                    <a:pt x="81" y="0"/>
                  </a:lnTo>
                  <a:lnTo>
                    <a:pt x="82" y="1"/>
                  </a:lnTo>
                  <a:lnTo>
                    <a:pt x="1" y="60"/>
                  </a:lnTo>
                  <a:lnTo>
                    <a:pt x="0" y="59"/>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14" name=""/>
            <p:cNvSpPr/>
            <p:nvPr/>
          </p:nvSpPr>
          <p:spPr>
            <a:xfrm>
              <a:off x="4275000" y="2868480"/>
              <a:ext cx="27000" cy="27000"/>
            </a:xfrm>
            <a:custGeom>
              <a:avLst/>
              <a:gdLst/>
              <a:ahLst/>
              <a:rect l="l" t="t" r="r" b="b"/>
              <a:pathLst>
                <a:path w="17" h="17">
                  <a:moveTo>
                    <a:pt x="0" y="14"/>
                  </a:moveTo>
                  <a:lnTo>
                    <a:pt x="14" y="0"/>
                  </a:lnTo>
                  <a:lnTo>
                    <a:pt x="16" y="1"/>
                  </a:lnTo>
                  <a:lnTo>
                    <a:pt x="1" y="16"/>
                  </a:lnTo>
                  <a:lnTo>
                    <a:pt x="0" y="14"/>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15" name=""/>
            <p:cNvSpPr/>
            <p:nvPr/>
          </p:nvSpPr>
          <p:spPr>
            <a:xfrm>
              <a:off x="4294080" y="2862000"/>
              <a:ext cx="27000" cy="27000"/>
            </a:xfrm>
            <a:custGeom>
              <a:avLst/>
              <a:gdLst/>
              <a:ahLst/>
              <a:rect l="l" t="t" r="r" b="b"/>
              <a:pathLst>
                <a:path w="17" h="17">
                  <a:moveTo>
                    <a:pt x="0" y="12"/>
                  </a:moveTo>
                  <a:lnTo>
                    <a:pt x="14" y="0"/>
                  </a:lnTo>
                  <a:lnTo>
                    <a:pt x="16" y="3"/>
                  </a:lnTo>
                  <a:lnTo>
                    <a:pt x="0" y="16"/>
                  </a:lnTo>
                  <a:lnTo>
                    <a:pt x="0" y="12"/>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16" name=""/>
            <p:cNvSpPr/>
            <p:nvPr/>
          </p:nvSpPr>
          <p:spPr>
            <a:xfrm>
              <a:off x="4363920" y="2766960"/>
              <a:ext cx="190800" cy="77760"/>
            </a:xfrm>
            <a:custGeom>
              <a:avLst/>
              <a:gdLst/>
              <a:ahLst/>
              <a:rect l="l" t="t" r="r" b="b"/>
              <a:pathLst>
                <a:path w="120" h="49">
                  <a:moveTo>
                    <a:pt x="0" y="47"/>
                  </a:moveTo>
                  <a:lnTo>
                    <a:pt x="119" y="0"/>
                  </a:lnTo>
                  <a:lnTo>
                    <a:pt x="119" y="1"/>
                  </a:lnTo>
                  <a:lnTo>
                    <a:pt x="1" y="48"/>
                  </a:lnTo>
                  <a:lnTo>
                    <a:pt x="0" y="47"/>
                  </a:lnTo>
                </a:path>
              </a:pathLst>
            </a:custGeom>
            <a:solidFill>
              <a:srgbClr val="0000ff"/>
            </a:solidFill>
            <a:ln cap="rnd" w="12600">
              <a:solidFill>
                <a:srgbClr val="0000ff"/>
              </a:solidFill>
              <a:round/>
            </a:ln>
          </p:spPr>
          <p:style>
            <a:lnRef idx="0"/>
            <a:fillRef idx="0"/>
            <a:effectRef idx="0"/>
            <a:fontRef idx="minor"/>
          </p:style>
          <p:txBody>
            <a:bodyPr lIns="90000" rIns="90000" tIns="30960" bIns="30960" anchor="t">
              <a:noAutofit/>
            </a:bodyPr>
            <a:p>
              <a:endParaRPr b="0" lang="en-US" sz="2400" strike="noStrike" u="none">
                <a:solidFill>
                  <a:srgbClr val="ffffcc"/>
                </a:solidFill>
                <a:effectLst/>
                <a:uFillTx/>
                <a:latin typeface="Tahoma"/>
              </a:endParaRPr>
            </a:p>
          </p:txBody>
        </p:sp>
        <p:sp>
          <p:nvSpPr>
            <p:cNvPr id="817" name=""/>
            <p:cNvSpPr/>
            <p:nvPr/>
          </p:nvSpPr>
          <p:spPr>
            <a:xfrm>
              <a:off x="4606920" y="2747880"/>
              <a:ext cx="66600" cy="27000"/>
            </a:xfrm>
            <a:custGeom>
              <a:avLst/>
              <a:gdLst/>
              <a:ahLst/>
              <a:rect l="l" t="t" r="r" b="b"/>
              <a:pathLst>
                <a:path w="42" h="17">
                  <a:moveTo>
                    <a:pt x="0" y="12"/>
                  </a:moveTo>
                  <a:lnTo>
                    <a:pt x="41" y="0"/>
                  </a:lnTo>
                  <a:lnTo>
                    <a:pt x="41" y="4"/>
                  </a:lnTo>
                  <a:lnTo>
                    <a:pt x="0" y="16"/>
                  </a:lnTo>
                  <a:lnTo>
                    <a:pt x="0" y="12"/>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18" name=""/>
            <p:cNvSpPr/>
            <p:nvPr/>
          </p:nvSpPr>
          <p:spPr>
            <a:xfrm>
              <a:off x="4735440" y="2728800"/>
              <a:ext cx="141480" cy="27000"/>
            </a:xfrm>
            <a:custGeom>
              <a:avLst/>
              <a:gdLst/>
              <a:ahLst/>
              <a:rect l="l" t="t" r="r" b="b"/>
              <a:pathLst>
                <a:path w="89" h="17">
                  <a:moveTo>
                    <a:pt x="0" y="12"/>
                  </a:moveTo>
                  <a:lnTo>
                    <a:pt x="88" y="0"/>
                  </a:lnTo>
                  <a:lnTo>
                    <a:pt x="88" y="1"/>
                  </a:lnTo>
                  <a:lnTo>
                    <a:pt x="0" y="16"/>
                  </a:lnTo>
                  <a:lnTo>
                    <a:pt x="0" y="12"/>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19" name=""/>
            <p:cNvSpPr/>
            <p:nvPr/>
          </p:nvSpPr>
          <p:spPr>
            <a:xfrm>
              <a:off x="4875120" y="2708280"/>
              <a:ext cx="98640" cy="27000"/>
            </a:xfrm>
            <a:custGeom>
              <a:avLst/>
              <a:gdLst/>
              <a:ahLst/>
              <a:rect l="l" t="t" r="r" b="b"/>
              <a:pathLst>
                <a:path w="62" h="17">
                  <a:moveTo>
                    <a:pt x="0" y="14"/>
                  </a:moveTo>
                  <a:lnTo>
                    <a:pt x="60" y="0"/>
                  </a:lnTo>
                  <a:lnTo>
                    <a:pt x="61" y="1"/>
                  </a:lnTo>
                  <a:lnTo>
                    <a:pt x="0" y="16"/>
                  </a:lnTo>
                  <a:lnTo>
                    <a:pt x="0" y="14"/>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20" name=""/>
            <p:cNvSpPr/>
            <p:nvPr/>
          </p:nvSpPr>
          <p:spPr>
            <a:xfrm>
              <a:off x="5029200" y="2684160"/>
              <a:ext cx="63360" cy="27000"/>
            </a:xfrm>
            <a:custGeom>
              <a:avLst/>
              <a:gdLst/>
              <a:ahLst/>
              <a:rect l="l" t="t" r="r" b="b"/>
              <a:pathLst>
                <a:path w="40" h="17">
                  <a:moveTo>
                    <a:pt x="0" y="12"/>
                  </a:moveTo>
                  <a:lnTo>
                    <a:pt x="39" y="0"/>
                  </a:lnTo>
                  <a:lnTo>
                    <a:pt x="39" y="1"/>
                  </a:lnTo>
                  <a:lnTo>
                    <a:pt x="1" y="16"/>
                  </a:lnTo>
                  <a:lnTo>
                    <a:pt x="0" y="12"/>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21" name=""/>
            <p:cNvSpPr/>
            <p:nvPr/>
          </p:nvSpPr>
          <p:spPr>
            <a:xfrm>
              <a:off x="5151600" y="2670120"/>
              <a:ext cx="27000" cy="27000"/>
            </a:xfrm>
            <a:custGeom>
              <a:avLst/>
              <a:gdLst/>
              <a:ahLst/>
              <a:rect l="l" t="t" r="r" b="b"/>
              <a:pathLst>
                <a:path w="17" h="17">
                  <a:moveTo>
                    <a:pt x="0" y="8"/>
                  </a:moveTo>
                  <a:lnTo>
                    <a:pt x="16" y="0"/>
                  </a:lnTo>
                  <a:lnTo>
                    <a:pt x="16" y="8"/>
                  </a:lnTo>
                  <a:lnTo>
                    <a:pt x="1" y="16"/>
                  </a:lnTo>
                  <a:lnTo>
                    <a:pt x="0" y="8"/>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22" name=""/>
            <p:cNvSpPr/>
            <p:nvPr/>
          </p:nvSpPr>
          <p:spPr>
            <a:xfrm>
              <a:off x="5167440" y="2670120"/>
              <a:ext cx="228600" cy="27000"/>
            </a:xfrm>
            <a:custGeom>
              <a:avLst/>
              <a:gdLst/>
              <a:ahLst/>
              <a:rect l="l" t="t" r="r" b="b"/>
              <a:pathLst>
                <a:path w="144" h="17">
                  <a:moveTo>
                    <a:pt x="0" y="0"/>
                  </a:moveTo>
                  <a:lnTo>
                    <a:pt x="143" y="14"/>
                  </a:lnTo>
                  <a:lnTo>
                    <a:pt x="143" y="16"/>
                  </a:lnTo>
                  <a:lnTo>
                    <a:pt x="0" y="1"/>
                  </a:lnTo>
                  <a:lnTo>
                    <a:pt x="0"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23" name=""/>
            <p:cNvSpPr/>
            <p:nvPr/>
          </p:nvSpPr>
          <p:spPr>
            <a:xfrm>
              <a:off x="5457960" y="2690640"/>
              <a:ext cx="27000" cy="27000"/>
            </a:xfrm>
            <a:custGeom>
              <a:avLst/>
              <a:gdLst/>
              <a:ahLst/>
              <a:rect l="l" t="t" r="r" b="b"/>
              <a:pathLst>
                <a:path w="17" h="17">
                  <a:moveTo>
                    <a:pt x="16" y="0"/>
                  </a:moveTo>
                  <a:lnTo>
                    <a:pt x="0" y="16"/>
                  </a:lnTo>
                  <a:lnTo>
                    <a:pt x="16"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24" name=""/>
            <p:cNvSpPr/>
            <p:nvPr/>
          </p:nvSpPr>
          <p:spPr>
            <a:xfrm>
              <a:off x="5457960" y="2690640"/>
              <a:ext cx="47520" cy="27000"/>
            </a:xfrm>
            <a:custGeom>
              <a:avLst/>
              <a:gdLst/>
              <a:ahLst/>
              <a:rect l="l" t="t" r="r" b="b"/>
              <a:pathLst>
                <a:path w="30" h="17">
                  <a:moveTo>
                    <a:pt x="1" y="0"/>
                  </a:moveTo>
                  <a:lnTo>
                    <a:pt x="29" y="14"/>
                  </a:lnTo>
                  <a:lnTo>
                    <a:pt x="28" y="1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25" name=""/>
            <p:cNvSpPr/>
            <p:nvPr/>
          </p:nvSpPr>
          <p:spPr>
            <a:xfrm>
              <a:off x="5545080" y="2735280"/>
              <a:ext cx="171360" cy="85680"/>
            </a:xfrm>
            <a:custGeom>
              <a:avLst/>
              <a:gdLst/>
              <a:ahLst/>
              <a:rect l="l" t="t" r="r" b="b"/>
              <a:pathLst>
                <a:path w="108" h="54">
                  <a:moveTo>
                    <a:pt x="2" y="0"/>
                  </a:moveTo>
                  <a:lnTo>
                    <a:pt x="107" y="52"/>
                  </a:lnTo>
                  <a:lnTo>
                    <a:pt x="106" y="53"/>
                  </a:lnTo>
                  <a:lnTo>
                    <a:pt x="0" y="1"/>
                  </a:lnTo>
                  <a:lnTo>
                    <a:pt x="2" y="0"/>
                  </a:lnTo>
                </a:path>
              </a:pathLst>
            </a:custGeom>
            <a:solidFill>
              <a:srgbClr val="0000ff"/>
            </a:solidFill>
            <a:ln cap="rnd" w="12600">
              <a:solidFill>
                <a:srgbClr val="0000ff"/>
              </a:solidFill>
              <a:round/>
            </a:ln>
          </p:spPr>
          <p:style>
            <a:lnRef idx="0"/>
            <a:fillRef idx="0"/>
            <a:effectRef idx="0"/>
            <a:fontRef idx="minor"/>
          </p:style>
          <p:txBody>
            <a:bodyPr lIns="90000" rIns="90000" tIns="38880" bIns="38880" anchor="t">
              <a:noAutofit/>
            </a:bodyPr>
            <a:p>
              <a:endParaRPr b="0" lang="en-US" sz="2400" strike="noStrike" u="none">
                <a:solidFill>
                  <a:srgbClr val="ffffcc"/>
                </a:solidFill>
                <a:effectLst/>
                <a:uFillTx/>
                <a:latin typeface="Tahoma"/>
              </a:endParaRPr>
            </a:p>
          </p:txBody>
        </p:sp>
        <p:sp>
          <p:nvSpPr>
            <p:cNvPr id="826" name=""/>
            <p:cNvSpPr/>
            <p:nvPr/>
          </p:nvSpPr>
          <p:spPr>
            <a:xfrm>
              <a:off x="5753160" y="2841480"/>
              <a:ext cx="34920" cy="28440"/>
            </a:xfrm>
            <a:custGeom>
              <a:avLst/>
              <a:gdLst/>
              <a:ahLst/>
              <a:rect l="l" t="t" r="r" b="b"/>
              <a:pathLst>
                <a:path w="22" h="18">
                  <a:moveTo>
                    <a:pt x="2" y="0"/>
                  </a:moveTo>
                  <a:lnTo>
                    <a:pt x="21" y="16"/>
                  </a:lnTo>
                  <a:lnTo>
                    <a:pt x="20" y="17"/>
                  </a:lnTo>
                  <a:lnTo>
                    <a:pt x="0" y="1"/>
                  </a:lnTo>
                  <a:lnTo>
                    <a:pt x="2" y="0"/>
                  </a:lnTo>
                </a:path>
              </a:pathLst>
            </a:custGeom>
            <a:solidFill>
              <a:srgbClr val="0000ff"/>
            </a:solidFill>
            <a:ln cap="rnd" w="12600">
              <a:solidFill>
                <a:srgbClr val="0000ff"/>
              </a:solidFill>
              <a:round/>
            </a:ln>
          </p:spPr>
          <p:style>
            <a:lnRef idx="0"/>
            <a:fillRef idx="0"/>
            <a:effectRef idx="0"/>
            <a:fontRef idx="minor"/>
          </p:style>
          <p:txBody>
            <a:bodyPr lIns="90000" rIns="90000" tIns="-18360" bIns="-18360" anchor="t">
              <a:noAutofit/>
            </a:bodyPr>
            <a:p>
              <a:endParaRPr b="0" lang="en-US" sz="2400" strike="noStrike" u="none">
                <a:solidFill>
                  <a:srgbClr val="ffffcc"/>
                </a:solidFill>
                <a:effectLst/>
                <a:uFillTx/>
                <a:latin typeface="Tahoma"/>
              </a:endParaRPr>
            </a:p>
          </p:txBody>
        </p:sp>
        <p:sp>
          <p:nvSpPr>
            <p:cNvPr id="827" name=""/>
            <p:cNvSpPr/>
            <p:nvPr/>
          </p:nvSpPr>
          <p:spPr>
            <a:xfrm>
              <a:off x="5813280" y="2894040"/>
              <a:ext cx="115920" cy="102960"/>
            </a:xfrm>
            <a:custGeom>
              <a:avLst/>
              <a:gdLst/>
              <a:ahLst/>
              <a:rect l="l" t="t" r="r" b="b"/>
              <a:pathLst>
                <a:path w="73" h="65">
                  <a:moveTo>
                    <a:pt x="2" y="0"/>
                  </a:moveTo>
                  <a:lnTo>
                    <a:pt x="72" y="63"/>
                  </a:lnTo>
                  <a:lnTo>
                    <a:pt x="70" y="64"/>
                  </a:lnTo>
                  <a:lnTo>
                    <a:pt x="0" y="1"/>
                  </a:lnTo>
                  <a:lnTo>
                    <a:pt x="2" y="0"/>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28" name=""/>
            <p:cNvSpPr/>
            <p:nvPr/>
          </p:nvSpPr>
          <p:spPr>
            <a:xfrm>
              <a:off x="5956200" y="3020760"/>
              <a:ext cx="33480" cy="28800"/>
            </a:xfrm>
            <a:custGeom>
              <a:avLst/>
              <a:gdLst/>
              <a:ahLst/>
              <a:rect l="l" t="t" r="r" b="b"/>
              <a:pathLst>
                <a:path w="21" h="18">
                  <a:moveTo>
                    <a:pt x="1" y="0"/>
                  </a:moveTo>
                  <a:lnTo>
                    <a:pt x="20" y="16"/>
                  </a:lnTo>
                  <a:lnTo>
                    <a:pt x="18" y="17"/>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8000" bIns="-18000" anchor="t">
              <a:noAutofit/>
            </a:bodyPr>
            <a:p>
              <a:endParaRPr b="0" lang="en-US" sz="2400" strike="noStrike" u="none">
                <a:solidFill>
                  <a:srgbClr val="ffffcc"/>
                </a:solidFill>
                <a:effectLst/>
                <a:uFillTx/>
                <a:latin typeface="Tahoma"/>
              </a:endParaRPr>
            </a:p>
          </p:txBody>
        </p:sp>
        <p:sp>
          <p:nvSpPr>
            <p:cNvPr id="829" name=""/>
            <p:cNvSpPr/>
            <p:nvPr/>
          </p:nvSpPr>
          <p:spPr>
            <a:xfrm>
              <a:off x="6015240" y="3073320"/>
              <a:ext cx="26640" cy="27000"/>
            </a:xfrm>
            <a:custGeom>
              <a:avLst/>
              <a:gdLst/>
              <a:ahLst/>
              <a:rect l="l" t="t" r="r" b="b"/>
              <a:pathLst>
                <a:path w="17" h="17">
                  <a:moveTo>
                    <a:pt x="1" y="0"/>
                  </a:moveTo>
                  <a:lnTo>
                    <a:pt x="16" y="14"/>
                  </a:lnTo>
                  <a:lnTo>
                    <a:pt x="15" y="1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30" name=""/>
            <p:cNvSpPr/>
            <p:nvPr/>
          </p:nvSpPr>
          <p:spPr>
            <a:xfrm>
              <a:off x="6037200" y="3095640"/>
              <a:ext cx="73080" cy="82440"/>
            </a:xfrm>
            <a:custGeom>
              <a:avLst/>
              <a:gdLst/>
              <a:ahLst/>
              <a:rect l="l" t="t" r="r" b="b"/>
              <a:pathLst>
                <a:path w="46" h="52">
                  <a:moveTo>
                    <a:pt x="1" y="0"/>
                  </a:moveTo>
                  <a:lnTo>
                    <a:pt x="45" y="50"/>
                  </a:lnTo>
                  <a:lnTo>
                    <a:pt x="44" y="51"/>
                  </a:lnTo>
                  <a:lnTo>
                    <a:pt x="0" y="0"/>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35640" bIns="35640" anchor="t">
              <a:noAutofit/>
            </a:bodyPr>
            <a:p>
              <a:endParaRPr b="0" lang="en-US" sz="2400" strike="noStrike" u="none">
                <a:solidFill>
                  <a:srgbClr val="ffffcc"/>
                </a:solidFill>
                <a:effectLst/>
                <a:uFillTx/>
                <a:latin typeface="Tahoma"/>
              </a:endParaRPr>
            </a:p>
          </p:txBody>
        </p:sp>
        <p:sp>
          <p:nvSpPr>
            <p:cNvPr id="831" name=""/>
            <p:cNvSpPr/>
            <p:nvPr/>
          </p:nvSpPr>
          <p:spPr>
            <a:xfrm>
              <a:off x="6132600" y="3205080"/>
              <a:ext cx="27000" cy="30240"/>
            </a:xfrm>
            <a:custGeom>
              <a:avLst/>
              <a:gdLst/>
              <a:ahLst/>
              <a:rect l="l" t="t" r="r" b="b"/>
              <a:pathLst>
                <a:path w="17" h="19">
                  <a:moveTo>
                    <a:pt x="1" y="0"/>
                  </a:moveTo>
                  <a:lnTo>
                    <a:pt x="16" y="17"/>
                  </a:lnTo>
                  <a:lnTo>
                    <a:pt x="14" y="18"/>
                  </a:lnTo>
                  <a:lnTo>
                    <a:pt x="0" y="0"/>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832" name=""/>
            <p:cNvSpPr/>
            <p:nvPr/>
          </p:nvSpPr>
          <p:spPr>
            <a:xfrm>
              <a:off x="6178680" y="3260520"/>
              <a:ext cx="91800" cy="106560"/>
            </a:xfrm>
            <a:custGeom>
              <a:avLst/>
              <a:gdLst/>
              <a:ahLst/>
              <a:rect l="l" t="t" r="r" b="b"/>
              <a:pathLst>
                <a:path w="58" h="67">
                  <a:moveTo>
                    <a:pt x="1" y="0"/>
                  </a:moveTo>
                  <a:lnTo>
                    <a:pt x="57" y="65"/>
                  </a:lnTo>
                  <a:lnTo>
                    <a:pt x="55" y="6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33" name=""/>
            <p:cNvSpPr/>
            <p:nvPr/>
          </p:nvSpPr>
          <p:spPr>
            <a:xfrm>
              <a:off x="6289560" y="3392280"/>
              <a:ext cx="27000" cy="30240"/>
            </a:xfrm>
            <a:custGeom>
              <a:avLst/>
              <a:gdLst/>
              <a:ahLst/>
              <a:rect l="l" t="t" r="r" b="b"/>
              <a:pathLst>
                <a:path w="17" h="19">
                  <a:moveTo>
                    <a:pt x="2" y="0"/>
                  </a:moveTo>
                  <a:lnTo>
                    <a:pt x="16" y="17"/>
                  </a:lnTo>
                  <a:lnTo>
                    <a:pt x="14" y="18"/>
                  </a:lnTo>
                  <a:lnTo>
                    <a:pt x="0" y="1"/>
                  </a:lnTo>
                  <a:lnTo>
                    <a:pt x="2" y="0"/>
                  </a:lnTo>
                </a:path>
              </a:pathLst>
            </a:custGeom>
            <a:solidFill>
              <a:srgbClr val="0000ff"/>
            </a:solidFill>
            <a:ln cap="rnd" w="12600">
              <a:solidFill>
                <a:srgbClr val="0000ff"/>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834" name=""/>
            <p:cNvSpPr/>
            <p:nvPr/>
          </p:nvSpPr>
          <p:spPr>
            <a:xfrm>
              <a:off x="6335640" y="3449520"/>
              <a:ext cx="103320" cy="103320"/>
            </a:xfrm>
            <a:custGeom>
              <a:avLst/>
              <a:gdLst/>
              <a:ahLst/>
              <a:rect l="l" t="t" r="r" b="b"/>
              <a:pathLst>
                <a:path w="65" h="65">
                  <a:moveTo>
                    <a:pt x="2" y="0"/>
                  </a:moveTo>
                  <a:lnTo>
                    <a:pt x="64" y="63"/>
                  </a:lnTo>
                  <a:lnTo>
                    <a:pt x="62" y="64"/>
                  </a:lnTo>
                  <a:lnTo>
                    <a:pt x="0" y="0"/>
                  </a:lnTo>
                  <a:lnTo>
                    <a:pt x="2" y="0"/>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35" name=""/>
            <p:cNvSpPr/>
            <p:nvPr/>
          </p:nvSpPr>
          <p:spPr>
            <a:xfrm>
              <a:off x="6459480" y="3578040"/>
              <a:ext cx="30240" cy="30240"/>
            </a:xfrm>
            <a:custGeom>
              <a:avLst/>
              <a:gdLst/>
              <a:ahLst/>
              <a:rect l="l" t="t" r="r" b="b"/>
              <a:pathLst>
                <a:path w="19" h="19">
                  <a:moveTo>
                    <a:pt x="1" y="0"/>
                  </a:moveTo>
                  <a:lnTo>
                    <a:pt x="18" y="17"/>
                  </a:lnTo>
                  <a:lnTo>
                    <a:pt x="16" y="18"/>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836" name=""/>
            <p:cNvSpPr/>
            <p:nvPr/>
          </p:nvSpPr>
          <p:spPr>
            <a:xfrm>
              <a:off x="6510240" y="3633480"/>
              <a:ext cx="100080" cy="104760"/>
            </a:xfrm>
            <a:custGeom>
              <a:avLst/>
              <a:gdLst/>
              <a:ahLst/>
              <a:rect l="l" t="t" r="r" b="b"/>
              <a:pathLst>
                <a:path w="63" h="66">
                  <a:moveTo>
                    <a:pt x="1" y="0"/>
                  </a:moveTo>
                  <a:lnTo>
                    <a:pt x="62" y="64"/>
                  </a:lnTo>
                  <a:lnTo>
                    <a:pt x="61" y="65"/>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37" name=""/>
            <p:cNvSpPr/>
            <p:nvPr/>
          </p:nvSpPr>
          <p:spPr>
            <a:xfrm>
              <a:off x="6645240" y="3759120"/>
              <a:ext cx="57240" cy="27000"/>
            </a:xfrm>
            <a:custGeom>
              <a:avLst/>
              <a:gdLst/>
              <a:ahLst/>
              <a:rect l="l" t="t" r="r" b="b"/>
              <a:pathLst>
                <a:path w="36" h="17">
                  <a:moveTo>
                    <a:pt x="1" y="0"/>
                  </a:moveTo>
                  <a:lnTo>
                    <a:pt x="35" y="14"/>
                  </a:lnTo>
                  <a:lnTo>
                    <a:pt x="35" y="1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38" name=""/>
            <p:cNvSpPr/>
            <p:nvPr/>
          </p:nvSpPr>
          <p:spPr>
            <a:xfrm>
              <a:off x="6751800" y="3794040"/>
              <a:ext cx="163440" cy="58680"/>
            </a:xfrm>
            <a:custGeom>
              <a:avLst/>
              <a:gdLst/>
              <a:ahLst/>
              <a:rect l="l" t="t" r="r" b="b"/>
              <a:pathLst>
                <a:path w="103" h="37">
                  <a:moveTo>
                    <a:pt x="0" y="0"/>
                  </a:moveTo>
                  <a:lnTo>
                    <a:pt x="102" y="35"/>
                  </a:lnTo>
                  <a:lnTo>
                    <a:pt x="101" y="36"/>
                  </a:lnTo>
                  <a:lnTo>
                    <a:pt x="0" y="1"/>
                  </a:lnTo>
                  <a:lnTo>
                    <a:pt x="0" y="0"/>
                  </a:lnTo>
                </a:path>
              </a:pathLst>
            </a:custGeom>
            <a:solidFill>
              <a:srgbClr val="0000ff"/>
            </a:solidFill>
            <a:ln cap="rnd" w="12600">
              <a:solidFill>
                <a:srgbClr val="0000ff"/>
              </a:solidFill>
              <a:round/>
            </a:ln>
          </p:spPr>
          <p:style>
            <a:lnRef idx="0"/>
            <a:fillRef idx="0"/>
            <a:effectRef idx="0"/>
            <a:fontRef idx="minor"/>
          </p:style>
          <p:txBody>
            <a:bodyPr lIns="90000" rIns="90000" tIns="11880" bIns="11880" anchor="t">
              <a:noAutofit/>
            </a:bodyPr>
            <a:p>
              <a:endParaRPr b="0" lang="en-US" sz="2400" strike="noStrike" u="none">
                <a:solidFill>
                  <a:srgbClr val="ffffcc"/>
                </a:solidFill>
                <a:effectLst/>
                <a:uFillTx/>
                <a:latin typeface="Tahoma"/>
              </a:endParaRPr>
            </a:p>
          </p:txBody>
        </p:sp>
        <p:sp>
          <p:nvSpPr>
            <p:cNvPr id="839" name=""/>
            <p:cNvSpPr/>
            <p:nvPr/>
          </p:nvSpPr>
          <p:spPr>
            <a:xfrm>
              <a:off x="6912000" y="3849480"/>
              <a:ext cx="33480" cy="27000"/>
            </a:xfrm>
            <a:custGeom>
              <a:avLst/>
              <a:gdLst/>
              <a:ahLst/>
              <a:rect l="l" t="t" r="r" b="b"/>
              <a:pathLst>
                <a:path w="21" h="17">
                  <a:moveTo>
                    <a:pt x="1" y="0"/>
                  </a:moveTo>
                  <a:lnTo>
                    <a:pt x="20" y="14"/>
                  </a:lnTo>
                  <a:lnTo>
                    <a:pt x="19" y="1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40" name=""/>
            <p:cNvSpPr/>
            <p:nvPr/>
          </p:nvSpPr>
          <p:spPr>
            <a:xfrm>
              <a:off x="6986520" y="3886200"/>
              <a:ext cx="47880" cy="27000"/>
            </a:xfrm>
            <a:custGeom>
              <a:avLst/>
              <a:gdLst/>
              <a:ahLst/>
              <a:rect l="l" t="t" r="r" b="b"/>
              <a:pathLst>
                <a:path w="30" h="17">
                  <a:moveTo>
                    <a:pt x="1" y="0"/>
                  </a:moveTo>
                  <a:lnTo>
                    <a:pt x="29" y="14"/>
                  </a:lnTo>
                  <a:lnTo>
                    <a:pt x="29" y="1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41" name=""/>
            <p:cNvSpPr/>
            <p:nvPr/>
          </p:nvSpPr>
          <p:spPr>
            <a:xfrm>
              <a:off x="7078680" y="3930480"/>
              <a:ext cx="125280" cy="61920"/>
            </a:xfrm>
            <a:custGeom>
              <a:avLst/>
              <a:gdLst/>
              <a:ahLst/>
              <a:rect l="l" t="t" r="r" b="b"/>
              <a:pathLst>
                <a:path w="79" h="39">
                  <a:moveTo>
                    <a:pt x="1" y="0"/>
                  </a:moveTo>
                  <a:lnTo>
                    <a:pt x="78" y="37"/>
                  </a:lnTo>
                  <a:lnTo>
                    <a:pt x="77" y="38"/>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5120" bIns="15120" anchor="t">
              <a:noAutofit/>
            </a:bodyPr>
            <a:p>
              <a:endParaRPr b="0" lang="en-US" sz="2400" strike="noStrike" u="none">
                <a:solidFill>
                  <a:srgbClr val="ffffcc"/>
                </a:solidFill>
                <a:effectLst/>
                <a:uFillTx/>
                <a:latin typeface="Tahoma"/>
              </a:endParaRPr>
            </a:p>
          </p:txBody>
        </p:sp>
        <p:sp>
          <p:nvSpPr>
            <p:cNvPr id="842" name=""/>
            <p:cNvSpPr/>
            <p:nvPr/>
          </p:nvSpPr>
          <p:spPr>
            <a:xfrm>
              <a:off x="7202520" y="3989160"/>
              <a:ext cx="38160" cy="28800"/>
            </a:xfrm>
            <a:custGeom>
              <a:avLst/>
              <a:gdLst/>
              <a:ahLst/>
              <a:rect l="l" t="t" r="r" b="b"/>
              <a:pathLst>
                <a:path w="24" h="18">
                  <a:moveTo>
                    <a:pt x="1" y="0"/>
                  </a:moveTo>
                  <a:lnTo>
                    <a:pt x="23" y="16"/>
                  </a:lnTo>
                  <a:lnTo>
                    <a:pt x="21" y="17"/>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8000" bIns="-18000" anchor="t">
              <a:noAutofit/>
            </a:bodyPr>
            <a:p>
              <a:endParaRPr b="0" lang="en-US" sz="2400" strike="noStrike" u="none">
                <a:solidFill>
                  <a:srgbClr val="ffffcc"/>
                </a:solidFill>
                <a:effectLst/>
                <a:uFillTx/>
                <a:latin typeface="Tahoma"/>
              </a:endParaRPr>
            </a:p>
          </p:txBody>
        </p:sp>
        <p:sp>
          <p:nvSpPr>
            <p:cNvPr id="843" name=""/>
            <p:cNvSpPr/>
            <p:nvPr/>
          </p:nvSpPr>
          <p:spPr>
            <a:xfrm>
              <a:off x="7269120" y="4039920"/>
              <a:ext cx="38160" cy="28800"/>
            </a:xfrm>
            <a:custGeom>
              <a:avLst/>
              <a:gdLst/>
              <a:ahLst/>
              <a:rect l="l" t="t" r="r" b="b"/>
              <a:pathLst>
                <a:path w="24" h="18">
                  <a:moveTo>
                    <a:pt x="2" y="0"/>
                  </a:moveTo>
                  <a:lnTo>
                    <a:pt x="23" y="16"/>
                  </a:lnTo>
                  <a:lnTo>
                    <a:pt x="22" y="17"/>
                  </a:lnTo>
                  <a:lnTo>
                    <a:pt x="0" y="1"/>
                  </a:lnTo>
                  <a:lnTo>
                    <a:pt x="2" y="0"/>
                  </a:lnTo>
                </a:path>
              </a:pathLst>
            </a:custGeom>
            <a:solidFill>
              <a:srgbClr val="0000ff"/>
            </a:solidFill>
            <a:ln cap="rnd" w="12600">
              <a:solidFill>
                <a:srgbClr val="0000ff"/>
              </a:solidFill>
              <a:round/>
            </a:ln>
          </p:spPr>
          <p:style>
            <a:lnRef idx="0"/>
            <a:fillRef idx="0"/>
            <a:effectRef idx="0"/>
            <a:fontRef idx="minor"/>
          </p:style>
          <p:txBody>
            <a:bodyPr lIns="90000" rIns="90000" tIns="-18000" bIns="-18000" anchor="t">
              <a:noAutofit/>
            </a:bodyPr>
            <a:p>
              <a:endParaRPr b="0" lang="en-US" sz="2400" strike="noStrike" u="none">
                <a:solidFill>
                  <a:srgbClr val="ffffcc"/>
                </a:solidFill>
                <a:effectLst/>
                <a:uFillTx/>
                <a:latin typeface="Tahoma"/>
              </a:endParaRPr>
            </a:p>
          </p:txBody>
        </p:sp>
        <p:sp>
          <p:nvSpPr>
            <p:cNvPr id="844" name=""/>
            <p:cNvSpPr/>
            <p:nvPr/>
          </p:nvSpPr>
          <p:spPr>
            <a:xfrm>
              <a:off x="7337520" y="4092480"/>
              <a:ext cx="129960" cy="98280"/>
            </a:xfrm>
            <a:custGeom>
              <a:avLst/>
              <a:gdLst/>
              <a:ahLst/>
              <a:rect l="l" t="t" r="r" b="b"/>
              <a:pathLst>
                <a:path w="82" h="62">
                  <a:moveTo>
                    <a:pt x="2" y="0"/>
                  </a:moveTo>
                  <a:lnTo>
                    <a:pt x="81" y="60"/>
                  </a:lnTo>
                  <a:lnTo>
                    <a:pt x="80" y="61"/>
                  </a:lnTo>
                  <a:lnTo>
                    <a:pt x="0" y="1"/>
                  </a:lnTo>
                  <a:lnTo>
                    <a:pt x="2" y="0"/>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45" name=""/>
            <p:cNvSpPr/>
            <p:nvPr/>
          </p:nvSpPr>
          <p:spPr>
            <a:xfrm>
              <a:off x="7497720" y="4211640"/>
              <a:ext cx="36720" cy="29880"/>
            </a:xfrm>
            <a:custGeom>
              <a:avLst/>
              <a:gdLst/>
              <a:ahLst/>
              <a:rect l="l" t="t" r="r" b="b"/>
              <a:pathLst>
                <a:path w="23" h="19">
                  <a:moveTo>
                    <a:pt x="1" y="0"/>
                  </a:moveTo>
                  <a:lnTo>
                    <a:pt x="22" y="17"/>
                  </a:lnTo>
                  <a:lnTo>
                    <a:pt x="21" y="18"/>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6920" bIns="-16920" anchor="t">
              <a:noAutofit/>
            </a:bodyPr>
            <a:p>
              <a:endParaRPr b="0" lang="en-US" sz="2400" strike="noStrike" u="none">
                <a:solidFill>
                  <a:srgbClr val="ffffcc"/>
                </a:solidFill>
                <a:effectLst/>
                <a:uFillTx/>
                <a:latin typeface="Tahoma"/>
              </a:endParaRPr>
            </a:p>
          </p:txBody>
        </p:sp>
        <p:sp>
          <p:nvSpPr>
            <p:cNvPr id="846" name=""/>
            <p:cNvSpPr/>
            <p:nvPr/>
          </p:nvSpPr>
          <p:spPr>
            <a:xfrm>
              <a:off x="7562880" y="4265640"/>
              <a:ext cx="122400" cy="99720"/>
            </a:xfrm>
            <a:custGeom>
              <a:avLst/>
              <a:gdLst/>
              <a:ahLst/>
              <a:rect l="l" t="t" r="r" b="b"/>
              <a:pathLst>
                <a:path w="77" h="63">
                  <a:moveTo>
                    <a:pt x="1" y="0"/>
                  </a:moveTo>
                  <a:lnTo>
                    <a:pt x="76" y="61"/>
                  </a:lnTo>
                  <a:lnTo>
                    <a:pt x="74" y="62"/>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46800" bIns="46800" anchor="t">
              <a:noAutofit/>
            </a:bodyPr>
            <a:p>
              <a:endParaRPr b="0" lang="en-US" sz="2400" strike="noStrike" u="none">
                <a:solidFill>
                  <a:srgbClr val="ffffcc"/>
                </a:solidFill>
                <a:effectLst/>
                <a:uFillTx/>
                <a:latin typeface="Tahoma"/>
              </a:endParaRPr>
            </a:p>
          </p:txBody>
        </p:sp>
        <p:sp>
          <p:nvSpPr>
            <p:cNvPr id="847" name=""/>
            <p:cNvSpPr/>
            <p:nvPr/>
          </p:nvSpPr>
          <p:spPr>
            <a:xfrm>
              <a:off x="7713720" y="4387680"/>
              <a:ext cx="36360" cy="30240"/>
            </a:xfrm>
            <a:custGeom>
              <a:avLst/>
              <a:gdLst/>
              <a:ahLst/>
              <a:rect l="l" t="t" r="r" b="b"/>
              <a:pathLst>
                <a:path w="23" h="19">
                  <a:moveTo>
                    <a:pt x="2" y="0"/>
                  </a:moveTo>
                  <a:lnTo>
                    <a:pt x="22" y="17"/>
                  </a:lnTo>
                  <a:lnTo>
                    <a:pt x="21" y="18"/>
                  </a:lnTo>
                  <a:lnTo>
                    <a:pt x="0" y="1"/>
                  </a:lnTo>
                  <a:lnTo>
                    <a:pt x="2" y="0"/>
                  </a:lnTo>
                </a:path>
              </a:pathLst>
            </a:custGeom>
            <a:solidFill>
              <a:srgbClr val="0000ff"/>
            </a:solidFill>
            <a:ln cap="rnd" w="12600">
              <a:solidFill>
                <a:srgbClr val="0000ff"/>
              </a:solidFill>
              <a:round/>
            </a:ln>
          </p:spPr>
          <p:style>
            <a:lnRef idx="0"/>
            <a:fillRef idx="0"/>
            <a:effectRef idx="0"/>
            <a:fontRef idx="minor"/>
          </p:style>
          <p:txBody>
            <a:bodyPr lIns="90000" rIns="90000" tIns="-16560" bIns="-16560" anchor="t">
              <a:noAutofit/>
            </a:bodyPr>
            <a:p>
              <a:endParaRPr b="0" lang="en-US" sz="2400" strike="noStrike" u="none">
                <a:solidFill>
                  <a:srgbClr val="ffffcc"/>
                </a:solidFill>
                <a:effectLst/>
                <a:uFillTx/>
                <a:latin typeface="Tahoma"/>
              </a:endParaRPr>
            </a:p>
          </p:txBody>
        </p:sp>
        <p:sp>
          <p:nvSpPr>
            <p:cNvPr id="848" name=""/>
            <p:cNvSpPr/>
            <p:nvPr/>
          </p:nvSpPr>
          <p:spPr>
            <a:xfrm>
              <a:off x="7778880" y="4441680"/>
              <a:ext cx="27000" cy="27000"/>
            </a:xfrm>
            <a:custGeom>
              <a:avLst/>
              <a:gdLst/>
              <a:ahLst/>
              <a:rect l="l" t="t" r="r" b="b"/>
              <a:pathLst>
                <a:path w="17" h="17">
                  <a:moveTo>
                    <a:pt x="4" y="0"/>
                  </a:moveTo>
                  <a:lnTo>
                    <a:pt x="16" y="16"/>
                  </a:lnTo>
                  <a:lnTo>
                    <a:pt x="12" y="16"/>
                  </a:lnTo>
                  <a:lnTo>
                    <a:pt x="0" y="8"/>
                  </a:lnTo>
                  <a:lnTo>
                    <a:pt x="4"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49" name=""/>
            <p:cNvSpPr/>
            <p:nvPr/>
          </p:nvSpPr>
          <p:spPr>
            <a:xfrm>
              <a:off x="7782120" y="4444920"/>
              <a:ext cx="134640" cy="92160"/>
            </a:xfrm>
            <a:custGeom>
              <a:avLst/>
              <a:gdLst/>
              <a:ahLst/>
              <a:rect l="l" t="t" r="r" b="b"/>
              <a:pathLst>
                <a:path w="85" h="58">
                  <a:moveTo>
                    <a:pt x="2" y="0"/>
                  </a:moveTo>
                  <a:lnTo>
                    <a:pt x="84" y="56"/>
                  </a:lnTo>
                  <a:lnTo>
                    <a:pt x="83" y="57"/>
                  </a:lnTo>
                  <a:lnTo>
                    <a:pt x="0" y="1"/>
                  </a:lnTo>
                  <a:lnTo>
                    <a:pt x="2" y="0"/>
                  </a:lnTo>
                </a:path>
              </a:pathLst>
            </a:custGeom>
            <a:solidFill>
              <a:srgbClr val="0000ff"/>
            </a:solidFill>
            <a:ln cap="rnd" w="12600">
              <a:solidFill>
                <a:srgbClr val="0000ff"/>
              </a:solidFill>
              <a:round/>
            </a:ln>
          </p:spPr>
          <p:style>
            <a:lnRef idx="0"/>
            <a:fillRef idx="0"/>
            <a:effectRef idx="0"/>
            <a:fontRef idx="minor"/>
          </p:style>
          <p:txBody>
            <a:bodyPr lIns="90000" rIns="90000" tIns="45360" bIns="45360" anchor="t">
              <a:noAutofit/>
            </a:bodyPr>
            <a:p>
              <a:endParaRPr b="0" lang="en-US" sz="2400" strike="noStrike" u="none">
                <a:solidFill>
                  <a:srgbClr val="ffffcc"/>
                </a:solidFill>
                <a:effectLst/>
                <a:uFillTx/>
                <a:latin typeface="Tahoma"/>
              </a:endParaRPr>
            </a:p>
          </p:txBody>
        </p:sp>
        <p:sp>
          <p:nvSpPr>
            <p:cNvPr id="850" name=""/>
            <p:cNvSpPr/>
            <p:nvPr/>
          </p:nvSpPr>
          <p:spPr>
            <a:xfrm>
              <a:off x="7951680" y="4559040"/>
              <a:ext cx="41400" cy="27000"/>
            </a:xfrm>
            <a:custGeom>
              <a:avLst/>
              <a:gdLst/>
              <a:ahLst/>
              <a:rect l="l" t="t" r="r" b="b"/>
              <a:pathLst>
                <a:path w="26" h="17">
                  <a:moveTo>
                    <a:pt x="1" y="0"/>
                  </a:moveTo>
                  <a:lnTo>
                    <a:pt x="25" y="14"/>
                  </a:lnTo>
                  <a:lnTo>
                    <a:pt x="23" y="1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51" name=""/>
            <p:cNvSpPr/>
            <p:nvPr/>
          </p:nvSpPr>
          <p:spPr>
            <a:xfrm>
              <a:off x="8026560" y="4606920"/>
              <a:ext cx="50760" cy="34920"/>
            </a:xfrm>
            <a:custGeom>
              <a:avLst/>
              <a:gdLst/>
              <a:ahLst/>
              <a:rect l="l" t="t" r="r" b="b"/>
              <a:pathLst>
                <a:path w="32" h="22">
                  <a:moveTo>
                    <a:pt x="1" y="0"/>
                  </a:moveTo>
                  <a:lnTo>
                    <a:pt x="31" y="20"/>
                  </a:lnTo>
                  <a:lnTo>
                    <a:pt x="30" y="21"/>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1880" bIns="-11880" anchor="t">
              <a:noAutofit/>
            </a:bodyPr>
            <a:p>
              <a:endParaRPr b="0" lang="en-US" sz="2400" strike="noStrike" u="none">
                <a:solidFill>
                  <a:srgbClr val="ffffcc"/>
                </a:solidFill>
                <a:effectLst/>
                <a:uFillTx/>
                <a:latin typeface="Tahoma"/>
              </a:endParaRPr>
            </a:p>
          </p:txBody>
        </p:sp>
        <p:sp>
          <p:nvSpPr>
            <p:cNvPr id="852" name=""/>
            <p:cNvSpPr/>
            <p:nvPr/>
          </p:nvSpPr>
          <p:spPr>
            <a:xfrm>
              <a:off x="8074080" y="4640040"/>
              <a:ext cx="115920" cy="54000"/>
            </a:xfrm>
            <a:custGeom>
              <a:avLst/>
              <a:gdLst/>
              <a:ahLst/>
              <a:rect l="l" t="t" r="r" b="b"/>
              <a:pathLst>
                <a:path w="73" h="34">
                  <a:moveTo>
                    <a:pt x="1" y="0"/>
                  </a:moveTo>
                  <a:lnTo>
                    <a:pt x="72" y="32"/>
                  </a:lnTo>
                  <a:lnTo>
                    <a:pt x="71" y="33"/>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7200" bIns="7200" anchor="t">
              <a:noAutofit/>
            </a:bodyPr>
            <a:p>
              <a:endParaRPr b="0" lang="en-US" sz="2400" strike="noStrike" u="none">
                <a:solidFill>
                  <a:srgbClr val="ffffcc"/>
                </a:solidFill>
                <a:effectLst/>
                <a:uFillTx/>
                <a:latin typeface="Tahoma"/>
              </a:endParaRPr>
            </a:p>
          </p:txBody>
        </p:sp>
        <p:sp>
          <p:nvSpPr>
            <p:cNvPr id="853" name=""/>
            <p:cNvSpPr/>
            <p:nvPr/>
          </p:nvSpPr>
          <p:spPr>
            <a:xfrm>
              <a:off x="8234280" y="4713120"/>
              <a:ext cx="49320" cy="27000"/>
            </a:xfrm>
            <a:custGeom>
              <a:avLst/>
              <a:gdLst/>
              <a:ahLst/>
              <a:rect l="l" t="t" r="r" b="b"/>
              <a:pathLst>
                <a:path w="31" h="17">
                  <a:moveTo>
                    <a:pt x="1" y="0"/>
                  </a:moveTo>
                  <a:lnTo>
                    <a:pt x="30" y="14"/>
                  </a:lnTo>
                  <a:lnTo>
                    <a:pt x="29" y="1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54" name=""/>
            <p:cNvSpPr/>
            <p:nvPr/>
          </p:nvSpPr>
          <p:spPr>
            <a:xfrm>
              <a:off x="8326440" y="4754520"/>
              <a:ext cx="42840" cy="27000"/>
            </a:xfrm>
            <a:custGeom>
              <a:avLst/>
              <a:gdLst/>
              <a:ahLst/>
              <a:rect l="l" t="t" r="r" b="b"/>
              <a:pathLst>
                <a:path w="27" h="17">
                  <a:moveTo>
                    <a:pt x="1" y="0"/>
                  </a:moveTo>
                  <a:lnTo>
                    <a:pt x="26" y="14"/>
                  </a:lnTo>
                  <a:lnTo>
                    <a:pt x="25" y="16"/>
                  </a:lnTo>
                  <a:lnTo>
                    <a:pt x="0" y="1"/>
                  </a:lnTo>
                  <a:lnTo>
                    <a:pt x="1" y="0"/>
                  </a:lnTo>
                </a:path>
              </a:pathLst>
            </a:custGeom>
            <a:solidFill>
              <a:srgbClr val="0000ff"/>
            </a:solidFill>
            <a:ln cap="rnd" w="12600">
              <a:solidFill>
                <a:srgbClr val="0000ff"/>
              </a:solidFill>
              <a:round/>
            </a:ln>
          </p:spPr>
          <p:style>
            <a:lnRef idx="0"/>
            <a:fillRef idx="0"/>
            <a:effectRef idx="0"/>
            <a:fontRef idx="minor"/>
          </p:style>
          <p:txBody>
            <a:bodyPr lIns="90000" rIns="90000" tIns="-19800" bIns="-19800" anchor="t">
              <a:noAutofit/>
            </a:bodyPr>
            <a:p>
              <a:endParaRPr b="0" lang="en-US" sz="2400" strike="noStrike" u="none">
                <a:solidFill>
                  <a:srgbClr val="ffffcc"/>
                </a:solidFill>
                <a:effectLst/>
                <a:uFillTx/>
                <a:latin typeface="Tahoma"/>
              </a:endParaRPr>
            </a:p>
          </p:txBody>
        </p:sp>
        <p:sp>
          <p:nvSpPr>
            <p:cNvPr id="855" name=""/>
            <p:cNvSpPr/>
            <p:nvPr/>
          </p:nvSpPr>
          <p:spPr>
            <a:xfrm>
              <a:off x="732240" y="1600200"/>
              <a:ext cx="1909080" cy="306000"/>
            </a:xfrm>
            <a:prstGeom prst="rect">
              <a:avLst/>
            </a:prstGeom>
            <a:noFill/>
            <a:ln w="0">
              <a:noFill/>
            </a:ln>
          </p:spPr>
          <p:style>
            <a:lnRef idx="0"/>
            <a:fillRef idx="0"/>
            <a:effectRef idx="0"/>
            <a:fontRef idx="minor"/>
          </p:style>
          <p:txBody>
            <a:bodyPr wrap="none" lIns="92160" rIns="92160" tIns="46080" bIns="460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Percent of Mean KW</a:t>
              </a:r>
              <a:endParaRPr b="0" lang="en-US" sz="1400" strike="noStrike" u="none">
                <a:solidFill>
                  <a:srgbClr val="ffffcc"/>
                </a:solidFill>
                <a:effectLst/>
                <a:uFillTx/>
                <a:latin typeface="Tahoma"/>
              </a:endParaRPr>
            </a:p>
          </p:txBody>
        </p:sp>
      </p:grpSp>
      <p:sp>
        <p:nvSpPr>
          <p:cNvPr id="856" name=""/>
          <p:cNvSpPr/>
          <p:nvPr/>
        </p:nvSpPr>
        <p:spPr>
          <a:xfrm>
            <a:off x="6395040" y="1828800"/>
            <a:ext cx="2671920" cy="946440"/>
          </a:xfrm>
          <a:prstGeom prst="rect">
            <a:avLst/>
          </a:prstGeom>
          <a:noFill/>
          <a:ln w="0">
            <a:noFill/>
          </a:ln>
        </p:spPr>
        <p:style>
          <a:lnRef idx="0"/>
          <a:fillRef idx="0"/>
          <a:effectRef idx="0"/>
          <a:fontRef idx="minor"/>
        </p:style>
        <p:txBody>
          <a:bodyPr wrap="none" lIns="92160" rIns="92160" tIns="46080" bIns="460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Load curtailment per ISO</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A/C Cycling for Domestic</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customers from 3 P.M.-5 P.M.</a:t>
            </a:r>
            <a:endParaRPr b="0" lang="en-US" sz="1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147,000 customers, 210 MW</a:t>
            </a:r>
            <a:endParaRPr b="0" lang="en-US" sz="1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57"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Resources</a:t>
            </a:r>
            <a:endParaRPr b="0" i="1" lang="en-US" sz="4400" strike="noStrike" u="none">
              <a:solidFill>
                <a:srgbClr val="ffcc66"/>
              </a:solidFill>
              <a:effectLst/>
              <a:uFillTx/>
              <a:latin typeface="Tahoma"/>
            </a:endParaRPr>
          </a:p>
        </p:txBody>
      </p:sp>
      <p:sp>
        <p:nvSpPr>
          <p:cNvPr id="858" name="PlaceHolder 2"/>
          <p:cNvSpPr>
            <a:spLocks noGrp="1"/>
          </p:cNvSpPr>
          <p:nvPr>
            <p:ph/>
          </p:nvPr>
        </p:nvSpPr>
        <p:spPr>
          <a:xfrm>
            <a:off x="533520" y="1981080"/>
            <a:ext cx="7772400" cy="4114800"/>
          </a:xfrm>
          <a:prstGeom prst="rect">
            <a:avLst/>
          </a:prstGeom>
          <a:noFill/>
          <a:ln w="0">
            <a:noFill/>
          </a:ln>
        </p:spPr>
        <p:txBody>
          <a:bodyPr lIns="90360" rIns="90360" tIns="44280" bIns="44280" anchor="t">
            <a:normAutofit/>
          </a:bodyPr>
          <a:p>
            <a:pPr marL="380880" indent="-380880">
              <a:lnSpc>
                <a:spcPct val="90000"/>
              </a:lnSpc>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Load Profiling Web Site: </a:t>
            </a:r>
            <a:endParaRPr b="0" lang="en-US" sz="3200" strike="noStrike" u="none">
              <a:solidFill>
                <a:srgbClr val="ffffcc"/>
              </a:solidFill>
              <a:effectLst/>
              <a:uFillTx/>
              <a:latin typeface="Tahoma"/>
            </a:endParaRPr>
          </a:p>
          <a:p>
            <a:pPr marL="380880" indent="-380880">
              <a:lnSpc>
                <a:spcPct val="9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	</a:t>
            </a:r>
            <a:r>
              <a:rPr b="0" lang="en-US" sz="2000" strike="noStrike" u="none">
                <a:solidFill>
                  <a:srgbClr val="ffffcc"/>
                </a:solidFill>
                <a:effectLst/>
                <a:uFillTx/>
                <a:latin typeface="Tahoma"/>
              </a:rPr>
              <a:t>http://www.sce-esp.com/eca</a:t>
            </a:r>
            <a:endParaRPr b="0" lang="en-US" sz="2000" strike="noStrike" u="none">
              <a:solidFill>
                <a:srgbClr val="ffffcc"/>
              </a:solidFill>
              <a:effectLst/>
              <a:uFillTx/>
              <a:latin typeface="Tahoma"/>
            </a:endParaRPr>
          </a:p>
          <a:p>
            <a:pPr lvl="1" marL="846000" indent="-350640">
              <a:lnSpc>
                <a:spcPct val="70000"/>
              </a:lnSpc>
              <a:spcBef>
                <a:spcPts val="451"/>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Instruction, format, and protocol on how to use the profiles</a:t>
            </a:r>
            <a:endParaRPr b="0" lang="en-US" sz="1800" strike="noStrike" u="none">
              <a:solidFill>
                <a:srgbClr val="ffffcc"/>
              </a:solidFill>
              <a:effectLst/>
              <a:uFillTx/>
              <a:latin typeface="Tahoma"/>
            </a:endParaRPr>
          </a:p>
          <a:p>
            <a:pPr lvl="1" marL="846000" indent="-350640">
              <a:lnSpc>
                <a:spcPct val="70000"/>
              </a:lnSpc>
              <a:spcBef>
                <a:spcPts val="451"/>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Historical Static and Dynamic Load Profiles</a:t>
            </a:r>
            <a:endParaRPr b="0" lang="en-US" sz="1800" strike="noStrike" u="none">
              <a:solidFill>
                <a:srgbClr val="ffffcc"/>
              </a:solidFill>
              <a:effectLst/>
              <a:uFillTx/>
              <a:latin typeface="Tahoma"/>
            </a:endParaRPr>
          </a:p>
          <a:p>
            <a:pPr lvl="1" marL="846000" indent="-350640">
              <a:lnSpc>
                <a:spcPct val="70000"/>
              </a:lnSpc>
              <a:spcBef>
                <a:spcPts val="451"/>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Rate mapping</a:t>
            </a:r>
            <a:endParaRPr b="0" lang="en-US" sz="1800" strike="noStrike" u="none">
              <a:solidFill>
                <a:srgbClr val="ffffcc"/>
              </a:solidFill>
              <a:effectLst/>
              <a:uFillTx/>
              <a:latin typeface="Tahoma"/>
            </a:endParaRPr>
          </a:p>
          <a:p>
            <a:pPr lvl="1" marL="846000" indent="-350640">
              <a:lnSpc>
                <a:spcPct val="70000"/>
              </a:lnSpc>
              <a:spcBef>
                <a:spcPts val="451"/>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Links to SCE Tariff Website and CPUC Load Profiling websites</a:t>
            </a:r>
            <a:endParaRPr b="0" lang="en-US" sz="1800" strike="noStrike" u="none">
              <a:solidFill>
                <a:srgbClr val="ffffcc"/>
              </a:solidFill>
              <a:effectLst/>
              <a:uFillTx/>
              <a:latin typeface="Tahoma"/>
            </a:endParaRPr>
          </a:p>
          <a:p>
            <a:pPr lvl="1" marL="846000" indent="-350640">
              <a:lnSpc>
                <a:spcPct val="70000"/>
              </a:lnSpc>
              <a:spcBef>
                <a:spcPts val="451"/>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Distribution Loss Factors and PX Average Price Factors</a:t>
            </a:r>
            <a:endParaRPr b="0" lang="en-US" sz="1800" strike="noStrike" u="none">
              <a:solidFill>
                <a:srgbClr val="ffffcc"/>
              </a:solidFill>
              <a:effectLst/>
              <a:uFillTx/>
              <a:latin typeface="Tahoma"/>
            </a:endParaRPr>
          </a:p>
          <a:p>
            <a:pPr marL="380880" indent="-380880">
              <a:lnSpc>
                <a:spcPct val="90000"/>
              </a:lnSpc>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The ESP Direct Access Kit, Chapter 16</a:t>
            </a:r>
            <a:endParaRPr b="0" lang="en-US" sz="3200" strike="noStrike" u="none">
              <a:solidFill>
                <a:srgbClr val="ffffcc"/>
              </a:solidFill>
              <a:effectLst/>
              <a:uFillTx/>
              <a:latin typeface="Tahoma"/>
            </a:endParaRPr>
          </a:p>
          <a:p>
            <a:pPr lvl="1" marL="846000" indent="-350640">
              <a:lnSpc>
                <a:spcPct val="70000"/>
              </a:lnSpc>
              <a:spcBef>
                <a:spcPts val="788"/>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SCE updates this handbook regularly (current Version: 2.9)</a:t>
            </a:r>
            <a:endParaRPr b="0" lang="en-US" sz="1800" strike="noStrike" u="none">
              <a:solidFill>
                <a:srgbClr val="ffffcc"/>
              </a:solidFill>
              <a:effectLst/>
              <a:uFillTx/>
              <a:latin typeface="Tahoma"/>
            </a:endParaRPr>
          </a:p>
          <a:p>
            <a:pPr lvl="1" marL="846000" indent="-350640">
              <a:lnSpc>
                <a:spcPct val="70000"/>
              </a:lnSpc>
              <a:spcBef>
                <a:spcPts val="451"/>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Introduction, methodology, definitions and format, rate mapping,  and protocol on how to use the profiles and line loss factors.</a:t>
            </a:r>
            <a:endParaRPr b="0" lang="en-US" sz="1800" strike="noStrike" u="none">
              <a:solidFill>
                <a:srgbClr val="ffffcc"/>
              </a:solidFill>
              <a:effectLst/>
              <a:uFillTx/>
              <a:latin typeface="Tahoma"/>
            </a:endParaRPr>
          </a:p>
          <a:p>
            <a:pPr lvl="1" marL="846000" indent="-350640">
              <a:lnSpc>
                <a:spcPct val="70000"/>
              </a:lnSpc>
              <a:spcBef>
                <a:spcPts val="700"/>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SCE ESP Services </a:t>
            </a:r>
            <a:endParaRPr b="0" lang="en-US" sz="2800" strike="noStrike" u="none">
              <a:solidFill>
                <a:srgbClr val="ffffcc"/>
              </a:solidFill>
              <a:effectLst/>
              <a:uFillTx/>
              <a:latin typeface="Tahoma"/>
            </a:endParaRPr>
          </a:p>
          <a:p>
            <a:pPr lvl="1" marL="846000" indent="-350640">
              <a:lnSpc>
                <a:spcPct val="78000"/>
              </a:lnSpc>
              <a:spcBef>
                <a:spcPts val="451"/>
              </a:spcBef>
              <a:buClr>
                <a:srgbClr val="ffcc66"/>
              </a:buClr>
              <a:buSzPct val="75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ffcc"/>
                </a:solidFill>
                <a:effectLst/>
                <a:uFillTx/>
                <a:latin typeface="Tahoma"/>
              </a:rPr>
              <a:t>(888) 371-ESPS (3777)</a:t>
            </a:r>
            <a:endParaRPr b="0" lang="en-US" sz="1800" strike="noStrike" u="none">
              <a:solidFill>
                <a:srgbClr val="ffffcc"/>
              </a:solidFill>
              <a:effectLst/>
              <a:uFillTx/>
              <a:latin typeface="Tahoma"/>
            </a:endParaRPr>
          </a:p>
          <a:p>
            <a:pPr marL="380880" indent="0">
              <a:lnSpc>
                <a:spcPct val="78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ffffcc"/>
              </a:solidFill>
              <a:effectLst/>
              <a:uFillTx/>
              <a:latin typeface="Tahoma"/>
            </a:endParaRPr>
          </a:p>
        </p:txBody>
      </p:sp>
      <p:sp>
        <p:nvSpPr>
          <p:cNvPr id="859"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60"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61" name="PlaceHolder 1"/>
          <p:cNvSpPr>
            <a:spLocks noGrp="1"/>
          </p:cNvSpPr>
          <p:nvPr>
            <p:ph type="title"/>
          </p:nvPr>
        </p:nvSpPr>
        <p:spPr>
          <a:xfrm>
            <a:off x="685800" y="144756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SDG&amp;E Load Profiling</a:t>
            </a:r>
            <a:endParaRPr b="0" i="1" lang="en-US" sz="4400" strike="noStrike" u="none">
              <a:solidFill>
                <a:srgbClr val="ffcc66"/>
              </a:solidFill>
              <a:effectLst/>
              <a:uFillTx/>
              <a:latin typeface="Tahoma"/>
            </a:endParaRPr>
          </a:p>
        </p:txBody>
      </p:sp>
      <p:sp>
        <p:nvSpPr>
          <p:cNvPr id="862" name="PlaceHolder 2"/>
          <p:cNvSpPr>
            <a:spLocks noGrp="1"/>
          </p:cNvSpPr>
          <p:nvPr>
            <p:ph type="subTitle"/>
          </p:nvPr>
        </p:nvSpPr>
        <p:spPr>
          <a:xfrm>
            <a:off x="1371600" y="3733920"/>
            <a:ext cx="6400800" cy="1752480"/>
          </a:xfrm>
          <a:prstGeom prst="rect">
            <a:avLst/>
          </a:prstGeom>
          <a:noFill/>
          <a:ln w="0">
            <a:noFill/>
          </a:ln>
        </p:spPr>
        <p:txBody>
          <a:bodyPr lIns="90360" rIns="90360" tIns="44280" bIns="44280" anchor="t">
            <a:noAutofit/>
          </a:bodyPr>
          <a:p>
            <a:pPr marL="343080" indent="-34308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cc"/>
                </a:solidFill>
                <a:effectLst/>
                <a:uFillTx/>
                <a:latin typeface="Tahoma"/>
              </a:rPr>
              <a:t>Leslie Willoughby</a:t>
            </a:r>
            <a:endParaRPr b="0" lang="en-US" sz="3200" strike="noStrike" u="none">
              <a:solidFill>
                <a:srgbClr val="ffffcc"/>
              </a:solidFill>
              <a:effectLst/>
              <a:uFillTx/>
              <a:latin typeface="Tahoma"/>
            </a:endParaRPr>
          </a:p>
        </p:txBody>
      </p:sp>
      <p:sp>
        <p:nvSpPr>
          <p:cNvPr id="863"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64"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65"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Dynamic Load Profiles</a:t>
            </a:r>
            <a:endParaRPr b="0" i="1" lang="en-US" sz="4400" strike="noStrike" u="none">
              <a:solidFill>
                <a:srgbClr val="ffcc66"/>
              </a:solidFill>
              <a:effectLst/>
              <a:uFillTx/>
              <a:latin typeface="Tahoma"/>
            </a:endParaRPr>
          </a:p>
        </p:txBody>
      </p:sp>
      <p:sp>
        <p:nvSpPr>
          <p:cNvPr id="866" name="PlaceHolder 2"/>
          <p:cNvSpPr>
            <a:spLocks noGrp="1"/>
          </p:cNvSpPr>
          <p:nvPr>
            <p:ph/>
          </p:nvPr>
        </p:nvSpPr>
        <p:spPr>
          <a:xfrm>
            <a:off x="685800" y="2057400"/>
            <a:ext cx="7772400" cy="4114800"/>
          </a:xfrm>
          <a:prstGeom prst="rect">
            <a:avLst/>
          </a:prstGeom>
          <a:noFill/>
          <a:ln w="0">
            <a:noFill/>
          </a:ln>
        </p:spPr>
        <p:txBody>
          <a:bodyPr lIns="90360" rIns="90360" tIns="44280" bIns="44280" anchor="t">
            <a:normAutofit fontScale="92500" lnSpcReduction="9999"/>
          </a:bodyPr>
          <a:p>
            <a:pPr marL="343080" indent="-34308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SDG&amp;E implemented dynamic load profiles on 6/1/1998 for seven of it’s eight class load profiles.</a:t>
            </a:r>
            <a:endParaRPr b="0" lang="en-US" sz="2400" strike="noStrike" u="none">
              <a:solidFill>
                <a:srgbClr val="ffffcc"/>
              </a:solidFill>
              <a:effectLst/>
              <a:uFillTx/>
              <a:latin typeface="Tahoma"/>
            </a:endParaRPr>
          </a:p>
          <a:p>
            <a:pPr marL="343080" indent="-34308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Dynamic Load Profiles are typically posted within four days.</a:t>
            </a:r>
            <a:endParaRPr b="0" lang="en-US" sz="2400" strike="noStrike" u="none">
              <a:solidFill>
                <a:srgbClr val="ffffcc"/>
              </a:solidFill>
              <a:effectLst/>
              <a:uFillTx/>
              <a:latin typeface="Tahoma"/>
            </a:endParaRPr>
          </a:p>
          <a:p>
            <a:pPr marL="343080" indent="-343080">
              <a:spcBef>
                <a:spcPts val="601"/>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SDG&amp;E uses an integrated approach to Dynamic Load Profiling.</a:t>
            </a:r>
            <a:endParaRPr b="0" lang="en-US" sz="2400" strike="noStrike" u="none">
              <a:solidFill>
                <a:srgbClr val="ffffcc"/>
              </a:solidFill>
              <a:effectLst/>
              <a:uFillTx/>
              <a:latin typeface="Tahoma"/>
            </a:endParaRPr>
          </a:p>
          <a:p>
            <a:pPr lvl="1" marL="743040" indent="-285840">
              <a:spcBef>
                <a:spcPts val="550"/>
              </a:spcBef>
              <a:buClr>
                <a:srgbClr val="ffcc66"/>
              </a:buClr>
              <a:buSzPct val="80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Developed econometric model based upon historical load research data and weather.</a:t>
            </a:r>
            <a:endParaRPr b="0" lang="en-US" sz="2200" strike="noStrike" u="none">
              <a:solidFill>
                <a:srgbClr val="ffffcc"/>
              </a:solidFill>
              <a:effectLst/>
              <a:uFillTx/>
              <a:latin typeface="Tahoma"/>
            </a:endParaRPr>
          </a:p>
          <a:p>
            <a:pPr lvl="1" marL="743040" indent="-285840">
              <a:spcBef>
                <a:spcPts val="550"/>
              </a:spcBef>
              <a:buClr>
                <a:srgbClr val="ffcc66"/>
              </a:buClr>
              <a:buSzPct val="80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Developed daily metered estimates from DLP sample.</a:t>
            </a:r>
            <a:endParaRPr b="0" lang="en-US" sz="2200" strike="noStrike" u="none">
              <a:solidFill>
                <a:srgbClr val="ffffcc"/>
              </a:solidFill>
              <a:effectLst/>
              <a:uFillTx/>
              <a:latin typeface="Tahoma"/>
            </a:endParaRPr>
          </a:p>
          <a:p>
            <a:pPr lvl="1" marL="743040" indent="-285840">
              <a:spcBef>
                <a:spcPts val="550"/>
              </a:spcBef>
              <a:buClr>
                <a:srgbClr val="ffcc66"/>
              </a:buClr>
              <a:buSzPct val="80000"/>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ffffcc"/>
                </a:solidFill>
                <a:effectLst/>
                <a:uFillTx/>
                <a:latin typeface="Tahoma"/>
              </a:rPr>
              <a:t>Final estimates are derived from a weighted average of the econometric and daily metered estimates.</a:t>
            </a:r>
            <a:endParaRPr b="0" lang="en-US" sz="2200" strike="noStrike" u="none">
              <a:solidFill>
                <a:srgbClr val="ffffcc"/>
              </a:solidFill>
              <a:effectLst/>
              <a:uFillTx/>
              <a:latin typeface="Tahoma"/>
            </a:endParaRPr>
          </a:p>
        </p:txBody>
      </p:sp>
      <p:sp>
        <p:nvSpPr>
          <p:cNvPr id="867"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68"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cc"/>
        </a:solidFill>
      </p:bgPr>
    </p:bg>
    <p:spTree>
      <p:nvGrpSpPr>
        <p:cNvPr id="1" name=""/>
        <p:cNvGrpSpPr/>
        <p:nvPr/>
      </p:nvGrpSpPr>
      <p:grpSpPr>
        <a:xfrm>
          <a:off x="0" y="0"/>
          <a:ext cx="0" cy="0"/>
          <a:chOff x="0" y="0"/>
          <a:chExt cx="0" cy="0"/>
        </a:xfrm>
      </p:grpSpPr>
      <p:sp>
        <p:nvSpPr>
          <p:cNvPr id="869" name=""/>
          <p:cNvSpPr/>
          <p:nvPr/>
        </p:nvSpPr>
        <p:spPr>
          <a:xfrm>
            <a:off x="774720" y="317520"/>
            <a:ext cx="6321240" cy="100368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Sample Sizes</a:t>
            </a:r>
            <a:br>
              <a:rPr sz="3200"/>
            </a:br>
            <a:r>
              <a:rPr b="0" lang="en-US" sz="2800" strike="noStrike" u="none">
                <a:solidFill>
                  <a:srgbClr val="000000"/>
                </a:solidFill>
                <a:effectLst/>
                <a:uFillTx/>
                <a:latin typeface="Tahoma"/>
              </a:rPr>
              <a:t>Preliminary Estimate of Sample Sizes</a:t>
            </a:r>
            <a:endParaRPr b="0" lang="en-US" sz="2800" strike="noStrike" u="none">
              <a:solidFill>
                <a:srgbClr val="ffffcc"/>
              </a:solidFill>
              <a:effectLst/>
              <a:uFillTx/>
              <a:latin typeface="Tahoma"/>
            </a:endParaRPr>
          </a:p>
        </p:txBody>
      </p:sp>
      <p:graphicFrame>
        <p:nvGraphicFramePr>
          <p:cNvPr id="870" name=""/>
          <p:cNvGraphicFramePr/>
          <p:nvPr/>
        </p:nvGraphicFramePr>
        <p:xfrm>
          <a:off x="914400" y="1676520"/>
          <a:ext cx="7234200" cy="4349520"/>
        </p:xfrm>
        <a:graphic>
          <a:graphicData uri="http://schemas.openxmlformats.org/presentationml/2006/ole">
            <p:oleObj progId="Word.Document.12" r:id="rId1" spid="">
              <p:embed/>
              <p:pic>
                <p:nvPicPr>
                  <p:cNvPr id="871" name="" descr=""/>
                  <p:cNvPicPr/>
                  <p:nvPr/>
                </p:nvPicPr>
                <p:blipFill>
                  <a:blip r:embed="rId2"/>
                  <a:stretch/>
                </p:blipFill>
                <p:spPr>
                  <a:xfrm>
                    <a:off x="914400" y="1676520"/>
                    <a:ext cx="7234200" cy="4349520"/>
                  </a:xfrm>
                  <a:prstGeom prst="rect">
                    <a:avLst/>
                  </a:prstGeom>
                  <a:noFill/>
                  <a:ln w="0">
                    <a:noFill/>
                  </a:ln>
                </p:spPr>
              </p:pic>
            </p:oleObj>
          </a:graphicData>
        </a:graphic>
      </p:graphicFrame>
      <p:sp>
        <p:nvSpPr>
          <p:cNvPr id="872"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73"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cc"/>
        </a:solidFill>
      </p:bgPr>
    </p:bg>
    <p:spTree>
      <p:nvGrpSpPr>
        <p:cNvPr id="1" name=""/>
        <p:cNvGrpSpPr/>
        <p:nvPr/>
      </p:nvGrpSpPr>
      <p:grpSpPr>
        <a:xfrm>
          <a:off x="0" y="0"/>
          <a:ext cx="0" cy="0"/>
          <a:chOff x="0" y="0"/>
          <a:chExt cx="0" cy="0"/>
        </a:xfrm>
      </p:grpSpPr>
      <p:graphicFrame>
        <p:nvGraphicFramePr>
          <p:cNvPr id="874" name=""/>
          <p:cNvGraphicFramePr/>
          <p:nvPr/>
        </p:nvGraphicFramePr>
        <p:xfrm>
          <a:off x="1219320" y="1523880"/>
          <a:ext cx="7169040" cy="4286520"/>
        </p:xfrm>
        <a:graphic>
          <a:graphicData uri="http://schemas.openxmlformats.org/presentationml/2006/ole">
            <p:oleObj progId="Word.Document.12" r:id="rId1" spid="">
              <p:embed/>
              <p:pic>
                <p:nvPicPr>
                  <p:cNvPr id="875" name="" descr=""/>
                  <p:cNvPicPr/>
                  <p:nvPr/>
                </p:nvPicPr>
                <p:blipFill>
                  <a:blip r:embed="rId2"/>
                  <a:stretch/>
                </p:blipFill>
                <p:spPr>
                  <a:xfrm>
                    <a:off x="1219320" y="1523880"/>
                    <a:ext cx="7169040" cy="4286520"/>
                  </a:xfrm>
                  <a:prstGeom prst="rect">
                    <a:avLst/>
                  </a:prstGeom>
                  <a:noFill/>
                  <a:ln w="0">
                    <a:noFill/>
                  </a:ln>
                </p:spPr>
              </p:pic>
            </p:oleObj>
          </a:graphicData>
        </a:graphic>
      </p:graphicFrame>
      <p:graphicFrame>
        <p:nvGraphicFramePr>
          <p:cNvPr id="876" name=""/>
          <p:cNvGraphicFramePr/>
          <p:nvPr/>
        </p:nvGraphicFramePr>
        <p:xfrm>
          <a:off x="1295280" y="457200"/>
          <a:ext cx="6473880" cy="741240"/>
        </p:xfrm>
        <a:graphic>
          <a:graphicData uri="http://schemas.openxmlformats.org/presentationml/2006/ole">
            <p:oleObj progId="Word.Document.12" r:id="rId3" spid="">
              <p:embed/>
              <p:pic>
                <p:nvPicPr>
                  <p:cNvPr id="877" name="" descr=""/>
                  <p:cNvPicPr/>
                  <p:nvPr/>
                </p:nvPicPr>
                <p:blipFill>
                  <a:blip r:embed="rId4"/>
                  <a:stretch/>
                </p:blipFill>
                <p:spPr>
                  <a:xfrm>
                    <a:off x="1295280" y="457200"/>
                    <a:ext cx="6473880" cy="741240"/>
                  </a:xfrm>
                  <a:prstGeom prst="rect">
                    <a:avLst/>
                  </a:prstGeom>
                  <a:noFill/>
                  <a:ln w="0">
                    <a:noFill/>
                  </a:ln>
                </p:spPr>
              </p:pic>
            </p:oleObj>
          </a:graphicData>
        </a:graphic>
      </p:graphicFrame>
      <p:sp>
        <p:nvSpPr>
          <p:cNvPr id="878"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79"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graphicFrame>
        <p:nvGraphicFramePr>
          <p:cNvPr id="86" name=""/>
          <p:cNvGraphicFramePr/>
          <p:nvPr/>
        </p:nvGraphicFramePr>
        <p:xfrm>
          <a:off x="0" y="380880"/>
          <a:ext cx="8924760" cy="6107400"/>
        </p:xfrm>
        <a:graphic>
          <a:graphicData uri="http://schemas.openxmlformats.org/presentationml/2006/ole">
            <p:oleObj progId="Excel.Sheet.12" r:id="rId1" spid="">
              <p:embed/>
              <p:pic>
                <p:nvPicPr>
                  <p:cNvPr id="87" name="" descr=""/>
                  <p:cNvPicPr/>
                  <p:nvPr/>
                </p:nvPicPr>
                <p:blipFill>
                  <a:blip r:embed="rId2"/>
                  <a:stretch/>
                </p:blipFill>
                <p:spPr>
                  <a:xfrm>
                    <a:off x="0" y="380880"/>
                    <a:ext cx="8924760" cy="6107400"/>
                  </a:xfrm>
                  <a:prstGeom prst="rect">
                    <a:avLst/>
                  </a:prstGeom>
                  <a:noFill/>
                  <a:ln w="0">
                    <a:noFill/>
                  </a:ln>
                </p:spPr>
              </p:pic>
            </p:oleObj>
          </a:graphicData>
        </a:graphic>
      </p:graphicFrame>
      <p:sp>
        <p:nvSpPr>
          <p:cNvPr id="88"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9"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cc"/>
        </a:solidFill>
      </p:bgPr>
    </p:bg>
    <p:spTree>
      <p:nvGrpSpPr>
        <p:cNvPr id="1" name=""/>
        <p:cNvGrpSpPr/>
        <p:nvPr/>
      </p:nvGrpSpPr>
      <p:grpSpPr>
        <a:xfrm>
          <a:off x="0" y="0"/>
          <a:ext cx="0" cy="0"/>
          <a:chOff x="0" y="0"/>
          <a:chExt cx="0" cy="0"/>
        </a:xfrm>
      </p:grpSpPr>
      <p:graphicFrame>
        <p:nvGraphicFramePr>
          <p:cNvPr id="880" name=""/>
          <p:cNvGraphicFramePr/>
          <p:nvPr/>
        </p:nvGraphicFramePr>
        <p:xfrm>
          <a:off x="-152280" y="115920"/>
          <a:ext cx="9308880" cy="6526080"/>
        </p:xfrm>
        <a:graphic>
          <a:graphicData uri="http://schemas.openxmlformats.org/presentationml/2006/ole">
            <p:oleObj r:id="rId1" spid="">
              <p:embed/>
              <p:pic>
                <p:nvPicPr>
                  <p:cNvPr id="881" name="" descr=""/>
                  <p:cNvPicPr/>
                  <p:nvPr/>
                </p:nvPicPr>
                <p:blipFill>
                  <a:blip r:embed="rId2"/>
                  <a:stretch/>
                </p:blipFill>
                <p:spPr>
                  <a:xfrm>
                    <a:off x="-152280" y="115920"/>
                    <a:ext cx="9308880" cy="6526080"/>
                  </a:xfrm>
                  <a:prstGeom prst="rect">
                    <a:avLst/>
                  </a:prstGeom>
                  <a:noFill/>
                  <a:ln w="0">
                    <a:noFill/>
                  </a:ln>
                </p:spPr>
              </p:pic>
            </p:oleObj>
          </a:graphicData>
        </a:graphic>
      </p:graphicFrame>
      <p:sp>
        <p:nvSpPr>
          <p:cNvPr id="882"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83"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884" name="" descr=""/>
          <p:cNvPicPr/>
          <p:nvPr/>
        </p:nvPicPr>
        <p:blipFill>
          <a:blip r:embed="rId1"/>
          <a:stretch/>
        </p:blipFill>
        <p:spPr>
          <a:xfrm>
            <a:off x="762120" y="2209680"/>
            <a:ext cx="7632720" cy="4356360"/>
          </a:xfrm>
          <a:prstGeom prst="rect">
            <a:avLst/>
          </a:prstGeom>
          <a:noFill/>
          <a:ln w="0">
            <a:noFill/>
          </a:ln>
        </p:spPr>
      </p:pic>
      <p:sp>
        <p:nvSpPr>
          <p:cNvPr id="885" name=""/>
          <p:cNvSpPr/>
          <p:nvPr/>
        </p:nvSpPr>
        <p:spPr>
          <a:xfrm>
            <a:off x="553680" y="976320"/>
            <a:ext cx="6249240" cy="39384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ffffcc"/>
                </a:solidFill>
                <a:effectLst/>
                <a:uFillTx/>
                <a:latin typeface="Tahoma"/>
              </a:rPr>
              <a:t>Http://www.sdge.com/EIC/html/body_loss_factors.htm</a:t>
            </a:r>
            <a:endParaRPr b="0" lang="en-US" sz="2000" strike="noStrike" u="none">
              <a:solidFill>
                <a:srgbClr val="ffffcc"/>
              </a:solidFill>
              <a:effectLst/>
              <a:uFillTx/>
              <a:latin typeface="Tahoma"/>
            </a:endParaRPr>
          </a:p>
        </p:txBody>
      </p:sp>
      <p:sp>
        <p:nvSpPr>
          <p:cNvPr id="886" name=""/>
          <p:cNvSpPr/>
          <p:nvPr/>
        </p:nvSpPr>
        <p:spPr>
          <a:xfrm>
            <a:off x="3215880" y="228600"/>
            <a:ext cx="2126520" cy="57672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Resources</a:t>
            </a:r>
            <a:endParaRPr b="0" lang="en-US" sz="3200" strike="noStrike" u="none">
              <a:solidFill>
                <a:srgbClr val="ffffcc"/>
              </a:solidFill>
              <a:effectLst/>
              <a:uFillTx/>
              <a:latin typeface="Tahoma"/>
            </a:endParaRPr>
          </a:p>
        </p:txBody>
      </p:sp>
      <p:sp>
        <p:nvSpPr>
          <p:cNvPr id="887"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88"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889" name=""/>
          <p:cNvSpPr/>
          <p:nvPr/>
        </p:nvSpPr>
        <p:spPr>
          <a:xfrm>
            <a:off x="1555920" y="596880"/>
            <a:ext cx="183960" cy="396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890" name="" descr=""/>
          <p:cNvPicPr/>
          <p:nvPr/>
        </p:nvPicPr>
        <p:blipFill>
          <a:blip r:embed="rId1"/>
          <a:stretch/>
        </p:blipFill>
        <p:spPr>
          <a:xfrm>
            <a:off x="5257800" y="2743200"/>
            <a:ext cx="3425760" cy="3898800"/>
          </a:xfrm>
          <a:prstGeom prst="rect">
            <a:avLst/>
          </a:prstGeom>
          <a:noFill/>
          <a:ln w="0">
            <a:noFill/>
          </a:ln>
        </p:spPr>
      </p:pic>
      <p:pic>
        <p:nvPicPr>
          <p:cNvPr id="891" name="" descr=""/>
          <p:cNvPicPr/>
          <p:nvPr/>
        </p:nvPicPr>
        <p:blipFill>
          <a:blip r:embed="rId2"/>
          <a:stretch/>
        </p:blipFill>
        <p:spPr>
          <a:xfrm>
            <a:off x="609480" y="2057400"/>
            <a:ext cx="4070520" cy="4594320"/>
          </a:xfrm>
          <a:prstGeom prst="rect">
            <a:avLst/>
          </a:prstGeom>
          <a:noFill/>
          <a:ln w="0">
            <a:noFill/>
          </a:ln>
        </p:spPr>
      </p:pic>
      <p:sp>
        <p:nvSpPr>
          <p:cNvPr id="892" name=""/>
          <p:cNvSpPr/>
          <p:nvPr/>
        </p:nvSpPr>
        <p:spPr>
          <a:xfrm>
            <a:off x="774720" y="698400"/>
            <a:ext cx="7686720" cy="82044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Website: </a:t>
            </a:r>
            <a:endParaRPr b="0" lang="en-US" sz="2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http://www.sdge.com/EIC/html/loss_factors.htm</a:t>
            </a:r>
            <a:endParaRPr b="0" lang="en-US" sz="2400" strike="noStrike" u="none">
              <a:solidFill>
                <a:srgbClr val="ffffcc"/>
              </a:solidFill>
              <a:effectLst/>
              <a:uFillTx/>
              <a:latin typeface="Tahoma"/>
            </a:endParaRPr>
          </a:p>
        </p:txBody>
      </p:sp>
      <p:sp>
        <p:nvSpPr>
          <p:cNvPr id="893" name=""/>
          <p:cNvSpPr/>
          <p:nvPr/>
        </p:nvSpPr>
        <p:spPr>
          <a:xfrm>
            <a:off x="5314320" y="1828800"/>
            <a:ext cx="4213080" cy="82044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FTP Site: eic.sdge.com</a:t>
            </a:r>
            <a:endParaRPr b="0" lang="en-US" sz="2400" strike="noStrike" u="none">
              <a:solidFill>
                <a:srgbClr val="ffffcc"/>
              </a:solidFill>
              <a:effectLst/>
              <a:uFillTx/>
              <a:latin typeface="Tahoma"/>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ffffcc"/>
                </a:solidFill>
                <a:effectLst/>
                <a:uFillTx/>
                <a:latin typeface="Tahoma"/>
              </a:rPr>
              <a:t>Userid:dadl   Password:smc7 </a:t>
            </a:r>
            <a:endParaRPr b="0" lang="en-US" sz="2400" strike="noStrike" u="none">
              <a:solidFill>
                <a:srgbClr val="ffffcc"/>
              </a:solidFill>
              <a:effectLst/>
              <a:uFillTx/>
              <a:latin typeface="Tahoma"/>
            </a:endParaRPr>
          </a:p>
        </p:txBody>
      </p:sp>
      <p:sp>
        <p:nvSpPr>
          <p:cNvPr id="894"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895"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96"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897"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898" name="PlaceHolder 1"/>
          <p:cNvSpPr>
            <a:spLocks noGrp="1"/>
          </p:cNvSpPr>
          <p:nvPr>
            <p:ph type="title"/>
          </p:nvPr>
        </p:nvSpPr>
        <p:spPr>
          <a:xfrm>
            <a:off x="685800" y="144756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PG&amp;E Load Profiling</a:t>
            </a:r>
            <a:endParaRPr b="0" i="1" lang="en-US" sz="4400" strike="noStrike" u="none">
              <a:solidFill>
                <a:srgbClr val="ffcc66"/>
              </a:solidFill>
              <a:effectLst/>
              <a:uFillTx/>
              <a:latin typeface="Tahoma"/>
            </a:endParaRPr>
          </a:p>
        </p:txBody>
      </p:sp>
      <p:sp>
        <p:nvSpPr>
          <p:cNvPr id="899" name="PlaceHolder 2"/>
          <p:cNvSpPr>
            <a:spLocks noGrp="1"/>
          </p:cNvSpPr>
          <p:nvPr>
            <p:ph type="subTitle"/>
          </p:nvPr>
        </p:nvSpPr>
        <p:spPr>
          <a:xfrm>
            <a:off x="1371600" y="3809880"/>
            <a:ext cx="6400800" cy="2362320"/>
          </a:xfrm>
          <a:prstGeom prst="rect">
            <a:avLst/>
          </a:prstGeom>
          <a:noFill/>
          <a:ln w="0">
            <a:noFill/>
          </a:ln>
        </p:spPr>
        <p:txBody>
          <a:bodyPr lIns="90360" rIns="90360" tIns="44280" bIns="44280" anchor="t">
            <a:noAutofit/>
          </a:bodyPr>
          <a:p>
            <a:pPr marL="343080" indent="-34308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cc"/>
                </a:solidFill>
                <a:effectLst/>
                <a:uFillTx/>
                <a:latin typeface="Tahoma"/>
              </a:rPr>
              <a:t>Susan McNicoll</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00"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01"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02"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PG&amp;E Load Profiles</a:t>
            </a:r>
            <a:endParaRPr b="0" i="1" lang="en-US" sz="4400" strike="noStrike" u="none">
              <a:solidFill>
                <a:srgbClr val="ffcc66"/>
              </a:solidFill>
              <a:effectLst/>
              <a:uFillTx/>
              <a:latin typeface="Tahoma"/>
            </a:endParaRPr>
          </a:p>
        </p:txBody>
      </p:sp>
      <p:sp>
        <p:nvSpPr>
          <p:cNvPr id="903" name="PlaceHolder 2"/>
          <p:cNvSpPr>
            <a:spLocks noGrp="1"/>
          </p:cNvSpPr>
          <p:nvPr>
            <p:ph/>
          </p:nvPr>
        </p:nvSpPr>
        <p:spPr>
          <a:xfrm>
            <a:off x="1142640" y="2057400"/>
            <a:ext cx="6705720" cy="4114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PG&amp;E Load Profiles are statistical estimates based on stratified random samples </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PG&amp;E Load Profiles are Dynamic (based on daily data retrieval) or Static (based on a 3-year average of historical data.)</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04"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05"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06"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PG&amp;E Load Profiles</a:t>
            </a:r>
            <a:endParaRPr b="0" i="1" lang="en-US" sz="4400" strike="noStrike" u="none">
              <a:solidFill>
                <a:srgbClr val="ffcc66"/>
              </a:solidFill>
              <a:effectLst/>
              <a:uFillTx/>
              <a:latin typeface="Tahoma"/>
            </a:endParaRPr>
          </a:p>
        </p:txBody>
      </p:sp>
      <p:sp>
        <p:nvSpPr>
          <p:cNvPr id="907" name="PlaceHolder 2"/>
          <p:cNvSpPr>
            <a:spLocks noGrp="1"/>
          </p:cNvSpPr>
          <p:nvPr>
            <p:ph/>
          </p:nvPr>
        </p:nvSpPr>
        <p:spPr>
          <a:xfrm>
            <a:off x="1142640" y="1905120"/>
            <a:ext cx="6705720" cy="441936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Dynamic load profiles used for 16 of 26 classes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Static load profiles used for 10 of 26 classes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Dynamic load profiles are posted within 7 days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Static load profiles are posted the year before</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08" name=""/>
          <p:cNvSpPr/>
          <p:nvPr/>
        </p:nvSpPr>
        <p:spPr>
          <a:xfrm>
            <a:off x="228600" y="1066680"/>
            <a:ext cx="1523880" cy="1676520"/>
          </a:xfrm>
          <a:prstGeom prst="rect">
            <a:avLst/>
          </a:prstGeom>
          <a:noFill/>
          <a:ln w="0">
            <a:noFill/>
          </a:ln>
        </p:spPr>
        <p:style>
          <a:lnRef idx="0"/>
          <a:fillRef idx="0"/>
          <a:effectRef idx="0"/>
          <a:fontRef idx="minor"/>
        </p:style>
        <p:txBody>
          <a:bodyPr lIns="90360" rIns="90360" tIns="44280" bIns="4428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cc66"/>
                </a:solidFill>
                <a:effectLst/>
                <a:uFillTx/>
                <a:latin typeface="Tahoma"/>
              </a:rPr>
              <a:t>PG&amp;E Load Profiles</a:t>
            </a:r>
            <a:endParaRPr b="0" lang="en-US" sz="3200" strike="noStrike" u="none">
              <a:solidFill>
                <a:srgbClr val="ffffcc"/>
              </a:solidFill>
              <a:effectLst/>
              <a:uFillTx/>
              <a:latin typeface="Tahoma"/>
            </a:endParaRPr>
          </a:p>
        </p:txBody>
      </p:sp>
      <p:pic>
        <p:nvPicPr>
          <p:cNvPr id="909" name="" descr=""/>
          <p:cNvPicPr/>
          <p:nvPr/>
        </p:nvPicPr>
        <p:blipFill>
          <a:blip r:embed="rId1"/>
          <a:stretch/>
        </p:blipFill>
        <p:spPr>
          <a:xfrm>
            <a:off x="1905120" y="762120"/>
            <a:ext cx="5155920" cy="6095880"/>
          </a:xfrm>
          <a:prstGeom prst="rect">
            <a:avLst/>
          </a:prstGeom>
          <a:noFill/>
          <a:ln w="0">
            <a:noFill/>
          </a:ln>
        </p:spPr>
      </p:pic>
      <p:sp>
        <p:nvSpPr>
          <p:cNvPr id="910"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911"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12"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13"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14"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PG&amp;E Load Profiles</a:t>
            </a:r>
            <a:endParaRPr b="0" i="1" lang="en-US" sz="4400" strike="noStrike" u="none">
              <a:solidFill>
                <a:srgbClr val="ffcc66"/>
              </a:solidFill>
              <a:effectLst/>
              <a:uFillTx/>
              <a:latin typeface="Tahoma"/>
            </a:endParaRPr>
          </a:p>
        </p:txBody>
      </p:sp>
      <p:sp>
        <p:nvSpPr>
          <p:cNvPr id="915" name="PlaceHolder 2"/>
          <p:cNvSpPr>
            <a:spLocks noGrp="1"/>
          </p:cNvSpPr>
          <p:nvPr>
            <p:ph/>
          </p:nvPr>
        </p:nvSpPr>
        <p:spPr>
          <a:xfrm>
            <a:off x="1219320" y="2742840"/>
            <a:ext cx="6705360" cy="3505320"/>
          </a:xfrm>
          <a:prstGeom prst="rect">
            <a:avLst/>
          </a:prstGeom>
          <a:noFill/>
          <a:ln w="0">
            <a:noFill/>
          </a:ln>
        </p:spPr>
        <p:txBody>
          <a:bodyPr lIns="90360" rIns="90360" tIns="44280" bIns="44280" anchor="t">
            <a:normAutofit/>
          </a:bodyPr>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	</a:t>
            </a:r>
            <a:r>
              <a:rPr b="0" lang="en-US" sz="3200" strike="noStrike" u="none">
                <a:solidFill>
                  <a:srgbClr val="ffffcc"/>
                </a:solidFill>
                <a:effectLst/>
                <a:uFillTx/>
                <a:latin typeface="Tahoma"/>
              </a:rPr>
              <a:t>Due to our rate design, PG&amp;E’s Load Profiles:</a:t>
            </a:r>
            <a:br>
              <a:rPr sz="3200"/>
            </a:b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Consist of 48 half-hour intervals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Are in Daylight-Savings Time</a:t>
            </a:r>
            <a:br>
              <a:rPr sz="3200"/>
            </a:br>
            <a:r>
              <a:rPr b="0" lang="en-US" sz="3200" strike="noStrike" u="none">
                <a:solidFill>
                  <a:srgbClr val="ffffcc"/>
                </a:solidFill>
                <a:effectLst/>
                <a:uFillTx/>
                <a:latin typeface="Tahoma"/>
              </a:rPr>
              <a:t> </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16"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17"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18"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PG&amp;E’s Static Load Profiles</a:t>
            </a:r>
            <a:endParaRPr b="0" i="1" lang="en-US" sz="4400" strike="noStrike" u="none">
              <a:solidFill>
                <a:srgbClr val="ffcc66"/>
              </a:solidFill>
              <a:effectLst/>
              <a:uFillTx/>
              <a:latin typeface="Tahoma"/>
            </a:endParaRPr>
          </a:p>
        </p:txBody>
      </p:sp>
      <p:sp>
        <p:nvSpPr>
          <p:cNvPr id="919" name="PlaceHolder 2"/>
          <p:cNvSpPr>
            <a:spLocks noGrp="1"/>
          </p:cNvSpPr>
          <p:nvPr>
            <p:ph/>
          </p:nvPr>
        </p:nvSpPr>
        <p:spPr>
          <a:xfrm>
            <a:off x="1143000" y="2133360"/>
            <a:ext cx="6934320" cy="4267080"/>
          </a:xfrm>
          <a:prstGeom prst="rect">
            <a:avLst/>
          </a:prstGeom>
          <a:noFill/>
          <a:ln w="0">
            <a:noFill/>
          </a:ln>
        </p:spPr>
        <p:txBody>
          <a:bodyPr lIns="90360" rIns="90360" tIns="44280" bIns="44280" anchor="t">
            <a:normAutofit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CSV (comma-separated values). Most computers will open in Excel.</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One file per year per class, published the year before.</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One row for each day, one column for each of the 48 half-hours.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Values are </a:t>
            </a:r>
            <a:r>
              <a:rPr b="0" i="1" lang="en-US" sz="3200" strike="noStrike" u="none">
                <a:solidFill>
                  <a:srgbClr val="ffffcc"/>
                </a:solidFill>
                <a:effectLst/>
                <a:uFillTx/>
                <a:latin typeface="Tahoma"/>
              </a:rPr>
              <a:t>normalized</a:t>
            </a:r>
            <a:r>
              <a:rPr b="0" lang="en-US" sz="3200" strike="noStrike" u="none">
                <a:solidFill>
                  <a:srgbClr val="ffffcc"/>
                </a:solidFill>
                <a:effectLst/>
                <a:uFillTx/>
                <a:latin typeface="Tahoma"/>
              </a:rPr>
              <a:t>. They add up to 10,000 for the entire year. </a:t>
            </a:r>
            <a:endParaRPr b="0" lang="en-US" sz="3200" strike="noStrike" u="none">
              <a:solidFill>
                <a:srgbClr val="ffffcc"/>
              </a:solidFill>
              <a:effectLst/>
              <a:uFillTx/>
              <a:latin typeface="Tahoma"/>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cc"/>
        </a:solidFill>
      </p:bgPr>
    </p:bg>
    <p:spTree>
      <p:nvGrpSpPr>
        <p:cNvPr id="1" name=""/>
        <p:cNvGrpSpPr/>
        <p:nvPr/>
      </p:nvGrpSpPr>
      <p:grpSpPr>
        <a:xfrm>
          <a:off x="0" y="0"/>
          <a:ext cx="0" cy="0"/>
          <a:chOff x="0" y="0"/>
          <a:chExt cx="0" cy="0"/>
        </a:xfrm>
      </p:grpSpPr>
      <p:sp>
        <p:nvSpPr>
          <p:cNvPr id="920"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21"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22"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000000"/>
                </a:solidFill>
                <a:effectLst/>
                <a:uFillTx/>
                <a:latin typeface="Tahoma"/>
              </a:rPr>
              <a:t>PG&amp;E’s Static Load Profiles</a:t>
            </a:r>
            <a:endParaRPr b="0" i="1" lang="en-US" sz="4400" strike="noStrike" u="none">
              <a:solidFill>
                <a:srgbClr val="ffcc66"/>
              </a:solidFill>
              <a:effectLst/>
              <a:uFillTx/>
              <a:latin typeface="Tahoma"/>
            </a:endParaRPr>
          </a:p>
        </p:txBody>
      </p:sp>
      <p:pic>
        <p:nvPicPr>
          <p:cNvPr id="923" name="" descr=""/>
          <p:cNvPicPr/>
          <p:nvPr/>
        </p:nvPicPr>
        <p:blipFill>
          <a:blip r:embed="rId1"/>
          <a:stretch/>
        </p:blipFill>
        <p:spPr>
          <a:xfrm>
            <a:off x="609480" y="1752480"/>
            <a:ext cx="7826400" cy="394668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graphicFrame>
        <p:nvGraphicFramePr>
          <p:cNvPr id="90" name=""/>
          <p:cNvGraphicFramePr/>
          <p:nvPr/>
        </p:nvGraphicFramePr>
        <p:xfrm>
          <a:off x="228600" y="685800"/>
          <a:ext cx="8693280" cy="5948280"/>
        </p:xfrm>
        <a:graphic>
          <a:graphicData uri="http://schemas.openxmlformats.org/presentationml/2006/ole">
            <p:oleObj progId="Excel.Sheet.12" r:id="rId1" spid="">
              <p:embed/>
              <p:pic>
                <p:nvPicPr>
                  <p:cNvPr id="91" name="" descr=""/>
                  <p:cNvPicPr/>
                  <p:nvPr/>
                </p:nvPicPr>
                <p:blipFill>
                  <a:blip r:embed="rId2"/>
                  <a:stretch/>
                </p:blipFill>
                <p:spPr>
                  <a:xfrm>
                    <a:off x="228600" y="685800"/>
                    <a:ext cx="8693280" cy="5948280"/>
                  </a:xfrm>
                  <a:prstGeom prst="rect">
                    <a:avLst/>
                  </a:prstGeom>
                  <a:noFill/>
                  <a:ln w="0">
                    <a:noFill/>
                  </a:ln>
                </p:spPr>
              </p:pic>
            </p:oleObj>
          </a:graphicData>
        </a:graphic>
      </p:graphicFrame>
      <p:sp>
        <p:nvSpPr>
          <p:cNvPr id="92" name=""/>
          <p:cNvSpPr/>
          <p:nvPr/>
        </p:nvSpPr>
        <p:spPr>
          <a:xfrm>
            <a:off x="685800" y="6248520"/>
            <a:ext cx="1905120" cy="457200"/>
          </a:xfrm>
          <a:prstGeom prst="rect">
            <a:avLst/>
          </a:prstGeom>
          <a:noFill/>
          <a:ln w="0">
            <a:noFill/>
          </a:ln>
        </p:spPr>
        <p:style>
          <a:lnRef idx="0"/>
          <a:fillRef idx="0"/>
          <a:effectRef idx="0"/>
          <a:fontRef idx="minor"/>
        </p:style>
        <p:txBody>
          <a:bodyPr lIns="90360" rIns="90360" tIns="44280" bIns="44280" anchor="t">
            <a:noAutofit/>
          </a:bodyPr>
          <a:p>
            <a:endParaRPr b="0" lang="en-US" sz="2400" strike="noStrike" u="none">
              <a:solidFill>
                <a:srgbClr val="ffffcc"/>
              </a:solidFill>
              <a:effectLst/>
              <a:uFillTx/>
              <a:latin typeface="Tahoma"/>
            </a:endParaRPr>
          </a:p>
        </p:txBody>
      </p:sp>
      <p:sp>
        <p:nvSpPr>
          <p:cNvPr id="93" name=""/>
          <p:cNvSpPr/>
          <p:nvPr/>
        </p:nvSpPr>
        <p:spPr>
          <a:xfrm>
            <a:off x="3124080" y="6248520"/>
            <a:ext cx="2895840" cy="457200"/>
          </a:xfrm>
          <a:prstGeom prst="rect">
            <a:avLst/>
          </a:prstGeom>
          <a:noFill/>
          <a:ln w="0">
            <a:noFill/>
          </a:ln>
        </p:spPr>
        <p:style>
          <a:lnRef idx="0"/>
          <a:fillRef idx="0"/>
          <a:effectRef idx="0"/>
          <a:fontRef idx="minor"/>
        </p:style>
        <p:txBody>
          <a:bodyPr lIns="90360" rIns="90360" tIns="44280" bIns="4428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24"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25"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26"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ffcc66"/>
                </a:solidFill>
                <a:effectLst/>
                <a:uFillTx/>
                <a:latin typeface="Tahoma"/>
              </a:rPr>
              <a:t>Why DLP Example - E20T class -</a:t>
            </a:r>
            <a:br>
              <a:rPr sz="3200"/>
            </a:br>
            <a:r>
              <a:rPr b="1" i="1" lang="en-US" sz="3200" strike="noStrike" u="none">
                <a:solidFill>
                  <a:srgbClr val="ffcc66"/>
                </a:solidFill>
                <a:effectLst/>
                <a:uFillTx/>
                <a:latin typeface="Tahoma"/>
              </a:rPr>
              <a:t>August 01, 2000</a:t>
            </a:r>
            <a:endParaRPr b="0" i="1" lang="en-US" sz="3200" strike="noStrike" u="none">
              <a:solidFill>
                <a:srgbClr val="ffcc66"/>
              </a:solidFill>
              <a:effectLst/>
              <a:uFillTx/>
              <a:latin typeface="Tahoma"/>
            </a:endParaRPr>
          </a:p>
        </p:txBody>
      </p:sp>
      <p:pic>
        <p:nvPicPr>
          <p:cNvPr id="927" name="" descr=""/>
          <p:cNvPicPr/>
          <p:nvPr/>
        </p:nvPicPr>
        <p:blipFill>
          <a:blip r:embed="rId1"/>
          <a:stretch/>
        </p:blipFill>
        <p:spPr>
          <a:xfrm>
            <a:off x="1371600" y="2133720"/>
            <a:ext cx="6642000" cy="4329000"/>
          </a:xfrm>
          <a:prstGeom prst="rect">
            <a:avLst/>
          </a:prstGeom>
          <a:noFill/>
          <a:ln w="0">
            <a:noFill/>
          </a:ln>
        </p:spPr>
      </p:pic>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28"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29"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grpSp>
        <p:nvGrpSpPr>
          <p:cNvPr id="930" name=""/>
          <p:cNvGrpSpPr/>
          <p:nvPr/>
        </p:nvGrpSpPr>
        <p:grpSpPr>
          <a:xfrm>
            <a:off x="996840" y="996840"/>
            <a:ext cx="7907400" cy="5599080"/>
            <a:chOff x="996840" y="996840"/>
            <a:chExt cx="7907400" cy="5599080"/>
          </a:xfrm>
        </p:grpSpPr>
        <p:sp>
          <p:nvSpPr>
            <p:cNvPr id="931" name=""/>
            <p:cNvSpPr/>
            <p:nvPr/>
          </p:nvSpPr>
          <p:spPr>
            <a:xfrm>
              <a:off x="5786280" y="1357200"/>
              <a:ext cx="3002040" cy="2129040"/>
            </a:xfrm>
            <a:prstGeom prst="rect">
              <a:avLst/>
            </a:prstGeom>
            <a:solidFill>
              <a:srgbClr val="000000"/>
            </a:solidFill>
            <a:ln w="12600">
              <a:solidFill>
                <a:srgbClr val="ffffcc"/>
              </a:solidFill>
              <a:prstDash val="dash"/>
              <a:miter/>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32" name=""/>
            <p:cNvSpPr/>
            <p:nvPr/>
          </p:nvSpPr>
          <p:spPr>
            <a:xfrm>
              <a:off x="5786280" y="4084560"/>
              <a:ext cx="3002040" cy="2487600"/>
            </a:xfrm>
            <a:prstGeom prst="rect">
              <a:avLst/>
            </a:prstGeom>
            <a:solidFill>
              <a:srgbClr val="000000"/>
            </a:solidFill>
            <a:ln w="12600">
              <a:solidFill>
                <a:srgbClr val="ffffcc"/>
              </a:solidFill>
              <a:prstDash val="dash"/>
              <a:miter/>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33" name=""/>
            <p:cNvSpPr/>
            <p:nvPr/>
          </p:nvSpPr>
          <p:spPr>
            <a:xfrm>
              <a:off x="996840" y="3726000"/>
              <a:ext cx="4411800" cy="2846160"/>
            </a:xfrm>
            <a:prstGeom prst="rect">
              <a:avLst/>
            </a:prstGeom>
            <a:solidFill>
              <a:srgbClr val="000000"/>
            </a:solidFill>
            <a:ln w="12600">
              <a:solidFill>
                <a:srgbClr val="ffffcc"/>
              </a:solidFill>
              <a:prstDash val="dash"/>
              <a:miter/>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34" name=""/>
            <p:cNvSpPr/>
            <p:nvPr/>
          </p:nvSpPr>
          <p:spPr>
            <a:xfrm>
              <a:off x="996840" y="1069920"/>
              <a:ext cx="4411800" cy="2529000"/>
            </a:xfrm>
            <a:prstGeom prst="rect">
              <a:avLst/>
            </a:prstGeom>
            <a:solidFill>
              <a:srgbClr val="000000"/>
            </a:solidFill>
            <a:ln w="12600">
              <a:solidFill>
                <a:srgbClr val="ffffcc"/>
              </a:solidFill>
              <a:prstDash val="dash"/>
              <a:miter/>
            </a:ln>
          </p:spPr>
          <p:style>
            <a:lnRef idx="0"/>
            <a:fillRef idx="0"/>
            <a:effectRef idx="0"/>
            <a:fontRef idx="minor"/>
          </p:style>
          <p:txBody>
            <a:bodyPr wrap="none" lIns="90360" rIns="90360" tIns="44280" bIns="44280" anchor="ctr">
              <a:noAutofit/>
            </a:bodyPr>
            <a:p>
              <a:pP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graphicFrame>
          <p:nvGraphicFramePr>
            <p:cNvPr id="935" name=""/>
            <p:cNvGraphicFramePr/>
            <p:nvPr/>
          </p:nvGraphicFramePr>
          <p:xfrm>
            <a:off x="1050840" y="1112760"/>
            <a:ext cx="1300320" cy="728640"/>
          </p:xfrm>
          <a:graphic>
            <a:graphicData uri="http://schemas.openxmlformats.org/presentationml/2006/ole">
              <p:oleObj r:id="rId1" spid="">
                <p:embed/>
                <p:pic>
                  <p:nvPicPr>
                    <p:cNvPr id="936" name="" descr=""/>
                    <p:cNvPicPr/>
                    <p:nvPr/>
                  </p:nvPicPr>
                  <p:blipFill>
                    <a:blip r:embed="rId2"/>
                    <a:stretch/>
                  </p:blipFill>
                  <p:spPr>
                    <a:xfrm>
                      <a:off x="1050840" y="1112760"/>
                      <a:ext cx="1300320" cy="728640"/>
                    </a:xfrm>
                    <a:prstGeom prst="rect">
                      <a:avLst/>
                    </a:prstGeom>
                    <a:solidFill>
                      <a:srgbClr val="000000"/>
                    </a:solidFill>
                    <a:ln w="0">
                      <a:noFill/>
                    </a:ln>
                  </p:spPr>
                </p:pic>
              </p:oleObj>
            </a:graphicData>
          </a:graphic>
        </p:graphicFrame>
        <p:sp>
          <p:nvSpPr>
            <p:cNvPr id="937" name=""/>
            <p:cNvSpPr/>
            <p:nvPr/>
          </p:nvSpPr>
          <p:spPr>
            <a:xfrm>
              <a:off x="1768320" y="1687680"/>
              <a:ext cx="0" cy="27432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38" name=""/>
            <p:cNvSpPr/>
            <p:nvPr/>
          </p:nvSpPr>
          <p:spPr>
            <a:xfrm>
              <a:off x="1214280" y="1995480"/>
              <a:ext cx="1463760" cy="82368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cc"/>
                  </a:solidFill>
                  <a:effectLst/>
                  <a:uFillTx/>
                  <a:latin typeface="Tahoma"/>
                </a:rPr>
                <a:t>Second</a:t>
              </a:r>
              <a:br>
                <a:rPr sz="1600"/>
              </a:br>
              <a:r>
                <a:rPr b="1" lang="en-US" sz="1600" strike="noStrike" u="none">
                  <a:solidFill>
                    <a:srgbClr val="ffffcc"/>
                  </a:solidFill>
                  <a:effectLst/>
                  <a:uFillTx/>
                  <a:latin typeface="Tahoma"/>
                </a:rPr>
                <a:t>Research</a:t>
              </a:r>
              <a:br>
                <a:rPr sz="1600"/>
              </a:br>
              <a:r>
                <a:rPr b="1" lang="en-US" sz="1600" strike="noStrike" u="none">
                  <a:solidFill>
                    <a:srgbClr val="ffffcc"/>
                  </a:solidFill>
                  <a:effectLst/>
                  <a:uFillTx/>
                  <a:latin typeface="Tahoma"/>
                </a:rPr>
                <a:t>MV 90 </a:t>
              </a:r>
              <a:endParaRPr b="0" lang="en-US" sz="1600" strike="noStrike" u="none">
                <a:solidFill>
                  <a:srgbClr val="ffffcc"/>
                </a:solidFill>
                <a:effectLst/>
                <a:uFillTx/>
                <a:latin typeface="Tahoma"/>
              </a:endParaRPr>
            </a:p>
          </p:txBody>
        </p:sp>
        <p:sp>
          <p:nvSpPr>
            <p:cNvPr id="939" name=""/>
            <p:cNvSpPr/>
            <p:nvPr/>
          </p:nvSpPr>
          <p:spPr>
            <a:xfrm>
              <a:off x="3252960" y="1981080"/>
              <a:ext cx="1253880" cy="3668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pulse file</a:t>
              </a:r>
              <a:endParaRPr b="0" lang="en-US" sz="1800" strike="noStrike" u="none">
                <a:solidFill>
                  <a:srgbClr val="ffffcc"/>
                </a:solidFill>
                <a:effectLst/>
                <a:uFillTx/>
                <a:latin typeface="Tahoma"/>
              </a:endParaRPr>
            </a:p>
          </p:txBody>
        </p:sp>
        <p:sp>
          <p:nvSpPr>
            <p:cNvPr id="940" name=""/>
            <p:cNvSpPr/>
            <p:nvPr/>
          </p:nvSpPr>
          <p:spPr>
            <a:xfrm>
              <a:off x="1563840" y="1673280"/>
              <a:ext cx="0" cy="287280"/>
            </a:xfrm>
            <a:prstGeom prst="line">
              <a:avLst/>
            </a:prstGeom>
            <a:ln w="12600">
              <a:solidFill>
                <a:srgbClr val="ffffcc"/>
              </a:solidFill>
              <a:miter/>
              <a:head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41" name=""/>
            <p:cNvSpPr/>
            <p:nvPr/>
          </p:nvSpPr>
          <p:spPr>
            <a:xfrm>
              <a:off x="2241720" y="1496880"/>
              <a:ext cx="1311120" cy="519480"/>
            </a:xfrm>
            <a:prstGeom prst="rect">
              <a:avLst/>
            </a:prstGeom>
            <a:solidFill>
              <a:srgbClr val="000000"/>
            </a:solidFill>
            <a:ln w="0">
              <a:noFill/>
            </a:ln>
          </p:spPr>
          <p:style>
            <a:lnRef idx="0"/>
            <a:fillRef idx="0"/>
            <a:effectRef idx="0"/>
            <a:fontRef idx="minor"/>
          </p:style>
          <p:txBody>
            <a:bodyPr lIns="92160" rIns="92160" tIns="46080" bIns="4608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cc"/>
                  </a:solidFill>
                  <a:effectLst/>
                  <a:uFillTx/>
                  <a:latin typeface="Tahoma"/>
                </a:rPr>
                <a:t>retrieve data daily</a:t>
              </a:r>
              <a:endParaRPr b="0" lang="en-US" sz="1400" strike="noStrike" u="none">
                <a:solidFill>
                  <a:srgbClr val="ffffcc"/>
                </a:solidFill>
                <a:effectLst/>
                <a:uFillTx/>
                <a:latin typeface="Tahoma"/>
              </a:endParaRPr>
            </a:p>
          </p:txBody>
        </p:sp>
        <p:sp>
          <p:nvSpPr>
            <p:cNvPr id="942" name=""/>
            <p:cNvSpPr/>
            <p:nvPr/>
          </p:nvSpPr>
          <p:spPr>
            <a:xfrm>
              <a:off x="2151000" y="3592440"/>
              <a:ext cx="1800" cy="54288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43" name=""/>
            <p:cNvSpPr/>
            <p:nvPr/>
          </p:nvSpPr>
          <p:spPr>
            <a:xfrm>
              <a:off x="3784680" y="1008000"/>
              <a:ext cx="1738080" cy="3974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DATA ACQ</a:t>
              </a:r>
              <a:endParaRPr b="0" lang="en-US" sz="2000" strike="noStrike" u="none">
                <a:solidFill>
                  <a:srgbClr val="ffffcc"/>
                </a:solidFill>
                <a:effectLst/>
                <a:uFillTx/>
                <a:latin typeface="Tahoma"/>
              </a:endParaRPr>
            </a:p>
          </p:txBody>
        </p:sp>
        <p:sp>
          <p:nvSpPr>
            <p:cNvPr id="944" name=""/>
            <p:cNvSpPr/>
            <p:nvPr/>
          </p:nvSpPr>
          <p:spPr>
            <a:xfrm>
              <a:off x="1382760" y="5070600"/>
              <a:ext cx="1817640" cy="70236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Dynamic data checks</a:t>
              </a:r>
              <a:endParaRPr b="0" lang="en-US" sz="2000" strike="noStrike" u="none">
                <a:solidFill>
                  <a:srgbClr val="ffffcc"/>
                </a:solidFill>
                <a:effectLst/>
                <a:uFillTx/>
                <a:latin typeface="Tahoma"/>
              </a:endParaRPr>
            </a:p>
          </p:txBody>
        </p:sp>
        <p:sp>
          <p:nvSpPr>
            <p:cNvPr id="945" name=""/>
            <p:cNvSpPr/>
            <p:nvPr/>
          </p:nvSpPr>
          <p:spPr>
            <a:xfrm>
              <a:off x="1771560" y="3033720"/>
              <a:ext cx="1619280" cy="3668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Transfer file</a:t>
              </a:r>
              <a:endParaRPr b="0" lang="en-US" sz="1800" strike="noStrike" u="none">
                <a:solidFill>
                  <a:srgbClr val="ffffcc"/>
                </a:solidFill>
                <a:effectLst/>
                <a:uFillTx/>
                <a:latin typeface="Tahoma"/>
              </a:endParaRPr>
            </a:p>
          </p:txBody>
        </p:sp>
        <p:sp>
          <p:nvSpPr>
            <p:cNvPr id="946" name=""/>
            <p:cNvSpPr/>
            <p:nvPr/>
          </p:nvSpPr>
          <p:spPr>
            <a:xfrm>
              <a:off x="2743200" y="2157480"/>
              <a:ext cx="469800" cy="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47" name=""/>
            <p:cNvSpPr/>
            <p:nvPr/>
          </p:nvSpPr>
          <p:spPr>
            <a:xfrm>
              <a:off x="1106640" y="4226040"/>
              <a:ext cx="2774880" cy="3974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data storage</a:t>
              </a:r>
              <a:endParaRPr b="0" lang="en-US" sz="2000" strike="noStrike" u="none">
                <a:solidFill>
                  <a:srgbClr val="ffffcc"/>
                </a:solidFill>
                <a:effectLst/>
                <a:uFillTx/>
                <a:latin typeface="Tahoma"/>
              </a:endParaRPr>
            </a:p>
          </p:txBody>
        </p:sp>
        <p:graphicFrame>
          <p:nvGraphicFramePr>
            <p:cNvPr id="948" name=""/>
            <p:cNvGraphicFramePr/>
            <p:nvPr/>
          </p:nvGraphicFramePr>
          <p:xfrm>
            <a:off x="1352520" y="6008760"/>
            <a:ext cx="446040" cy="538200"/>
          </p:xfrm>
          <a:graphic>
            <a:graphicData uri="http://schemas.openxmlformats.org/presentationml/2006/ole">
              <p:oleObj r:id="rId3" spid="">
                <p:embed/>
                <p:pic>
                  <p:nvPicPr>
                    <p:cNvPr id="949" name="" descr=""/>
                    <p:cNvPicPr/>
                    <p:nvPr/>
                  </p:nvPicPr>
                  <p:blipFill>
                    <a:blip r:embed="rId4"/>
                    <a:stretch/>
                  </p:blipFill>
                  <p:spPr>
                    <a:xfrm>
                      <a:off x="1352520" y="6008760"/>
                      <a:ext cx="446040" cy="538200"/>
                    </a:xfrm>
                    <a:prstGeom prst="rect">
                      <a:avLst/>
                    </a:prstGeom>
                    <a:solidFill>
                      <a:srgbClr val="000000"/>
                    </a:solidFill>
                    <a:ln w="0">
                      <a:noFill/>
                    </a:ln>
                  </p:spPr>
                </p:pic>
              </p:oleObj>
            </a:graphicData>
          </a:graphic>
        </p:graphicFrame>
        <p:sp>
          <p:nvSpPr>
            <p:cNvPr id="950" name=""/>
            <p:cNvSpPr/>
            <p:nvPr/>
          </p:nvSpPr>
          <p:spPr>
            <a:xfrm>
              <a:off x="1784520" y="6067440"/>
              <a:ext cx="1041120" cy="3668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discard</a:t>
              </a:r>
              <a:endParaRPr b="0" lang="en-US" sz="1800" strike="noStrike" u="none">
                <a:solidFill>
                  <a:srgbClr val="ffffcc"/>
                </a:solidFill>
                <a:effectLst/>
                <a:uFillTx/>
                <a:latin typeface="Tahoma"/>
              </a:endParaRPr>
            </a:p>
          </p:txBody>
        </p:sp>
        <p:sp>
          <p:nvSpPr>
            <p:cNvPr id="951" name=""/>
            <p:cNvSpPr/>
            <p:nvPr/>
          </p:nvSpPr>
          <p:spPr>
            <a:xfrm>
              <a:off x="3741840" y="5999040"/>
              <a:ext cx="1042920" cy="3668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accept</a:t>
              </a:r>
              <a:endParaRPr b="0" lang="en-US" sz="1800" strike="noStrike" u="none">
                <a:solidFill>
                  <a:srgbClr val="ffffcc"/>
                </a:solidFill>
                <a:effectLst/>
                <a:uFillTx/>
                <a:latin typeface="Tahoma"/>
              </a:endParaRPr>
            </a:p>
          </p:txBody>
        </p:sp>
        <p:sp>
          <p:nvSpPr>
            <p:cNvPr id="952" name=""/>
            <p:cNvSpPr/>
            <p:nvPr/>
          </p:nvSpPr>
          <p:spPr>
            <a:xfrm>
              <a:off x="3711600" y="4981680"/>
              <a:ext cx="1111320" cy="3668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edit</a:t>
              </a:r>
              <a:endParaRPr b="0" lang="en-US" sz="1800" strike="noStrike" u="none">
                <a:solidFill>
                  <a:srgbClr val="ffffcc"/>
                </a:solidFill>
                <a:effectLst/>
                <a:uFillTx/>
                <a:latin typeface="Tahoma"/>
              </a:endParaRPr>
            </a:p>
          </p:txBody>
        </p:sp>
        <p:sp>
          <p:nvSpPr>
            <p:cNvPr id="953" name=""/>
            <p:cNvSpPr/>
            <p:nvPr/>
          </p:nvSpPr>
          <p:spPr>
            <a:xfrm>
              <a:off x="3246480" y="5168880"/>
              <a:ext cx="328680" cy="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54" name=""/>
            <p:cNvSpPr/>
            <p:nvPr/>
          </p:nvSpPr>
          <p:spPr>
            <a:xfrm>
              <a:off x="4008600" y="3637080"/>
              <a:ext cx="1487160" cy="3974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V E E</a:t>
              </a:r>
              <a:endParaRPr b="0" lang="en-US" sz="2000" strike="noStrike" u="none">
                <a:solidFill>
                  <a:srgbClr val="ffffcc"/>
                </a:solidFill>
                <a:effectLst/>
                <a:uFillTx/>
                <a:latin typeface="Tahoma"/>
              </a:endParaRPr>
            </a:p>
          </p:txBody>
        </p:sp>
        <p:sp>
          <p:nvSpPr>
            <p:cNvPr id="955" name=""/>
            <p:cNvSpPr/>
            <p:nvPr/>
          </p:nvSpPr>
          <p:spPr>
            <a:xfrm>
              <a:off x="5908680" y="5967360"/>
              <a:ext cx="2079720" cy="3668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Sample Weights</a:t>
              </a:r>
              <a:endParaRPr b="0" lang="en-US" sz="1800" strike="noStrike" u="none">
                <a:solidFill>
                  <a:srgbClr val="ffffcc"/>
                </a:solidFill>
                <a:effectLst/>
                <a:uFillTx/>
                <a:latin typeface="Tahoma"/>
              </a:endParaRPr>
            </a:p>
          </p:txBody>
        </p:sp>
        <p:sp>
          <p:nvSpPr>
            <p:cNvPr id="956" name=""/>
            <p:cNvSpPr/>
            <p:nvPr/>
          </p:nvSpPr>
          <p:spPr>
            <a:xfrm>
              <a:off x="5899320" y="4848120"/>
              <a:ext cx="1604880" cy="3974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Profile</a:t>
              </a:r>
              <a:endParaRPr b="0" lang="en-US" sz="2000" strike="noStrike" u="none">
                <a:solidFill>
                  <a:srgbClr val="ffffcc"/>
                </a:solidFill>
                <a:effectLst/>
                <a:uFillTx/>
                <a:latin typeface="Tahoma"/>
              </a:endParaRPr>
            </a:p>
          </p:txBody>
        </p:sp>
        <p:sp>
          <p:nvSpPr>
            <p:cNvPr id="957" name=""/>
            <p:cNvSpPr/>
            <p:nvPr/>
          </p:nvSpPr>
          <p:spPr>
            <a:xfrm flipH="1">
              <a:off x="6602400" y="5332320"/>
              <a:ext cx="1440" cy="604800"/>
            </a:xfrm>
            <a:prstGeom prst="line">
              <a:avLst/>
            </a:prstGeom>
            <a:ln w="12600">
              <a:solidFill>
                <a:srgbClr val="ffffcc"/>
              </a:solidFill>
              <a:miter/>
              <a:head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58" name=""/>
            <p:cNvSpPr/>
            <p:nvPr/>
          </p:nvSpPr>
          <p:spPr>
            <a:xfrm>
              <a:off x="6261120" y="2201760"/>
              <a:ext cx="1606680" cy="70236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PG&amp;E web page</a:t>
              </a:r>
              <a:endParaRPr b="0" lang="en-US" sz="2000" strike="noStrike" u="none">
                <a:solidFill>
                  <a:srgbClr val="ffffcc"/>
                </a:solidFill>
                <a:effectLst/>
                <a:uFillTx/>
                <a:latin typeface="Tahoma"/>
              </a:endParaRPr>
            </a:p>
          </p:txBody>
        </p:sp>
        <p:graphicFrame>
          <p:nvGraphicFramePr>
            <p:cNvPr id="959" name=""/>
            <p:cNvGraphicFramePr/>
            <p:nvPr/>
          </p:nvGraphicFramePr>
          <p:xfrm>
            <a:off x="8023320" y="2311560"/>
            <a:ext cx="627120" cy="587160"/>
          </p:xfrm>
          <a:graphic>
            <a:graphicData uri="http://schemas.openxmlformats.org/presentationml/2006/ole">
              <p:oleObj r:id="rId5" spid="">
                <p:embed/>
                <p:pic>
                  <p:nvPicPr>
                    <p:cNvPr id="960" name="" descr=""/>
                    <p:cNvPicPr/>
                    <p:nvPr/>
                  </p:nvPicPr>
                  <p:blipFill>
                    <a:blip r:embed="rId6"/>
                    <a:stretch/>
                  </p:blipFill>
                  <p:spPr>
                    <a:xfrm>
                      <a:off x="8023320" y="2311560"/>
                      <a:ext cx="627120" cy="587160"/>
                    </a:xfrm>
                    <a:prstGeom prst="rect">
                      <a:avLst/>
                    </a:prstGeom>
                    <a:solidFill>
                      <a:srgbClr val="000000"/>
                    </a:solidFill>
                    <a:ln w="0">
                      <a:noFill/>
                    </a:ln>
                  </p:spPr>
                </p:pic>
              </p:oleObj>
            </a:graphicData>
          </a:graphic>
        </p:graphicFrame>
        <p:graphicFrame>
          <p:nvGraphicFramePr>
            <p:cNvPr id="961" name=""/>
            <p:cNvGraphicFramePr/>
            <p:nvPr/>
          </p:nvGraphicFramePr>
          <p:xfrm>
            <a:off x="4881600" y="4815000"/>
            <a:ext cx="649080" cy="768240"/>
          </p:xfrm>
          <a:graphic>
            <a:graphicData uri="http://schemas.openxmlformats.org/presentationml/2006/ole">
              <p:oleObj r:id="rId7" spid="">
                <p:embed/>
                <p:pic>
                  <p:nvPicPr>
                    <p:cNvPr id="962" name="" descr=""/>
                    <p:cNvPicPr/>
                    <p:nvPr/>
                  </p:nvPicPr>
                  <p:blipFill>
                    <a:blip r:embed="rId8"/>
                    <a:stretch/>
                  </p:blipFill>
                  <p:spPr>
                    <a:xfrm>
                      <a:off x="4881600" y="4815000"/>
                      <a:ext cx="649080" cy="768240"/>
                    </a:xfrm>
                    <a:prstGeom prst="rect">
                      <a:avLst/>
                    </a:prstGeom>
                    <a:solidFill>
                      <a:srgbClr val="000000"/>
                    </a:solidFill>
                    <a:ln w="0">
                      <a:noFill/>
                    </a:ln>
                  </p:spPr>
                </p:pic>
              </p:oleObj>
            </a:graphicData>
          </a:graphic>
        </p:graphicFrame>
        <p:sp>
          <p:nvSpPr>
            <p:cNvPr id="963" name=""/>
            <p:cNvSpPr/>
            <p:nvPr/>
          </p:nvSpPr>
          <p:spPr>
            <a:xfrm>
              <a:off x="6988320" y="3838680"/>
              <a:ext cx="1896840" cy="70236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PROFILE ESTIMATION </a:t>
              </a:r>
              <a:endParaRPr b="0" lang="en-US" sz="2000" strike="noStrike" u="none">
                <a:solidFill>
                  <a:srgbClr val="ffffcc"/>
                </a:solidFill>
                <a:effectLst/>
                <a:uFillTx/>
                <a:latin typeface="Tahoma"/>
              </a:endParaRPr>
            </a:p>
          </p:txBody>
        </p:sp>
        <p:sp>
          <p:nvSpPr>
            <p:cNvPr id="964" name=""/>
            <p:cNvSpPr/>
            <p:nvPr/>
          </p:nvSpPr>
          <p:spPr>
            <a:xfrm flipH="1">
              <a:off x="6614640" y="2948040"/>
              <a:ext cx="1800" cy="1782720"/>
            </a:xfrm>
            <a:prstGeom prst="line">
              <a:avLst/>
            </a:prstGeom>
            <a:ln w="12600">
              <a:solidFill>
                <a:srgbClr val="ffffcc"/>
              </a:solidFill>
              <a:miter/>
              <a:head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65" name=""/>
            <p:cNvSpPr/>
            <p:nvPr/>
          </p:nvSpPr>
          <p:spPr>
            <a:xfrm>
              <a:off x="6181560" y="996840"/>
              <a:ext cx="2722680" cy="100728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cc"/>
                  </a:solidFill>
                  <a:effectLst/>
                  <a:uFillTx/>
                  <a:latin typeface="Tahoma"/>
                </a:rPr>
                <a:t>COMMUNICATION &amp; STORAGE</a:t>
              </a:r>
              <a:br>
                <a:rPr sz="2000"/>
              </a:br>
              <a:r>
                <a:rPr b="1" lang="en-US" sz="2000" strike="noStrike" u="none">
                  <a:solidFill>
                    <a:srgbClr val="ffffcc"/>
                  </a:solidFill>
                  <a:effectLst/>
                  <a:uFillTx/>
                  <a:latin typeface="Tahoma"/>
                </a:rPr>
                <a:t>within 7 days</a:t>
              </a:r>
              <a:endParaRPr b="0" lang="en-US" sz="2000" strike="noStrike" u="none">
                <a:solidFill>
                  <a:srgbClr val="ffffcc"/>
                </a:solidFill>
                <a:effectLst/>
                <a:uFillTx/>
                <a:latin typeface="Tahoma"/>
              </a:endParaRPr>
            </a:p>
          </p:txBody>
        </p:sp>
        <p:graphicFrame>
          <p:nvGraphicFramePr>
            <p:cNvPr id="966" name=""/>
            <p:cNvGraphicFramePr/>
            <p:nvPr/>
          </p:nvGraphicFramePr>
          <p:xfrm>
            <a:off x="3386160" y="6035760"/>
            <a:ext cx="469800" cy="560160"/>
          </p:xfrm>
          <a:graphic>
            <a:graphicData uri="http://schemas.openxmlformats.org/presentationml/2006/ole">
              <p:oleObj r:id="rId9" spid="">
                <p:embed/>
                <p:pic>
                  <p:nvPicPr>
                    <p:cNvPr id="967" name="" descr=""/>
                    <p:cNvPicPr/>
                    <p:nvPr/>
                  </p:nvPicPr>
                  <p:blipFill>
                    <a:blip r:embed="rId10"/>
                    <a:stretch/>
                  </p:blipFill>
                  <p:spPr>
                    <a:xfrm>
                      <a:off x="3386160" y="6035760"/>
                      <a:ext cx="469800" cy="560160"/>
                    </a:xfrm>
                    <a:prstGeom prst="rect">
                      <a:avLst/>
                    </a:prstGeom>
                    <a:solidFill>
                      <a:srgbClr val="000000"/>
                    </a:solidFill>
                    <a:ln w="0">
                      <a:noFill/>
                    </a:ln>
                  </p:spPr>
                </p:pic>
              </p:oleObj>
            </a:graphicData>
          </a:graphic>
        </p:graphicFrame>
        <p:sp>
          <p:nvSpPr>
            <p:cNvPr id="968" name=""/>
            <p:cNvSpPr/>
            <p:nvPr/>
          </p:nvSpPr>
          <p:spPr>
            <a:xfrm>
              <a:off x="3693960" y="2617920"/>
              <a:ext cx="1643040" cy="366840"/>
            </a:xfrm>
            <a:prstGeom prst="rect">
              <a:avLst/>
            </a:prstGeom>
            <a:solidFill>
              <a:srgbClr val="000000"/>
            </a:solidFill>
            <a:ln w="12600">
              <a:solidFill>
                <a:srgbClr val="ffffcc"/>
              </a:solidFill>
              <a:miter/>
            </a:ln>
          </p:spPr>
          <p:style>
            <a:lnRef idx="0"/>
            <a:fillRef idx="0"/>
            <a:effectRef idx="0"/>
            <a:fontRef idx="minor"/>
          </p:style>
          <p:txBody>
            <a:bodyPr lIns="92160" rIns="92160" tIns="46080" bIns="46080" anchor="t">
              <a:spAutoFit/>
            </a:bodyPr>
            <a:p>
              <a:pPr algn="ct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cc"/>
                  </a:solidFill>
                  <a:effectLst/>
                  <a:uFillTx/>
                  <a:latin typeface="Tahoma"/>
                </a:rPr>
                <a:t>data checks</a:t>
              </a:r>
              <a:endParaRPr b="0" lang="en-US" sz="1800" strike="noStrike" u="none">
                <a:solidFill>
                  <a:srgbClr val="ffffcc"/>
                </a:solidFill>
                <a:effectLst/>
                <a:uFillTx/>
                <a:latin typeface="Tahoma"/>
              </a:endParaRPr>
            </a:p>
          </p:txBody>
        </p:sp>
        <p:sp>
          <p:nvSpPr>
            <p:cNvPr id="969" name=""/>
            <p:cNvSpPr/>
            <p:nvPr/>
          </p:nvSpPr>
          <p:spPr>
            <a:xfrm>
              <a:off x="3747960" y="3286080"/>
              <a:ext cx="330480" cy="0"/>
            </a:xfrm>
            <a:prstGeom prst="line">
              <a:avLst/>
            </a:prstGeom>
            <a:ln w="12600">
              <a:solidFill>
                <a:srgbClr val="ffffcc"/>
              </a:solidFill>
              <a:miter/>
              <a:head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70" name=""/>
            <p:cNvSpPr/>
            <p:nvPr/>
          </p:nvSpPr>
          <p:spPr>
            <a:xfrm>
              <a:off x="4051440" y="5529240"/>
              <a:ext cx="0" cy="40644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71" name=""/>
            <p:cNvSpPr/>
            <p:nvPr/>
          </p:nvSpPr>
          <p:spPr>
            <a:xfrm>
              <a:off x="3262320" y="5505480"/>
              <a:ext cx="789120" cy="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72" name=""/>
            <p:cNvSpPr/>
            <p:nvPr/>
          </p:nvSpPr>
          <p:spPr>
            <a:xfrm>
              <a:off x="1898640" y="5767560"/>
              <a:ext cx="1440" cy="27936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pic>
          <p:nvPicPr>
            <p:cNvPr id="973" name="" descr=""/>
            <p:cNvPicPr/>
            <p:nvPr/>
          </p:nvPicPr>
          <p:blipFill>
            <a:blip r:embed="rId11"/>
            <a:stretch/>
          </p:blipFill>
          <p:spPr>
            <a:xfrm>
              <a:off x="7613640" y="4830840"/>
              <a:ext cx="998640" cy="701640"/>
            </a:xfrm>
            <a:prstGeom prst="rect">
              <a:avLst/>
            </a:prstGeom>
            <a:solidFill>
              <a:srgbClr val="000000"/>
            </a:solidFill>
            <a:ln w="0">
              <a:noFill/>
            </a:ln>
          </p:spPr>
        </p:pic>
        <p:sp>
          <p:nvSpPr>
            <p:cNvPr id="974" name=""/>
            <p:cNvSpPr/>
            <p:nvPr/>
          </p:nvSpPr>
          <p:spPr>
            <a:xfrm>
              <a:off x="4057560" y="3025800"/>
              <a:ext cx="0" cy="27468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75" name=""/>
            <p:cNvSpPr/>
            <p:nvPr/>
          </p:nvSpPr>
          <p:spPr>
            <a:xfrm>
              <a:off x="1127160" y="4808520"/>
              <a:ext cx="1440" cy="38268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76" name=""/>
            <p:cNvSpPr/>
            <p:nvPr/>
          </p:nvSpPr>
          <p:spPr>
            <a:xfrm>
              <a:off x="1133640" y="5172120"/>
              <a:ext cx="218880" cy="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77" name=""/>
            <p:cNvSpPr/>
            <p:nvPr/>
          </p:nvSpPr>
          <p:spPr>
            <a:xfrm>
              <a:off x="4878360" y="2195640"/>
              <a:ext cx="0" cy="40644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78" name=""/>
            <p:cNvSpPr/>
            <p:nvPr/>
          </p:nvSpPr>
          <p:spPr>
            <a:xfrm>
              <a:off x="4551480" y="2171880"/>
              <a:ext cx="326880" cy="0"/>
            </a:xfrm>
            <a:prstGeom prst="line">
              <a:avLst/>
            </a:prstGeom>
            <a:ln w="12600">
              <a:solidFill>
                <a:srgbClr val="ffffcc"/>
              </a:solidFill>
              <a:miter/>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79" name=""/>
            <p:cNvSpPr/>
            <p:nvPr/>
          </p:nvSpPr>
          <p:spPr>
            <a:xfrm>
              <a:off x="4260960" y="5408640"/>
              <a:ext cx="1440" cy="50472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80" name=""/>
            <p:cNvSpPr/>
            <p:nvPr/>
          </p:nvSpPr>
          <p:spPr>
            <a:xfrm>
              <a:off x="4843440" y="6208560"/>
              <a:ext cx="1031760" cy="0"/>
            </a:xfrm>
            <a:prstGeom prst="line">
              <a:avLst/>
            </a:prstGeom>
            <a:ln w="12600">
              <a:solidFill>
                <a:srgbClr val="ffffcc"/>
              </a:solidFill>
              <a:miter/>
              <a:tailEnd len="med"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grpSp>
      <p:sp>
        <p:nvSpPr>
          <p:cNvPr id="981" name="PlaceHolder 1"/>
          <p:cNvSpPr>
            <a:spLocks noGrp="1"/>
          </p:cNvSpPr>
          <p:nvPr>
            <p:ph type="title"/>
          </p:nvPr>
        </p:nvSpPr>
        <p:spPr>
          <a:xfrm>
            <a:off x="533520" y="304920"/>
            <a:ext cx="8229600" cy="4572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ffcc66"/>
                </a:solidFill>
                <a:effectLst/>
                <a:uFillTx/>
                <a:latin typeface="Tahoma"/>
              </a:rPr>
              <a:t>PG&amp;E Dynamic Load Profiling Process</a:t>
            </a:r>
            <a:endParaRPr b="0" i="1" lang="en-US" sz="3200" strike="noStrike" u="none">
              <a:solidFill>
                <a:srgbClr val="ffcc66"/>
              </a:solidFill>
              <a:effectLst/>
              <a:uFillTx/>
              <a:latin typeface="Tahoma"/>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82"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83"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84"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PG&amp;E’s Dynamic Load Profiles</a:t>
            </a:r>
            <a:endParaRPr b="0" i="1" lang="en-US" sz="4400" strike="noStrike" u="none">
              <a:solidFill>
                <a:srgbClr val="ffcc66"/>
              </a:solidFill>
              <a:effectLst/>
              <a:uFillTx/>
              <a:latin typeface="Tahoma"/>
            </a:endParaRPr>
          </a:p>
        </p:txBody>
      </p:sp>
      <p:sp>
        <p:nvSpPr>
          <p:cNvPr id="985" name="PlaceHolder 2"/>
          <p:cNvSpPr>
            <a:spLocks noGrp="1"/>
          </p:cNvSpPr>
          <p:nvPr>
            <p:ph/>
          </p:nvPr>
        </p:nvSpPr>
        <p:spPr>
          <a:xfrm>
            <a:off x="1143000" y="1980720"/>
            <a:ext cx="6781680" cy="441972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CSV (comma-separated values). Extension of the file is “DLP”. </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One file per day for all classes. </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One row for each class, one column for each of the 48 half-hours. </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Values are </a:t>
            </a:r>
            <a:r>
              <a:rPr b="0" i="1" lang="en-US" sz="3200" strike="noStrike" u="none">
                <a:solidFill>
                  <a:srgbClr val="ffffcc"/>
                </a:solidFill>
                <a:effectLst/>
                <a:uFillTx/>
                <a:latin typeface="Tahoma"/>
              </a:rPr>
              <a:t>average kW per customer</a:t>
            </a:r>
            <a:r>
              <a:rPr b="0" lang="en-US" sz="3200" strike="noStrike" u="none">
                <a:solidFill>
                  <a:srgbClr val="ffffcc"/>
                </a:solidFill>
                <a:effectLst/>
                <a:uFillTx/>
                <a:latin typeface="Tahoma"/>
              </a:rPr>
              <a:t>. </a:t>
            </a:r>
            <a:endParaRPr b="0" lang="en-US" sz="3200" strike="noStrike" u="none">
              <a:solidFill>
                <a:srgbClr val="ffffcc"/>
              </a:solidFill>
              <a:effectLst/>
              <a:uFillTx/>
              <a:latin typeface="Tahoma"/>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86"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87"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88"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PG&amp;E’s Dynamic Load Profiles</a:t>
            </a:r>
            <a:endParaRPr b="0" i="1" lang="en-US" sz="4400" strike="noStrike" u="none">
              <a:solidFill>
                <a:srgbClr val="ffcc66"/>
              </a:solidFill>
              <a:effectLst/>
              <a:uFillTx/>
              <a:latin typeface="Tahoma"/>
            </a:endParaRPr>
          </a:p>
        </p:txBody>
      </p:sp>
      <p:pic>
        <p:nvPicPr>
          <p:cNvPr id="989" name="" descr=""/>
          <p:cNvPicPr/>
          <p:nvPr/>
        </p:nvPicPr>
        <p:blipFill>
          <a:blip r:embed="rId1"/>
          <a:stretch/>
        </p:blipFill>
        <p:spPr>
          <a:xfrm>
            <a:off x="1143000" y="1962000"/>
            <a:ext cx="6794640" cy="4896000"/>
          </a:xfrm>
          <a:prstGeom prst="rect">
            <a:avLst/>
          </a:prstGeom>
          <a:noFill/>
          <a:ln w="0">
            <a:noFill/>
          </a:ln>
        </p:spPr>
      </p:pic>
      <p:sp>
        <p:nvSpPr>
          <p:cNvPr id="990" name=""/>
          <p:cNvSpPr/>
          <p:nvPr/>
        </p:nvSpPr>
        <p:spPr>
          <a:xfrm>
            <a:off x="6102360" y="2444760"/>
            <a:ext cx="1130400" cy="515880"/>
          </a:xfrm>
          <a:prstGeom prst="rect">
            <a:avLst/>
          </a:prstGeom>
          <a:solidFill>
            <a:srgbClr val="ff9900"/>
          </a:solidFill>
          <a:ln w="12600">
            <a:solidFill>
              <a:srgbClr val="ffffcc"/>
            </a:solidFill>
            <a:miter/>
          </a:ln>
        </p:spPr>
        <p:style>
          <a:lnRef idx="0"/>
          <a:fillRef idx="0"/>
          <a:effectRef idx="0"/>
          <a:fontRef idx="minor"/>
        </p:style>
        <p:txBody>
          <a:bodyPr lIns="90360" rIns="90360" tIns="44280" bIns="4428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Date and time posted</a:t>
            </a:r>
            <a:endParaRPr b="0" lang="en-US" sz="1400" strike="noStrike" u="none">
              <a:solidFill>
                <a:srgbClr val="ffffcc"/>
              </a:solidFill>
              <a:effectLst/>
              <a:uFillTx/>
              <a:latin typeface="Tahoma"/>
            </a:endParaRPr>
          </a:p>
        </p:txBody>
      </p:sp>
      <p:sp>
        <p:nvSpPr>
          <p:cNvPr id="991" name=""/>
          <p:cNvSpPr/>
          <p:nvPr/>
        </p:nvSpPr>
        <p:spPr>
          <a:xfrm>
            <a:off x="6102360" y="3282840"/>
            <a:ext cx="1130400" cy="729360"/>
          </a:xfrm>
          <a:prstGeom prst="rect">
            <a:avLst/>
          </a:prstGeom>
          <a:solidFill>
            <a:srgbClr val="ff9900"/>
          </a:solidFill>
          <a:ln w="12600">
            <a:solidFill>
              <a:srgbClr val="ffffcc"/>
            </a:solidFill>
            <a:miter/>
          </a:ln>
        </p:spPr>
        <p:style>
          <a:lnRef idx="0"/>
          <a:fillRef idx="0"/>
          <a:effectRef idx="0"/>
          <a:fontRef idx="minor"/>
        </p:style>
        <p:txBody>
          <a:bodyPr lIns="90360" rIns="90360" tIns="44280" bIns="4428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Size of the posted file, in bytes</a:t>
            </a:r>
            <a:endParaRPr b="0" lang="en-US" sz="1400" strike="noStrike" u="none">
              <a:solidFill>
                <a:srgbClr val="ffffcc"/>
              </a:solidFill>
              <a:effectLst/>
              <a:uFillTx/>
              <a:latin typeface="Tahoma"/>
            </a:endParaRPr>
          </a:p>
        </p:txBody>
      </p:sp>
      <p:sp>
        <p:nvSpPr>
          <p:cNvPr id="992" name=""/>
          <p:cNvSpPr/>
          <p:nvPr/>
        </p:nvSpPr>
        <p:spPr>
          <a:xfrm>
            <a:off x="6102360" y="4425840"/>
            <a:ext cx="1130400" cy="1369800"/>
          </a:xfrm>
          <a:prstGeom prst="rect">
            <a:avLst/>
          </a:prstGeom>
          <a:solidFill>
            <a:srgbClr val="ff9900"/>
          </a:solidFill>
          <a:ln w="12600">
            <a:solidFill>
              <a:srgbClr val="ffffcc"/>
            </a:solidFill>
            <a:miter/>
          </a:ln>
        </p:spPr>
        <p:style>
          <a:lnRef idx="0"/>
          <a:fillRef idx="0"/>
          <a:effectRef idx="0"/>
          <a:fontRef idx="minor"/>
        </p:style>
        <p:txBody>
          <a:bodyPr lIns="90360" rIns="90360" tIns="44280" bIns="44280" anchor="t">
            <a:spAutoFit/>
          </a:bodyPr>
          <a:p>
            <a:pPr>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ffffcc"/>
                </a:solidFill>
                <a:effectLst/>
                <a:uFillTx/>
                <a:latin typeface="Tahoma"/>
              </a:rPr>
              <a:t>File named after the date of the profile. Extension is “DLP.”</a:t>
            </a:r>
            <a:endParaRPr b="0" lang="en-US" sz="1400" strike="noStrike" u="none">
              <a:solidFill>
                <a:srgbClr val="ffffcc"/>
              </a:solidFill>
              <a:effectLst/>
              <a:uFillTx/>
              <a:latin typeface="Tahoma"/>
            </a:endParaRPr>
          </a:p>
        </p:txBody>
      </p:sp>
      <p:sp>
        <p:nvSpPr>
          <p:cNvPr id="993" name=""/>
          <p:cNvSpPr/>
          <p:nvPr/>
        </p:nvSpPr>
        <p:spPr>
          <a:xfrm flipH="1">
            <a:off x="2973240" y="2668680"/>
            <a:ext cx="3122640" cy="1598400"/>
          </a:xfrm>
          <a:prstGeom prst="line">
            <a:avLst/>
          </a:prstGeom>
          <a:ln w="12600">
            <a:solidFill>
              <a:srgbClr val="ffffcc"/>
            </a:solidFill>
            <a:miter/>
            <a:tailEnd len="lg"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94" name=""/>
          <p:cNvSpPr/>
          <p:nvPr/>
        </p:nvSpPr>
        <p:spPr>
          <a:xfrm flipH="1">
            <a:off x="4344840" y="3659040"/>
            <a:ext cx="1751040" cy="912960"/>
          </a:xfrm>
          <a:prstGeom prst="line">
            <a:avLst/>
          </a:prstGeom>
          <a:ln w="12600">
            <a:solidFill>
              <a:srgbClr val="ffffcc"/>
            </a:solidFill>
            <a:miter/>
            <a:tailEnd len="lg"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
        <p:nvSpPr>
          <p:cNvPr id="995" name=""/>
          <p:cNvSpPr/>
          <p:nvPr/>
        </p:nvSpPr>
        <p:spPr>
          <a:xfrm flipH="1">
            <a:off x="5259240" y="4954680"/>
            <a:ext cx="836640" cy="379440"/>
          </a:xfrm>
          <a:prstGeom prst="line">
            <a:avLst/>
          </a:prstGeom>
          <a:ln w="12600">
            <a:solidFill>
              <a:srgbClr val="ffffcc"/>
            </a:solidFill>
            <a:miter/>
            <a:tailEnd len="lg" type="stealth" w="med"/>
          </a:ln>
        </p:spPr>
        <p:style>
          <a:lnRef idx="0"/>
          <a:fillRef idx="0"/>
          <a:effectRef idx="0"/>
          <a:fontRef idx="minor"/>
        </p:style>
        <p:txBody>
          <a:bodyPr lIns="90000" rIns="90000" tIns="46800" bIns="46800" anchor="ctr">
            <a:noAutofit/>
          </a:bodyPr>
          <a:p>
            <a:endParaRPr b="0" lang="en-US" sz="24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996"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997"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998"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PG&amp;E’s Dynamic Load Profiles</a:t>
            </a:r>
            <a:endParaRPr b="0" i="1" lang="en-US" sz="4400" strike="noStrike" u="none">
              <a:solidFill>
                <a:srgbClr val="ffcc66"/>
              </a:solidFill>
              <a:effectLst/>
              <a:uFillTx/>
              <a:latin typeface="Tahoma"/>
            </a:endParaRPr>
          </a:p>
        </p:txBody>
      </p:sp>
      <p:pic>
        <p:nvPicPr>
          <p:cNvPr id="999" name="" descr=""/>
          <p:cNvPicPr/>
          <p:nvPr/>
        </p:nvPicPr>
        <p:blipFill>
          <a:blip r:embed="rId1"/>
          <a:stretch/>
        </p:blipFill>
        <p:spPr>
          <a:xfrm>
            <a:off x="1371600" y="2819520"/>
            <a:ext cx="6184800" cy="3714480"/>
          </a:xfrm>
          <a:prstGeom prst="rect">
            <a:avLst/>
          </a:prstGeom>
          <a:noFill/>
          <a:ln w="0">
            <a:noFill/>
          </a:ln>
        </p:spPr>
      </p:pic>
      <p:sp>
        <p:nvSpPr>
          <p:cNvPr id="1000" name="PlaceHolder 2"/>
          <p:cNvSpPr>
            <a:spLocks noGrp="1"/>
          </p:cNvSpPr>
          <p:nvPr>
            <p:ph/>
          </p:nvPr>
        </p:nvSpPr>
        <p:spPr>
          <a:xfrm>
            <a:off x="838080" y="1676160"/>
            <a:ext cx="7391520" cy="990360"/>
          </a:xfrm>
          <a:prstGeom prst="rect">
            <a:avLst/>
          </a:prstGeom>
          <a:noFill/>
          <a:ln w="0">
            <a:noFill/>
          </a:ln>
        </p:spPr>
        <p:txBody>
          <a:bodyPr lIns="90360" rIns="90360" tIns="44280" bIns="44280" anchor="t">
            <a:normAutofit fontScale="85000"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DLP file opened directly from the browser </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cc"/>
        </a:solidFill>
      </p:bgPr>
    </p:bg>
    <p:spTree>
      <p:nvGrpSpPr>
        <p:cNvPr id="1" name=""/>
        <p:cNvGrpSpPr/>
        <p:nvPr/>
      </p:nvGrpSpPr>
      <p:grpSpPr>
        <a:xfrm>
          <a:off x="0" y="0"/>
          <a:ext cx="0" cy="0"/>
          <a:chOff x="0" y="0"/>
          <a:chExt cx="0" cy="0"/>
        </a:xfrm>
      </p:grpSpPr>
      <p:sp>
        <p:nvSpPr>
          <p:cNvPr id="1001"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1002"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003"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000000"/>
                </a:solidFill>
                <a:effectLst/>
                <a:uFillTx/>
                <a:latin typeface="Tahoma"/>
              </a:rPr>
              <a:t>PG&amp;E’s Dynamic Load Profiles</a:t>
            </a:r>
            <a:endParaRPr b="0" i="1" lang="en-US" sz="4400" strike="noStrike" u="none">
              <a:solidFill>
                <a:srgbClr val="ffcc66"/>
              </a:solidFill>
              <a:effectLst/>
              <a:uFillTx/>
              <a:latin typeface="Tahoma"/>
            </a:endParaRPr>
          </a:p>
        </p:txBody>
      </p:sp>
      <p:pic>
        <p:nvPicPr>
          <p:cNvPr id="1004" name="" descr=""/>
          <p:cNvPicPr/>
          <p:nvPr/>
        </p:nvPicPr>
        <p:blipFill>
          <a:blip r:embed="rId1"/>
          <a:stretch/>
        </p:blipFill>
        <p:spPr>
          <a:xfrm>
            <a:off x="685800" y="2590920"/>
            <a:ext cx="7826400" cy="2950920"/>
          </a:xfrm>
          <a:prstGeom prst="rect">
            <a:avLst/>
          </a:prstGeom>
          <a:noFill/>
          <a:ln w="0">
            <a:noFill/>
          </a:ln>
        </p:spPr>
      </p:pic>
      <p:sp>
        <p:nvSpPr>
          <p:cNvPr id="1005" name="PlaceHolder 2"/>
          <p:cNvSpPr>
            <a:spLocks noGrp="1"/>
          </p:cNvSpPr>
          <p:nvPr>
            <p:ph/>
          </p:nvPr>
        </p:nvSpPr>
        <p:spPr>
          <a:xfrm>
            <a:off x="838080" y="1676160"/>
            <a:ext cx="7391520" cy="685800"/>
          </a:xfrm>
          <a:prstGeom prst="rect">
            <a:avLst/>
          </a:prstGeom>
          <a:noFill/>
          <a:ln w="0">
            <a:noFill/>
          </a:ln>
        </p:spPr>
        <p:txBody>
          <a:bodyPr lIns="90360" rIns="90360" tIns="44280" bIns="442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ahoma"/>
              </a:rPr>
              <a:t>DLP file opened in Excel</a:t>
            </a:r>
            <a:r>
              <a:rPr b="0" lang="en-US" sz="3200" strike="noStrike" u="none">
                <a:solidFill>
                  <a:srgbClr val="ffffcc"/>
                </a:solidFill>
                <a:effectLst/>
                <a:uFillTx/>
                <a:latin typeface="Tahoma"/>
              </a:rPr>
              <a:t> </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06"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1007"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008" name="PlaceHolder 1"/>
          <p:cNvSpPr>
            <a:spLocks noGrp="1"/>
          </p:cNvSpPr>
          <p:nvPr>
            <p:ph type="title"/>
          </p:nvPr>
        </p:nvSpPr>
        <p:spPr>
          <a:xfrm>
            <a:off x="685800" y="38052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Web</a:t>
            </a:r>
            <a:r>
              <a:rPr b="0" i="1" lang="en-US" sz="4400" strike="noStrike" u="none">
                <a:solidFill>
                  <a:srgbClr val="ffcc66"/>
                </a:solidFill>
                <a:effectLst/>
                <a:uFillTx/>
                <a:latin typeface="Tahoma"/>
              </a:rPr>
              <a:t> </a:t>
            </a:r>
            <a:r>
              <a:rPr b="1" i="1" lang="en-US" sz="4400" strike="noStrike" u="none">
                <a:solidFill>
                  <a:srgbClr val="ffcc66"/>
                </a:solidFill>
                <a:effectLst/>
                <a:uFillTx/>
                <a:latin typeface="Tahoma"/>
              </a:rPr>
              <a:t>Site</a:t>
            </a:r>
            <a:endParaRPr b="0" i="1" lang="en-US" sz="4400" strike="noStrike" u="none">
              <a:solidFill>
                <a:srgbClr val="ffcc66"/>
              </a:solidFill>
              <a:effectLst/>
              <a:uFillTx/>
              <a:latin typeface="Tahoma"/>
            </a:endParaRPr>
          </a:p>
        </p:txBody>
      </p:sp>
      <p:sp>
        <p:nvSpPr>
          <p:cNvPr id="1009" name="PlaceHolder 2"/>
          <p:cNvSpPr>
            <a:spLocks noGrp="1"/>
          </p:cNvSpPr>
          <p:nvPr>
            <p:ph/>
          </p:nvPr>
        </p:nvSpPr>
        <p:spPr>
          <a:xfrm>
            <a:off x="685800" y="1600200"/>
            <a:ext cx="7772400" cy="533520"/>
          </a:xfrm>
          <a:prstGeom prst="rect">
            <a:avLst/>
          </a:prstGeom>
          <a:noFill/>
          <a:ln w="0">
            <a:noFill/>
          </a:ln>
        </p:spPr>
        <p:txBody>
          <a:bodyPr lIns="90360" rIns="90360" tIns="44280" bIns="44280" anchor="t">
            <a:normAutofit fontScale="85000" lnSpcReduction="9999"/>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www.pge.com/profiles</a:t>
            </a:r>
            <a:endParaRPr b="0" lang="en-US" sz="3200" strike="noStrike" u="none">
              <a:solidFill>
                <a:srgbClr val="ffffcc"/>
              </a:solidFill>
              <a:effectLst/>
              <a:uFillTx/>
              <a:latin typeface="Tahoma"/>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ffffcc"/>
              </a:solidFill>
              <a:effectLst/>
              <a:uFillTx/>
              <a:latin typeface="Tahoma"/>
            </a:endParaRPr>
          </a:p>
        </p:txBody>
      </p:sp>
      <p:pic>
        <p:nvPicPr>
          <p:cNvPr id="1010" name="" descr=""/>
          <p:cNvPicPr/>
          <p:nvPr/>
        </p:nvPicPr>
        <p:blipFill>
          <a:blip r:embed="rId1"/>
          <a:stretch/>
        </p:blipFill>
        <p:spPr>
          <a:xfrm>
            <a:off x="1523880" y="2286000"/>
            <a:ext cx="6108840" cy="4402080"/>
          </a:xfrm>
          <a:prstGeom prst="rect">
            <a:avLst/>
          </a:prstGeom>
          <a:noFill/>
          <a:ln w="0">
            <a:noFill/>
          </a:ln>
        </p:spPr>
      </p:pic>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11"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1012"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013" name="PlaceHolder 1"/>
          <p:cNvSpPr>
            <a:spLocks noGrp="1"/>
          </p:cNvSpPr>
          <p:nvPr>
            <p:ph type="title"/>
          </p:nvPr>
        </p:nvSpPr>
        <p:spPr>
          <a:xfrm>
            <a:off x="685800" y="762120"/>
            <a:ext cx="7772400" cy="76176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4400" strike="noStrike" u="none">
                <a:solidFill>
                  <a:srgbClr val="ffcc66"/>
                </a:solidFill>
                <a:effectLst/>
                <a:uFillTx/>
                <a:latin typeface="Tahoma"/>
              </a:rPr>
              <a:t>Web Site</a:t>
            </a:r>
            <a:endParaRPr b="0" i="1" lang="en-US" sz="4400" strike="noStrike" u="none">
              <a:solidFill>
                <a:srgbClr val="ffcc66"/>
              </a:solidFill>
              <a:effectLst/>
              <a:uFillTx/>
              <a:latin typeface="Tahoma"/>
            </a:endParaRPr>
          </a:p>
        </p:txBody>
      </p:sp>
      <p:sp>
        <p:nvSpPr>
          <p:cNvPr id="1014" name="PlaceHolder 2"/>
          <p:cNvSpPr>
            <a:spLocks noGrp="1"/>
          </p:cNvSpPr>
          <p:nvPr>
            <p:ph/>
          </p:nvPr>
        </p:nvSpPr>
        <p:spPr>
          <a:xfrm>
            <a:off x="2133360" y="1828800"/>
            <a:ext cx="6553080" cy="5029200"/>
          </a:xfrm>
          <a:prstGeom prst="rect">
            <a:avLst/>
          </a:prstGeom>
          <a:noFill/>
          <a:ln w="0">
            <a:noFill/>
          </a:ln>
        </p:spPr>
        <p:txBody>
          <a:bodyPr lIns="90360" rIns="90360" tIns="44280" bIns="44280" anchor="t">
            <a:normAutofit/>
          </a:bodyPr>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Link to our DLP web page - www.mads.pge.com/profiles</a:t>
            </a:r>
            <a:endParaRPr b="0" lang="en-US" sz="2800" strike="noStrike" u="none">
              <a:solidFill>
                <a:srgbClr val="ffffcc"/>
              </a:solidFill>
              <a:effectLst/>
              <a:uFillTx/>
              <a:latin typeface="Tahoma"/>
            </a:endParaRPr>
          </a:p>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Annual Static Load Profiles for all customer classes for 1998, 1999, and 2000</a:t>
            </a:r>
            <a:endParaRPr b="0" lang="en-US" sz="2800" strike="noStrike" u="none">
              <a:solidFill>
                <a:srgbClr val="ffffcc"/>
              </a:solidFill>
              <a:effectLst/>
              <a:uFillTx/>
              <a:latin typeface="Tahoma"/>
            </a:endParaRPr>
          </a:p>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Description of the Static Load Profiling estimation process </a:t>
            </a:r>
            <a:endParaRPr b="0" lang="en-US" sz="2800" strike="noStrike" u="none">
              <a:solidFill>
                <a:srgbClr val="ffffcc"/>
              </a:solidFill>
              <a:effectLst/>
              <a:uFillTx/>
              <a:latin typeface="Tahoma"/>
            </a:endParaRPr>
          </a:p>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Annual Estimated Consumption by class (kWh per customer)</a:t>
            </a:r>
            <a:endParaRPr b="0" lang="en-US" sz="2800" strike="noStrike" u="none">
              <a:solidFill>
                <a:srgbClr val="ffffcc"/>
              </a:solidFill>
              <a:effectLst/>
              <a:uFillTx/>
              <a:latin typeface="Tahoma"/>
            </a:endParaRPr>
          </a:p>
          <a:p>
            <a:pPr marL="343080" indent="-34308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And more ...</a:t>
            </a:r>
            <a:endParaRPr b="0" lang="en-US" sz="2800" strike="noStrike" u="none">
              <a:solidFill>
                <a:srgbClr val="ffffcc"/>
              </a:solidFill>
              <a:effectLst/>
              <a:uFillTx/>
              <a:latin typeface="Tahoma"/>
            </a:endParaRPr>
          </a:p>
          <a:p>
            <a:pPr marL="34308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15" name=""/>
          <p:cNvSpPr/>
          <p:nvPr/>
        </p:nvSpPr>
        <p:spPr>
          <a:xfrm>
            <a:off x="685800" y="6248520"/>
            <a:ext cx="1905120" cy="457200"/>
          </a:xfrm>
          <a:prstGeom prst="rect">
            <a:avLst/>
          </a:prstGeom>
          <a:noFill/>
          <a:ln w="0">
            <a:noFill/>
          </a:ln>
        </p:spPr>
        <p:style>
          <a:lnRef idx="0"/>
          <a:fillRef idx="0"/>
          <a:effectRef idx="0"/>
          <a:fontRef idx="minor"/>
        </p:style>
        <p:txBody>
          <a:bodyPr wrap="none" lIns="91800" rIns="91800" anchor="ctr">
            <a:noAutofit/>
          </a:bodyPr>
          <a:p>
            <a:endParaRPr b="0" lang="en-US" sz="2400" strike="noStrike" u="none">
              <a:solidFill>
                <a:srgbClr val="ffffcc"/>
              </a:solidFill>
              <a:effectLst/>
              <a:uFillTx/>
              <a:latin typeface="Tahoma"/>
            </a:endParaRPr>
          </a:p>
        </p:txBody>
      </p:sp>
      <p:sp>
        <p:nvSpPr>
          <p:cNvPr id="1016" name=""/>
          <p:cNvSpPr/>
          <p:nvPr/>
        </p:nvSpPr>
        <p:spPr>
          <a:xfrm>
            <a:off x="3124080" y="6248520"/>
            <a:ext cx="2895840" cy="4572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ffffcc"/>
              </a:solidFill>
              <a:effectLst/>
              <a:uFillTx/>
              <a:latin typeface="Tahoma"/>
            </a:endParaRPr>
          </a:p>
        </p:txBody>
      </p:sp>
      <p:sp>
        <p:nvSpPr>
          <p:cNvPr id="1017" name="PlaceHolder 1"/>
          <p:cNvSpPr>
            <a:spLocks noGrp="1"/>
          </p:cNvSpPr>
          <p:nvPr>
            <p:ph type="title"/>
          </p:nvPr>
        </p:nvSpPr>
        <p:spPr>
          <a:xfrm>
            <a:off x="685800" y="1447560"/>
            <a:ext cx="7772400" cy="1143000"/>
          </a:xfrm>
          <a:prstGeom prst="rect">
            <a:avLst/>
          </a:prstGeom>
          <a:noFill/>
          <a:ln w="0">
            <a:noFill/>
          </a:ln>
        </p:spPr>
        <p:txBody>
          <a:bodyPr lIns="90360" rIns="90360" tIns="44280" bIns="442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400" strike="noStrike" u="none">
                <a:solidFill>
                  <a:srgbClr val="ffcc66"/>
                </a:solidFill>
                <a:effectLst/>
                <a:uFillTx/>
                <a:latin typeface="Tahoma"/>
              </a:rPr>
              <a:t>ISO Settlements Overview</a:t>
            </a:r>
            <a:endParaRPr b="0" i="1" lang="en-US" sz="4400" strike="noStrike" u="none">
              <a:solidFill>
                <a:srgbClr val="ffcc66"/>
              </a:solidFill>
              <a:effectLst/>
              <a:uFillTx/>
              <a:latin typeface="Tahoma"/>
            </a:endParaRPr>
          </a:p>
        </p:txBody>
      </p:sp>
      <p:sp>
        <p:nvSpPr>
          <p:cNvPr id="1018" name="PlaceHolder 2"/>
          <p:cNvSpPr>
            <a:spLocks noGrp="1"/>
          </p:cNvSpPr>
          <p:nvPr>
            <p:ph type="subTitle"/>
          </p:nvPr>
        </p:nvSpPr>
        <p:spPr>
          <a:xfrm>
            <a:off x="1371600" y="3809880"/>
            <a:ext cx="6400800" cy="2362320"/>
          </a:xfrm>
          <a:prstGeom prst="rect">
            <a:avLst/>
          </a:prstGeom>
          <a:noFill/>
          <a:ln w="0">
            <a:noFill/>
          </a:ln>
        </p:spPr>
        <p:txBody>
          <a:bodyPr lIns="90360" rIns="90360" tIns="44280" bIns="44280" anchor="t">
            <a:noAutofit/>
          </a:bodyPr>
          <a:p>
            <a:pPr marL="343080" indent="-34308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ffcc"/>
                </a:solidFill>
                <a:effectLst/>
                <a:uFillTx/>
                <a:latin typeface="Tahoma"/>
              </a:rPr>
              <a:t>Cathy Young</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1019" name="PlaceHolder 1"/>
          <p:cNvSpPr>
            <a:spLocks noGrp="1"/>
          </p:cNvSpPr>
          <p:nvPr>
            <p:ph type="title"/>
          </p:nvPr>
        </p:nvSpPr>
        <p:spPr>
          <a:xfrm>
            <a:off x="685800" y="609120"/>
            <a:ext cx="7772400" cy="1143000"/>
          </a:xfrm>
          <a:prstGeom prst="rect">
            <a:avLst/>
          </a:prstGeom>
          <a:noFill/>
          <a:ln w="0">
            <a:noFill/>
          </a:ln>
        </p:spPr>
        <p:txBody>
          <a:bodyPr lIns="92160" rIns="92160" tIns="46080" bIns="4608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800" strike="noStrike" u="none">
                <a:solidFill>
                  <a:srgbClr val="ffcc66"/>
                </a:solidFill>
                <a:effectLst/>
                <a:uFillTx/>
                <a:latin typeface="Tahoma"/>
              </a:rPr>
              <a:t>ISO Settlements Process Overview</a:t>
            </a:r>
            <a:endParaRPr b="0" i="1" lang="en-US" sz="4800" strike="noStrike" u="none">
              <a:solidFill>
                <a:srgbClr val="ffcc66"/>
              </a:solidFill>
              <a:effectLst/>
              <a:uFillTx/>
              <a:latin typeface="Tahoma"/>
            </a:endParaRPr>
          </a:p>
        </p:txBody>
      </p:sp>
      <p:sp>
        <p:nvSpPr>
          <p:cNvPr id="1020" name="PlaceHolder 2"/>
          <p:cNvSpPr>
            <a:spLocks noGrp="1"/>
          </p:cNvSpPr>
          <p:nvPr>
            <p:ph/>
          </p:nvPr>
        </p:nvSpPr>
        <p:spPr>
          <a:xfrm>
            <a:off x="685440" y="1981080"/>
            <a:ext cx="8077320" cy="4114800"/>
          </a:xfrm>
          <a:prstGeom prst="rect">
            <a:avLst/>
          </a:prstGeom>
          <a:noFill/>
          <a:ln w="0">
            <a:noFill/>
          </a:ln>
        </p:spPr>
        <p:txBody>
          <a:bodyPr lIns="92160" rIns="92160" tIns="46080" bIns="46080" anchor="t">
            <a:normAutofit/>
          </a:bodyPr>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Settlement Charges</a:t>
            </a:r>
            <a:endParaRPr b="0" lang="en-US" sz="32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Categories</a:t>
            </a:r>
            <a:endParaRPr b="0" lang="en-US" sz="2800" strike="noStrike" u="none">
              <a:solidFill>
                <a:srgbClr val="ffffcc"/>
              </a:solidFill>
              <a:effectLst/>
              <a:uFillTx/>
              <a:latin typeface="Tahoma"/>
            </a:endParaRPr>
          </a:p>
          <a:p>
            <a:pPr lvl="1" marL="743040" indent="-285840">
              <a:spcBef>
                <a:spcPts val="700"/>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ffffcc"/>
                </a:solidFill>
                <a:effectLst/>
                <a:uFillTx/>
                <a:latin typeface="Tahoma"/>
              </a:rPr>
              <a:t>Definitions and descriptions of calculations</a:t>
            </a:r>
            <a:endParaRPr b="0" lang="en-US" sz="28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ISO Dispute Process</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Settlements Timeline</a:t>
            </a:r>
            <a:endParaRPr b="0" lang="en-US" sz="3200" strike="noStrike" u="none">
              <a:solidFill>
                <a:srgbClr val="ffffcc"/>
              </a:solidFill>
              <a:effectLst/>
              <a:uFillTx/>
              <a:latin typeface="Tahoma"/>
            </a:endParaRPr>
          </a:p>
          <a:p>
            <a:pPr marL="343080" indent="-343080">
              <a:spcBef>
                <a:spcPts val="799"/>
              </a:spcBef>
              <a:buClr>
                <a:srgbClr val="ffcc66"/>
              </a:buClr>
              <a:buFont typeface="Tahom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ffffcc"/>
                </a:solidFill>
                <a:effectLst/>
                <a:uFillTx/>
                <a:latin typeface="Tahoma"/>
              </a:rPr>
              <a:t>Best Practices</a:t>
            </a:r>
            <a:endParaRPr b="0" lang="en-US" sz="3200" strike="noStrike" u="none">
              <a:solidFill>
                <a:srgbClr val="ffffcc"/>
              </a:solidFill>
              <a:effectLst/>
              <a:uFillTx/>
              <a:latin typeface="Tahoma"/>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1435</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2000-08-11T14:05:40Z</dcterms:created>
  <dc:creator>Tiff Nelson</dc:creator>
  <dc:description/>
  <dc:language>en-US</dc:language>
  <cp:lastModifiedBy>george phillips</cp:lastModifiedBy>
  <cp:lastPrinted>2000-08-23T16:02:30Z</cp:lastPrinted>
  <dcterms:modified xsi:type="dcterms:W3CDTF">2000-08-28T16:54:35Z</dcterms:modified>
  <cp:revision>41</cp:revision>
  <dc:subject/>
  <dc:title>Forecasting/Scheduling</dc:title>
</cp:coreProperties>
</file>