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embeddings/oleObject1.bin" ContentType="application/vnd.openxmlformats-officedocument.oleObject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/>
  <p:notesSz cx="6973888" cy="92598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533520" y="838080"/>
            <a:ext cx="8534160" cy="5943600"/>
          </a:xfrm>
          <a:custGeom>
            <a:avLst/>
            <a:gdLst/>
            <a:ahLst/>
            <a:rect l="l" t="t" r="r" b="b"/>
            <a:pathLst>
              <a:path w="5376" h="3744">
                <a:moveTo>
                  <a:pt x="4992" y="0"/>
                </a:moveTo>
                <a:lnTo>
                  <a:pt x="5376" y="0"/>
                </a:lnTo>
                <a:lnTo>
                  <a:pt x="5376" y="3744"/>
                </a:lnTo>
                <a:lnTo>
                  <a:pt x="0" y="3744"/>
                </a:lnTo>
                <a:lnTo>
                  <a:pt x="0" y="3504"/>
                </a:lnTo>
                <a:lnTo>
                  <a:pt x="4992" y="3504"/>
                </a:lnTo>
                <a:lnTo>
                  <a:pt x="4992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328680" y="181080"/>
            <a:ext cx="7888320" cy="645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i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382680" y="1371600"/>
            <a:ext cx="7802640" cy="4819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375"/>
              </a:spcBef>
              <a:buClr>
                <a:srgbClr val="ff993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5240" indent="-338040">
              <a:spcBef>
                <a:spcPts val="1375"/>
              </a:spcBef>
              <a:buClr>
                <a:srgbClr val="ff9933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52440" indent="-338040">
              <a:spcBef>
                <a:spcPts val="1375"/>
              </a:spcBef>
              <a:buClr>
                <a:srgbClr val="ff993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09640" indent="-339480">
              <a:spcBef>
                <a:spcPts val="1375"/>
              </a:spcBef>
              <a:buClr>
                <a:srgbClr val="ff9933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5400" indent="-336600">
              <a:spcBef>
                <a:spcPts val="1375"/>
              </a:spcBef>
              <a:buClr>
                <a:srgbClr val="ff9933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165400" indent="-336600">
              <a:spcBef>
                <a:spcPts val="1375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165400" indent="-336600">
              <a:spcBef>
                <a:spcPts val="1375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>
            <a:off x="428760" y="914400"/>
            <a:ext cx="7543800" cy="0"/>
          </a:xfrm>
          <a:prstGeom prst="line">
            <a:avLst/>
          </a:prstGeom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"/>
          <p:cNvSpPr/>
          <p:nvPr/>
        </p:nvSpPr>
        <p:spPr>
          <a:xfrm>
            <a:off x="533520" y="987480"/>
            <a:ext cx="7543800" cy="0"/>
          </a:xfrm>
          <a:prstGeom prst="line">
            <a:avLst/>
          </a:prstGeom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"/>
          <p:cNvSpPr/>
          <p:nvPr/>
        </p:nvSpPr>
        <p:spPr>
          <a:xfrm>
            <a:off x="133200" y="6453360"/>
            <a:ext cx="320760" cy="320400"/>
          </a:xfrm>
          <a:prstGeom prst="ellipse">
            <a:avLst/>
          </a:prstGeom>
          <a:solidFill>
            <a:srgbClr val="ff993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sldNum" idx="1"/>
          </p:nvPr>
        </p:nvSpPr>
        <p:spPr>
          <a:xfrm>
            <a:off x="76320" y="6377040"/>
            <a:ext cx="4284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4F9B904-C28E-4808-B0E1-D4D592E0476B}" type="slidenum"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" name=""/>
          <p:cNvGrpSpPr/>
          <p:nvPr/>
        </p:nvGrpSpPr>
        <p:grpSpPr>
          <a:xfrm>
            <a:off x="550800" y="836640"/>
            <a:ext cx="8499600" cy="5943600"/>
            <a:chOff x="550800" y="836640"/>
            <a:chExt cx="8499600" cy="5943600"/>
          </a:xfrm>
        </p:grpSpPr>
        <p:sp>
          <p:nvSpPr>
            <p:cNvPr id="8" name=""/>
            <p:cNvSpPr/>
            <p:nvPr/>
          </p:nvSpPr>
          <p:spPr>
            <a:xfrm>
              <a:off x="550800" y="836640"/>
              <a:ext cx="8499600" cy="5943600"/>
            </a:xfrm>
            <a:custGeom>
              <a:avLst/>
              <a:gdLst/>
              <a:ahLst/>
              <a:rect l="l" t="t" r="r" b="b"/>
              <a:pathLst>
                <a:path w="16062" h="11232">
                  <a:moveTo>
                    <a:pt x="15146" y="0"/>
                  </a:moveTo>
                  <a:lnTo>
                    <a:pt x="15907" y="0"/>
                  </a:lnTo>
                  <a:lnTo>
                    <a:pt x="15926" y="4"/>
                  </a:lnTo>
                  <a:lnTo>
                    <a:pt x="15943" y="10"/>
                  </a:lnTo>
                  <a:lnTo>
                    <a:pt x="15959" y="17"/>
                  </a:lnTo>
                  <a:lnTo>
                    <a:pt x="15974" y="25"/>
                  </a:lnTo>
                  <a:lnTo>
                    <a:pt x="15987" y="34"/>
                  </a:lnTo>
                  <a:lnTo>
                    <a:pt x="15999" y="43"/>
                  </a:lnTo>
                  <a:lnTo>
                    <a:pt x="16009" y="53"/>
                  </a:lnTo>
                  <a:lnTo>
                    <a:pt x="16019" y="64"/>
                  </a:lnTo>
                  <a:lnTo>
                    <a:pt x="16027" y="75"/>
                  </a:lnTo>
                  <a:lnTo>
                    <a:pt x="16035" y="86"/>
                  </a:lnTo>
                  <a:lnTo>
                    <a:pt x="16042" y="98"/>
                  </a:lnTo>
                  <a:lnTo>
                    <a:pt x="16047" y="109"/>
                  </a:lnTo>
                  <a:lnTo>
                    <a:pt x="16052" y="121"/>
                  </a:lnTo>
                  <a:lnTo>
                    <a:pt x="16056" y="134"/>
                  </a:lnTo>
                  <a:lnTo>
                    <a:pt x="16060" y="145"/>
                  </a:lnTo>
                  <a:lnTo>
                    <a:pt x="16062" y="156"/>
                  </a:lnTo>
                  <a:lnTo>
                    <a:pt x="16062" y="1518"/>
                  </a:lnTo>
                  <a:lnTo>
                    <a:pt x="16062" y="2879"/>
                  </a:lnTo>
                  <a:lnTo>
                    <a:pt x="16062" y="4242"/>
                  </a:lnTo>
                  <a:lnTo>
                    <a:pt x="16062" y="5603"/>
                  </a:lnTo>
                  <a:lnTo>
                    <a:pt x="16062" y="6965"/>
                  </a:lnTo>
                  <a:lnTo>
                    <a:pt x="16062" y="8327"/>
                  </a:lnTo>
                  <a:lnTo>
                    <a:pt x="16062" y="9689"/>
                  </a:lnTo>
                  <a:lnTo>
                    <a:pt x="16062" y="11050"/>
                  </a:lnTo>
                  <a:lnTo>
                    <a:pt x="16057" y="11067"/>
                  </a:lnTo>
                  <a:lnTo>
                    <a:pt x="16049" y="11083"/>
                  </a:lnTo>
                  <a:lnTo>
                    <a:pt x="16039" y="11099"/>
                  </a:lnTo>
                  <a:lnTo>
                    <a:pt x="16028" y="11116"/>
                  </a:lnTo>
                  <a:lnTo>
                    <a:pt x="16016" y="11132"/>
                  </a:lnTo>
                  <a:lnTo>
                    <a:pt x="16002" y="11146"/>
                  </a:lnTo>
                  <a:lnTo>
                    <a:pt x="15987" y="11160"/>
                  </a:lnTo>
                  <a:lnTo>
                    <a:pt x="15971" y="11173"/>
                  </a:lnTo>
                  <a:lnTo>
                    <a:pt x="15954" y="11185"/>
                  </a:lnTo>
                  <a:lnTo>
                    <a:pt x="15935" y="11196"/>
                  </a:lnTo>
                  <a:lnTo>
                    <a:pt x="15918" y="11206"/>
                  </a:lnTo>
                  <a:lnTo>
                    <a:pt x="15900" y="11214"/>
                  </a:lnTo>
                  <a:lnTo>
                    <a:pt x="15881" y="11221"/>
                  </a:lnTo>
                  <a:lnTo>
                    <a:pt x="15863" y="11227"/>
                  </a:lnTo>
                  <a:lnTo>
                    <a:pt x="15846" y="11230"/>
                  </a:lnTo>
                  <a:lnTo>
                    <a:pt x="15828" y="11232"/>
                  </a:lnTo>
                  <a:lnTo>
                    <a:pt x="225" y="11230"/>
                  </a:lnTo>
                  <a:lnTo>
                    <a:pt x="224" y="11227"/>
                  </a:lnTo>
                  <a:lnTo>
                    <a:pt x="222" y="11224"/>
                  </a:lnTo>
                  <a:lnTo>
                    <a:pt x="219" y="11222"/>
                  </a:lnTo>
                  <a:lnTo>
                    <a:pt x="215" y="11220"/>
                  </a:lnTo>
                  <a:lnTo>
                    <a:pt x="205" y="11216"/>
                  </a:lnTo>
                  <a:lnTo>
                    <a:pt x="191" y="11213"/>
                  </a:lnTo>
                  <a:lnTo>
                    <a:pt x="176" y="11209"/>
                  </a:lnTo>
                  <a:lnTo>
                    <a:pt x="158" y="11203"/>
                  </a:lnTo>
                  <a:lnTo>
                    <a:pt x="149" y="11199"/>
                  </a:lnTo>
                  <a:lnTo>
                    <a:pt x="139" y="11195"/>
                  </a:lnTo>
                  <a:lnTo>
                    <a:pt x="129" y="11190"/>
                  </a:lnTo>
                  <a:lnTo>
                    <a:pt x="119" y="11184"/>
                  </a:lnTo>
                  <a:lnTo>
                    <a:pt x="108" y="11177"/>
                  </a:lnTo>
                  <a:lnTo>
                    <a:pt x="98" y="11169"/>
                  </a:lnTo>
                  <a:lnTo>
                    <a:pt x="89" y="11159"/>
                  </a:lnTo>
                  <a:lnTo>
                    <a:pt x="79" y="11149"/>
                  </a:lnTo>
                  <a:lnTo>
                    <a:pt x="69" y="11137"/>
                  </a:lnTo>
                  <a:lnTo>
                    <a:pt x="60" y="11124"/>
                  </a:lnTo>
                  <a:lnTo>
                    <a:pt x="51" y="11109"/>
                  </a:lnTo>
                  <a:lnTo>
                    <a:pt x="43" y="11091"/>
                  </a:lnTo>
                  <a:lnTo>
                    <a:pt x="35" y="11073"/>
                  </a:lnTo>
                  <a:lnTo>
                    <a:pt x="28" y="11053"/>
                  </a:lnTo>
                  <a:lnTo>
                    <a:pt x="21" y="11031"/>
                  </a:lnTo>
                  <a:lnTo>
                    <a:pt x="15" y="11007"/>
                  </a:lnTo>
                  <a:lnTo>
                    <a:pt x="10" y="10981"/>
                  </a:lnTo>
                  <a:lnTo>
                    <a:pt x="6" y="10952"/>
                  </a:lnTo>
                  <a:lnTo>
                    <a:pt x="2" y="10922"/>
                  </a:lnTo>
                  <a:lnTo>
                    <a:pt x="0" y="10888"/>
                  </a:lnTo>
                  <a:lnTo>
                    <a:pt x="2" y="10864"/>
                  </a:lnTo>
                  <a:lnTo>
                    <a:pt x="5" y="10840"/>
                  </a:lnTo>
                  <a:lnTo>
                    <a:pt x="9" y="10819"/>
                  </a:lnTo>
                  <a:lnTo>
                    <a:pt x="13" y="10799"/>
                  </a:lnTo>
                  <a:lnTo>
                    <a:pt x="18" y="10780"/>
                  </a:lnTo>
                  <a:lnTo>
                    <a:pt x="24" y="10763"/>
                  </a:lnTo>
                  <a:lnTo>
                    <a:pt x="30" y="10746"/>
                  </a:lnTo>
                  <a:lnTo>
                    <a:pt x="36" y="10731"/>
                  </a:lnTo>
                  <a:lnTo>
                    <a:pt x="43" y="10717"/>
                  </a:lnTo>
                  <a:lnTo>
                    <a:pt x="51" y="10704"/>
                  </a:lnTo>
                  <a:lnTo>
                    <a:pt x="58" y="10692"/>
                  </a:lnTo>
                  <a:lnTo>
                    <a:pt x="66" y="10681"/>
                  </a:lnTo>
                  <a:lnTo>
                    <a:pt x="75" y="10671"/>
                  </a:lnTo>
                  <a:lnTo>
                    <a:pt x="83" y="10661"/>
                  </a:lnTo>
                  <a:lnTo>
                    <a:pt x="92" y="10653"/>
                  </a:lnTo>
                  <a:lnTo>
                    <a:pt x="100" y="10645"/>
                  </a:lnTo>
                  <a:lnTo>
                    <a:pt x="119" y="10631"/>
                  </a:lnTo>
                  <a:lnTo>
                    <a:pt x="136" y="10620"/>
                  </a:lnTo>
                  <a:lnTo>
                    <a:pt x="153" y="10611"/>
                  </a:lnTo>
                  <a:lnTo>
                    <a:pt x="170" y="10604"/>
                  </a:lnTo>
                  <a:lnTo>
                    <a:pt x="198" y="10591"/>
                  </a:lnTo>
                  <a:lnTo>
                    <a:pt x="219" y="10583"/>
                  </a:lnTo>
                  <a:lnTo>
                    <a:pt x="14850" y="10580"/>
                  </a:lnTo>
                  <a:lnTo>
                    <a:pt x="14862" y="10579"/>
                  </a:lnTo>
                  <a:lnTo>
                    <a:pt x="14874" y="10578"/>
                  </a:lnTo>
                  <a:lnTo>
                    <a:pt x="14884" y="10576"/>
                  </a:lnTo>
                  <a:lnTo>
                    <a:pt x="14894" y="10574"/>
                  </a:lnTo>
                  <a:lnTo>
                    <a:pt x="14903" y="10571"/>
                  </a:lnTo>
                  <a:lnTo>
                    <a:pt x="14912" y="10568"/>
                  </a:lnTo>
                  <a:lnTo>
                    <a:pt x="14920" y="10564"/>
                  </a:lnTo>
                  <a:lnTo>
                    <a:pt x="14927" y="10560"/>
                  </a:lnTo>
                  <a:lnTo>
                    <a:pt x="14934" y="10556"/>
                  </a:lnTo>
                  <a:lnTo>
                    <a:pt x="14941" y="10552"/>
                  </a:lnTo>
                  <a:lnTo>
                    <a:pt x="14947" y="10547"/>
                  </a:lnTo>
                  <a:lnTo>
                    <a:pt x="14952" y="10541"/>
                  </a:lnTo>
                  <a:lnTo>
                    <a:pt x="14957" y="10536"/>
                  </a:lnTo>
                  <a:lnTo>
                    <a:pt x="14962" y="10530"/>
                  </a:lnTo>
                  <a:lnTo>
                    <a:pt x="14966" y="10524"/>
                  </a:lnTo>
                  <a:lnTo>
                    <a:pt x="14969" y="10517"/>
                  </a:lnTo>
                  <a:lnTo>
                    <a:pt x="14975" y="10504"/>
                  </a:lnTo>
                  <a:lnTo>
                    <a:pt x="14980" y="10489"/>
                  </a:lnTo>
                  <a:lnTo>
                    <a:pt x="14984" y="10474"/>
                  </a:lnTo>
                  <a:lnTo>
                    <a:pt x="14987" y="10457"/>
                  </a:lnTo>
                  <a:lnTo>
                    <a:pt x="14988" y="10440"/>
                  </a:lnTo>
                  <a:lnTo>
                    <a:pt x="14989" y="10422"/>
                  </a:lnTo>
                  <a:lnTo>
                    <a:pt x="14990" y="10404"/>
                  </a:lnTo>
                  <a:lnTo>
                    <a:pt x="14990" y="10385"/>
                  </a:lnTo>
                  <a:lnTo>
                    <a:pt x="14991" y="10041"/>
                  </a:lnTo>
                  <a:lnTo>
                    <a:pt x="14991" y="9195"/>
                  </a:lnTo>
                  <a:lnTo>
                    <a:pt x="14992" y="7964"/>
                  </a:lnTo>
                  <a:lnTo>
                    <a:pt x="14993" y="6465"/>
                  </a:lnTo>
                  <a:lnTo>
                    <a:pt x="14994" y="4816"/>
                  </a:lnTo>
                  <a:lnTo>
                    <a:pt x="14994" y="3133"/>
                  </a:lnTo>
                  <a:lnTo>
                    <a:pt x="14993" y="1535"/>
                  </a:lnTo>
                  <a:lnTo>
                    <a:pt x="14992" y="138"/>
                  </a:lnTo>
                  <a:lnTo>
                    <a:pt x="14998" y="120"/>
                  </a:lnTo>
                  <a:lnTo>
                    <a:pt x="15005" y="104"/>
                  </a:lnTo>
                  <a:lnTo>
                    <a:pt x="15013" y="90"/>
                  </a:lnTo>
                  <a:lnTo>
                    <a:pt x="15020" y="78"/>
                  </a:lnTo>
                  <a:lnTo>
                    <a:pt x="15029" y="66"/>
                  </a:lnTo>
                  <a:lnTo>
                    <a:pt x="15038" y="56"/>
                  </a:lnTo>
                  <a:lnTo>
                    <a:pt x="15047" y="46"/>
                  </a:lnTo>
                  <a:lnTo>
                    <a:pt x="15057" y="38"/>
                  </a:lnTo>
                  <a:lnTo>
                    <a:pt x="15067" y="31"/>
                  </a:lnTo>
                  <a:lnTo>
                    <a:pt x="15078" y="24"/>
                  </a:lnTo>
                  <a:lnTo>
                    <a:pt x="15088" y="19"/>
                  </a:lnTo>
                  <a:lnTo>
                    <a:pt x="15099" y="14"/>
                  </a:lnTo>
                  <a:lnTo>
                    <a:pt x="15122" y="6"/>
                  </a:lnTo>
                  <a:lnTo>
                    <a:pt x="15146" y="0"/>
                  </a:lnTo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" name=""/>
            <p:cNvSpPr/>
            <p:nvPr/>
          </p:nvSpPr>
          <p:spPr>
            <a:xfrm>
              <a:off x="2244600" y="6567480"/>
              <a:ext cx="82260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ctr" anchorCtr="1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© 2001 Enron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603360" y="6491160"/>
              <a:ext cx="206280" cy="200160"/>
            </a:xfrm>
            <a:prstGeom prst="roundRect">
              <a:avLst>
                <a:gd name="adj" fmla="val 16667"/>
              </a:avLst>
            </a:prstGeom>
            <a:noFill/>
            <a:ln w="12600">
              <a:solidFill>
                <a:srgbClr val="cdf5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" name=""/>
            <p:cNvSpPr/>
            <p:nvPr/>
          </p:nvSpPr>
          <p:spPr>
            <a:xfrm>
              <a:off x="851040" y="6491160"/>
              <a:ext cx="206280" cy="200160"/>
            </a:xfrm>
            <a:prstGeom prst="roundRect">
              <a:avLst>
                <a:gd name="adj" fmla="val 16667"/>
              </a:avLst>
            </a:prstGeom>
            <a:noFill/>
            <a:ln w="12600">
              <a:solidFill>
                <a:srgbClr val="ffb31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1108080" y="6491160"/>
              <a:ext cx="206280" cy="200160"/>
            </a:xfrm>
            <a:prstGeom prst="roundRect">
              <a:avLst>
                <a:gd name="adj" fmla="val 16667"/>
              </a:avLst>
            </a:prstGeom>
            <a:noFill/>
            <a:ln w="12600">
              <a:solidFill>
                <a:srgbClr val="ffb31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1368360" y="6491160"/>
              <a:ext cx="206280" cy="200160"/>
            </a:xfrm>
            <a:prstGeom prst="roundRect">
              <a:avLst>
                <a:gd name="adj" fmla="val 16667"/>
              </a:avLst>
            </a:prstGeom>
            <a:noFill/>
            <a:ln w="12600">
              <a:solidFill>
                <a:srgbClr val="ffb31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1625760" y="6491160"/>
              <a:ext cx="206280" cy="200160"/>
            </a:xfrm>
            <a:prstGeom prst="roundRect">
              <a:avLst>
                <a:gd name="adj" fmla="val 16667"/>
              </a:avLst>
            </a:prstGeom>
            <a:noFill/>
            <a:ln w="12600">
              <a:solidFill>
                <a:srgbClr val="ffb31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" name=""/>
            <p:cNvSpPr/>
            <p:nvPr/>
          </p:nvSpPr>
          <p:spPr>
            <a:xfrm>
              <a:off x="1876320" y="6491160"/>
              <a:ext cx="206640" cy="200160"/>
            </a:xfrm>
            <a:prstGeom prst="roundRect">
              <a:avLst>
                <a:gd name="adj" fmla="val 16667"/>
              </a:avLst>
            </a:prstGeom>
            <a:noFill/>
            <a:ln w="12600">
              <a:solidFill>
                <a:srgbClr val="ffb31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689040" y="6513480"/>
              <a:ext cx="46080" cy="46080"/>
            </a:xfrm>
            <a:prstGeom prst="diamond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3760" bIns="-23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" name=""/>
            <p:cNvSpPr/>
            <p:nvPr/>
          </p:nvSpPr>
          <p:spPr>
            <a:xfrm>
              <a:off x="736560" y="6513480"/>
              <a:ext cx="46080" cy="46080"/>
            </a:xfrm>
            <a:prstGeom prst="diamond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3760" bIns="-23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736560" y="6570720"/>
              <a:ext cx="46080" cy="45720"/>
            </a:xfrm>
            <a:prstGeom prst="diamond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3760" bIns="-23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682560" y="6570720"/>
              <a:ext cx="46080" cy="45720"/>
            </a:xfrm>
            <a:prstGeom prst="diamond">
              <a:avLst/>
            </a:prstGeom>
            <a:solidFill>
              <a:srgbClr val="479cd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3760" bIns="-23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631800" y="6570720"/>
              <a:ext cx="46080" cy="45720"/>
            </a:xfrm>
            <a:prstGeom prst="diamond">
              <a:avLst/>
            </a:prstGeom>
            <a:solidFill>
              <a:srgbClr val="ffb31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3760" bIns="-23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631800" y="6627600"/>
              <a:ext cx="46080" cy="46080"/>
            </a:xfrm>
            <a:prstGeom prst="diamond">
              <a:avLst/>
            </a:prstGeom>
            <a:solidFill>
              <a:srgbClr val="ffb31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3760" bIns="-23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2" name=""/>
            <p:cNvSpPr/>
            <p:nvPr/>
          </p:nvSpPr>
          <p:spPr>
            <a:xfrm>
              <a:off x="682560" y="6627600"/>
              <a:ext cx="46080" cy="46080"/>
            </a:xfrm>
            <a:prstGeom prst="diamond">
              <a:avLst/>
            </a:prstGeom>
            <a:solidFill>
              <a:srgbClr val="ffb31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3760" bIns="-23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3" name=""/>
            <p:cNvSpPr/>
            <p:nvPr/>
          </p:nvSpPr>
          <p:spPr>
            <a:xfrm>
              <a:off x="8369280" y="1692000"/>
              <a:ext cx="268200" cy="276480"/>
            </a:xfrm>
            <a:custGeom>
              <a:avLst/>
              <a:gdLst>
                <a:gd name="textAreaLeft" fmla="*/ 12960 w 268200"/>
                <a:gd name="textAreaRight" fmla="*/ 255240 w 268200"/>
                <a:gd name="textAreaTop" fmla="*/ 12960 h 276480"/>
                <a:gd name="textAreaBottom" fmla="*/ 263520 h 276480"/>
              </a:gdLst>
              <a:ahLst/>
              <a:cxnLst/>
              <a:rect l="textAreaLeft" t="textAreaTop" r="textAreaRight" b="textAreaBottom"/>
              <a:pathLst>
                <a:path w="21600" h="22266">
                  <a:moveTo>
                    <a:pt x="3600" y="0"/>
                  </a:moveTo>
                  <a:arcTo wR="3600" hR="3600" stAng="16200000" swAng="-5400000"/>
                  <a:lnTo>
                    <a:pt x="0" y="18666"/>
                  </a:lnTo>
                  <a:arcTo wR="3600" hR="3600" stAng="10800000" swAng="-5400000"/>
                  <a:lnTo>
                    <a:pt x="18000" y="22266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2600">
              <a:solidFill>
                <a:srgbClr val="ffb31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8369280" y="2025360"/>
              <a:ext cx="268200" cy="276480"/>
            </a:xfrm>
            <a:custGeom>
              <a:avLst/>
              <a:gdLst>
                <a:gd name="textAreaLeft" fmla="*/ 12960 w 268200"/>
                <a:gd name="textAreaRight" fmla="*/ 255240 w 268200"/>
                <a:gd name="textAreaTop" fmla="*/ 12960 h 276480"/>
                <a:gd name="textAreaBottom" fmla="*/ 263520 h 276480"/>
              </a:gdLst>
              <a:ahLst/>
              <a:cxnLst/>
              <a:rect l="textAreaLeft" t="textAreaTop" r="textAreaRight" b="textAreaBottom"/>
              <a:pathLst>
                <a:path w="21600" h="22266">
                  <a:moveTo>
                    <a:pt x="3600" y="0"/>
                  </a:moveTo>
                  <a:arcTo wR="3600" hR="3600" stAng="16200000" swAng="-5400000"/>
                  <a:lnTo>
                    <a:pt x="0" y="18666"/>
                  </a:lnTo>
                  <a:arcTo wR="3600" hR="3600" stAng="10800000" swAng="-5400000"/>
                  <a:lnTo>
                    <a:pt x="18000" y="22266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2600">
              <a:solidFill>
                <a:srgbClr val="33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5" name=""/>
            <p:cNvSpPr/>
            <p:nvPr/>
          </p:nvSpPr>
          <p:spPr>
            <a:xfrm>
              <a:off x="8369280" y="2347920"/>
              <a:ext cx="268200" cy="276120"/>
            </a:xfrm>
            <a:custGeom>
              <a:avLst/>
              <a:gdLst>
                <a:gd name="textAreaLeft" fmla="*/ 12960 w 268200"/>
                <a:gd name="textAreaRight" fmla="*/ 255240 w 268200"/>
                <a:gd name="textAreaTop" fmla="*/ 12960 h 276120"/>
                <a:gd name="textAreaBottom" fmla="*/ 263160 h 276120"/>
              </a:gdLst>
              <a:ahLst/>
              <a:cxnLst/>
              <a:rect l="textAreaLeft" t="textAreaTop" r="textAreaRight" b="textAreaBottom"/>
              <a:pathLst>
                <a:path w="21600" h="22237">
                  <a:moveTo>
                    <a:pt x="3600" y="0"/>
                  </a:moveTo>
                  <a:arcTo wR="3600" hR="3600" stAng="16200000" swAng="-5400000"/>
                  <a:lnTo>
                    <a:pt x="0" y="18637"/>
                  </a:lnTo>
                  <a:arcTo wR="3600" hR="3600" stAng="10800000" swAng="-5400000"/>
                  <a:lnTo>
                    <a:pt x="18000" y="22237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3399ff"/>
            </a:solidFill>
            <a:ln w="12600">
              <a:solidFill>
                <a:srgbClr val="33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6" name=""/>
            <p:cNvSpPr/>
            <p:nvPr/>
          </p:nvSpPr>
          <p:spPr>
            <a:xfrm>
              <a:off x="8736120" y="5294160"/>
              <a:ext cx="206280" cy="200160"/>
            </a:xfrm>
            <a:prstGeom prst="roundRect">
              <a:avLst>
                <a:gd name="adj" fmla="val 16667"/>
              </a:avLst>
            </a:prstGeom>
            <a:noFill/>
            <a:ln w="12600">
              <a:solidFill>
                <a:srgbClr val="ffb31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8736120" y="5541840"/>
              <a:ext cx="206280" cy="200160"/>
            </a:xfrm>
            <a:prstGeom prst="roundRect">
              <a:avLst>
                <a:gd name="adj" fmla="val 16667"/>
              </a:avLst>
            </a:prstGeom>
            <a:noFill/>
            <a:ln w="12600">
              <a:solidFill>
                <a:srgbClr val="ffb31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8" name=""/>
            <p:cNvSpPr/>
            <p:nvPr/>
          </p:nvSpPr>
          <p:spPr>
            <a:xfrm>
              <a:off x="8736120" y="5784840"/>
              <a:ext cx="206280" cy="199800"/>
            </a:xfrm>
            <a:prstGeom prst="roundRect">
              <a:avLst>
                <a:gd name="adj" fmla="val 16667"/>
              </a:avLst>
            </a:prstGeom>
            <a:noFill/>
            <a:ln w="12600">
              <a:solidFill>
                <a:srgbClr val="ffb31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9" name=""/>
            <p:cNvSpPr/>
            <p:nvPr/>
          </p:nvSpPr>
          <p:spPr>
            <a:xfrm>
              <a:off x="8736120" y="6018120"/>
              <a:ext cx="206280" cy="200160"/>
            </a:xfrm>
            <a:prstGeom prst="roundRect">
              <a:avLst>
                <a:gd name="adj" fmla="val 16667"/>
              </a:avLst>
            </a:prstGeom>
            <a:noFill/>
            <a:ln w="12600">
              <a:solidFill>
                <a:srgbClr val="ffb31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0" name=""/>
            <p:cNvSpPr/>
            <p:nvPr/>
          </p:nvSpPr>
          <p:spPr>
            <a:xfrm>
              <a:off x="8736120" y="6251400"/>
              <a:ext cx="206280" cy="200160"/>
            </a:xfrm>
            <a:prstGeom prst="roundRect">
              <a:avLst>
                <a:gd name="adj" fmla="val 16667"/>
              </a:avLst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1" name=""/>
            <p:cNvSpPr/>
            <p:nvPr/>
          </p:nvSpPr>
          <p:spPr>
            <a:xfrm>
              <a:off x="8736120" y="6253200"/>
              <a:ext cx="206280" cy="199800"/>
            </a:xfrm>
            <a:prstGeom prst="roundRect">
              <a:avLst>
                <a:gd name="adj" fmla="val 16667"/>
              </a:avLst>
            </a:prstGeom>
            <a:solidFill>
              <a:srgbClr val="339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2" name=""/>
            <p:cNvSpPr/>
            <p:nvPr/>
          </p:nvSpPr>
          <p:spPr>
            <a:xfrm>
              <a:off x="8740800" y="6491160"/>
              <a:ext cx="206280" cy="200160"/>
            </a:xfrm>
            <a:prstGeom prst="roundRect">
              <a:avLst>
                <a:gd name="adj" fmla="val 16667"/>
              </a:avLst>
            </a:prstGeom>
            <a:solidFill>
              <a:srgbClr val="ffb31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33" name=""/>
          <p:cNvGrpSpPr/>
          <p:nvPr/>
        </p:nvGrpSpPr>
        <p:grpSpPr>
          <a:xfrm>
            <a:off x="8466120" y="104760"/>
            <a:ext cx="716040" cy="601560"/>
            <a:chOff x="8466120" y="104760"/>
            <a:chExt cx="716040" cy="601560"/>
          </a:xfrm>
        </p:grpSpPr>
        <p:pic>
          <p:nvPicPr>
            <p:cNvPr id="34" name="ENE_C_WHI" descr=""/>
            <p:cNvPicPr/>
            <p:nvPr/>
          </p:nvPicPr>
          <p:blipFill>
            <a:blip r:embed="rId2"/>
            <a:stretch/>
          </p:blipFill>
          <p:spPr>
            <a:xfrm>
              <a:off x="8466120" y="104760"/>
              <a:ext cx="598680" cy="60156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35" name=""/>
            <p:cNvSpPr/>
            <p:nvPr/>
          </p:nvSpPr>
          <p:spPr>
            <a:xfrm>
              <a:off x="8945280" y="395280"/>
              <a:ext cx="236880" cy="18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9bff"/>
                  </a:solidFill>
                  <a:effectLst/>
                  <a:uFillTx/>
                  <a:latin typeface="Arial"/>
                </a:rPr>
                <a:t>®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"/>
          <p:cNvSpPr/>
          <p:nvPr/>
        </p:nvSpPr>
        <p:spPr>
          <a:xfrm>
            <a:off x="533520" y="838080"/>
            <a:ext cx="8534160" cy="5943600"/>
          </a:xfrm>
          <a:custGeom>
            <a:avLst/>
            <a:gdLst/>
            <a:ahLst/>
            <a:rect l="l" t="t" r="r" b="b"/>
            <a:pathLst>
              <a:path w="5376" h="3744">
                <a:moveTo>
                  <a:pt x="4992" y="0"/>
                </a:moveTo>
                <a:lnTo>
                  <a:pt x="5376" y="0"/>
                </a:lnTo>
                <a:lnTo>
                  <a:pt x="5376" y="3744"/>
                </a:lnTo>
                <a:lnTo>
                  <a:pt x="0" y="3744"/>
                </a:lnTo>
                <a:lnTo>
                  <a:pt x="0" y="3504"/>
                </a:lnTo>
                <a:lnTo>
                  <a:pt x="4992" y="3504"/>
                </a:lnTo>
                <a:lnTo>
                  <a:pt x="4992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685800" y="3669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"/>
          <p:cNvSpPr/>
          <p:nvPr/>
        </p:nvSpPr>
        <p:spPr>
          <a:xfrm>
            <a:off x="133200" y="6453360"/>
            <a:ext cx="320760" cy="320400"/>
          </a:xfrm>
          <a:prstGeom prst="ellipse">
            <a:avLst/>
          </a:prstGeom>
          <a:solidFill>
            <a:srgbClr val="ff993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39" name=""/>
          <p:cNvGrpSpPr/>
          <p:nvPr/>
        </p:nvGrpSpPr>
        <p:grpSpPr>
          <a:xfrm>
            <a:off x="550800" y="836640"/>
            <a:ext cx="8499600" cy="5943600"/>
            <a:chOff x="550800" y="836640"/>
            <a:chExt cx="8499600" cy="5943600"/>
          </a:xfrm>
        </p:grpSpPr>
        <p:sp>
          <p:nvSpPr>
            <p:cNvPr id="40" name=""/>
            <p:cNvSpPr/>
            <p:nvPr/>
          </p:nvSpPr>
          <p:spPr>
            <a:xfrm>
              <a:off x="550800" y="836640"/>
              <a:ext cx="8499600" cy="5943600"/>
            </a:xfrm>
            <a:custGeom>
              <a:avLst/>
              <a:gdLst/>
              <a:ahLst/>
              <a:rect l="l" t="t" r="r" b="b"/>
              <a:pathLst>
                <a:path w="16062" h="11232">
                  <a:moveTo>
                    <a:pt x="15146" y="0"/>
                  </a:moveTo>
                  <a:lnTo>
                    <a:pt x="15907" y="0"/>
                  </a:lnTo>
                  <a:lnTo>
                    <a:pt x="15926" y="4"/>
                  </a:lnTo>
                  <a:lnTo>
                    <a:pt x="15943" y="10"/>
                  </a:lnTo>
                  <a:lnTo>
                    <a:pt x="15959" y="17"/>
                  </a:lnTo>
                  <a:lnTo>
                    <a:pt x="15974" y="25"/>
                  </a:lnTo>
                  <a:lnTo>
                    <a:pt x="15987" y="34"/>
                  </a:lnTo>
                  <a:lnTo>
                    <a:pt x="15999" y="43"/>
                  </a:lnTo>
                  <a:lnTo>
                    <a:pt x="16009" y="53"/>
                  </a:lnTo>
                  <a:lnTo>
                    <a:pt x="16019" y="64"/>
                  </a:lnTo>
                  <a:lnTo>
                    <a:pt x="16027" y="75"/>
                  </a:lnTo>
                  <a:lnTo>
                    <a:pt x="16035" y="86"/>
                  </a:lnTo>
                  <a:lnTo>
                    <a:pt x="16042" y="98"/>
                  </a:lnTo>
                  <a:lnTo>
                    <a:pt x="16047" y="109"/>
                  </a:lnTo>
                  <a:lnTo>
                    <a:pt x="16052" y="121"/>
                  </a:lnTo>
                  <a:lnTo>
                    <a:pt x="16056" y="134"/>
                  </a:lnTo>
                  <a:lnTo>
                    <a:pt x="16060" y="145"/>
                  </a:lnTo>
                  <a:lnTo>
                    <a:pt x="16062" y="156"/>
                  </a:lnTo>
                  <a:lnTo>
                    <a:pt x="16062" y="1518"/>
                  </a:lnTo>
                  <a:lnTo>
                    <a:pt x="16062" y="2879"/>
                  </a:lnTo>
                  <a:lnTo>
                    <a:pt x="16062" y="4242"/>
                  </a:lnTo>
                  <a:lnTo>
                    <a:pt x="16062" y="5603"/>
                  </a:lnTo>
                  <a:lnTo>
                    <a:pt x="16062" y="6965"/>
                  </a:lnTo>
                  <a:lnTo>
                    <a:pt x="16062" y="8327"/>
                  </a:lnTo>
                  <a:lnTo>
                    <a:pt x="16062" y="9689"/>
                  </a:lnTo>
                  <a:lnTo>
                    <a:pt x="16062" y="11050"/>
                  </a:lnTo>
                  <a:lnTo>
                    <a:pt x="16057" y="11067"/>
                  </a:lnTo>
                  <a:lnTo>
                    <a:pt x="16049" y="11083"/>
                  </a:lnTo>
                  <a:lnTo>
                    <a:pt x="16039" y="11099"/>
                  </a:lnTo>
                  <a:lnTo>
                    <a:pt x="16028" y="11116"/>
                  </a:lnTo>
                  <a:lnTo>
                    <a:pt x="16016" y="11132"/>
                  </a:lnTo>
                  <a:lnTo>
                    <a:pt x="16002" y="11146"/>
                  </a:lnTo>
                  <a:lnTo>
                    <a:pt x="15987" y="11160"/>
                  </a:lnTo>
                  <a:lnTo>
                    <a:pt x="15971" y="11173"/>
                  </a:lnTo>
                  <a:lnTo>
                    <a:pt x="15954" y="11185"/>
                  </a:lnTo>
                  <a:lnTo>
                    <a:pt x="15935" y="11196"/>
                  </a:lnTo>
                  <a:lnTo>
                    <a:pt x="15918" y="11206"/>
                  </a:lnTo>
                  <a:lnTo>
                    <a:pt x="15900" y="11214"/>
                  </a:lnTo>
                  <a:lnTo>
                    <a:pt x="15881" y="11221"/>
                  </a:lnTo>
                  <a:lnTo>
                    <a:pt x="15863" y="11227"/>
                  </a:lnTo>
                  <a:lnTo>
                    <a:pt x="15846" y="11230"/>
                  </a:lnTo>
                  <a:lnTo>
                    <a:pt x="15828" y="11232"/>
                  </a:lnTo>
                  <a:lnTo>
                    <a:pt x="225" y="11230"/>
                  </a:lnTo>
                  <a:lnTo>
                    <a:pt x="224" y="11227"/>
                  </a:lnTo>
                  <a:lnTo>
                    <a:pt x="222" y="11224"/>
                  </a:lnTo>
                  <a:lnTo>
                    <a:pt x="219" y="11222"/>
                  </a:lnTo>
                  <a:lnTo>
                    <a:pt x="215" y="11220"/>
                  </a:lnTo>
                  <a:lnTo>
                    <a:pt x="205" y="11216"/>
                  </a:lnTo>
                  <a:lnTo>
                    <a:pt x="191" y="11213"/>
                  </a:lnTo>
                  <a:lnTo>
                    <a:pt x="176" y="11209"/>
                  </a:lnTo>
                  <a:lnTo>
                    <a:pt x="158" y="11203"/>
                  </a:lnTo>
                  <a:lnTo>
                    <a:pt x="149" y="11199"/>
                  </a:lnTo>
                  <a:lnTo>
                    <a:pt x="139" y="11195"/>
                  </a:lnTo>
                  <a:lnTo>
                    <a:pt x="129" y="11190"/>
                  </a:lnTo>
                  <a:lnTo>
                    <a:pt x="119" y="11184"/>
                  </a:lnTo>
                  <a:lnTo>
                    <a:pt x="108" y="11177"/>
                  </a:lnTo>
                  <a:lnTo>
                    <a:pt x="98" y="11169"/>
                  </a:lnTo>
                  <a:lnTo>
                    <a:pt x="89" y="11159"/>
                  </a:lnTo>
                  <a:lnTo>
                    <a:pt x="79" y="11149"/>
                  </a:lnTo>
                  <a:lnTo>
                    <a:pt x="69" y="11137"/>
                  </a:lnTo>
                  <a:lnTo>
                    <a:pt x="60" y="11124"/>
                  </a:lnTo>
                  <a:lnTo>
                    <a:pt x="51" y="11109"/>
                  </a:lnTo>
                  <a:lnTo>
                    <a:pt x="43" y="11091"/>
                  </a:lnTo>
                  <a:lnTo>
                    <a:pt x="35" y="11073"/>
                  </a:lnTo>
                  <a:lnTo>
                    <a:pt x="28" y="11053"/>
                  </a:lnTo>
                  <a:lnTo>
                    <a:pt x="21" y="11031"/>
                  </a:lnTo>
                  <a:lnTo>
                    <a:pt x="15" y="11007"/>
                  </a:lnTo>
                  <a:lnTo>
                    <a:pt x="10" y="10981"/>
                  </a:lnTo>
                  <a:lnTo>
                    <a:pt x="6" y="10952"/>
                  </a:lnTo>
                  <a:lnTo>
                    <a:pt x="2" y="10922"/>
                  </a:lnTo>
                  <a:lnTo>
                    <a:pt x="0" y="10888"/>
                  </a:lnTo>
                  <a:lnTo>
                    <a:pt x="2" y="10864"/>
                  </a:lnTo>
                  <a:lnTo>
                    <a:pt x="5" y="10840"/>
                  </a:lnTo>
                  <a:lnTo>
                    <a:pt x="9" y="10819"/>
                  </a:lnTo>
                  <a:lnTo>
                    <a:pt x="13" y="10799"/>
                  </a:lnTo>
                  <a:lnTo>
                    <a:pt x="18" y="10780"/>
                  </a:lnTo>
                  <a:lnTo>
                    <a:pt x="24" y="10763"/>
                  </a:lnTo>
                  <a:lnTo>
                    <a:pt x="30" y="10746"/>
                  </a:lnTo>
                  <a:lnTo>
                    <a:pt x="36" y="10731"/>
                  </a:lnTo>
                  <a:lnTo>
                    <a:pt x="43" y="10717"/>
                  </a:lnTo>
                  <a:lnTo>
                    <a:pt x="51" y="10704"/>
                  </a:lnTo>
                  <a:lnTo>
                    <a:pt x="58" y="10692"/>
                  </a:lnTo>
                  <a:lnTo>
                    <a:pt x="66" y="10681"/>
                  </a:lnTo>
                  <a:lnTo>
                    <a:pt x="75" y="10671"/>
                  </a:lnTo>
                  <a:lnTo>
                    <a:pt x="83" y="10661"/>
                  </a:lnTo>
                  <a:lnTo>
                    <a:pt x="92" y="10653"/>
                  </a:lnTo>
                  <a:lnTo>
                    <a:pt x="100" y="10645"/>
                  </a:lnTo>
                  <a:lnTo>
                    <a:pt x="119" y="10631"/>
                  </a:lnTo>
                  <a:lnTo>
                    <a:pt x="136" y="10620"/>
                  </a:lnTo>
                  <a:lnTo>
                    <a:pt x="153" y="10611"/>
                  </a:lnTo>
                  <a:lnTo>
                    <a:pt x="170" y="10604"/>
                  </a:lnTo>
                  <a:lnTo>
                    <a:pt x="198" y="10591"/>
                  </a:lnTo>
                  <a:lnTo>
                    <a:pt x="219" y="10583"/>
                  </a:lnTo>
                  <a:lnTo>
                    <a:pt x="14850" y="10580"/>
                  </a:lnTo>
                  <a:lnTo>
                    <a:pt x="14862" y="10579"/>
                  </a:lnTo>
                  <a:lnTo>
                    <a:pt x="14874" y="10578"/>
                  </a:lnTo>
                  <a:lnTo>
                    <a:pt x="14884" y="10576"/>
                  </a:lnTo>
                  <a:lnTo>
                    <a:pt x="14894" y="10574"/>
                  </a:lnTo>
                  <a:lnTo>
                    <a:pt x="14903" y="10571"/>
                  </a:lnTo>
                  <a:lnTo>
                    <a:pt x="14912" y="10568"/>
                  </a:lnTo>
                  <a:lnTo>
                    <a:pt x="14920" y="10564"/>
                  </a:lnTo>
                  <a:lnTo>
                    <a:pt x="14927" y="10560"/>
                  </a:lnTo>
                  <a:lnTo>
                    <a:pt x="14934" y="10556"/>
                  </a:lnTo>
                  <a:lnTo>
                    <a:pt x="14941" y="10552"/>
                  </a:lnTo>
                  <a:lnTo>
                    <a:pt x="14947" y="10547"/>
                  </a:lnTo>
                  <a:lnTo>
                    <a:pt x="14952" y="10541"/>
                  </a:lnTo>
                  <a:lnTo>
                    <a:pt x="14957" y="10536"/>
                  </a:lnTo>
                  <a:lnTo>
                    <a:pt x="14962" y="10530"/>
                  </a:lnTo>
                  <a:lnTo>
                    <a:pt x="14966" y="10524"/>
                  </a:lnTo>
                  <a:lnTo>
                    <a:pt x="14969" y="10517"/>
                  </a:lnTo>
                  <a:lnTo>
                    <a:pt x="14975" y="10504"/>
                  </a:lnTo>
                  <a:lnTo>
                    <a:pt x="14980" y="10489"/>
                  </a:lnTo>
                  <a:lnTo>
                    <a:pt x="14984" y="10474"/>
                  </a:lnTo>
                  <a:lnTo>
                    <a:pt x="14987" y="10457"/>
                  </a:lnTo>
                  <a:lnTo>
                    <a:pt x="14988" y="10440"/>
                  </a:lnTo>
                  <a:lnTo>
                    <a:pt x="14989" y="10422"/>
                  </a:lnTo>
                  <a:lnTo>
                    <a:pt x="14990" y="10404"/>
                  </a:lnTo>
                  <a:lnTo>
                    <a:pt x="14990" y="10385"/>
                  </a:lnTo>
                  <a:lnTo>
                    <a:pt x="14991" y="10041"/>
                  </a:lnTo>
                  <a:lnTo>
                    <a:pt x="14991" y="9195"/>
                  </a:lnTo>
                  <a:lnTo>
                    <a:pt x="14992" y="7964"/>
                  </a:lnTo>
                  <a:lnTo>
                    <a:pt x="14993" y="6465"/>
                  </a:lnTo>
                  <a:lnTo>
                    <a:pt x="14994" y="4816"/>
                  </a:lnTo>
                  <a:lnTo>
                    <a:pt x="14994" y="3133"/>
                  </a:lnTo>
                  <a:lnTo>
                    <a:pt x="14993" y="1535"/>
                  </a:lnTo>
                  <a:lnTo>
                    <a:pt x="14992" y="138"/>
                  </a:lnTo>
                  <a:lnTo>
                    <a:pt x="14998" y="120"/>
                  </a:lnTo>
                  <a:lnTo>
                    <a:pt x="15005" y="104"/>
                  </a:lnTo>
                  <a:lnTo>
                    <a:pt x="15013" y="90"/>
                  </a:lnTo>
                  <a:lnTo>
                    <a:pt x="15020" y="78"/>
                  </a:lnTo>
                  <a:lnTo>
                    <a:pt x="15029" y="66"/>
                  </a:lnTo>
                  <a:lnTo>
                    <a:pt x="15038" y="56"/>
                  </a:lnTo>
                  <a:lnTo>
                    <a:pt x="15047" y="46"/>
                  </a:lnTo>
                  <a:lnTo>
                    <a:pt x="15057" y="38"/>
                  </a:lnTo>
                  <a:lnTo>
                    <a:pt x="15067" y="31"/>
                  </a:lnTo>
                  <a:lnTo>
                    <a:pt x="15078" y="24"/>
                  </a:lnTo>
                  <a:lnTo>
                    <a:pt x="15088" y="19"/>
                  </a:lnTo>
                  <a:lnTo>
                    <a:pt x="15099" y="14"/>
                  </a:lnTo>
                  <a:lnTo>
                    <a:pt x="15122" y="6"/>
                  </a:lnTo>
                  <a:lnTo>
                    <a:pt x="15146" y="0"/>
                  </a:lnTo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1" name=""/>
            <p:cNvSpPr/>
            <p:nvPr/>
          </p:nvSpPr>
          <p:spPr>
            <a:xfrm>
              <a:off x="2244600" y="6567480"/>
              <a:ext cx="82260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ctr" anchorCtr="1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© 2001 Enron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2" name=""/>
            <p:cNvSpPr/>
            <p:nvPr/>
          </p:nvSpPr>
          <p:spPr>
            <a:xfrm>
              <a:off x="603360" y="6491160"/>
              <a:ext cx="206280" cy="200160"/>
            </a:xfrm>
            <a:prstGeom prst="roundRect">
              <a:avLst>
                <a:gd name="adj" fmla="val 16667"/>
              </a:avLst>
            </a:prstGeom>
            <a:noFill/>
            <a:ln w="12600">
              <a:solidFill>
                <a:srgbClr val="cdf5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851040" y="6491160"/>
              <a:ext cx="206280" cy="200160"/>
            </a:xfrm>
            <a:prstGeom prst="roundRect">
              <a:avLst>
                <a:gd name="adj" fmla="val 16667"/>
              </a:avLst>
            </a:prstGeom>
            <a:noFill/>
            <a:ln w="12600">
              <a:solidFill>
                <a:srgbClr val="ffb31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4" name=""/>
            <p:cNvSpPr/>
            <p:nvPr/>
          </p:nvSpPr>
          <p:spPr>
            <a:xfrm>
              <a:off x="1108080" y="6491160"/>
              <a:ext cx="206280" cy="200160"/>
            </a:xfrm>
            <a:prstGeom prst="roundRect">
              <a:avLst>
                <a:gd name="adj" fmla="val 16667"/>
              </a:avLst>
            </a:prstGeom>
            <a:noFill/>
            <a:ln w="12600">
              <a:solidFill>
                <a:srgbClr val="ffb31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5" name=""/>
            <p:cNvSpPr/>
            <p:nvPr/>
          </p:nvSpPr>
          <p:spPr>
            <a:xfrm>
              <a:off x="1368360" y="6491160"/>
              <a:ext cx="206280" cy="200160"/>
            </a:xfrm>
            <a:prstGeom prst="roundRect">
              <a:avLst>
                <a:gd name="adj" fmla="val 16667"/>
              </a:avLst>
            </a:prstGeom>
            <a:noFill/>
            <a:ln w="12600">
              <a:solidFill>
                <a:srgbClr val="ffb31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1625760" y="6491160"/>
              <a:ext cx="206280" cy="200160"/>
            </a:xfrm>
            <a:prstGeom prst="roundRect">
              <a:avLst>
                <a:gd name="adj" fmla="val 16667"/>
              </a:avLst>
            </a:prstGeom>
            <a:noFill/>
            <a:ln w="12600">
              <a:solidFill>
                <a:srgbClr val="ffb31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1876320" y="6491160"/>
              <a:ext cx="206640" cy="200160"/>
            </a:xfrm>
            <a:prstGeom prst="roundRect">
              <a:avLst>
                <a:gd name="adj" fmla="val 16667"/>
              </a:avLst>
            </a:prstGeom>
            <a:noFill/>
            <a:ln w="12600">
              <a:solidFill>
                <a:srgbClr val="ffb31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689040" y="6513480"/>
              <a:ext cx="46080" cy="46080"/>
            </a:xfrm>
            <a:prstGeom prst="diamond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3760" bIns="-23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736560" y="6513480"/>
              <a:ext cx="46080" cy="46080"/>
            </a:xfrm>
            <a:prstGeom prst="diamond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3760" bIns="-23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736560" y="6570720"/>
              <a:ext cx="46080" cy="45720"/>
            </a:xfrm>
            <a:prstGeom prst="diamond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3760" bIns="-23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682560" y="6570720"/>
              <a:ext cx="46080" cy="45720"/>
            </a:xfrm>
            <a:prstGeom prst="diamond">
              <a:avLst/>
            </a:prstGeom>
            <a:solidFill>
              <a:srgbClr val="479cd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3760" bIns="-23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631800" y="6570720"/>
              <a:ext cx="46080" cy="45720"/>
            </a:xfrm>
            <a:prstGeom prst="diamond">
              <a:avLst/>
            </a:prstGeom>
            <a:solidFill>
              <a:srgbClr val="ffb31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3760" bIns="-23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631800" y="6627600"/>
              <a:ext cx="46080" cy="46080"/>
            </a:xfrm>
            <a:prstGeom prst="diamond">
              <a:avLst/>
            </a:prstGeom>
            <a:solidFill>
              <a:srgbClr val="ffb31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3760" bIns="-23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682560" y="6627600"/>
              <a:ext cx="46080" cy="46080"/>
            </a:xfrm>
            <a:prstGeom prst="diamond">
              <a:avLst/>
            </a:prstGeom>
            <a:solidFill>
              <a:srgbClr val="ffb31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3760" bIns="-23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5" name=""/>
            <p:cNvSpPr/>
            <p:nvPr/>
          </p:nvSpPr>
          <p:spPr>
            <a:xfrm>
              <a:off x="8369280" y="1692000"/>
              <a:ext cx="268200" cy="276480"/>
            </a:xfrm>
            <a:custGeom>
              <a:avLst/>
              <a:gdLst>
                <a:gd name="textAreaLeft" fmla="*/ 12960 w 268200"/>
                <a:gd name="textAreaRight" fmla="*/ 255240 w 268200"/>
                <a:gd name="textAreaTop" fmla="*/ 12960 h 276480"/>
                <a:gd name="textAreaBottom" fmla="*/ 263520 h 276480"/>
              </a:gdLst>
              <a:ahLst/>
              <a:cxnLst/>
              <a:rect l="textAreaLeft" t="textAreaTop" r="textAreaRight" b="textAreaBottom"/>
              <a:pathLst>
                <a:path w="21600" h="22266">
                  <a:moveTo>
                    <a:pt x="3600" y="0"/>
                  </a:moveTo>
                  <a:arcTo wR="3600" hR="3600" stAng="16200000" swAng="-5400000"/>
                  <a:lnTo>
                    <a:pt x="0" y="18666"/>
                  </a:lnTo>
                  <a:arcTo wR="3600" hR="3600" stAng="10800000" swAng="-5400000"/>
                  <a:lnTo>
                    <a:pt x="18000" y="22266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2600">
              <a:solidFill>
                <a:srgbClr val="ffb31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8369280" y="2025360"/>
              <a:ext cx="268200" cy="276480"/>
            </a:xfrm>
            <a:custGeom>
              <a:avLst/>
              <a:gdLst>
                <a:gd name="textAreaLeft" fmla="*/ 12960 w 268200"/>
                <a:gd name="textAreaRight" fmla="*/ 255240 w 268200"/>
                <a:gd name="textAreaTop" fmla="*/ 12960 h 276480"/>
                <a:gd name="textAreaBottom" fmla="*/ 263520 h 276480"/>
              </a:gdLst>
              <a:ahLst/>
              <a:cxnLst/>
              <a:rect l="textAreaLeft" t="textAreaTop" r="textAreaRight" b="textAreaBottom"/>
              <a:pathLst>
                <a:path w="21600" h="22266">
                  <a:moveTo>
                    <a:pt x="3600" y="0"/>
                  </a:moveTo>
                  <a:arcTo wR="3600" hR="3600" stAng="16200000" swAng="-5400000"/>
                  <a:lnTo>
                    <a:pt x="0" y="18666"/>
                  </a:lnTo>
                  <a:arcTo wR="3600" hR="3600" stAng="10800000" swAng="-5400000"/>
                  <a:lnTo>
                    <a:pt x="18000" y="22266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2600">
              <a:solidFill>
                <a:srgbClr val="33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8369280" y="2347920"/>
              <a:ext cx="268200" cy="276120"/>
            </a:xfrm>
            <a:custGeom>
              <a:avLst/>
              <a:gdLst>
                <a:gd name="textAreaLeft" fmla="*/ 12960 w 268200"/>
                <a:gd name="textAreaRight" fmla="*/ 255240 w 268200"/>
                <a:gd name="textAreaTop" fmla="*/ 12960 h 276120"/>
                <a:gd name="textAreaBottom" fmla="*/ 263160 h 276120"/>
              </a:gdLst>
              <a:ahLst/>
              <a:cxnLst/>
              <a:rect l="textAreaLeft" t="textAreaTop" r="textAreaRight" b="textAreaBottom"/>
              <a:pathLst>
                <a:path w="21600" h="22237">
                  <a:moveTo>
                    <a:pt x="3600" y="0"/>
                  </a:moveTo>
                  <a:arcTo wR="3600" hR="3600" stAng="16200000" swAng="-5400000"/>
                  <a:lnTo>
                    <a:pt x="0" y="18637"/>
                  </a:lnTo>
                  <a:arcTo wR="3600" hR="3600" stAng="10800000" swAng="-5400000"/>
                  <a:lnTo>
                    <a:pt x="18000" y="22237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3399ff"/>
            </a:solidFill>
            <a:ln w="12600">
              <a:solidFill>
                <a:srgbClr val="33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8736120" y="5294160"/>
              <a:ext cx="206280" cy="200160"/>
            </a:xfrm>
            <a:prstGeom prst="roundRect">
              <a:avLst>
                <a:gd name="adj" fmla="val 16667"/>
              </a:avLst>
            </a:prstGeom>
            <a:noFill/>
            <a:ln w="12600">
              <a:solidFill>
                <a:srgbClr val="ffb31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8736120" y="5541840"/>
              <a:ext cx="206280" cy="200160"/>
            </a:xfrm>
            <a:prstGeom prst="roundRect">
              <a:avLst>
                <a:gd name="adj" fmla="val 16667"/>
              </a:avLst>
            </a:prstGeom>
            <a:noFill/>
            <a:ln w="12600">
              <a:solidFill>
                <a:srgbClr val="ffb31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0" name=""/>
            <p:cNvSpPr/>
            <p:nvPr/>
          </p:nvSpPr>
          <p:spPr>
            <a:xfrm>
              <a:off x="8736120" y="5784840"/>
              <a:ext cx="206280" cy="199800"/>
            </a:xfrm>
            <a:prstGeom prst="roundRect">
              <a:avLst>
                <a:gd name="adj" fmla="val 16667"/>
              </a:avLst>
            </a:prstGeom>
            <a:noFill/>
            <a:ln w="12600">
              <a:solidFill>
                <a:srgbClr val="ffb31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1" name=""/>
            <p:cNvSpPr/>
            <p:nvPr/>
          </p:nvSpPr>
          <p:spPr>
            <a:xfrm>
              <a:off x="8736120" y="6018120"/>
              <a:ext cx="206280" cy="200160"/>
            </a:xfrm>
            <a:prstGeom prst="roundRect">
              <a:avLst>
                <a:gd name="adj" fmla="val 16667"/>
              </a:avLst>
            </a:prstGeom>
            <a:noFill/>
            <a:ln w="12600">
              <a:solidFill>
                <a:srgbClr val="ffb31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2" name=""/>
            <p:cNvSpPr/>
            <p:nvPr/>
          </p:nvSpPr>
          <p:spPr>
            <a:xfrm>
              <a:off x="8736120" y="6251400"/>
              <a:ext cx="206280" cy="200160"/>
            </a:xfrm>
            <a:prstGeom prst="roundRect">
              <a:avLst>
                <a:gd name="adj" fmla="val 16667"/>
              </a:avLst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3" name=""/>
            <p:cNvSpPr/>
            <p:nvPr/>
          </p:nvSpPr>
          <p:spPr>
            <a:xfrm>
              <a:off x="8736120" y="6253200"/>
              <a:ext cx="206280" cy="199800"/>
            </a:xfrm>
            <a:prstGeom prst="roundRect">
              <a:avLst>
                <a:gd name="adj" fmla="val 16667"/>
              </a:avLst>
            </a:prstGeom>
            <a:solidFill>
              <a:srgbClr val="339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4" name=""/>
            <p:cNvSpPr/>
            <p:nvPr/>
          </p:nvSpPr>
          <p:spPr>
            <a:xfrm>
              <a:off x="8740800" y="6491160"/>
              <a:ext cx="206280" cy="200160"/>
            </a:xfrm>
            <a:prstGeom prst="roundRect">
              <a:avLst>
                <a:gd name="adj" fmla="val 16667"/>
              </a:avLst>
            </a:prstGeom>
            <a:solidFill>
              <a:srgbClr val="ffb31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65" name=""/>
          <p:cNvGrpSpPr/>
          <p:nvPr/>
        </p:nvGrpSpPr>
        <p:grpSpPr>
          <a:xfrm>
            <a:off x="3379680" y="954000"/>
            <a:ext cx="2383920" cy="2306520"/>
            <a:chOff x="3379680" y="954000"/>
            <a:chExt cx="2383920" cy="2306520"/>
          </a:xfrm>
        </p:grpSpPr>
        <p:pic>
          <p:nvPicPr>
            <p:cNvPr id="66" name="ENE_C_WHI" descr=""/>
            <p:cNvPicPr/>
            <p:nvPr/>
          </p:nvPicPr>
          <p:blipFill>
            <a:blip r:embed="rId2"/>
            <a:stretch/>
          </p:blipFill>
          <p:spPr>
            <a:xfrm>
              <a:off x="3379680" y="954000"/>
              <a:ext cx="2295360" cy="230652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67" name=""/>
            <p:cNvSpPr/>
            <p:nvPr/>
          </p:nvSpPr>
          <p:spPr>
            <a:xfrm>
              <a:off x="5470560" y="2161800"/>
              <a:ext cx="29304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9bff"/>
                  </a:solidFill>
                  <a:effectLst/>
                  <a:uFillTx/>
                  <a:latin typeface="Arial"/>
                </a:rPr>
                <a:t>®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13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 indent="0" algn="ctr">
              <a:spcBef>
                <a:spcPts val="13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 algn="ctr">
              <a:spcBef>
                <a:spcPts val="1375"/>
              </a:spcBef>
              <a:buClr>
                <a:srgbClr val="ff9933"/>
              </a:buClr>
              <a:buFont typeface="Arial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370160" algn="ctr">
              <a:spcBef>
                <a:spcPts val="1375"/>
              </a:spcBef>
              <a:buClr>
                <a:srgbClr val="ff9933"/>
              </a:buClr>
              <a:buFont typeface="Arial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828800" algn="ctr">
              <a:spcBef>
                <a:spcPts val="1375"/>
              </a:spcBef>
              <a:buClr>
                <a:srgbClr val="ff9933"/>
              </a:buClr>
              <a:buFont typeface="Arial"/>
              <a:buChar char="»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8288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8288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609480" y="3669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EAST POWER SERVICES</a:t>
            </a:r>
            <a:br>
              <a:rPr sz="2400"/>
            </a:br>
            <a:br>
              <a:rPr sz="2400"/>
            </a:b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subTitle"/>
          </p:nvPr>
        </p:nvSpPr>
        <p:spPr>
          <a:xfrm>
            <a:off x="1295280" y="4898520"/>
            <a:ext cx="64008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137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328680" y="181080"/>
            <a:ext cx="7888320" cy="645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 MANAGEMENT SERVICES OVERVIEW</a:t>
            </a:r>
            <a:endParaRPr b="1" i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382680" y="1371600"/>
            <a:ext cx="7802640" cy="4819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1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Opportunity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001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Deregulation and RTO development is creating a large group of customers who want help in managing their energy needs.  These customers want to maintain control over their energy needs but need assistance to deal with: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5240" indent="-338040">
              <a:spcBef>
                <a:spcPts val="876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Complex market rules that are changing constantly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5240" indent="-338040">
              <a:spcBef>
                <a:spcPts val="876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Logistical requirements in managing real-time power markets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5240" indent="-338040">
              <a:spcBef>
                <a:spcPts val="876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scheduling, tagging and other services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5240" indent="-338040">
              <a:spcBef>
                <a:spcPts val="876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Operational coordination with RTO’s and TO’s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5240" indent="-338040">
              <a:spcBef>
                <a:spcPts val="876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Settlement complexity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5240" indent="-338040">
              <a:spcBef>
                <a:spcPts val="876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management consulting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876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 maintains commodity price risk and Enron provides execution vehicle and assistance to help customers to manage risk.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2AD00A9-5944-4259-9F07-E5EBDE6A8783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328680" y="181080"/>
            <a:ext cx="7888320" cy="645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 MANAGEMENT SERVICES OVERVIEW</a:t>
            </a:r>
            <a:endParaRPr b="1" i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/>
          </p:nvPr>
        </p:nvSpPr>
        <p:spPr>
          <a:xfrm>
            <a:off x="382680" y="1015920"/>
            <a:ext cx="7802640" cy="4819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indent="0">
              <a:lnSpc>
                <a:spcPct val="90000"/>
              </a:lnSpc>
              <a:spcBef>
                <a:spcPts val="11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As Energy Manager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938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Enron becomes “Energy Manager” and acts on behalf of customers</a:t>
            </a:r>
            <a:endParaRPr b="1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938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Optimize energy positions in the marketplace</a:t>
            </a:r>
            <a:endParaRPr b="1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814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Manage energy procurement to serve load</a:t>
            </a:r>
            <a:endParaRPr b="1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814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Manage customer’s generation</a:t>
            </a:r>
            <a:endParaRPr b="1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814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Fuel management (natural gas or other fuel) for customer’s facility</a:t>
            </a:r>
            <a:endParaRPr b="1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938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Report trading activity, P&amp;L statements</a:t>
            </a:r>
            <a:endParaRPr b="1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938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Risk control process and reporting</a:t>
            </a:r>
            <a:endParaRPr b="1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938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Control room &amp; operations services</a:t>
            </a:r>
            <a:endParaRPr b="1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814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Operations coordination – NERC certified operators 7X24</a:t>
            </a:r>
            <a:endParaRPr b="1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814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Load forecasting</a:t>
            </a:r>
            <a:endParaRPr b="1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814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Dispatching and imbalance monitoring</a:t>
            </a:r>
            <a:endParaRPr b="1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938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ISO/RTO services</a:t>
            </a:r>
            <a:endParaRPr b="1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814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Bid management</a:t>
            </a:r>
            <a:endParaRPr b="1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814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Volume management and settlement services</a:t>
            </a:r>
            <a:endParaRPr b="1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814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Schedule load, power supply, ancillary services and transmission</a:t>
            </a:r>
            <a:endParaRPr b="1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BE91247-CE34-4CB2-A5DF-1B8F5F213880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328680" y="181080"/>
            <a:ext cx="7888320" cy="645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 MANAGEMENT SERVICES OVERVIEW</a:t>
            </a:r>
            <a:endParaRPr b="1" i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328680" y="1015920"/>
            <a:ext cx="7802640" cy="4819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lnSpcReduction="9999"/>
          </a:bodyPr>
          <a:p>
            <a:pPr indent="0">
              <a:lnSpc>
                <a:spcPct val="90000"/>
              </a:lnSpc>
              <a:spcBef>
                <a:spcPts val="11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876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Customer base includes IPPs &amp; QFs, Munis &amp; Coops, Industrials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876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Customer retains control and decision making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Can engage in third-party transactions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Easy exit with a breakage fee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876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Customer benefits from the relationship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Navigate through the complexity of evolving electricity market (eg. RTOs, bidding rules)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Acquire trading, marketing and support infrastructure – “virtual trading desk”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Focus on core capabilities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11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Benefits for Enron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876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Accrual business  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876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Monthly fee covers Enron expenses for account management and operations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876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Performance bonus tied to customer’s net margin provides incentive for Enron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876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Establishes relationship to leverage into origination activity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876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Additional fundamental market information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876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Increase transaction flow through trading and origination desks  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876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Maintains physical presence and capabilities developed with the Enron peaking plants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876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876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252B5C4-F428-48FC-AAA4-68E93B319F8C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328680" y="181080"/>
            <a:ext cx="7888320" cy="645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STRUCTURE OF TYPICAL ASSET MANAGEMENT DEAL</a:t>
            </a:r>
            <a:endParaRPr b="1" i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" name=""/>
          <p:cNvSpPr/>
          <p:nvPr/>
        </p:nvSpPr>
        <p:spPr>
          <a:xfrm>
            <a:off x="6258240" y="2535120"/>
            <a:ext cx="1620360" cy="642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Outside Entity or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Internal Enron Desk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" name=""/>
          <p:cNvSpPr/>
          <p:nvPr/>
        </p:nvSpPr>
        <p:spPr>
          <a:xfrm>
            <a:off x="2058120" y="4710240"/>
            <a:ext cx="1256040" cy="52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Confirmations/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Settlements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"/>
          <p:cNvSpPr/>
          <p:nvPr/>
        </p:nvSpPr>
        <p:spPr>
          <a:xfrm>
            <a:off x="301680" y="3046320"/>
            <a:ext cx="1630440" cy="1241640"/>
          </a:xfrm>
          <a:prstGeom prst="rect">
            <a:avLst/>
          </a:prstGeom>
          <a:gradFill rotWithShape="0">
            <a:gsLst>
              <a:gs pos="0">
                <a:srgbClr val="750000"/>
              </a:gs>
              <a:gs pos="100000">
                <a:srgbClr val="ff0000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Customer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" name=""/>
          <p:cNvSpPr/>
          <p:nvPr/>
        </p:nvSpPr>
        <p:spPr>
          <a:xfrm>
            <a:off x="6229440" y="3046320"/>
            <a:ext cx="1630440" cy="1241640"/>
          </a:xfrm>
          <a:prstGeom prst="rect">
            <a:avLst/>
          </a:prstGeom>
          <a:gradFill rotWithShape="0">
            <a:gsLst>
              <a:gs pos="0">
                <a:srgbClr val="00005e"/>
              </a:gs>
              <a:gs pos="100000">
                <a:srgbClr val="0000cc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Market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2" name=""/>
          <p:cNvSpPr/>
          <p:nvPr/>
        </p:nvSpPr>
        <p:spPr>
          <a:xfrm>
            <a:off x="3236760" y="3046320"/>
            <a:ext cx="1630440" cy="1241640"/>
          </a:xfrm>
          <a:prstGeom prst="rect">
            <a:avLst/>
          </a:prstGeom>
          <a:gradFill rotWithShape="0">
            <a:gsLst>
              <a:gs pos="0">
                <a:srgbClr val="755207"/>
              </a:gs>
              <a:gs pos="100000">
                <a:srgbClr val="ffb310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Book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3" name=""/>
          <p:cNvSpPr/>
          <p:nvPr/>
        </p:nvSpPr>
        <p:spPr>
          <a:xfrm>
            <a:off x="3523320" y="5214960"/>
            <a:ext cx="10022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Margin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Calculation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4" name=""/>
          <p:cNvSpPr/>
          <p:nvPr/>
        </p:nvSpPr>
        <p:spPr>
          <a:xfrm>
            <a:off x="2000160" y="3333600"/>
            <a:ext cx="1217880" cy="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5" name=""/>
          <p:cNvSpPr/>
          <p:nvPr/>
        </p:nvSpPr>
        <p:spPr>
          <a:xfrm flipH="1">
            <a:off x="1987560" y="4095720"/>
            <a:ext cx="1217520" cy="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6" name=""/>
          <p:cNvSpPr/>
          <p:nvPr/>
        </p:nvSpPr>
        <p:spPr>
          <a:xfrm>
            <a:off x="4975200" y="3333600"/>
            <a:ext cx="1203480" cy="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7" name=""/>
          <p:cNvSpPr/>
          <p:nvPr/>
        </p:nvSpPr>
        <p:spPr>
          <a:xfrm>
            <a:off x="2525400" y="2951280"/>
            <a:ext cx="265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8" name=""/>
          <p:cNvSpPr/>
          <p:nvPr/>
        </p:nvSpPr>
        <p:spPr>
          <a:xfrm>
            <a:off x="5335560" y="2968560"/>
            <a:ext cx="265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9" name=""/>
          <p:cNvSpPr/>
          <p:nvPr/>
        </p:nvSpPr>
        <p:spPr>
          <a:xfrm>
            <a:off x="2280960" y="4121280"/>
            <a:ext cx="951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ng-oil-coal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0" name=""/>
          <p:cNvSpPr/>
          <p:nvPr/>
        </p:nvSpPr>
        <p:spPr>
          <a:xfrm>
            <a:off x="4705200" y="4710240"/>
            <a:ext cx="210204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Product Marketing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- energy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- ancillary service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- capacity (if applicable)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1" name=""/>
          <p:cNvSpPr/>
          <p:nvPr/>
        </p:nvSpPr>
        <p:spPr>
          <a:xfrm flipH="1" flipV="1" rot="5330400">
            <a:off x="2515680" y="2151720"/>
            <a:ext cx="339840" cy="1297080"/>
          </a:xfrm>
          <a:custGeom>
            <a:avLst/>
            <a:gdLst>
              <a:gd name="textAreaLeft" fmla="*/ 360 w 339840"/>
              <a:gd name="textAreaRight" fmla="*/ 123120 w 339840"/>
              <a:gd name="textAreaTop" fmla="*/ 33480 h 1297080"/>
              <a:gd name="textAreaBottom" fmla="*/ 1263600 h 129708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8786"/>
                </a:lnTo>
                <a:cubicBezTo>
                  <a:pt x="10800" y="9686"/>
                  <a:pt x="16200" y="10586"/>
                  <a:pt x="21600" y="10586"/>
                </a:cubicBezTo>
                <a:cubicBezTo>
                  <a:pt x="16200" y="10586"/>
                  <a:pt x="10800" y="11486"/>
                  <a:pt x="10800" y="12386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2" name=""/>
          <p:cNvSpPr/>
          <p:nvPr/>
        </p:nvSpPr>
        <p:spPr>
          <a:xfrm flipH="1" flipV="1" rot="16205400">
            <a:off x="5297760" y="3861000"/>
            <a:ext cx="339840" cy="1297080"/>
          </a:xfrm>
          <a:custGeom>
            <a:avLst/>
            <a:gdLst>
              <a:gd name="textAreaLeft" fmla="*/ 360 w 339840"/>
              <a:gd name="textAreaRight" fmla="*/ 123120 w 339840"/>
              <a:gd name="textAreaTop" fmla="*/ 33480 h 1297080"/>
              <a:gd name="textAreaBottom" fmla="*/ 1263600 h 129708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8786"/>
                </a:lnTo>
                <a:cubicBezTo>
                  <a:pt x="10800" y="9686"/>
                  <a:pt x="16200" y="10586"/>
                  <a:pt x="21600" y="10586"/>
                </a:cubicBezTo>
                <a:cubicBezTo>
                  <a:pt x="16200" y="10586"/>
                  <a:pt x="10800" y="11486"/>
                  <a:pt x="10800" y="12386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" name=""/>
          <p:cNvSpPr/>
          <p:nvPr/>
        </p:nvSpPr>
        <p:spPr>
          <a:xfrm flipV="1">
            <a:off x="4022640" y="4356000"/>
            <a:ext cx="0" cy="85896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4" name=""/>
          <p:cNvSpPr/>
          <p:nvPr/>
        </p:nvSpPr>
        <p:spPr>
          <a:xfrm flipH="1" flipV="1" rot="16130400">
            <a:off x="2516040" y="3910680"/>
            <a:ext cx="339840" cy="1297080"/>
          </a:xfrm>
          <a:custGeom>
            <a:avLst/>
            <a:gdLst>
              <a:gd name="textAreaLeft" fmla="*/ 360 w 339840"/>
              <a:gd name="textAreaRight" fmla="*/ 123120 w 339840"/>
              <a:gd name="textAreaTop" fmla="*/ 33480 h 1297080"/>
              <a:gd name="textAreaBottom" fmla="*/ 1263600 h 129708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8786"/>
                </a:lnTo>
                <a:cubicBezTo>
                  <a:pt x="10800" y="9686"/>
                  <a:pt x="16200" y="10586"/>
                  <a:pt x="21600" y="10586"/>
                </a:cubicBezTo>
                <a:cubicBezTo>
                  <a:pt x="16200" y="10586"/>
                  <a:pt x="10800" y="11486"/>
                  <a:pt x="10800" y="12386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5" name=""/>
          <p:cNvSpPr/>
          <p:nvPr/>
        </p:nvSpPr>
        <p:spPr>
          <a:xfrm flipH="1" flipV="1" rot="5330400">
            <a:off x="5301720" y="2138400"/>
            <a:ext cx="339480" cy="1297080"/>
          </a:xfrm>
          <a:custGeom>
            <a:avLst/>
            <a:gdLst>
              <a:gd name="textAreaLeft" fmla="*/ -360 w 339480"/>
              <a:gd name="textAreaRight" fmla="*/ 122040 w 339480"/>
              <a:gd name="textAreaTop" fmla="*/ 33480 h 1297080"/>
              <a:gd name="textAreaBottom" fmla="*/ 1263600 h 129708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8786"/>
                </a:lnTo>
                <a:cubicBezTo>
                  <a:pt x="10800" y="9686"/>
                  <a:pt x="16200" y="10586"/>
                  <a:pt x="21600" y="10586"/>
                </a:cubicBezTo>
                <a:cubicBezTo>
                  <a:pt x="16200" y="10586"/>
                  <a:pt x="10800" y="11486"/>
                  <a:pt x="10800" y="12386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6" name=""/>
          <p:cNvSpPr/>
          <p:nvPr/>
        </p:nvSpPr>
        <p:spPr>
          <a:xfrm>
            <a:off x="4893840" y="1943280"/>
            <a:ext cx="12560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Enron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Agreements /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Processes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" name=""/>
          <p:cNvSpPr/>
          <p:nvPr/>
        </p:nvSpPr>
        <p:spPr>
          <a:xfrm flipH="1">
            <a:off x="4916520" y="3664080"/>
            <a:ext cx="1262160" cy="0"/>
          </a:xfrm>
          <a:prstGeom prst="line">
            <a:avLst/>
          </a:prstGeom>
          <a:ln w="381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8" name=""/>
          <p:cNvSpPr/>
          <p:nvPr/>
        </p:nvSpPr>
        <p:spPr>
          <a:xfrm>
            <a:off x="5321160" y="3689280"/>
            <a:ext cx="265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9" name=""/>
          <p:cNvSpPr/>
          <p:nvPr/>
        </p:nvSpPr>
        <p:spPr>
          <a:xfrm flipH="1">
            <a:off x="1987200" y="3664080"/>
            <a:ext cx="1182600" cy="0"/>
          </a:xfrm>
          <a:prstGeom prst="line">
            <a:avLst/>
          </a:prstGeom>
          <a:ln w="381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0" name=""/>
          <p:cNvSpPr/>
          <p:nvPr/>
        </p:nvSpPr>
        <p:spPr>
          <a:xfrm>
            <a:off x="2525400" y="3689280"/>
            <a:ext cx="265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1" name=""/>
          <p:cNvSpPr/>
          <p:nvPr/>
        </p:nvSpPr>
        <p:spPr>
          <a:xfrm flipH="1">
            <a:off x="4929120" y="4095720"/>
            <a:ext cx="1224000" cy="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2" name=""/>
          <p:cNvSpPr/>
          <p:nvPr/>
        </p:nvSpPr>
        <p:spPr>
          <a:xfrm>
            <a:off x="5132160" y="4121280"/>
            <a:ext cx="951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ng-oil-coal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3" name=""/>
          <p:cNvSpPr/>
          <p:nvPr/>
        </p:nvSpPr>
        <p:spPr>
          <a:xfrm>
            <a:off x="2308320" y="1670040"/>
            <a:ext cx="3597120" cy="4324320"/>
          </a:xfrm>
          <a:prstGeom prst="rect">
            <a:avLst/>
          </a:prstGeom>
          <a:noFill/>
          <a:ln w="19080">
            <a:solidFill>
              <a:srgbClr val="cc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4" name=""/>
          <p:cNvSpPr/>
          <p:nvPr/>
        </p:nvSpPr>
        <p:spPr>
          <a:xfrm>
            <a:off x="2277720" y="1333440"/>
            <a:ext cx="36914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cc0000"/>
                </a:solidFill>
                <a:effectLst/>
                <a:uFillTx/>
                <a:latin typeface="Arial"/>
              </a:rPr>
              <a:t>Service Contract with Independent Audit Rights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5" name=""/>
          <p:cNvSpPr/>
          <p:nvPr/>
        </p:nvSpPr>
        <p:spPr>
          <a:xfrm>
            <a:off x="2058840" y="1943280"/>
            <a:ext cx="12560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Enron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Agreements /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Processes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D3215C8-D351-49EE-ABD7-65742FD84D96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328680" y="181080"/>
            <a:ext cx="7888320" cy="645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RISKS AND CONTROL MEASURES</a:t>
            </a:r>
            <a:endParaRPr b="1" i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7" name=""/>
          <p:cNvSpPr/>
          <p:nvPr/>
        </p:nvSpPr>
        <p:spPr>
          <a:xfrm flipV="1">
            <a:off x="241200" y="2079360"/>
            <a:ext cx="1179720" cy="1793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8" name=""/>
          <p:cNvSpPr/>
          <p:nvPr/>
        </p:nvSpPr>
        <p:spPr>
          <a:xfrm>
            <a:off x="241200" y="3873600"/>
            <a:ext cx="1104840" cy="1574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9" name=""/>
          <p:cNvSpPr/>
          <p:nvPr/>
        </p:nvSpPr>
        <p:spPr>
          <a:xfrm>
            <a:off x="270000" y="3873600"/>
            <a:ext cx="1076040" cy="4953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0" name=""/>
          <p:cNvSpPr/>
          <p:nvPr/>
        </p:nvSpPr>
        <p:spPr>
          <a:xfrm>
            <a:off x="343080" y="1828800"/>
            <a:ext cx="2219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1" name=""/>
          <p:cNvSpPr/>
          <p:nvPr/>
        </p:nvSpPr>
        <p:spPr>
          <a:xfrm>
            <a:off x="2781360" y="1828800"/>
            <a:ext cx="24908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2" name=""/>
          <p:cNvSpPr/>
          <p:nvPr/>
        </p:nvSpPr>
        <p:spPr>
          <a:xfrm>
            <a:off x="241200" y="1554120"/>
            <a:ext cx="2357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Sources of Risk for Services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3" name=""/>
          <p:cNvSpPr/>
          <p:nvPr/>
        </p:nvSpPr>
        <p:spPr>
          <a:xfrm>
            <a:off x="2781360" y="1554120"/>
            <a:ext cx="1612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Issues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4" name=""/>
          <p:cNvSpPr/>
          <p:nvPr/>
        </p:nvSpPr>
        <p:spPr>
          <a:xfrm>
            <a:off x="5473800" y="1828800"/>
            <a:ext cx="24908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5" name=""/>
          <p:cNvSpPr/>
          <p:nvPr/>
        </p:nvSpPr>
        <p:spPr>
          <a:xfrm>
            <a:off x="5473800" y="1554120"/>
            <a:ext cx="1612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Mitigation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6" name=""/>
          <p:cNvSpPr/>
          <p:nvPr/>
        </p:nvSpPr>
        <p:spPr>
          <a:xfrm>
            <a:off x="1436760" y="1984320"/>
            <a:ext cx="1208160" cy="43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Legal Risk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7" name=""/>
          <p:cNvSpPr/>
          <p:nvPr/>
        </p:nvSpPr>
        <p:spPr>
          <a:xfrm>
            <a:off x="2809800" y="1984320"/>
            <a:ext cx="2486160" cy="390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Failure to perform.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Conflict of interest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“sleeves” all of customers positions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has MTM exposure of customers net transactions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8" name=""/>
          <p:cNvSpPr/>
          <p:nvPr/>
        </p:nvSpPr>
        <p:spPr>
          <a:xfrm>
            <a:off x="5272200" y="1984320"/>
            <a:ext cx="3109680" cy="414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Customer maintains decisional authority, can transact independently and can terminate with nominal breakage fee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No fiduciary duty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Separate and distinct books with independent audit rights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Autonomy of Account Managers (they do not manage EPMI positions)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Focus on short term management where market is transparent and liquid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controls who we transact with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Enron maintains all our current credit management tools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When possible, we will pass through 3</a:t>
            </a:r>
            <a:r>
              <a:rPr b="1" lang="en-US" sz="12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rd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party defaults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Customer provides credit support satisfactory to Enron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May be limiting when customer wants a firm commitment for credit support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9" name=""/>
          <p:cNvSpPr/>
          <p:nvPr/>
        </p:nvSpPr>
        <p:spPr>
          <a:xfrm>
            <a:off x="1436760" y="4173480"/>
            <a:ext cx="1208160" cy="43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Party Credit Risk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0" name=""/>
          <p:cNvSpPr/>
          <p:nvPr/>
        </p:nvSpPr>
        <p:spPr>
          <a:xfrm>
            <a:off x="1446120" y="5268960"/>
            <a:ext cx="1208160" cy="43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Counterparty Credit Risk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22C931B-EE50-4495-ACAE-40A84F174D7D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"/>
          <p:cNvSpPr/>
          <p:nvPr/>
        </p:nvSpPr>
        <p:spPr>
          <a:xfrm>
            <a:off x="4199040" y="2552760"/>
            <a:ext cx="0" cy="30924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2" name=""/>
          <p:cNvSpPr/>
          <p:nvPr/>
        </p:nvSpPr>
        <p:spPr>
          <a:xfrm>
            <a:off x="3710160" y="4848120"/>
            <a:ext cx="1066680" cy="466920"/>
          </a:xfrm>
          <a:prstGeom prst="rect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3" name=""/>
          <p:cNvSpPr/>
          <p:nvPr/>
        </p:nvSpPr>
        <p:spPr>
          <a:xfrm>
            <a:off x="3689280" y="3587760"/>
            <a:ext cx="1067040" cy="466560"/>
          </a:xfrm>
          <a:prstGeom prst="rect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4" name=""/>
          <p:cNvSpPr/>
          <p:nvPr/>
        </p:nvSpPr>
        <p:spPr>
          <a:xfrm>
            <a:off x="3710160" y="2960640"/>
            <a:ext cx="1066680" cy="466920"/>
          </a:xfrm>
          <a:prstGeom prst="rect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5" name=""/>
          <p:cNvSpPr/>
          <p:nvPr/>
        </p:nvSpPr>
        <p:spPr>
          <a:xfrm>
            <a:off x="2174760" y="2084400"/>
            <a:ext cx="1067040" cy="466560"/>
          </a:xfrm>
          <a:prstGeom prst="rect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328680" y="181080"/>
            <a:ext cx="7888320" cy="645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 MANAGEMENT SERVICES ORGANIZATION</a:t>
            </a:r>
            <a:endParaRPr b="1" i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7" name=""/>
          <p:cNvSpPr/>
          <p:nvPr/>
        </p:nvSpPr>
        <p:spPr>
          <a:xfrm>
            <a:off x="3670200" y="1185840"/>
            <a:ext cx="1067040" cy="468360"/>
          </a:xfrm>
          <a:prstGeom prst="rect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8" name=""/>
          <p:cNvSpPr/>
          <p:nvPr/>
        </p:nvSpPr>
        <p:spPr>
          <a:xfrm>
            <a:off x="4200480" y="1654200"/>
            <a:ext cx="0" cy="4287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9" name=""/>
          <p:cNvSpPr/>
          <p:nvPr/>
        </p:nvSpPr>
        <p:spPr>
          <a:xfrm>
            <a:off x="3349800" y="2085840"/>
            <a:ext cx="1647720" cy="468360"/>
          </a:xfrm>
          <a:prstGeom prst="rect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Account Managers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Technical Sales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0" name=""/>
          <p:cNvSpPr/>
          <p:nvPr/>
        </p:nvSpPr>
        <p:spPr>
          <a:xfrm>
            <a:off x="3336840" y="2100240"/>
            <a:ext cx="1609920" cy="285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1" name=""/>
          <p:cNvSpPr/>
          <p:nvPr/>
        </p:nvSpPr>
        <p:spPr>
          <a:xfrm>
            <a:off x="392040" y="2998800"/>
            <a:ext cx="284400" cy="2354400"/>
          </a:xfrm>
          <a:prstGeom prst="rect">
            <a:avLst/>
          </a:prstGeom>
          <a:solidFill>
            <a:srgbClr val="33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2" name=""/>
          <p:cNvSpPr/>
          <p:nvPr/>
        </p:nvSpPr>
        <p:spPr>
          <a:xfrm>
            <a:off x="299520" y="2668680"/>
            <a:ext cx="739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3" name=""/>
          <p:cNvSpPr/>
          <p:nvPr/>
        </p:nvSpPr>
        <p:spPr>
          <a:xfrm rot="16200000">
            <a:off x="-626040" y="4011840"/>
            <a:ext cx="2344680" cy="285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Real Time / Cash/ Term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4" name=""/>
          <p:cNvSpPr/>
          <p:nvPr/>
        </p:nvSpPr>
        <p:spPr>
          <a:xfrm>
            <a:off x="3722760" y="3067200"/>
            <a:ext cx="1022400" cy="28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Northeast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5" name=""/>
          <p:cNvSpPr/>
          <p:nvPr/>
        </p:nvSpPr>
        <p:spPr>
          <a:xfrm>
            <a:off x="4216320" y="1868400"/>
            <a:ext cx="26370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6" name=""/>
          <p:cNvSpPr/>
          <p:nvPr/>
        </p:nvSpPr>
        <p:spPr>
          <a:xfrm flipH="1">
            <a:off x="1561680" y="1868400"/>
            <a:ext cx="2654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7" name=""/>
          <p:cNvSpPr/>
          <p:nvPr/>
        </p:nvSpPr>
        <p:spPr>
          <a:xfrm>
            <a:off x="2049480" y="2119320"/>
            <a:ext cx="1363680" cy="28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Forward Trade Execution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8" name=""/>
          <p:cNvSpPr/>
          <p:nvPr/>
        </p:nvSpPr>
        <p:spPr>
          <a:xfrm>
            <a:off x="5092560" y="2082960"/>
            <a:ext cx="1068480" cy="466560"/>
          </a:xfrm>
          <a:prstGeom prst="rect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9" name=""/>
          <p:cNvSpPr/>
          <p:nvPr/>
        </p:nvSpPr>
        <p:spPr>
          <a:xfrm>
            <a:off x="5089680" y="2119320"/>
            <a:ext cx="1082520" cy="28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0" name=""/>
          <p:cNvSpPr/>
          <p:nvPr/>
        </p:nvSpPr>
        <p:spPr>
          <a:xfrm>
            <a:off x="3710160" y="4219560"/>
            <a:ext cx="1066680" cy="466920"/>
          </a:xfrm>
          <a:prstGeom prst="rect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1" name=""/>
          <p:cNvSpPr/>
          <p:nvPr/>
        </p:nvSpPr>
        <p:spPr>
          <a:xfrm>
            <a:off x="3695760" y="3720960"/>
            <a:ext cx="1082520" cy="28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Midwest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2" name=""/>
          <p:cNvSpPr/>
          <p:nvPr/>
        </p:nvSpPr>
        <p:spPr>
          <a:xfrm>
            <a:off x="3684600" y="4325760"/>
            <a:ext cx="1082520" cy="285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Southeast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3" name=""/>
          <p:cNvSpPr/>
          <p:nvPr/>
        </p:nvSpPr>
        <p:spPr>
          <a:xfrm>
            <a:off x="3670200" y="4943520"/>
            <a:ext cx="1154160" cy="285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ERCOT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4" name=""/>
          <p:cNvSpPr/>
          <p:nvPr/>
        </p:nvSpPr>
        <p:spPr>
          <a:xfrm>
            <a:off x="3710160" y="5478480"/>
            <a:ext cx="1066680" cy="466560"/>
          </a:xfrm>
          <a:prstGeom prst="rect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EES / EWS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145" name=""/>
          <p:cNvGrpSpPr/>
          <p:nvPr/>
        </p:nvGrpSpPr>
        <p:grpSpPr>
          <a:xfrm>
            <a:off x="6615000" y="2668680"/>
            <a:ext cx="1563480" cy="276840"/>
            <a:chOff x="6615000" y="2668680"/>
            <a:chExt cx="1563480" cy="276840"/>
          </a:xfrm>
        </p:grpSpPr>
        <p:sp>
          <p:nvSpPr>
            <p:cNvPr id="146" name=""/>
            <p:cNvSpPr/>
            <p:nvPr/>
          </p:nvSpPr>
          <p:spPr>
            <a:xfrm>
              <a:off x="6615000" y="2668680"/>
              <a:ext cx="99360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Origination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7" name=""/>
            <p:cNvSpPr/>
            <p:nvPr/>
          </p:nvSpPr>
          <p:spPr>
            <a:xfrm>
              <a:off x="6688800" y="2932920"/>
              <a:ext cx="148968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148" name=""/>
          <p:cNvSpPr/>
          <p:nvPr/>
        </p:nvSpPr>
        <p:spPr>
          <a:xfrm>
            <a:off x="6686640" y="4257720"/>
            <a:ext cx="1068120" cy="4665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9" name=""/>
          <p:cNvSpPr/>
          <p:nvPr/>
        </p:nvSpPr>
        <p:spPr>
          <a:xfrm>
            <a:off x="6686640" y="2998800"/>
            <a:ext cx="1068120" cy="4665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0" name=""/>
          <p:cNvSpPr/>
          <p:nvPr/>
        </p:nvSpPr>
        <p:spPr>
          <a:xfrm>
            <a:off x="6647040" y="3759120"/>
            <a:ext cx="1083960" cy="28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Midwest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1" name=""/>
          <p:cNvSpPr/>
          <p:nvPr/>
        </p:nvSpPr>
        <p:spPr>
          <a:xfrm>
            <a:off x="6661080" y="4363920"/>
            <a:ext cx="1084320" cy="285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Southeast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2" name=""/>
          <p:cNvSpPr/>
          <p:nvPr/>
        </p:nvSpPr>
        <p:spPr>
          <a:xfrm>
            <a:off x="6647040" y="4983120"/>
            <a:ext cx="1153800" cy="28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ERCOT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3" name=""/>
          <p:cNvSpPr/>
          <p:nvPr/>
        </p:nvSpPr>
        <p:spPr>
          <a:xfrm>
            <a:off x="6665760" y="3625920"/>
            <a:ext cx="1067040" cy="4665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4" name=""/>
          <p:cNvSpPr/>
          <p:nvPr/>
        </p:nvSpPr>
        <p:spPr>
          <a:xfrm>
            <a:off x="6686640" y="4888080"/>
            <a:ext cx="1068120" cy="4651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5" name=""/>
          <p:cNvSpPr/>
          <p:nvPr/>
        </p:nvSpPr>
        <p:spPr>
          <a:xfrm>
            <a:off x="6694560" y="3105000"/>
            <a:ext cx="1084320" cy="285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Northeast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6" name=""/>
          <p:cNvSpPr/>
          <p:nvPr/>
        </p:nvSpPr>
        <p:spPr>
          <a:xfrm>
            <a:off x="2711520" y="1868400"/>
            <a:ext cx="0" cy="21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7" name=""/>
          <p:cNvSpPr/>
          <p:nvPr/>
        </p:nvSpPr>
        <p:spPr>
          <a:xfrm>
            <a:off x="5638680" y="1868400"/>
            <a:ext cx="0" cy="21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8" name=""/>
          <p:cNvSpPr/>
          <p:nvPr/>
        </p:nvSpPr>
        <p:spPr>
          <a:xfrm>
            <a:off x="6262560" y="2082960"/>
            <a:ext cx="1068480" cy="466560"/>
          </a:xfrm>
          <a:prstGeom prst="rect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 Reporting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9" name=""/>
          <p:cNvSpPr/>
          <p:nvPr/>
        </p:nvSpPr>
        <p:spPr>
          <a:xfrm>
            <a:off x="2031840" y="2935440"/>
            <a:ext cx="1305000" cy="2641320"/>
          </a:xfrm>
          <a:prstGeom prst="leftRightArrow">
            <a:avLst>
              <a:gd name="adj1" fmla="val 50000"/>
              <a:gd name="adj2" fmla="val 19907"/>
            </a:avLst>
          </a:prstGeom>
          <a:noFill/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160" name=""/>
          <p:cNvGrpSpPr/>
          <p:nvPr/>
        </p:nvGrpSpPr>
        <p:grpSpPr>
          <a:xfrm>
            <a:off x="296280" y="5840280"/>
            <a:ext cx="3020400" cy="441720"/>
            <a:chOff x="296280" y="5840280"/>
            <a:chExt cx="3020400" cy="441720"/>
          </a:xfrm>
        </p:grpSpPr>
        <p:sp>
          <p:nvSpPr>
            <p:cNvPr id="161" name=""/>
            <p:cNvSpPr/>
            <p:nvPr/>
          </p:nvSpPr>
          <p:spPr>
            <a:xfrm>
              <a:off x="296280" y="6035400"/>
              <a:ext cx="302040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Note: Arrows indicate linkages and partnership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2" name=""/>
            <p:cNvSpPr/>
            <p:nvPr/>
          </p:nvSpPr>
          <p:spPr>
            <a:xfrm>
              <a:off x="390600" y="5881320"/>
              <a:ext cx="263520" cy="154080"/>
            </a:xfrm>
            <a:prstGeom prst="rect">
              <a:avLst/>
            </a:prstGeom>
            <a:solidFill>
              <a:srgbClr val="ffb31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3" name=""/>
            <p:cNvSpPr/>
            <p:nvPr/>
          </p:nvSpPr>
          <p:spPr>
            <a:xfrm>
              <a:off x="638280" y="5840280"/>
              <a:ext cx="162900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Boxes indicate Services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164" name=""/>
          <p:cNvSpPr/>
          <p:nvPr/>
        </p:nvSpPr>
        <p:spPr>
          <a:xfrm>
            <a:off x="6875640" y="1868400"/>
            <a:ext cx="0" cy="21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5" name=""/>
          <p:cNvSpPr/>
          <p:nvPr/>
        </p:nvSpPr>
        <p:spPr>
          <a:xfrm>
            <a:off x="969840" y="2084400"/>
            <a:ext cx="1067040" cy="466560"/>
          </a:xfrm>
          <a:prstGeom prst="rect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6" name=""/>
          <p:cNvSpPr/>
          <p:nvPr/>
        </p:nvSpPr>
        <p:spPr>
          <a:xfrm>
            <a:off x="4946760" y="2106720"/>
            <a:ext cx="1363680" cy="28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Control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Room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7" name=""/>
          <p:cNvSpPr/>
          <p:nvPr/>
        </p:nvSpPr>
        <p:spPr>
          <a:xfrm>
            <a:off x="1562040" y="1868400"/>
            <a:ext cx="0" cy="21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8" name=""/>
          <p:cNvSpPr/>
          <p:nvPr/>
        </p:nvSpPr>
        <p:spPr>
          <a:xfrm>
            <a:off x="392040" y="2943360"/>
            <a:ext cx="1462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9" name=""/>
          <p:cNvSpPr/>
          <p:nvPr/>
        </p:nvSpPr>
        <p:spPr>
          <a:xfrm>
            <a:off x="795240" y="4257720"/>
            <a:ext cx="1068480" cy="4665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0" name=""/>
          <p:cNvSpPr/>
          <p:nvPr/>
        </p:nvSpPr>
        <p:spPr>
          <a:xfrm>
            <a:off x="795240" y="2998800"/>
            <a:ext cx="1068480" cy="4665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1" name=""/>
          <p:cNvSpPr/>
          <p:nvPr/>
        </p:nvSpPr>
        <p:spPr>
          <a:xfrm>
            <a:off x="755640" y="3759120"/>
            <a:ext cx="1084320" cy="28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Midwest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2" name=""/>
          <p:cNvSpPr/>
          <p:nvPr/>
        </p:nvSpPr>
        <p:spPr>
          <a:xfrm>
            <a:off x="770040" y="4363920"/>
            <a:ext cx="1084320" cy="285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Southeast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3" name=""/>
          <p:cNvSpPr/>
          <p:nvPr/>
        </p:nvSpPr>
        <p:spPr>
          <a:xfrm>
            <a:off x="755640" y="4983120"/>
            <a:ext cx="1154160" cy="28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ERCOT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4" name=""/>
          <p:cNvSpPr/>
          <p:nvPr/>
        </p:nvSpPr>
        <p:spPr>
          <a:xfrm>
            <a:off x="774720" y="3625920"/>
            <a:ext cx="1066680" cy="4665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5" name=""/>
          <p:cNvSpPr/>
          <p:nvPr/>
        </p:nvSpPr>
        <p:spPr>
          <a:xfrm>
            <a:off x="795240" y="4888080"/>
            <a:ext cx="1068480" cy="4651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6" name=""/>
          <p:cNvSpPr/>
          <p:nvPr/>
        </p:nvSpPr>
        <p:spPr>
          <a:xfrm>
            <a:off x="803160" y="3105000"/>
            <a:ext cx="1084320" cy="285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Northeast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7" name=""/>
          <p:cNvSpPr/>
          <p:nvPr/>
        </p:nvSpPr>
        <p:spPr>
          <a:xfrm>
            <a:off x="5067360" y="2935440"/>
            <a:ext cx="1305000" cy="2641320"/>
          </a:xfrm>
          <a:prstGeom prst="leftRightArrow">
            <a:avLst>
              <a:gd name="adj1" fmla="val 50000"/>
              <a:gd name="adj2" fmla="val 19907"/>
            </a:avLst>
          </a:prstGeom>
          <a:noFill/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8" name=""/>
          <p:cNvSpPr/>
          <p:nvPr/>
        </p:nvSpPr>
        <p:spPr>
          <a:xfrm>
            <a:off x="7859880" y="2998800"/>
            <a:ext cx="284040" cy="2354400"/>
          </a:xfrm>
          <a:prstGeom prst="rect">
            <a:avLst/>
          </a:prstGeom>
          <a:solidFill>
            <a:srgbClr val="33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9" name=""/>
          <p:cNvSpPr/>
          <p:nvPr/>
        </p:nvSpPr>
        <p:spPr>
          <a:xfrm rot="16200000">
            <a:off x="6536160" y="4024440"/>
            <a:ext cx="2954520" cy="285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Mid-Market / Orig / Structuring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0" name=""/>
          <p:cNvSpPr/>
          <p:nvPr/>
        </p:nvSpPr>
        <p:spPr>
          <a:xfrm>
            <a:off x="912960" y="2106720"/>
            <a:ext cx="1249200" cy="28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Fuel Manager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(Gas/Oil/Coal)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031C987-345E-4B19-A5AF-B418C5A65370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PlaceHolder 1"/>
          <p:cNvSpPr>
            <a:spLocks noGrp="1"/>
          </p:cNvSpPr>
          <p:nvPr>
            <p:ph type="title"/>
          </p:nvPr>
        </p:nvSpPr>
        <p:spPr>
          <a:xfrm>
            <a:off x="328680" y="181080"/>
            <a:ext cx="7888320" cy="645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 MANAGEMENT DEAL EXAMPLES</a:t>
            </a:r>
            <a:endParaRPr b="1" i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2" name=""/>
          <p:cNvSpPr/>
          <p:nvPr/>
        </p:nvSpPr>
        <p:spPr>
          <a:xfrm>
            <a:off x="304920" y="1371600"/>
            <a:ext cx="3809880" cy="380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spcBef>
                <a:spcPts val="689"/>
              </a:spcBef>
              <a:buClr>
                <a:srgbClr val="ff993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Customer: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Joint action agency for City of Clarksdale MS and City of Yazoo City, MS.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Term: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Two years (Jul. 2001 – Sep. 2003)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Structure: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Asset management for 85 MW and 110 MW capacity with outside supply contracts of 26 MW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100000"/>
              </a:lnSpc>
              <a:spcBef>
                <a:spcPts val="689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EPMI makes wholesale market suggestions to MDEA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100000"/>
              </a:lnSpc>
              <a:spcBef>
                <a:spcPts val="689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Upon MDEA’s request, EPMI acquires fuel, buys/sells power and schedules all energy to maximize net revenue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100000"/>
              </a:lnSpc>
              <a:spcBef>
                <a:spcPts val="689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EPMI assumes no fuel or delivery risk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100000"/>
              </a:lnSpc>
              <a:spcBef>
                <a:spcPts val="689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MDEA retains all decision making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Fees: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EPMI receives greater of $13,000 monthly fee, or 40% of savings/profits from purchasing/selling power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Estimated Margin: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$0.5MM – $1.0MM annual goal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89"/>
              </a:spcBef>
              <a:buClr>
                <a:srgbClr val="ff993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561"/>
              </a:spcBef>
              <a:buClr>
                <a:srgbClr val="ff993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561"/>
              </a:spcBef>
              <a:buClr>
                <a:srgbClr val="ff993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3" name=""/>
          <p:cNvSpPr/>
          <p:nvPr/>
        </p:nvSpPr>
        <p:spPr>
          <a:xfrm>
            <a:off x="228600" y="1066680"/>
            <a:ext cx="3886200" cy="505080"/>
          </a:xfrm>
          <a:prstGeom prst="rect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4" name=""/>
          <p:cNvSpPr/>
          <p:nvPr/>
        </p:nvSpPr>
        <p:spPr>
          <a:xfrm>
            <a:off x="228600" y="1571760"/>
            <a:ext cx="3886200" cy="46386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5" name=""/>
          <p:cNvSpPr/>
          <p:nvPr/>
        </p:nvSpPr>
        <p:spPr>
          <a:xfrm>
            <a:off x="301680" y="1193760"/>
            <a:ext cx="3749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Mississippi Delta Energy Agency (MDEA)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6" name=""/>
          <p:cNvSpPr/>
          <p:nvPr/>
        </p:nvSpPr>
        <p:spPr>
          <a:xfrm>
            <a:off x="4419720" y="1571760"/>
            <a:ext cx="3886200" cy="46386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7" name=""/>
          <p:cNvSpPr/>
          <p:nvPr/>
        </p:nvSpPr>
        <p:spPr>
          <a:xfrm>
            <a:off x="4419720" y="1066680"/>
            <a:ext cx="3886200" cy="505080"/>
          </a:xfrm>
          <a:prstGeom prst="rect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Frontera Generation L.P. (TECO Power)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8" name=""/>
          <p:cNvSpPr/>
          <p:nvPr/>
        </p:nvSpPr>
        <p:spPr>
          <a:xfrm>
            <a:off x="4572000" y="1371600"/>
            <a:ext cx="3809880" cy="380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2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Customer: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2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Frontera Generation (480 MW CC facility in ERCOT) wholly-owned subsidiary of TECO Power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2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Term: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2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21 months initial term (May 2001-Dec 2002)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2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 be extended for one year at the option of Frontera.  Each party can terminate if various standards are not met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100000"/>
              </a:lnSpc>
              <a:spcBef>
                <a:spcPts val="2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EPMI sell price &gt;94% of MW Daily ERCOT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100000"/>
              </a:lnSpc>
              <a:spcBef>
                <a:spcPts val="2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Frontera on-peak availability &gt; 90%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2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Structure: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2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 management for 480 MW  capacity - 330 MW marketable due to 150 MW option contracts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100000"/>
              </a:lnSpc>
              <a:spcBef>
                <a:spcPts val="2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EPMI makes wholesale market suggestions to Frontera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100000"/>
              </a:lnSpc>
              <a:spcBef>
                <a:spcPts val="2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Upon Frontera’s request, EPMI acquires fuel, buys/sells power and schedules all energy to maximize net revenue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100000"/>
              </a:lnSpc>
              <a:spcBef>
                <a:spcPts val="2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EPMI reports position and VAR daily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100000"/>
              </a:lnSpc>
              <a:spcBef>
                <a:spcPts val="2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No downside price risk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100000"/>
              </a:lnSpc>
              <a:spcBef>
                <a:spcPts val="2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TECO retains all decision-making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2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Fees: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2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Minimum annual fee of $50,000 with annual performance bonus based on net margin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2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37CAC2D-1957-474C-BF0E-FFEF6B750279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PlaceHolder 1"/>
          <p:cNvSpPr>
            <a:spLocks noGrp="1"/>
          </p:cNvSpPr>
          <p:nvPr>
            <p:ph type="title"/>
          </p:nvPr>
        </p:nvSpPr>
        <p:spPr>
          <a:xfrm>
            <a:off x="328680" y="396360"/>
            <a:ext cx="7888320" cy="468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LARGE CUSTOMER BASE PROVIDES GROWTH POTENTIAL</a:t>
            </a:r>
            <a:endParaRPr b="1" i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90" name=""/>
          <p:cNvGraphicFramePr/>
          <p:nvPr/>
        </p:nvGraphicFramePr>
        <p:xfrm>
          <a:off x="0" y="2182680"/>
          <a:ext cx="5391000" cy="35974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9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2182680"/>
                    <a:ext cx="5391000" cy="3597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92" name=""/>
          <p:cNvSpPr/>
          <p:nvPr/>
        </p:nvSpPr>
        <p:spPr>
          <a:xfrm>
            <a:off x="849240" y="1550880"/>
            <a:ext cx="37450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Potential Market Size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(by Number of Accounts)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3" name=""/>
          <p:cNvSpPr/>
          <p:nvPr/>
        </p:nvSpPr>
        <p:spPr>
          <a:xfrm>
            <a:off x="809640" y="5799240"/>
            <a:ext cx="3819600" cy="48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East Power Origination Performance Metrics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4" name=""/>
          <p:cNvSpPr/>
          <p:nvPr/>
        </p:nvSpPr>
        <p:spPr>
          <a:xfrm>
            <a:off x="5019840" y="1521000"/>
            <a:ext cx="3321000" cy="490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Services Position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(Number of Accounts 3 mo. into Operation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5" name=""/>
          <p:cNvSpPr/>
          <p:nvPr/>
        </p:nvSpPr>
        <p:spPr>
          <a:xfrm>
            <a:off x="5067360" y="2120760"/>
            <a:ext cx="168912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IOU-Muni-Coop-IPP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6" name=""/>
          <p:cNvSpPr/>
          <p:nvPr/>
        </p:nvSpPr>
        <p:spPr>
          <a:xfrm>
            <a:off x="6705720" y="2120760"/>
            <a:ext cx="152388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Industrial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7" name=""/>
          <p:cNvSpPr/>
          <p:nvPr/>
        </p:nvSpPr>
        <p:spPr>
          <a:xfrm>
            <a:off x="5156280" y="2397240"/>
            <a:ext cx="14605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8" name=""/>
          <p:cNvSpPr/>
          <p:nvPr/>
        </p:nvSpPr>
        <p:spPr>
          <a:xfrm>
            <a:off x="6743880" y="2397240"/>
            <a:ext cx="1434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9" name=""/>
          <p:cNvSpPr/>
          <p:nvPr/>
        </p:nvSpPr>
        <p:spPr>
          <a:xfrm>
            <a:off x="5657760" y="2541600"/>
            <a:ext cx="265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0" name=""/>
          <p:cNvSpPr/>
          <p:nvPr/>
        </p:nvSpPr>
        <p:spPr>
          <a:xfrm>
            <a:off x="7198560" y="2541600"/>
            <a:ext cx="434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___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1" name=""/>
          <p:cNvSpPr/>
          <p:nvPr/>
        </p:nvSpPr>
        <p:spPr>
          <a:xfrm>
            <a:off x="7199280" y="3214800"/>
            <a:ext cx="265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2" name=""/>
          <p:cNvSpPr/>
          <p:nvPr/>
        </p:nvSpPr>
        <p:spPr>
          <a:xfrm>
            <a:off x="5657760" y="3214800"/>
            <a:ext cx="265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3" name=""/>
          <p:cNvSpPr/>
          <p:nvPr/>
        </p:nvSpPr>
        <p:spPr>
          <a:xfrm>
            <a:off x="5657760" y="3913200"/>
            <a:ext cx="265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4" name=""/>
          <p:cNvSpPr/>
          <p:nvPr/>
        </p:nvSpPr>
        <p:spPr>
          <a:xfrm>
            <a:off x="7198560" y="3913200"/>
            <a:ext cx="434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___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5" name=""/>
          <p:cNvSpPr/>
          <p:nvPr/>
        </p:nvSpPr>
        <p:spPr>
          <a:xfrm>
            <a:off x="5572800" y="4599000"/>
            <a:ext cx="434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___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6" name=""/>
          <p:cNvSpPr/>
          <p:nvPr/>
        </p:nvSpPr>
        <p:spPr>
          <a:xfrm>
            <a:off x="7198560" y="4599000"/>
            <a:ext cx="434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___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7" name=""/>
          <p:cNvSpPr/>
          <p:nvPr/>
        </p:nvSpPr>
        <p:spPr>
          <a:xfrm>
            <a:off x="5321160" y="5054760"/>
            <a:ext cx="2756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8" name=""/>
          <p:cNvSpPr/>
          <p:nvPr/>
        </p:nvSpPr>
        <p:spPr>
          <a:xfrm>
            <a:off x="5598720" y="5138640"/>
            <a:ext cx="350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9" name=""/>
          <p:cNvSpPr/>
          <p:nvPr/>
        </p:nvSpPr>
        <p:spPr>
          <a:xfrm>
            <a:off x="7199280" y="5138640"/>
            <a:ext cx="265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0" name=""/>
          <p:cNvSpPr/>
          <p:nvPr/>
        </p:nvSpPr>
        <p:spPr>
          <a:xfrm>
            <a:off x="1028880" y="2397240"/>
            <a:ext cx="38988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1" name=""/>
          <p:cNvSpPr/>
          <p:nvPr/>
        </p:nvSpPr>
        <p:spPr>
          <a:xfrm>
            <a:off x="3565440" y="4084560"/>
            <a:ext cx="1332000" cy="75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50+% average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coverage ratio across regions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FA3300A-3E78-4F20-A78F-30DE62C3D166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4450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1998-11-04T15:29:11Z</dcterms:created>
  <dc:creator>Athena Brubaker</dc:creator>
  <dc:description/>
  <dc:language>en-US</dc:language>
  <cp:lastModifiedBy>tmay</cp:lastModifiedBy>
  <cp:lastPrinted>2001-04-26T19:32:39Z</cp:lastPrinted>
  <dcterms:modified xsi:type="dcterms:W3CDTF">2001-10-01T16:59:58Z</dcterms:modified>
  <cp:revision>523</cp:revision>
  <dc:subject/>
  <dc:title>No Slide Title</dc:title>
</cp:coreProperties>
</file>