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0288588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9455040" y="6119640"/>
            <a:ext cx="847440" cy="700200"/>
            <a:chOff x="9455040" y="6119640"/>
            <a:chExt cx="847440" cy="700200"/>
          </a:xfrm>
        </p:grpSpPr>
        <p:pic>
          <p:nvPicPr>
            <p:cNvPr id="3" name="ENE_C_WHI" descr=""/>
            <p:cNvPicPr/>
            <p:nvPr/>
          </p:nvPicPr>
          <p:blipFill>
            <a:blip r:embed="rId2"/>
            <a:stretch/>
          </p:blipFill>
          <p:spPr>
            <a:xfrm>
              <a:off x="9455040" y="61196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10037520" y="6437160"/>
              <a:ext cx="264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" name=""/>
          <p:cNvSpPr/>
          <p:nvPr/>
        </p:nvSpPr>
        <p:spPr>
          <a:xfrm>
            <a:off x="142920" y="6502320"/>
            <a:ext cx="12700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©2000 MM-2040013-</a:t>
            </a:r>
            <a:fld id="{9358D374-6C37-4FA0-BA2B-AB0618F74608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>
            <a:off x="1450800" y="1071720"/>
            <a:ext cx="3141360" cy="3142800"/>
            <a:chOff x="1450800" y="1071720"/>
            <a:chExt cx="3141360" cy="3142800"/>
          </a:xfrm>
        </p:grpSpPr>
        <p:pic>
          <p:nvPicPr>
            <p:cNvPr id="9" name="ENE_C_WHI" descr=""/>
            <p:cNvPicPr/>
            <p:nvPr/>
          </p:nvPicPr>
          <p:blipFill>
            <a:blip r:embed="rId1"/>
            <a:stretch/>
          </p:blipFill>
          <p:spPr>
            <a:xfrm>
              <a:off x="1450800" y="1071720"/>
              <a:ext cx="3128040" cy="3142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0" name=""/>
            <p:cNvSpPr/>
            <p:nvPr/>
          </p:nvSpPr>
          <p:spPr>
            <a:xfrm>
              <a:off x="4299120" y="271728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1" name=""/>
          <p:cNvSpPr/>
          <p:nvPr/>
        </p:nvSpPr>
        <p:spPr>
          <a:xfrm>
            <a:off x="4012560" y="3649680"/>
            <a:ext cx="3993840" cy="138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Ask WHY</a:t>
            </a: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…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127800" y="6502320"/>
            <a:ext cx="1249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©2000 MM-2040013-</a:t>
            </a:r>
            <a:fld id="{45FF39B3-7017-4CED-A507-908169A739B7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"/>
          <p:cNvGraphicFramePr/>
          <p:nvPr/>
        </p:nvGraphicFramePr>
        <p:xfrm>
          <a:off x="2322360" y="2106720"/>
          <a:ext cx="5007240" cy="20494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22360" y="2106720"/>
                    <a:ext cx="5007240" cy="204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" name=""/>
          <p:cNvSpPr/>
          <p:nvPr/>
        </p:nvSpPr>
        <p:spPr>
          <a:xfrm>
            <a:off x="2382480" y="947160"/>
            <a:ext cx="4647600" cy="66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10 DRAM Producers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1547280" y="447840"/>
            <a:ext cx="71888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 Worldwide Semiconductor Usage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% of Revenue)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4518000" y="2671920"/>
            <a:ext cx="2462400" cy="2501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770280" y="2003400"/>
            <a:ext cx="714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Military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5682600" y="2862360"/>
            <a:ext cx="866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6105960" y="4381560"/>
            <a:ext cx="79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4471560" y="5762520"/>
            <a:ext cx="934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1727640" y="3335400"/>
            <a:ext cx="900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4575240" y="1955880"/>
            <a:ext cx="101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Automotive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4732200" y="2409480"/>
            <a:ext cx="214560" cy="476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 flipH="1" flipV="1">
            <a:off x="4371480" y="2314080"/>
            <a:ext cx="104760" cy="476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6980400" y="3956040"/>
            <a:ext cx="534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7625520" y="3780000"/>
            <a:ext cx="1849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Market Drivers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289080" y="6172200"/>
            <a:ext cx="195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Dataquest 11/96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1" name=""/>
          <p:cNvGraphicFramePr/>
          <p:nvPr/>
        </p:nvGraphicFramePr>
        <p:xfrm>
          <a:off x="1554120" y="2314440"/>
          <a:ext cx="5634000" cy="3759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4120" y="2314440"/>
                    <a:ext cx="5634000" cy="375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0" y="338040"/>
            <a:ext cx="10287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Worldwide Semiconductor Sales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2244600" y="2033640"/>
            <a:ext cx="1886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Growth - Actual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Growth - 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- Actual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- 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747800" y="2039760"/>
            <a:ext cx="2354400" cy="816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847880" y="2128680"/>
            <a:ext cx="419040" cy="1047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847880" y="2309760"/>
            <a:ext cx="419040" cy="1047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852560" y="2576520"/>
            <a:ext cx="424080" cy="0"/>
          </a:xfrm>
          <a:prstGeom prst="line">
            <a:avLst/>
          </a:prstGeom>
          <a:ln w="284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854360" y="2719440"/>
            <a:ext cx="442800" cy="0"/>
          </a:xfrm>
          <a:prstGeom prst="line">
            <a:avLst/>
          </a:prstGeom>
          <a:ln w="28440">
            <a:solidFill>
              <a:srgbClr val="ff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687680" y="4757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405160" y="4757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3048120" y="392904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3767040" y="399564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4462560" y="366228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6081840" y="4595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6756480" y="426240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7453440" y="419580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8182080" y="421488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8631360" y="138600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8631360" y="198612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8631360" y="258588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8631360" y="318600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8631360" y="3776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8631360" y="437688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8631360" y="497664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8631360" y="557676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43828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1719360" y="538632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386244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3144960" y="538632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454824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69132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97384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8096400" y="5386320"/>
            <a:ext cx="514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737712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2747880" y="1643040"/>
            <a:ext cx="1382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CAGR 18.0%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6199200" y="1643040"/>
            <a:ext cx="1382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CAGR 20.6%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7302600" y="1757520"/>
            <a:ext cx="922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1709640" y="1757520"/>
            <a:ext cx="1049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5030640" y="1757520"/>
            <a:ext cx="1157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3767040" y="1757520"/>
            <a:ext cx="1274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1060560" y="1386000"/>
            <a:ext cx="633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1039680" y="1766880"/>
            <a:ext cx="642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1008000" y="2166840"/>
            <a:ext cx="67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974880" y="252900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1039680" y="2909880"/>
            <a:ext cx="642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008000" y="3309840"/>
            <a:ext cx="67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974880" y="367200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1039680" y="4062240"/>
            <a:ext cx="642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1008000" y="4462560"/>
            <a:ext cx="67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974880" y="482436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1008000" y="5214960"/>
            <a:ext cx="67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974880" y="557676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-10%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 rot="16200000">
            <a:off x="-132840" y="3366360"/>
            <a:ext cx="225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 Annual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 rot="5400000">
            <a:off x="8089560" y="3458880"/>
            <a:ext cx="225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Sales in Billions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1773360" y="4986360"/>
            <a:ext cx="203040" cy="3524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2481120" y="4986360"/>
            <a:ext cx="203400" cy="3524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3895560" y="4214880"/>
            <a:ext cx="203400" cy="11239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3187800" y="4148280"/>
            <a:ext cx="203040" cy="11905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4602240" y="3909960"/>
            <a:ext cx="214200" cy="14288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6199200" y="4843440"/>
            <a:ext cx="203040" cy="4953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6905520" y="4491000"/>
            <a:ext cx="204840" cy="8478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7613640" y="4414680"/>
            <a:ext cx="203040" cy="9241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8319960" y="4443480"/>
            <a:ext cx="204840" cy="8953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5148360" y="5719680"/>
            <a:ext cx="707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-11%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4602240" y="5776920"/>
            <a:ext cx="708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5299200" y="5338800"/>
            <a:ext cx="203040" cy="39996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1623960" y="5338800"/>
            <a:ext cx="7050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 flipV="1">
            <a:off x="234144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 flipV="1">
            <a:off x="303840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 flipV="1">
            <a:off x="375120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 flipV="1">
            <a:off x="444672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515448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 flipV="1">
            <a:off x="585144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656280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725976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7967520" y="5281560"/>
            <a:ext cx="0" cy="10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1623960" y="1515960"/>
            <a:ext cx="7061400" cy="420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1973160" y="3890880"/>
            <a:ext cx="3557520" cy="1104840"/>
          </a:xfrm>
          <a:custGeom>
            <a:avLst/>
            <a:gdLst/>
            <a:ahLst/>
            <a:rect l="l" t="t" r="r" b="b"/>
            <a:pathLst>
              <a:path w="1992" h="696">
                <a:moveTo>
                  <a:pt x="0" y="696"/>
                </a:moveTo>
                <a:lnTo>
                  <a:pt x="400" y="656"/>
                </a:lnTo>
                <a:lnTo>
                  <a:pt x="804" y="500"/>
                </a:lnTo>
                <a:lnTo>
                  <a:pt x="1204" y="312"/>
                </a:lnTo>
                <a:lnTo>
                  <a:pt x="1592" y="0"/>
                </a:lnTo>
                <a:lnTo>
                  <a:pt x="1992" y="112"/>
                </a:lnTo>
              </a:path>
            </a:pathLst>
          </a:cu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5510160" y="2227320"/>
            <a:ext cx="2800440" cy="1834920"/>
          </a:xfrm>
          <a:custGeom>
            <a:avLst/>
            <a:gdLst/>
            <a:ahLst/>
            <a:rect l="l" t="t" r="r" b="b"/>
            <a:pathLst>
              <a:path w="1568" h="1156">
                <a:moveTo>
                  <a:pt x="0" y="1156"/>
                </a:moveTo>
                <a:lnTo>
                  <a:pt x="404" y="1028"/>
                </a:lnTo>
                <a:lnTo>
                  <a:pt x="788" y="764"/>
                </a:lnTo>
                <a:lnTo>
                  <a:pt x="1184" y="416"/>
                </a:lnTo>
                <a:lnTo>
                  <a:pt x="1568" y="0"/>
                </a:lnTo>
              </a:path>
            </a:pathLst>
          </a:custGeom>
          <a:noFill/>
          <a:ln w="28440">
            <a:solidFill>
              <a:srgbClr val="ff0000"/>
            </a:solidFill>
            <a:prstDash val="sysDot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5267160" y="5386320"/>
            <a:ext cx="514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289080" y="6172200"/>
            <a:ext cx="195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Dataquest 11/96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761760" y="32040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Revenues for DRAM ($Billions)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94" name=""/>
          <p:cNvGraphicFramePr/>
          <p:nvPr/>
        </p:nvGraphicFramePr>
        <p:xfrm>
          <a:off x="1244520" y="1338120"/>
          <a:ext cx="7359840" cy="4880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44520" y="1338120"/>
                    <a:ext cx="7359840" cy="4880160"/>
                  </a:xfrm>
                  <a:prstGeom prst="rect">
                    <a:avLst/>
                  </a:prstGeom>
                  <a:solidFill>
                    <a:srgbClr val="ffffff"/>
                  </a:solidFill>
                  <a:ln w="9360">
                    <a:solidFill>
                      <a:srgbClr val="ffffff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96" name=""/>
          <p:cNvSpPr/>
          <p:nvPr/>
        </p:nvSpPr>
        <p:spPr>
          <a:xfrm>
            <a:off x="318240" y="6142680"/>
            <a:ext cx="25524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Semico research Group.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"/>
          <p:cNvSpPr/>
          <p:nvPr/>
        </p:nvSpPr>
        <p:spPr>
          <a:xfrm>
            <a:off x="6867360" y="4094280"/>
            <a:ext cx="2352960" cy="94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771480" y="584280"/>
            <a:ext cx="8744040" cy="62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Revenue Volume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Worldwide Industry Market Sizes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Billions; 1999 Figures)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262080" y="6173640"/>
            <a:ext cx="6051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McKinsey &amp; Co; Banc of America Securities LLC. Estimates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2976480" y="2106720"/>
            <a:ext cx="5421240" cy="38232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2965320" y="2562120"/>
            <a:ext cx="4168800" cy="37476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2959200" y="4125960"/>
            <a:ext cx="1320840" cy="37764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2959200" y="4678200"/>
            <a:ext cx="1149120" cy="37800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7157880" y="4321080"/>
            <a:ext cx="203400" cy="1684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7358400" y="4248000"/>
            <a:ext cx="12074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Size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7303680" y="256860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786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7016400" y="301464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4311000" y="411480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4149360" y="467208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8948160" y="2052720"/>
            <a:ext cx="38196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6901200" y="5384880"/>
            <a:ext cx="2399760" cy="53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(1)  Based on wholesale prices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  1998 figures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981000" y="2523960"/>
            <a:ext cx="1790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979560" y="2990880"/>
            <a:ext cx="1790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Petroleum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2952720" y="3571920"/>
            <a:ext cx="2725920" cy="37476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5771520" y="357660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6212160" y="3468600"/>
            <a:ext cx="4136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977760" y="3516480"/>
            <a:ext cx="179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912960" y="408132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1065240" y="4646520"/>
            <a:ext cx="1790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2960640" y="3000240"/>
            <a:ext cx="3924360" cy="376200"/>
          </a:xfrm>
          <a:prstGeom prst="rect">
            <a:avLst/>
          </a:prstGeom>
          <a:solidFill>
            <a:srgbClr val="ffe80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8517960" y="2106720"/>
            <a:ext cx="605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433440" y="2095560"/>
            <a:ext cx="240984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2943360" y="2120760"/>
            <a:ext cx="0" cy="2946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"/>
          <p:cNvSpPr/>
          <p:nvPr/>
        </p:nvSpPr>
        <p:spPr>
          <a:xfrm>
            <a:off x="2992320" y="368280"/>
            <a:ext cx="40449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Intangible Benefits To 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942840" y="1689120"/>
            <a:ext cx="2057400" cy="1143000"/>
          </a:xfrm>
          <a:prstGeom prst="rect">
            <a:avLst/>
          </a:prstGeom>
          <a:gradFill rotWithShape="0">
            <a:gsLst>
              <a:gs pos="0">
                <a:srgbClr val="80c9ff"/>
              </a:gs>
              <a:gs pos="50000">
                <a:srgbClr val="ffffff"/>
              </a:gs>
              <a:gs pos="100000">
                <a:srgbClr val="80c9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942840" y="3965400"/>
            <a:ext cx="2057400" cy="1143000"/>
          </a:xfrm>
          <a:prstGeom prst="rect">
            <a:avLst/>
          </a:prstGeom>
          <a:gradFill rotWithShape="0">
            <a:gsLst>
              <a:gs pos="0">
                <a:srgbClr val="80c9ff"/>
              </a:gs>
              <a:gs pos="50000">
                <a:srgbClr val="ffffff"/>
              </a:gs>
              <a:gs pos="100000">
                <a:srgbClr val="80c9f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3686040" y="2870280"/>
            <a:ext cx="1971720" cy="1066680"/>
          </a:xfrm>
          <a:prstGeom prst="ellipse">
            <a:avLst/>
          </a:prstGeom>
          <a:gradFill rotWithShape="0">
            <a:gsLst>
              <a:gs pos="0">
                <a:srgbClr val="fc0128"/>
              </a:gs>
              <a:gs pos="50000">
                <a:srgbClr val="ffffff"/>
              </a:gs>
              <a:gs pos="100000">
                <a:srgbClr val="fc012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 algn="ctr"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Skills are the common gap between these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 rot="5400000">
            <a:off x="4613760" y="3101040"/>
            <a:ext cx="3373200" cy="600120"/>
          </a:xfrm>
          <a:prstGeom prst="triangle">
            <a:avLst>
              <a:gd name="adj" fmla="val 50000"/>
            </a:avLst>
          </a:prstGeom>
          <a:gradFill rotWithShape="0">
            <a:gsLst>
              <a:gs pos="0">
                <a:srgbClr val="fefefe"/>
              </a:gs>
              <a:gs pos="100000">
                <a:srgbClr val="ffe80f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3005280" y="2263680"/>
            <a:ext cx="1709640" cy="631800"/>
          </a:xfrm>
          <a:custGeom>
            <a:avLst/>
            <a:gdLst/>
            <a:ahLst/>
            <a:rect l="l" t="t" r="r" b="b"/>
            <a:pathLst>
              <a:path w="957" h="398">
                <a:moveTo>
                  <a:pt x="957" y="398"/>
                </a:moveTo>
                <a:lnTo>
                  <a:pt x="957" y="0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 flipV="1">
            <a:off x="3005280" y="3923640"/>
            <a:ext cx="1709640" cy="631800"/>
          </a:xfrm>
          <a:custGeom>
            <a:avLst/>
            <a:gdLst/>
            <a:ahLst/>
            <a:rect l="l" t="t" r="r" b="b"/>
            <a:pathLst>
              <a:path w="957" h="398">
                <a:moveTo>
                  <a:pt x="957" y="398"/>
                </a:moveTo>
                <a:lnTo>
                  <a:pt x="957" y="0"/>
                </a:lnTo>
                <a:lnTo>
                  <a:pt x="0" y="0"/>
                </a:ln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6686640" y="1219320"/>
            <a:ext cx="3225600" cy="23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8280" indent="-98280">
              <a:spcBef>
                <a:spcPts val="374"/>
              </a:spcBef>
              <a:buClr>
                <a:srgbClr val="0091ff"/>
              </a:buClr>
              <a:buFont typeface="Wingdings" charset="2"/>
              <a:buChar char="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structural, permanent source of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advantage exists as competitors can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quickly replicate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91ff"/>
              </a:buClr>
              <a:buFont typeface="Wingdings" charset="2"/>
              <a:buChar char="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Winning over the long-term will be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two factors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88800" indent="-9972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Moving first to acquire these skills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getting in front of the curve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66720" indent="-8712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Identifying new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66720" indent="-8712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Moving faster than peers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66720" indent="-8712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73160"/>
                <a:tab algn="l" pos="4618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Capturing hidden value which others don’t see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7429680" y="4875120"/>
            <a:ext cx="282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“Powerchip Paradigm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1130400" y="1978200"/>
            <a:ext cx="2057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sources of competitive advantage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1130400" y="4040280"/>
            <a:ext cx="2057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0" rIns="36000" tIns="72000" bIns="36000" anchor="t">
            <a:noAutofit/>
          </a:bodyPr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marketing growth 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Chemicals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Metals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230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733400" y="2617920"/>
            <a:ext cx="6810480" cy="10429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Risk - Ask WHY?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a Forward Market in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Commodities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798480" y="199224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rmAutofit fontScale="85000"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Goal/Development</a:t>
            </a: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create a forward market in technology commodities leveraging off Enron’s proven market-making and trading capabilities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strategic alliances with select producers to accelerate development of the market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markets for  DRAM chips have  existed for 5 years with increasing liquidity; demand  for DRAM  is accelerating due  to the need for memory chips in computer and consumer appliances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existence of a physical spot market for DRAM chips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existence of an inverted J price curve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accepted Indices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Semiconductor plants are energy intensive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growth is expected to be strong for all computer components in the next decade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91ff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DRAM Trading provides a platform for additional technology commodities such as Memory Modules,  CPU’s, LCD’s, Wafers,Disk Drives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"/>
          <p:cNvGrpSpPr/>
          <p:nvPr/>
        </p:nvGrpSpPr>
        <p:grpSpPr>
          <a:xfrm>
            <a:off x="1200240" y="3726000"/>
            <a:ext cx="2742840" cy="726480"/>
            <a:chOff x="1200240" y="3726000"/>
            <a:chExt cx="2742840" cy="726480"/>
          </a:xfrm>
        </p:grpSpPr>
        <p:sp>
          <p:nvSpPr>
            <p:cNvPr id="17" name=""/>
            <p:cNvSpPr/>
            <p:nvPr/>
          </p:nvSpPr>
          <p:spPr>
            <a:xfrm flipH="1">
              <a:off x="2062080" y="4093200"/>
              <a:ext cx="515880" cy="359280"/>
            </a:xfrm>
            <a:prstGeom prst="lightningBol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1200240" y="3726000"/>
              <a:ext cx="2742840" cy="464760"/>
            </a:xfrm>
            <a:custGeom>
              <a:avLst/>
              <a:gdLst/>
              <a:ahLst/>
              <a:rect l="l" t="t" r="r" b="b"/>
              <a:pathLst>
                <a:path w="1536" h="283">
                  <a:moveTo>
                    <a:pt x="195" y="266"/>
                  </a:moveTo>
                  <a:cubicBezTo>
                    <a:pt x="222" y="264"/>
                    <a:pt x="252" y="263"/>
                    <a:pt x="310" y="266"/>
                  </a:cubicBezTo>
                  <a:cubicBezTo>
                    <a:pt x="368" y="268"/>
                    <a:pt x="476" y="281"/>
                    <a:pt x="541" y="282"/>
                  </a:cubicBezTo>
                  <a:cubicBezTo>
                    <a:pt x="606" y="282"/>
                    <a:pt x="642" y="269"/>
                    <a:pt x="701" y="268"/>
                  </a:cubicBezTo>
                  <a:cubicBezTo>
                    <a:pt x="760" y="267"/>
                    <a:pt x="813" y="275"/>
                    <a:pt x="894" y="276"/>
                  </a:cubicBezTo>
                  <a:cubicBezTo>
                    <a:pt x="975" y="277"/>
                    <a:pt x="1105" y="274"/>
                    <a:pt x="1190" y="275"/>
                  </a:cubicBezTo>
                  <a:cubicBezTo>
                    <a:pt x="1275" y="276"/>
                    <a:pt x="1352" y="283"/>
                    <a:pt x="1406" y="283"/>
                  </a:cubicBezTo>
                  <a:cubicBezTo>
                    <a:pt x="1461" y="283"/>
                    <a:pt x="1500" y="278"/>
                    <a:pt x="1518" y="275"/>
                  </a:cubicBezTo>
                  <a:cubicBezTo>
                    <a:pt x="1536" y="272"/>
                    <a:pt x="1522" y="267"/>
                    <a:pt x="1514" y="263"/>
                  </a:cubicBezTo>
                  <a:lnTo>
                    <a:pt x="1473" y="248"/>
                  </a:lnTo>
                  <a:lnTo>
                    <a:pt x="1341" y="221"/>
                  </a:lnTo>
                  <a:cubicBezTo>
                    <a:pt x="1293" y="203"/>
                    <a:pt x="1386" y="63"/>
                    <a:pt x="1184" y="138"/>
                  </a:cubicBezTo>
                  <a:cubicBezTo>
                    <a:pt x="1161" y="63"/>
                    <a:pt x="1026" y="48"/>
                    <a:pt x="961" y="105"/>
                  </a:cubicBezTo>
                  <a:cubicBezTo>
                    <a:pt x="961" y="105"/>
                    <a:pt x="946" y="30"/>
                    <a:pt x="901" y="15"/>
                  </a:cubicBezTo>
                  <a:cubicBezTo>
                    <a:pt x="857" y="0"/>
                    <a:pt x="744" y="5"/>
                    <a:pt x="692" y="14"/>
                  </a:cubicBezTo>
                  <a:cubicBezTo>
                    <a:pt x="655" y="12"/>
                    <a:pt x="627" y="51"/>
                    <a:pt x="603" y="87"/>
                  </a:cubicBezTo>
                  <a:cubicBezTo>
                    <a:pt x="585" y="66"/>
                    <a:pt x="468" y="72"/>
                    <a:pt x="415" y="87"/>
                  </a:cubicBezTo>
                  <a:cubicBezTo>
                    <a:pt x="362" y="102"/>
                    <a:pt x="285" y="129"/>
                    <a:pt x="283" y="179"/>
                  </a:cubicBezTo>
                  <a:cubicBezTo>
                    <a:pt x="237" y="135"/>
                    <a:pt x="183" y="227"/>
                    <a:pt x="141" y="240"/>
                  </a:cubicBezTo>
                  <a:cubicBezTo>
                    <a:pt x="98" y="253"/>
                    <a:pt x="45" y="251"/>
                    <a:pt x="25" y="256"/>
                  </a:cubicBezTo>
                  <a:cubicBezTo>
                    <a:pt x="5" y="261"/>
                    <a:pt x="0" y="266"/>
                    <a:pt x="20" y="270"/>
                  </a:cubicBezTo>
                  <a:cubicBezTo>
                    <a:pt x="40" y="273"/>
                    <a:pt x="115" y="275"/>
                    <a:pt x="144" y="275"/>
                  </a:cubicBezTo>
                  <a:cubicBezTo>
                    <a:pt x="173" y="275"/>
                    <a:pt x="167" y="267"/>
                    <a:pt x="195" y="266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b2b2b2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9" name=""/>
          <p:cNvGrpSpPr/>
          <p:nvPr/>
        </p:nvGrpSpPr>
        <p:grpSpPr>
          <a:xfrm>
            <a:off x="1200240" y="4699080"/>
            <a:ext cx="2742840" cy="667800"/>
            <a:chOff x="1200240" y="4699080"/>
            <a:chExt cx="2742840" cy="667800"/>
          </a:xfrm>
        </p:grpSpPr>
        <p:sp>
          <p:nvSpPr>
            <p:cNvPr id="20" name=""/>
            <p:cNvSpPr/>
            <p:nvPr/>
          </p:nvSpPr>
          <p:spPr>
            <a:xfrm flipH="1">
              <a:off x="2062080" y="5036400"/>
              <a:ext cx="515880" cy="330480"/>
            </a:xfrm>
            <a:prstGeom prst="lightningBol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200240" y="4699080"/>
              <a:ext cx="2742840" cy="427320"/>
            </a:xfrm>
            <a:custGeom>
              <a:avLst/>
              <a:gdLst/>
              <a:ahLst/>
              <a:rect l="l" t="t" r="r" b="b"/>
              <a:pathLst>
                <a:path w="1536" h="283">
                  <a:moveTo>
                    <a:pt x="195" y="266"/>
                  </a:moveTo>
                  <a:cubicBezTo>
                    <a:pt x="222" y="264"/>
                    <a:pt x="252" y="263"/>
                    <a:pt x="310" y="266"/>
                  </a:cubicBezTo>
                  <a:cubicBezTo>
                    <a:pt x="368" y="268"/>
                    <a:pt x="476" y="281"/>
                    <a:pt x="541" y="282"/>
                  </a:cubicBezTo>
                  <a:cubicBezTo>
                    <a:pt x="606" y="282"/>
                    <a:pt x="642" y="269"/>
                    <a:pt x="701" y="268"/>
                  </a:cubicBezTo>
                  <a:cubicBezTo>
                    <a:pt x="760" y="267"/>
                    <a:pt x="813" y="275"/>
                    <a:pt x="894" y="276"/>
                  </a:cubicBezTo>
                  <a:cubicBezTo>
                    <a:pt x="975" y="277"/>
                    <a:pt x="1105" y="274"/>
                    <a:pt x="1190" y="275"/>
                  </a:cubicBezTo>
                  <a:cubicBezTo>
                    <a:pt x="1275" y="276"/>
                    <a:pt x="1352" y="283"/>
                    <a:pt x="1406" y="283"/>
                  </a:cubicBezTo>
                  <a:cubicBezTo>
                    <a:pt x="1461" y="283"/>
                    <a:pt x="1500" y="278"/>
                    <a:pt x="1518" y="275"/>
                  </a:cubicBezTo>
                  <a:cubicBezTo>
                    <a:pt x="1536" y="272"/>
                    <a:pt x="1522" y="267"/>
                    <a:pt x="1514" y="263"/>
                  </a:cubicBezTo>
                  <a:lnTo>
                    <a:pt x="1473" y="248"/>
                  </a:lnTo>
                  <a:lnTo>
                    <a:pt x="1341" y="221"/>
                  </a:lnTo>
                  <a:cubicBezTo>
                    <a:pt x="1293" y="203"/>
                    <a:pt x="1386" y="63"/>
                    <a:pt x="1184" y="138"/>
                  </a:cubicBezTo>
                  <a:cubicBezTo>
                    <a:pt x="1161" y="63"/>
                    <a:pt x="1026" y="48"/>
                    <a:pt x="961" y="105"/>
                  </a:cubicBezTo>
                  <a:cubicBezTo>
                    <a:pt x="961" y="105"/>
                    <a:pt x="946" y="30"/>
                    <a:pt x="901" y="15"/>
                  </a:cubicBezTo>
                  <a:cubicBezTo>
                    <a:pt x="857" y="0"/>
                    <a:pt x="744" y="5"/>
                    <a:pt x="692" y="14"/>
                  </a:cubicBezTo>
                  <a:cubicBezTo>
                    <a:pt x="655" y="12"/>
                    <a:pt x="627" y="51"/>
                    <a:pt x="603" y="87"/>
                  </a:cubicBezTo>
                  <a:cubicBezTo>
                    <a:pt x="585" y="66"/>
                    <a:pt x="468" y="72"/>
                    <a:pt x="415" y="87"/>
                  </a:cubicBezTo>
                  <a:cubicBezTo>
                    <a:pt x="362" y="102"/>
                    <a:pt x="285" y="129"/>
                    <a:pt x="283" y="179"/>
                  </a:cubicBezTo>
                  <a:cubicBezTo>
                    <a:pt x="237" y="135"/>
                    <a:pt x="183" y="227"/>
                    <a:pt x="141" y="240"/>
                  </a:cubicBezTo>
                  <a:cubicBezTo>
                    <a:pt x="98" y="253"/>
                    <a:pt x="45" y="251"/>
                    <a:pt x="25" y="256"/>
                  </a:cubicBezTo>
                  <a:cubicBezTo>
                    <a:pt x="5" y="261"/>
                    <a:pt x="0" y="266"/>
                    <a:pt x="20" y="270"/>
                  </a:cubicBezTo>
                  <a:cubicBezTo>
                    <a:pt x="40" y="273"/>
                    <a:pt x="115" y="275"/>
                    <a:pt x="144" y="275"/>
                  </a:cubicBezTo>
                  <a:cubicBezTo>
                    <a:pt x="173" y="275"/>
                    <a:pt x="167" y="267"/>
                    <a:pt x="195" y="266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b2b2b2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1200240" y="2744640"/>
            <a:ext cx="2742840" cy="885600"/>
            <a:chOff x="1200240" y="2744640"/>
            <a:chExt cx="2742840" cy="885600"/>
          </a:xfrm>
        </p:grpSpPr>
        <p:sp>
          <p:nvSpPr>
            <p:cNvPr id="23" name=""/>
            <p:cNvSpPr/>
            <p:nvPr/>
          </p:nvSpPr>
          <p:spPr>
            <a:xfrm flipH="1">
              <a:off x="2062080" y="3192120"/>
              <a:ext cx="515880" cy="438120"/>
            </a:xfrm>
            <a:prstGeom prst="lightningBol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1200240" y="2744640"/>
              <a:ext cx="2742840" cy="566640"/>
            </a:xfrm>
            <a:custGeom>
              <a:avLst/>
              <a:gdLst/>
              <a:ahLst/>
              <a:rect l="l" t="t" r="r" b="b"/>
              <a:pathLst>
                <a:path w="1536" h="283">
                  <a:moveTo>
                    <a:pt x="195" y="266"/>
                  </a:moveTo>
                  <a:cubicBezTo>
                    <a:pt x="222" y="264"/>
                    <a:pt x="252" y="263"/>
                    <a:pt x="310" y="266"/>
                  </a:cubicBezTo>
                  <a:cubicBezTo>
                    <a:pt x="368" y="268"/>
                    <a:pt x="476" y="281"/>
                    <a:pt x="541" y="282"/>
                  </a:cubicBezTo>
                  <a:cubicBezTo>
                    <a:pt x="606" y="282"/>
                    <a:pt x="642" y="269"/>
                    <a:pt x="701" y="268"/>
                  </a:cubicBezTo>
                  <a:cubicBezTo>
                    <a:pt x="760" y="267"/>
                    <a:pt x="813" y="275"/>
                    <a:pt x="894" y="276"/>
                  </a:cubicBezTo>
                  <a:cubicBezTo>
                    <a:pt x="975" y="277"/>
                    <a:pt x="1105" y="274"/>
                    <a:pt x="1190" y="275"/>
                  </a:cubicBezTo>
                  <a:cubicBezTo>
                    <a:pt x="1275" y="276"/>
                    <a:pt x="1352" y="283"/>
                    <a:pt x="1406" y="283"/>
                  </a:cubicBezTo>
                  <a:cubicBezTo>
                    <a:pt x="1461" y="283"/>
                    <a:pt x="1500" y="278"/>
                    <a:pt x="1518" y="275"/>
                  </a:cubicBezTo>
                  <a:cubicBezTo>
                    <a:pt x="1536" y="272"/>
                    <a:pt x="1522" y="267"/>
                    <a:pt x="1514" y="263"/>
                  </a:cubicBezTo>
                  <a:lnTo>
                    <a:pt x="1473" y="248"/>
                  </a:lnTo>
                  <a:lnTo>
                    <a:pt x="1341" y="221"/>
                  </a:lnTo>
                  <a:cubicBezTo>
                    <a:pt x="1293" y="203"/>
                    <a:pt x="1386" y="63"/>
                    <a:pt x="1184" y="138"/>
                  </a:cubicBezTo>
                  <a:cubicBezTo>
                    <a:pt x="1161" y="63"/>
                    <a:pt x="1026" y="48"/>
                    <a:pt x="961" y="105"/>
                  </a:cubicBezTo>
                  <a:cubicBezTo>
                    <a:pt x="961" y="105"/>
                    <a:pt x="946" y="30"/>
                    <a:pt x="901" y="15"/>
                  </a:cubicBezTo>
                  <a:cubicBezTo>
                    <a:pt x="857" y="0"/>
                    <a:pt x="744" y="5"/>
                    <a:pt x="692" y="14"/>
                  </a:cubicBezTo>
                  <a:cubicBezTo>
                    <a:pt x="655" y="12"/>
                    <a:pt x="627" y="51"/>
                    <a:pt x="603" y="87"/>
                  </a:cubicBezTo>
                  <a:cubicBezTo>
                    <a:pt x="585" y="66"/>
                    <a:pt x="468" y="72"/>
                    <a:pt x="415" y="87"/>
                  </a:cubicBezTo>
                  <a:cubicBezTo>
                    <a:pt x="362" y="102"/>
                    <a:pt x="285" y="129"/>
                    <a:pt x="283" y="179"/>
                  </a:cubicBezTo>
                  <a:cubicBezTo>
                    <a:pt x="237" y="135"/>
                    <a:pt x="183" y="227"/>
                    <a:pt x="141" y="240"/>
                  </a:cubicBezTo>
                  <a:cubicBezTo>
                    <a:pt x="98" y="253"/>
                    <a:pt x="45" y="251"/>
                    <a:pt x="25" y="256"/>
                  </a:cubicBezTo>
                  <a:cubicBezTo>
                    <a:pt x="5" y="261"/>
                    <a:pt x="0" y="266"/>
                    <a:pt x="20" y="270"/>
                  </a:cubicBezTo>
                  <a:cubicBezTo>
                    <a:pt x="40" y="273"/>
                    <a:pt x="115" y="275"/>
                    <a:pt x="144" y="275"/>
                  </a:cubicBezTo>
                  <a:cubicBezTo>
                    <a:pt x="173" y="275"/>
                    <a:pt x="167" y="267"/>
                    <a:pt x="195" y="266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b2b2b2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5" name=""/>
          <p:cNvSpPr/>
          <p:nvPr/>
        </p:nvSpPr>
        <p:spPr>
          <a:xfrm>
            <a:off x="2035080" y="152280"/>
            <a:ext cx="6521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Overcome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1415520" y="600120"/>
            <a:ext cx="7760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Risk Management Penetration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765000" y="1386000"/>
            <a:ext cx="6521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Critical barriers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4954680" y="1881360"/>
            <a:ext cx="4989600" cy="40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“horror stories” (e.g. Metallgesellschaft) highlight need for education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Intermediaries investing in education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29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ICIS-LOR emerging as trusted index 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45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Exchanges and intermediaries remove counterparty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45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willing to take positions to build 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98280" indent="-9828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volumes growing, Chips are being used  in every day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9" name=""/>
          <p:cNvGrpSpPr/>
          <p:nvPr/>
        </p:nvGrpSpPr>
        <p:grpSpPr>
          <a:xfrm>
            <a:off x="1200240" y="1766880"/>
            <a:ext cx="2742840" cy="885600"/>
            <a:chOff x="1200240" y="1766880"/>
            <a:chExt cx="2742840" cy="885600"/>
          </a:xfrm>
        </p:grpSpPr>
        <p:sp>
          <p:nvSpPr>
            <p:cNvPr id="30" name=""/>
            <p:cNvSpPr/>
            <p:nvPr/>
          </p:nvSpPr>
          <p:spPr>
            <a:xfrm flipH="1">
              <a:off x="2062080" y="2214360"/>
              <a:ext cx="515880" cy="438120"/>
            </a:xfrm>
            <a:prstGeom prst="lightningBol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1200240" y="1766880"/>
              <a:ext cx="2742840" cy="566640"/>
            </a:xfrm>
            <a:custGeom>
              <a:avLst/>
              <a:gdLst/>
              <a:ahLst/>
              <a:rect l="l" t="t" r="r" b="b"/>
              <a:pathLst>
                <a:path w="1536" h="283">
                  <a:moveTo>
                    <a:pt x="195" y="266"/>
                  </a:moveTo>
                  <a:cubicBezTo>
                    <a:pt x="222" y="264"/>
                    <a:pt x="252" y="263"/>
                    <a:pt x="310" y="266"/>
                  </a:cubicBezTo>
                  <a:cubicBezTo>
                    <a:pt x="368" y="268"/>
                    <a:pt x="476" y="281"/>
                    <a:pt x="541" y="282"/>
                  </a:cubicBezTo>
                  <a:cubicBezTo>
                    <a:pt x="606" y="282"/>
                    <a:pt x="642" y="269"/>
                    <a:pt x="701" y="268"/>
                  </a:cubicBezTo>
                  <a:cubicBezTo>
                    <a:pt x="760" y="267"/>
                    <a:pt x="813" y="275"/>
                    <a:pt x="894" y="276"/>
                  </a:cubicBezTo>
                  <a:cubicBezTo>
                    <a:pt x="975" y="277"/>
                    <a:pt x="1105" y="274"/>
                    <a:pt x="1190" y="275"/>
                  </a:cubicBezTo>
                  <a:cubicBezTo>
                    <a:pt x="1275" y="276"/>
                    <a:pt x="1352" y="283"/>
                    <a:pt x="1406" y="283"/>
                  </a:cubicBezTo>
                  <a:cubicBezTo>
                    <a:pt x="1461" y="283"/>
                    <a:pt x="1500" y="278"/>
                    <a:pt x="1518" y="275"/>
                  </a:cubicBezTo>
                  <a:cubicBezTo>
                    <a:pt x="1536" y="272"/>
                    <a:pt x="1522" y="267"/>
                    <a:pt x="1514" y="263"/>
                  </a:cubicBezTo>
                  <a:lnTo>
                    <a:pt x="1473" y="248"/>
                  </a:lnTo>
                  <a:lnTo>
                    <a:pt x="1341" y="221"/>
                  </a:lnTo>
                  <a:cubicBezTo>
                    <a:pt x="1293" y="203"/>
                    <a:pt x="1386" y="63"/>
                    <a:pt x="1184" y="138"/>
                  </a:cubicBezTo>
                  <a:cubicBezTo>
                    <a:pt x="1161" y="63"/>
                    <a:pt x="1026" y="48"/>
                    <a:pt x="961" y="105"/>
                  </a:cubicBezTo>
                  <a:cubicBezTo>
                    <a:pt x="961" y="105"/>
                    <a:pt x="946" y="30"/>
                    <a:pt x="901" y="15"/>
                  </a:cubicBezTo>
                  <a:cubicBezTo>
                    <a:pt x="857" y="0"/>
                    <a:pt x="744" y="5"/>
                    <a:pt x="692" y="14"/>
                  </a:cubicBezTo>
                  <a:cubicBezTo>
                    <a:pt x="655" y="12"/>
                    <a:pt x="627" y="51"/>
                    <a:pt x="603" y="87"/>
                  </a:cubicBezTo>
                  <a:cubicBezTo>
                    <a:pt x="585" y="66"/>
                    <a:pt x="468" y="72"/>
                    <a:pt x="415" y="87"/>
                  </a:cubicBezTo>
                  <a:cubicBezTo>
                    <a:pt x="362" y="102"/>
                    <a:pt x="285" y="129"/>
                    <a:pt x="283" y="179"/>
                  </a:cubicBezTo>
                  <a:cubicBezTo>
                    <a:pt x="237" y="135"/>
                    <a:pt x="183" y="227"/>
                    <a:pt x="141" y="240"/>
                  </a:cubicBezTo>
                  <a:cubicBezTo>
                    <a:pt x="98" y="253"/>
                    <a:pt x="45" y="251"/>
                    <a:pt x="25" y="256"/>
                  </a:cubicBezTo>
                  <a:cubicBezTo>
                    <a:pt x="5" y="261"/>
                    <a:pt x="0" y="266"/>
                    <a:pt x="20" y="270"/>
                  </a:cubicBezTo>
                  <a:cubicBezTo>
                    <a:pt x="40" y="273"/>
                    <a:pt x="115" y="275"/>
                    <a:pt x="144" y="275"/>
                  </a:cubicBezTo>
                  <a:cubicBezTo>
                    <a:pt x="173" y="275"/>
                    <a:pt x="167" y="267"/>
                    <a:pt x="195" y="266"/>
                  </a:cubicBez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b2b2b2"/>
                </a:gs>
              </a:gsLst>
              <a:lin ang="5400000"/>
            </a:gra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2" name=""/>
          <p:cNvSpPr/>
          <p:nvPr/>
        </p:nvSpPr>
        <p:spPr>
          <a:xfrm>
            <a:off x="1774800" y="1996920"/>
            <a:ext cx="180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education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1689120" y="2901960"/>
            <a:ext cx="180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Credibility of price indices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1714680" y="3795840"/>
            <a:ext cx="180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1643040" y="4829040"/>
            <a:ext cx="1808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4937040" y="1386000"/>
            <a:ext cx="463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Where things stand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531720" y="3857760"/>
            <a:ext cx="2279880" cy="268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 over-capacity Risk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Volatile price fluctuations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Start-up risk (Capital)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system 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Obsolescence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innovation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043000" y="25560"/>
            <a:ext cx="62406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683400" y="1284120"/>
            <a:ext cx="1344600" cy="2033640"/>
          </a:xfrm>
          <a:prstGeom prst="rect">
            <a:avLst/>
          </a:prstGeom>
          <a:gradFill rotWithShape="0">
            <a:gsLst>
              <a:gs pos="0">
                <a:srgbClr val="ff7d21"/>
              </a:gs>
              <a:gs pos="100000">
                <a:srgbClr val="00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8021520" y="1590840"/>
            <a:ext cx="692280" cy="145728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0000"/>
              </a:gs>
              <a:gs pos="100000">
                <a:srgbClr val="ff7d2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6683760" y="1476360"/>
            <a:ext cx="1656720" cy="156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Software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Broker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Gray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6913440" y="2197080"/>
            <a:ext cx="301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7360" indent="-11736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261120" y="116856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5100480" y="386568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5354640" y="3665520"/>
            <a:ext cx="243216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1112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 price volatility risks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1112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contract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11124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625760" y="1554120"/>
            <a:ext cx="691920" cy="145728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0000"/>
              </a:gs>
              <a:gs pos="100000">
                <a:srgbClr val="0091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285840" y="1247760"/>
            <a:ext cx="1344600" cy="2033640"/>
          </a:xfrm>
          <a:prstGeom prst="rect">
            <a:avLst/>
          </a:prstGeom>
          <a:gradFill rotWithShape="0">
            <a:gsLst>
              <a:gs pos="0">
                <a:srgbClr val="0091ff"/>
              </a:gs>
              <a:gs pos="100000">
                <a:srgbClr val="00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355320" y="1959120"/>
            <a:ext cx="165600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Semiconductor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758960" y="20462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2417760" y="1247760"/>
            <a:ext cx="1344600" cy="203364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00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3691080" y="1554120"/>
            <a:ext cx="704880" cy="145728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0000"/>
              </a:gs>
              <a:gs pos="100000">
                <a:srgbClr val="ff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476800" y="1611360"/>
            <a:ext cx="1640880" cy="136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Manufacturers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1927080" y="113184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85840" y="384336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3755880" y="20462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519440" y="1201680"/>
            <a:ext cx="1460520" cy="203364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100000">
                <a:srgbClr val="0000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862600" y="1508040"/>
            <a:ext cx="692280" cy="1457280"/>
          </a:xfrm>
          <a:prstGeom prst="right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000000"/>
              </a:gs>
              <a:gs pos="100000">
                <a:srgbClr val="00f008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5110200" y="1425600"/>
            <a:ext cx="183960" cy="50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4119480" y="108576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2562120" y="3854520"/>
            <a:ext cx="325440" cy="32544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760840" y="3659040"/>
            <a:ext cx="236376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 price  volatility risks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-112680">
              <a:lnSpc>
                <a:spcPct val="100000"/>
              </a:lnSpc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Computer’s average selling price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7360" indent="-11736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6000840" y="20001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4376880" y="1041840"/>
            <a:ext cx="1771560" cy="22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Cellular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7966080" y="3720960"/>
            <a:ext cx="2135160" cy="1374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52300" dir="4563564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fc0128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c0128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 Term positions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85840" indent="-114480">
              <a:lnSpc>
                <a:spcPct val="100000"/>
              </a:lnSpc>
              <a:buClr>
                <a:srgbClr val="fc0128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 Loss of Market share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85840" indent="-114480">
              <a:lnSpc>
                <a:spcPct val="100000"/>
              </a:lnSpc>
              <a:buClr>
                <a:srgbClr val="fc0128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Inventory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85840" indent="-114480">
              <a:lnSpc>
                <a:spcPct val="100000"/>
              </a:lnSpc>
              <a:buClr>
                <a:srgbClr val="fc0128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c0128"/>
                </a:solidFill>
                <a:effectLst/>
                <a:uFillTx/>
                <a:latin typeface="Arial"/>
              </a:rPr>
              <a:t>Operating system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223120" y="1111320"/>
            <a:ext cx="295560" cy="322200"/>
          </a:xfrm>
          <a:prstGeom prst="ellipse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7553160" y="3855960"/>
            <a:ext cx="381240" cy="308160"/>
          </a:xfrm>
          <a:prstGeom prst="ellipse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0" y="235080"/>
            <a:ext cx="1028700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Counter-party Risks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47720" y="27756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the Market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260280" y="1868400"/>
            <a:ext cx="2092320" cy="82548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244440" y="2788920"/>
            <a:ext cx="3813120" cy="421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Annualized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64M(8Mx8) SDRAM PC100                65.5%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64M(4Mx4) FPM 2K REF 5V              79.64%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64M(4Mx16)SDRAM PC100              79.62%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64M(16Mx4) SDRAM PC100             30.33%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128M(32Mx4)SDRAM PC100            50.30%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128M(16Mx8)SDRAMPC100             61.27%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128M(8Mx16)SDRAMPC100             86.36%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807160" y="1776240"/>
            <a:ext cx="2381040" cy="82584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Memory Modules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5351400" y="2816640"/>
            <a:ext cx="3768840" cy="12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Annualized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12M (16Mx64) Synch PC100               80.86%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32M (8Mx32) EDO SIMM                       56.34%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64M (8Mx64) Synch PC 66                    78.09%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5722920" y="4186080"/>
            <a:ext cx="2525760" cy="75276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CPU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5341680" y="4912200"/>
            <a:ext cx="391500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Annualized Volatility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PIII 500 512k SECC2 CPU                      85.36%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PIII 600 512K SECC2 133 FSB CPU        41.93%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PIII 600 512K SECC 100 FSB CPU         42.92%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Celeron 500 PPGA.csv                           30.99%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14360" y="6163560"/>
            <a:ext cx="367344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based on 52 week data obtained from Aice.com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1790640" y="1189080"/>
            <a:ext cx="2362320" cy="14605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1798560" y="1266120"/>
            <a:ext cx="2265480" cy="12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Industry  $800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226040" y="1790640"/>
            <a:ext cx="179388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6026040" y="1120680"/>
            <a:ext cx="2560680" cy="160992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151680" y="1339200"/>
            <a:ext cx="2589120" cy="12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Semiconductor Industry $200 Billion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1303200" y="3700440"/>
            <a:ext cx="2473560" cy="123660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283360" y="4392720"/>
            <a:ext cx="251460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314000" y="3692520"/>
            <a:ext cx="2524680" cy="116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$32 Billion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5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 is expected to grow by 35% in 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5756400" y="3505320"/>
            <a:ext cx="2977920" cy="161136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183600" y="5705640"/>
            <a:ext cx="2910600" cy="67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1)  Source:  http://www.Forbes.com/asap/98/0601/034.htm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2) Source: DataQuest,  Korea Industry Times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3) Average of three forecasts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7288200" y="2712960"/>
            <a:ext cx="0" cy="8240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022800" y="3466440"/>
            <a:ext cx="2627640" cy="167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Memory Chip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$43.7 Billion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5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(DRAM,SRAM, Memory Modules)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3809880" y="4286160"/>
            <a:ext cx="191952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"/>
          <p:cNvGraphicFramePr/>
          <p:nvPr/>
        </p:nvGraphicFramePr>
        <p:xfrm>
          <a:off x="2658960" y="830160"/>
          <a:ext cx="5043600" cy="586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58960" y="830160"/>
                    <a:ext cx="5043600" cy="586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1" name=""/>
          <p:cNvSpPr/>
          <p:nvPr/>
        </p:nvSpPr>
        <p:spPr>
          <a:xfrm>
            <a:off x="402480" y="6498000"/>
            <a:ext cx="1790640" cy="28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Hoovers Capsules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1969200" y="150120"/>
            <a:ext cx="6129360" cy="66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25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Semiconductor Producers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"/>
          <p:cNvGraphicFramePr/>
          <p:nvPr/>
        </p:nvGraphicFramePr>
        <p:xfrm>
          <a:off x="2395440" y="851040"/>
          <a:ext cx="5210280" cy="5600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95440" y="851040"/>
                    <a:ext cx="5210280" cy="560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2000-02-21T14:11:47Z</dcterms:created>
  <dc:creator>Simon Shih</dc:creator>
  <dc:description/>
  <dc:language>en-US</dc:language>
  <cp:lastModifiedBy>mmoulto</cp:lastModifiedBy>
  <cp:lastPrinted>2000-05-23T15:57:52Z</cp:lastPrinted>
  <dcterms:modified xsi:type="dcterms:W3CDTF">2000-10-30T12:39:14Z</dcterms:modified>
  <cp:revision>259</cp:revision>
  <dc:subject/>
  <dc:title>No Slide Title</dc:title>
</cp:coreProperties>
</file>