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media/image1.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285480"/>
            <a:ext cx="7772400" cy="1143000"/>
          </a:xfrm>
          <a:prstGeom prst="rect">
            <a:avLst/>
          </a:prstGeom>
          <a:noFill/>
          <a:ln w="0">
            <a:noFill/>
          </a:ln>
        </p:spPr>
        <p:txBody>
          <a:bodyPr lIns="90360" rIns="90360" tIns="44280" bIns="442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81d58"/>
              </a:solidFill>
              <a:effectLst/>
              <a:uFillTx/>
              <a:latin typeface="Times New Roman"/>
            </a:endParaRPr>
          </a:p>
        </p:txBody>
      </p:sp>
      <p:sp>
        <p:nvSpPr>
          <p:cNvPr id="32" name="PlaceHolder 2"/>
          <p:cNvSpPr>
            <a:spLocks noGrp="1"/>
          </p:cNvSpPr>
          <p:nvPr>
            <p:ph/>
          </p:nvPr>
        </p:nvSpPr>
        <p:spPr>
          <a:xfrm>
            <a:off x="685800" y="1657440"/>
            <a:ext cx="3792600" cy="4114800"/>
          </a:xfrm>
          <a:prstGeom prst="rect">
            <a:avLst/>
          </a:prstGeom>
          <a:noFill/>
          <a:ln w="0">
            <a:noFill/>
          </a:ln>
        </p:spPr>
        <p:txBody>
          <a:bodyPr lIns="90360" rIns="90360" tIns="44280" bIns="442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33" name="PlaceHolder 3"/>
          <p:cNvSpPr>
            <a:spLocks noGrp="1"/>
          </p:cNvSpPr>
          <p:nvPr>
            <p:ph/>
          </p:nvPr>
        </p:nvSpPr>
        <p:spPr>
          <a:xfrm>
            <a:off x="4668480" y="1657440"/>
            <a:ext cx="3792600" cy="4114800"/>
          </a:xfrm>
          <a:prstGeom prst="rect">
            <a:avLst/>
          </a:prstGeom>
          <a:noFill/>
          <a:ln w="0">
            <a:noFill/>
          </a:ln>
        </p:spPr>
        <p:txBody>
          <a:bodyPr lIns="90360" rIns="90360" tIns="44280" bIns="442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285480"/>
            <a:ext cx="7772400" cy="1143000"/>
          </a:xfrm>
          <a:prstGeom prst="rect">
            <a:avLst/>
          </a:prstGeom>
          <a:noFill/>
          <a:ln w="0">
            <a:noFill/>
          </a:ln>
        </p:spPr>
        <p:txBody>
          <a:bodyPr lIns="90360" rIns="90360" tIns="44280" bIns="442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81d58"/>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285480"/>
            <a:ext cx="7772400" cy="1143000"/>
          </a:xfrm>
          <a:prstGeom prst="rect">
            <a:avLst/>
          </a:prstGeom>
          <a:noFill/>
          <a:ln w="0">
            <a:noFill/>
          </a:ln>
        </p:spPr>
        <p:txBody>
          <a:bodyPr lIns="90360" rIns="90360" tIns="44280" bIns="442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81d58"/>
              </a:solidFill>
              <a:effectLst/>
              <a:uFillTx/>
              <a:latin typeface="Times New Roman"/>
            </a:endParaRPr>
          </a:p>
        </p:txBody>
      </p:sp>
      <p:sp>
        <p:nvSpPr>
          <p:cNvPr id="36" name="PlaceHolder 2"/>
          <p:cNvSpPr>
            <a:spLocks noGrp="1"/>
          </p:cNvSpPr>
          <p:nvPr>
            <p:ph/>
          </p:nvPr>
        </p:nvSpPr>
        <p:spPr>
          <a:xfrm>
            <a:off x="685800" y="1657440"/>
            <a:ext cx="7772400" cy="4114800"/>
          </a:xfrm>
          <a:prstGeom prst="rect">
            <a:avLst/>
          </a:prstGeom>
          <a:noFill/>
          <a:ln w="0">
            <a:noFill/>
          </a:ln>
        </p:spPr>
        <p:txBody>
          <a:bodyPr lIns="90360" rIns="90360" tIns="44280" bIns="442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285480"/>
            <a:ext cx="7772400" cy="1143000"/>
          </a:xfrm>
          <a:prstGeom prst="rect">
            <a:avLst/>
          </a:prstGeom>
          <a:noFill/>
          <a:ln w="0">
            <a:noFill/>
          </a:ln>
        </p:spPr>
        <p:txBody>
          <a:bodyPr lIns="90360" rIns="90360" tIns="44280" bIns="442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81d58"/>
              </a:solidFill>
              <a:effectLst/>
              <a:uFillTx/>
              <a:latin typeface="Times New Roman"/>
            </a:endParaRPr>
          </a:p>
        </p:txBody>
      </p:sp>
      <p:sp>
        <p:nvSpPr>
          <p:cNvPr id="38" name="PlaceHolder 2"/>
          <p:cNvSpPr>
            <a:spLocks noGrp="1"/>
          </p:cNvSpPr>
          <p:nvPr>
            <p:ph type="subTitle"/>
          </p:nvPr>
        </p:nvSpPr>
        <p:spPr>
          <a:xfrm>
            <a:off x="685800" y="165744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0" name=""/>
          <p:cNvGrpSpPr/>
          <p:nvPr/>
        </p:nvGrpSpPr>
        <p:grpSpPr>
          <a:xfrm>
            <a:off x="6400800" y="3758760"/>
            <a:ext cx="2631960" cy="3076920"/>
            <a:chOff x="6400800" y="3758760"/>
            <a:chExt cx="2631960" cy="3076920"/>
          </a:xfrm>
        </p:grpSpPr>
        <p:grpSp>
          <p:nvGrpSpPr>
            <p:cNvPr id="1" name=""/>
            <p:cNvGrpSpPr/>
            <p:nvPr/>
          </p:nvGrpSpPr>
          <p:grpSpPr>
            <a:xfrm>
              <a:off x="6746760" y="3758760"/>
              <a:ext cx="2286000" cy="3076920"/>
              <a:chOff x="6746760" y="3758760"/>
              <a:chExt cx="2286000" cy="3076920"/>
            </a:xfrm>
          </p:grpSpPr>
          <p:grpSp>
            <p:nvGrpSpPr>
              <p:cNvPr id="2" name=""/>
              <p:cNvGrpSpPr/>
              <p:nvPr/>
            </p:nvGrpSpPr>
            <p:grpSpPr>
              <a:xfrm>
                <a:off x="6746760" y="3758760"/>
                <a:ext cx="2286000" cy="2834280"/>
                <a:chOff x="6746760" y="3758760"/>
                <a:chExt cx="2286000" cy="2834280"/>
              </a:xfrm>
            </p:grpSpPr>
            <p:grpSp>
              <p:nvGrpSpPr>
                <p:cNvPr id="3" name=""/>
                <p:cNvGrpSpPr/>
                <p:nvPr/>
              </p:nvGrpSpPr>
              <p:grpSpPr>
                <a:xfrm>
                  <a:off x="6815160" y="3758760"/>
                  <a:ext cx="1440000" cy="2816640"/>
                  <a:chOff x="6815160" y="3758760"/>
                  <a:chExt cx="1440000" cy="2816640"/>
                </a:xfrm>
              </p:grpSpPr>
              <p:sp>
                <p:nvSpPr>
                  <p:cNvPr id="4" name=""/>
                  <p:cNvSpPr/>
                  <p:nvPr/>
                </p:nvSpPr>
                <p:spPr>
                  <a:xfrm flipV="1">
                    <a:off x="6815160" y="6140520"/>
                    <a:ext cx="201600" cy="434880"/>
                  </a:xfrm>
                  <a:prstGeom prst="line">
                    <a:avLst/>
                  </a:prstGeom>
                  <a:ln w="25560">
                    <a:solidFill>
                      <a:srgbClr val="91919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flipV="1">
                    <a:off x="8072280" y="3758760"/>
                    <a:ext cx="182880" cy="397080"/>
                  </a:xfrm>
                  <a:prstGeom prst="line">
                    <a:avLst/>
                  </a:prstGeom>
                  <a:ln w="25560">
                    <a:solidFill>
                      <a:srgbClr val="91919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6" name=""/>
                <p:cNvSpPr/>
                <p:nvPr/>
              </p:nvSpPr>
              <p:spPr>
                <a:xfrm>
                  <a:off x="6746760" y="3782880"/>
                  <a:ext cx="2286000" cy="2810160"/>
                </a:xfrm>
                <a:custGeom>
                  <a:avLst/>
                  <a:gdLst/>
                  <a:ahLst/>
                  <a:rect l="l" t="t" r="r" b="b"/>
                  <a:pathLst>
                    <a:path w="1440" h="1770">
                      <a:moveTo>
                        <a:pt x="812" y="0"/>
                      </a:moveTo>
                      <a:lnTo>
                        <a:pt x="901" y="33"/>
                      </a:lnTo>
                      <a:lnTo>
                        <a:pt x="986" y="78"/>
                      </a:lnTo>
                      <a:lnTo>
                        <a:pt x="1066" y="129"/>
                      </a:lnTo>
                      <a:lnTo>
                        <a:pt x="1140" y="187"/>
                      </a:lnTo>
                      <a:lnTo>
                        <a:pt x="1207" y="256"/>
                      </a:lnTo>
                      <a:lnTo>
                        <a:pt x="1265" y="330"/>
                      </a:lnTo>
                      <a:lnTo>
                        <a:pt x="1316" y="410"/>
                      </a:lnTo>
                      <a:lnTo>
                        <a:pt x="1361" y="492"/>
                      </a:lnTo>
                      <a:lnTo>
                        <a:pt x="1394" y="581"/>
                      </a:lnTo>
                      <a:lnTo>
                        <a:pt x="1419" y="673"/>
                      </a:lnTo>
                      <a:lnTo>
                        <a:pt x="1435" y="766"/>
                      </a:lnTo>
                      <a:lnTo>
                        <a:pt x="1439" y="862"/>
                      </a:lnTo>
                      <a:lnTo>
                        <a:pt x="1435" y="958"/>
                      </a:lnTo>
                      <a:lnTo>
                        <a:pt x="1419" y="1052"/>
                      </a:lnTo>
                      <a:lnTo>
                        <a:pt x="1394" y="1143"/>
                      </a:lnTo>
                      <a:lnTo>
                        <a:pt x="1361" y="1230"/>
                      </a:lnTo>
                      <a:lnTo>
                        <a:pt x="1316" y="1314"/>
                      </a:lnTo>
                      <a:lnTo>
                        <a:pt x="1265" y="1395"/>
                      </a:lnTo>
                      <a:lnTo>
                        <a:pt x="1207" y="1468"/>
                      </a:lnTo>
                      <a:lnTo>
                        <a:pt x="1140" y="1537"/>
                      </a:lnTo>
                      <a:lnTo>
                        <a:pt x="1066" y="1597"/>
                      </a:lnTo>
                      <a:lnTo>
                        <a:pt x="986" y="1646"/>
                      </a:lnTo>
                      <a:lnTo>
                        <a:pt x="901" y="1691"/>
                      </a:lnTo>
                      <a:lnTo>
                        <a:pt x="812" y="1724"/>
                      </a:lnTo>
                      <a:lnTo>
                        <a:pt x="721" y="1749"/>
                      </a:lnTo>
                      <a:lnTo>
                        <a:pt x="627" y="1765"/>
                      </a:lnTo>
                      <a:lnTo>
                        <a:pt x="533" y="1769"/>
                      </a:lnTo>
                      <a:lnTo>
                        <a:pt x="437" y="1765"/>
                      </a:lnTo>
                      <a:lnTo>
                        <a:pt x="344" y="1749"/>
                      </a:lnTo>
                      <a:lnTo>
                        <a:pt x="252" y="1724"/>
                      </a:lnTo>
                      <a:lnTo>
                        <a:pt x="165" y="1691"/>
                      </a:lnTo>
                      <a:lnTo>
                        <a:pt x="80" y="1646"/>
                      </a:lnTo>
                      <a:lnTo>
                        <a:pt x="0" y="1597"/>
                      </a:lnTo>
                      <a:lnTo>
                        <a:pt x="51" y="1524"/>
                      </a:lnTo>
                      <a:lnTo>
                        <a:pt x="125" y="1571"/>
                      </a:lnTo>
                      <a:lnTo>
                        <a:pt x="201" y="1609"/>
                      </a:lnTo>
                      <a:lnTo>
                        <a:pt x="281" y="1640"/>
                      </a:lnTo>
                      <a:lnTo>
                        <a:pt x="364" y="1662"/>
                      </a:lnTo>
                      <a:lnTo>
                        <a:pt x="446" y="1675"/>
                      </a:lnTo>
                      <a:lnTo>
                        <a:pt x="533" y="1680"/>
                      </a:lnTo>
                      <a:lnTo>
                        <a:pt x="618" y="1675"/>
                      </a:lnTo>
                      <a:lnTo>
                        <a:pt x="703" y="1662"/>
                      </a:lnTo>
                      <a:lnTo>
                        <a:pt x="785" y="1640"/>
                      </a:lnTo>
                      <a:lnTo>
                        <a:pt x="866" y="1609"/>
                      </a:lnTo>
                      <a:lnTo>
                        <a:pt x="941" y="1571"/>
                      </a:lnTo>
                      <a:lnTo>
                        <a:pt x="1013" y="1524"/>
                      </a:lnTo>
                      <a:lnTo>
                        <a:pt x="1080" y="1470"/>
                      </a:lnTo>
                      <a:lnTo>
                        <a:pt x="1140" y="1410"/>
                      </a:lnTo>
                      <a:lnTo>
                        <a:pt x="1194" y="1343"/>
                      </a:lnTo>
                      <a:lnTo>
                        <a:pt x="1240" y="1270"/>
                      </a:lnTo>
                      <a:lnTo>
                        <a:pt x="1281" y="1194"/>
                      </a:lnTo>
                      <a:lnTo>
                        <a:pt x="1312" y="1116"/>
                      </a:lnTo>
                      <a:lnTo>
                        <a:pt x="1332" y="1032"/>
                      </a:lnTo>
                      <a:lnTo>
                        <a:pt x="1345" y="947"/>
                      </a:lnTo>
                      <a:lnTo>
                        <a:pt x="1350" y="862"/>
                      </a:lnTo>
                      <a:lnTo>
                        <a:pt x="1345" y="775"/>
                      </a:lnTo>
                      <a:lnTo>
                        <a:pt x="1332" y="691"/>
                      </a:lnTo>
                      <a:lnTo>
                        <a:pt x="1312" y="608"/>
                      </a:lnTo>
                      <a:lnTo>
                        <a:pt x="1281" y="530"/>
                      </a:lnTo>
                      <a:lnTo>
                        <a:pt x="1240" y="452"/>
                      </a:lnTo>
                      <a:lnTo>
                        <a:pt x="1194" y="381"/>
                      </a:lnTo>
                      <a:lnTo>
                        <a:pt x="1140" y="314"/>
                      </a:lnTo>
                      <a:lnTo>
                        <a:pt x="1080" y="254"/>
                      </a:lnTo>
                      <a:lnTo>
                        <a:pt x="1013" y="201"/>
                      </a:lnTo>
                      <a:lnTo>
                        <a:pt x="941" y="154"/>
                      </a:lnTo>
                      <a:lnTo>
                        <a:pt x="866" y="114"/>
                      </a:lnTo>
                      <a:lnTo>
                        <a:pt x="785" y="85"/>
                      </a:lnTo>
                      <a:lnTo>
                        <a:pt x="788" y="78"/>
                      </a:lnTo>
                      <a:lnTo>
                        <a:pt x="812"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7" name=""/>
              <p:cNvSpPr/>
              <p:nvPr/>
            </p:nvSpPr>
            <p:spPr>
              <a:xfrm>
                <a:off x="6978600" y="6593040"/>
                <a:ext cx="1335240" cy="242640"/>
              </a:xfrm>
              <a:custGeom>
                <a:avLst/>
                <a:gdLst/>
                <a:ahLst/>
                <a:rect l="l" t="t" r="r" b="b"/>
                <a:pathLst>
                  <a:path w="841" h="153">
                    <a:moveTo>
                      <a:pt x="3" y="98"/>
                    </a:moveTo>
                    <a:lnTo>
                      <a:pt x="20" y="80"/>
                    </a:lnTo>
                    <a:lnTo>
                      <a:pt x="44" y="65"/>
                    </a:lnTo>
                    <a:lnTo>
                      <a:pt x="89" y="43"/>
                    </a:lnTo>
                    <a:lnTo>
                      <a:pt x="140" y="30"/>
                    </a:lnTo>
                    <a:lnTo>
                      <a:pt x="188" y="19"/>
                    </a:lnTo>
                    <a:lnTo>
                      <a:pt x="253" y="9"/>
                    </a:lnTo>
                    <a:lnTo>
                      <a:pt x="314" y="3"/>
                    </a:lnTo>
                    <a:lnTo>
                      <a:pt x="386" y="0"/>
                    </a:lnTo>
                    <a:lnTo>
                      <a:pt x="475" y="1"/>
                    </a:lnTo>
                    <a:lnTo>
                      <a:pt x="567" y="6"/>
                    </a:lnTo>
                    <a:lnTo>
                      <a:pt x="632" y="14"/>
                    </a:lnTo>
                    <a:lnTo>
                      <a:pt x="700" y="27"/>
                    </a:lnTo>
                    <a:lnTo>
                      <a:pt x="765" y="47"/>
                    </a:lnTo>
                    <a:lnTo>
                      <a:pt x="799" y="66"/>
                    </a:lnTo>
                    <a:lnTo>
                      <a:pt x="820" y="82"/>
                    </a:lnTo>
                    <a:lnTo>
                      <a:pt x="840" y="108"/>
                    </a:lnTo>
                    <a:lnTo>
                      <a:pt x="806" y="122"/>
                    </a:lnTo>
                    <a:lnTo>
                      <a:pt x="748" y="133"/>
                    </a:lnTo>
                    <a:lnTo>
                      <a:pt x="676" y="141"/>
                    </a:lnTo>
                    <a:lnTo>
                      <a:pt x="608" y="148"/>
                    </a:lnTo>
                    <a:lnTo>
                      <a:pt x="526" y="151"/>
                    </a:lnTo>
                    <a:lnTo>
                      <a:pt x="437" y="152"/>
                    </a:lnTo>
                    <a:lnTo>
                      <a:pt x="352" y="152"/>
                    </a:lnTo>
                    <a:lnTo>
                      <a:pt x="263" y="151"/>
                    </a:lnTo>
                    <a:lnTo>
                      <a:pt x="164" y="143"/>
                    </a:lnTo>
                    <a:lnTo>
                      <a:pt x="85" y="135"/>
                    </a:lnTo>
                    <a:lnTo>
                      <a:pt x="20" y="120"/>
                    </a:lnTo>
                    <a:lnTo>
                      <a:pt x="0" y="109"/>
                    </a:lnTo>
                    <a:lnTo>
                      <a:pt x="3" y="98"/>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8" name=""/>
            <p:cNvGrpSpPr/>
            <p:nvPr/>
          </p:nvGrpSpPr>
          <p:grpSpPr>
            <a:xfrm>
              <a:off x="6400800" y="3978360"/>
              <a:ext cx="2376360" cy="2371680"/>
              <a:chOff x="6400800" y="3978360"/>
              <a:chExt cx="2376360" cy="2371680"/>
            </a:xfrm>
          </p:grpSpPr>
          <p:sp>
            <p:nvSpPr>
              <p:cNvPr id="9" name=""/>
              <p:cNvSpPr/>
              <p:nvPr/>
            </p:nvSpPr>
            <p:spPr>
              <a:xfrm>
                <a:off x="6400800" y="3978360"/>
                <a:ext cx="2376360" cy="2371680"/>
              </a:xfrm>
              <a:prstGeom prst="ellipse">
                <a:avLst/>
              </a:prstGeom>
              <a:solidFill>
                <a:srgbClr val="919191"/>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0" name=""/>
              <p:cNvGrpSpPr/>
              <p:nvPr/>
            </p:nvGrpSpPr>
            <p:grpSpPr>
              <a:xfrm>
                <a:off x="6400800" y="4226040"/>
                <a:ext cx="2209680" cy="1760400"/>
                <a:chOff x="6400800" y="4226040"/>
                <a:chExt cx="2209680" cy="1760400"/>
              </a:xfrm>
            </p:grpSpPr>
            <p:sp>
              <p:nvSpPr>
                <p:cNvPr id="11" name=""/>
                <p:cNvSpPr/>
                <p:nvPr/>
              </p:nvSpPr>
              <p:spPr>
                <a:xfrm>
                  <a:off x="6713640" y="4870440"/>
                  <a:ext cx="1440" cy="22320"/>
                </a:xfrm>
                <a:custGeom>
                  <a:avLst/>
                  <a:gdLst/>
                  <a:ahLst/>
                  <a:rect l="l" t="t" r="r" b="b"/>
                  <a:pathLst>
                    <a:path w="1" h="14">
                      <a:moveTo>
                        <a:pt x="0" y="0"/>
                      </a:moveTo>
                      <a:lnTo>
                        <a:pt x="0" y="13"/>
                      </a:lnTo>
                      <a:lnTo>
                        <a:pt x="0" y="13"/>
                      </a:lnTo>
                      <a:lnTo>
                        <a:pt x="0" y="5"/>
                      </a:lnTo>
                      <a:lnTo>
                        <a:pt x="0" y="0"/>
                      </a:lnTo>
                    </a:path>
                  </a:pathLst>
                </a:custGeom>
                <a:solidFill>
                  <a:srgbClr val="ffffff"/>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2" name=""/>
                <p:cNvSpPr/>
                <p:nvPr/>
              </p:nvSpPr>
              <p:spPr>
                <a:xfrm>
                  <a:off x="6751800" y="4919760"/>
                  <a:ext cx="12600" cy="11160"/>
                </a:xfrm>
                <a:custGeom>
                  <a:avLst/>
                  <a:gdLst/>
                  <a:ahLst/>
                  <a:rect l="l" t="t" r="r" b="b"/>
                  <a:pathLst>
                    <a:path w="8" h="7">
                      <a:moveTo>
                        <a:pt x="0" y="0"/>
                      </a:moveTo>
                      <a:lnTo>
                        <a:pt x="7" y="0"/>
                      </a:lnTo>
                      <a:lnTo>
                        <a:pt x="7" y="6"/>
                      </a:lnTo>
                      <a:lnTo>
                        <a:pt x="0" y="0"/>
                      </a:lnTo>
                    </a:path>
                  </a:pathLst>
                </a:custGeom>
                <a:solidFill>
                  <a:srgbClr val="ffff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3" name=""/>
                <p:cNvSpPr/>
                <p:nvPr/>
              </p:nvSpPr>
              <p:spPr>
                <a:xfrm>
                  <a:off x="6878520" y="4854600"/>
                  <a:ext cx="81000" cy="76320"/>
                </a:xfrm>
                <a:custGeom>
                  <a:avLst/>
                  <a:gdLst/>
                  <a:ahLst/>
                  <a:rect l="l" t="t" r="r" b="b"/>
                  <a:pathLst>
                    <a:path w="51" h="48">
                      <a:moveTo>
                        <a:pt x="50" y="0"/>
                      </a:moveTo>
                      <a:lnTo>
                        <a:pt x="31" y="0"/>
                      </a:lnTo>
                      <a:lnTo>
                        <a:pt x="20" y="13"/>
                      </a:lnTo>
                      <a:lnTo>
                        <a:pt x="13" y="13"/>
                      </a:lnTo>
                      <a:lnTo>
                        <a:pt x="7" y="19"/>
                      </a:lnTo>
                      <a:lnTo>
                        <a:pt x="0" y="19"/>
                      </a:lnTo>
                      <a:lnTo>
                        <a:pt x="0" y="35"/>
                      </a:lnTo>
                      <a:lnTo>
                        <a:pt x="12" y="47"/>
                      </a:lnTo>
                      <a:lnTo>
                        <a:pt x="41" y="47"/>
                      </a:lnTo>
                      <a:lnTo>
                        <a:pt x="50" y="35"/>
                      </a:lnTo>
                      <a:lnTo>
                        <a:pt x="50" y="0"/>
                      </a:lnTo>
                    </a:path>
                  </a:pathLst>
                </a:custGeom>
                <a:solidFill>
                  <a:srgbClr val="fffff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4" name=""/>
                <p:cNvSpPr/>
                <p:nvPr/>
              </p:nvSpPr>
              <p:spPr>
                <a:xfrm>
                  <a:off x="6400800" y="4915080"/>
                  <a:ext cx="716040" cy="931680"/>
                </a:xfrm>
                <a:custGeom>
                  <a:avLst/>
                  <a:gdLst/>
                  <a:ahLst/>
                  <a:rect l="l" t="t" r="r" b="b"/>
                  <a:pathLst>
                    <a:path w="451" h="587">
                      <a:moveTo>
                        <a:pt x="107" y="0"/>
                      </a:moveTo>
                      <a:lnTo>
                        <a:pt x="99" y="16"/>
                      </a:lnTo>
                      <a:lnTo>
                        <a:pt x="64" y="47"/>
                      </a:lnTo>
                      <a:lnTo>
                        <a:pt x="56" y="75"/>
                      </a:lnTo>
                      <a:lnTo>
                        <a:pt x="30" y="95"/>
                      </a:lnTo>
                      <a:lnTo>
                        <a:pt x="12" y="135"/>
                      </a:lnTo>
                      <a:lnTo>
                        <a:pt x="12" y="159"/>
                      </a:lnTo>
                      <a:lnTo>
                        <a:pt x="0" y="201"/>
                      </a:lnTo>
                      <a:lnTo>
                        <a:pt x="16" y="219"/>
                      </a:lnTo>
                      <a:lnTo>
                        <a:pt x="56" y="272"/>
                      </a:lnTo>
                      <a:lnTo>
                        <a:pt x="68" y="265"/>
                      </a:lnTo>
                      <a:lnTo>
                        <a:pt x="139" y="265"/>
                      </a:lnTo>
                      <a:lnTo>
                        <a:pt x="172" y="278"/>
                      </a:lnTo>
                      <a:lnTo>
                        <a:pt x="169" y="319"/>
                      </a:lnTo>
                      <a:lnTo>
                        <a:pt x="193" y="374"/>
                      </a:lnTo>
                      <a:lnTo>
                        <a:pt x="191" y="389"/>
                      </a:lnTo>
                      <a:lnTo>
                        <a:pt x="201" y="406"/>
                      </a:lnTo>
                      <a:lnTo>
                        <a:pt x="186" y="445"/>
                      </a:lnTo>
                      <a:lnTo>
                        <a:pt x="204" y="494"/>
                      </a:lnTo>
                      <a:lnTo>
                        <a:pt x="214" y="532"/>
                      </a:lnTo>
                      <a:lnTo>
                        <a:pt x="226" y="556"/>
                      </a:lnTo>
                      <a:lnTo>
                        <a:pt x="239" y="586"/>
                      </a:lnTo>
                      <a:lnTo>
                        <a:pt x="263" y="582"/>
                      </a:lnTo>
                      <a:lnTo>
                        <a:pt x="302" y="560"/>
                      </a:lnTo>
                      <a:lnTo>
                        <a:pt x="320" y="533"/>
                      </a:lnTo>
                      <a:lnTo>
                        <a:pt x="319" y="515"/>
                      </a:lnTo>
                      <a:lnTo>
                        <a:pt x="342" y="500"/>
                      </a:lnTo>
                      <a:lnTo>
                        <a:pt x="338" y="474"/>
                      </a:lnTo>
                      <a:lnTo>
                        <a:pt x="373" y="432"/>
                      </a:lnTo>
                      <a:lnTo>
                        <a:pt x="378" y="398"/>
                      </a:lnTo>
                      <a:lnTo>
                        <a:pt x="369" y="386"/>
                      </a:lnTo>
                      <a:lnTo>
                        <a:pt x="373" y="372"/>
                      </a:lnTo>
                      <a:lnTo>
                        <a:pt x="365" y="360"/>
                      </a:lnTo>
                      <a:lnTo>
                        <a:pt x="391" y="327"/>
                      </a:lnTo>
                      <a:lnTo>
                        <a:pt x="391" y="310"/>
                      </a:lnTo>
                      <a:lnTo>
                        <a:pt x="427" y="282"/>
                      </a:lnTo>
                      <a:lnTo>
                        <a:pt x="450" y="207"/>
                      </a:lnTo>
                      <a:lnTo>
                        <a:pt x="417" y="226"/>
                      </a:lnTo>
                      <a:lnTo>
                        <a:pt x="388" y="218"/>
                      </a:lnTo>
                      <a:lnTo>
                        <a:pt x="392" y="200"/>
                      </a:lnTo>
                      <a:lnTo>
                        <a:pt x="363" y="180"/>
                      </a:lnTo>
                      <a:lnTo>
                        <a:pt x="349" y="132"/>
                      </a:lnTo>
                      <a:lnTo>
                        <a:pt x="321" y="93"/>
                      </a:lnTo>
                      <a:lnTo>
                        <a:pt x="321" y="66"/>
                      </a:lnTo>
                      <a:lnTo>
                        <a:pt x="306" y="65"/>
                      </a:lnTo>
                      <a:lnTo>
                        <a:pt x="296" y="69"/>
                      </a:lnTo>
                      <a:lnTo>
                        <a:pt x="254" y="54"/>
                      </a:lnTo>
                      <a:lnTo>
                        <a:pt x="243" y="65"/>
                      </a:lnTo>
                      <a:lnTo>
                        <a:pt x="234" y="78"/>
                      </a:lnTo>
                      <a:lnTo>
                        <a:pt x="211" y="53"/>
                      </a:lnTo>
                      <a:lnTo>
                        <a:pt x="189" y="47"/>
                      </a:lnTo>
                      <a:lnTo>
                        <a:pt x="187" y="15"/>
                      </a:lnTo>
                      <a:lnTo>
                        <a:pt x="155" y="20"/>
                      </a:lnTo>
                      <a:lnTo>
                        <a:pt x="135" y="13"/>
                      </a:lnTo>
                      <a:lnTo>
                        <a:pt x="107"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8053560" y="5148360"/>
                  <a:ext cx="26640" cy="44280"/>
                </a:xfrm>
                <a:custGeom>
                  <a:avLst/>
                  <a:gdLst/>
                  <a:ahLst/>
                  <a:rect l="l" t="t" r="r" b="b"/>
                  <a:pathLst>
                    <a:path w="17" h="28">
                      <a:moveTo>
                        <a:pt x="7" y="0"/>
                      </a:moveTo>
                      <a:lnTo>
                        <a:pt x="9" y="8"/>
                      </a:lnTo>
                      <a:lnTo>
                        <a:pt x="7" y="14"/>
                      </a:lnTo>
                      <a:lnTo>
                        <a:pt x="7" y="19"/>
                      </a:lnTo>
                      <a:lnTo>
                        <a:pt x="16" y="23"/>
                      </a:lnTo>
                      <a:lnTo>
                        <a:pt x="16" y="27"/>
                      </a:lnTo>
                      <a:lnTo>
                        <a:pt x="9" y="23"/>
                      </a:lnTo>
                      <a:lnTo>
                        <a:pt x="3" y="27"/>
                      </a:lnTo>
                      <a:lnTo>
                        <a:pt x="0" y="23"/>
                      </a:lnTo>
                      <a:lnTo>
                        <a:pt x="3" y="19"/>
                      </a:lnTo>
                      <a:lnTo>
                        <a:pt x="0" y="14"/>
                      </a:lnTo>
                      <a:lnTo>
                        <a:pt x="3" y="4"/>
                      </a:lnTo>
                      <a:lnTo>
                        <a:pt x="7" y="0"/>
                      </a:lnTo>
                    </a:path>
                  </a:pathLst>
                </a:custGeom>
                <a:solidFill>
                  <a:srgbClr val="ffffff"/>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6" name=""/>
                <p:cNvSpPr/>
                <p:nvPr/>
              </p:nvSpPr>
              <p:spPr>
                <a:xfrm>
                  <a:off x="7918560" y="5342040"/>
                  <a:ext cx="108000" cy="153720"/>
                </a:xfrm>
                <a:custGeom>
                  <a:avLst/>
                  <a:gdLst/>
                  <a:ahLst/>
                  <a:rect l="l" t="t" r="r" b="b"/>
                  <a:pathLst>
                    <a:path w="68" h="97">
                      <a:moveTo>
                        <a:pt x="0" y="48"/>
                      </a:moveTo>
                      <a:lnTo>
                        <a:pt x="24" y="48"/>
                      </a:lnTo>
                      <a:lnTo>
                        <a:pt x="52" y="0"/>
                      </a:lnTo>
                      <a:lnTo>
                        <a:pt x="67" y="28"/>
                      </a:lnTo>
                      <a:lnTo>
                        <a:pt x="55" y="96"/>
                      </a:lnTo>
                      <a:lnTo>
                        <a:pt x="5" y="80"/>
                      </a:lnTo>
                      <a:lnTo>
                        <a:pt x="0" y="48"/>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8132760" y="5400720"/>
                  <a:ext cx="185760" cy="149040"/>
                </a:xfrm>
                <a:custGeom>
                  <a:avLst/>
                  <a:gdLst/>
                  <a:ahLst/>
                  <a:rect l="l" t="t" r="r" b="b"/>
                  <a:pathLst>
                    <a:path w="117" h="94">
                      <a:moveTo>
                        <a:pt x="7" y="22"/>
                      </a:moveTo>
                      <a:lnTo>
                        <a:pt x="0" y="0"/>
                      </a:lnTo>
                      <a:lnTo>
                        <a:pt x="39" y="9"/>
                      </a:lnTo>
                      <a:lnTo>
                        <a:pt x="95" y="32"/>
                      </a:lnTo>
                      <a:lnTo>
                        <a:pt x="95" y="49"/>
                      </a:lnTo>
                      <a:lnTo>
                        <a:pt x="116" y="93"/>
                      </a:lnTo>
                      <a:lnTo>
                        <a:pt x="73" y="51"/>
                      </a:lnTo>
                      <a:lnTo>
                        <a:pt x="44" y="54"/>
                      </a:lnTo>
                      <a:lnTo>
                        <a:pt x="7" y="22"/>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8485200" y="5703840"/>
                  <a:ext cx="125280" cy="160560"/>
                </a:xfrm>
                <a:custGeom>
                  <a:avLst/>
                  <a:gdLst/>
                  <a:ahLst/>
                  <a:rect l="l" t="t" r="r" b="b"/>
                  <a:pathLst>
                    <a:path w="79" h="101">
                      <a:moveTo>
                        <a:pt x="48" y="0"/>
                      </a:moveTo>
                      <a:lnTo>
                        <a:pt x="78" y="30"/>
                      </a:lnTo>
                      <a:lnTo>
                        <a:pt x="16" y="100"/>
                      </a:lnTo>
                      <a:lnTo>
                        <a:pt x="0" y="84"/>
                      </a:lnTo>
                      <a:lnTo>
                        <a:pt x="45" y="39"/>
                      </a:lnTo>
                      <a:lnTo>
                        <a:pt x="48"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6622920" y="4614840"/>
                  <a:ext cx="61920" cy="104760"/>
                </a:xfrm>
                <a:custGeom>
                  <a:avLst/>
                  <a:gdLst/>
                  <a:ahLst/>
                  <a:rect l="l" t="t" r="r" b="b"/>
                  <a:pathLst>
                    <a:path w="39" h="66">
                      <a:moveTo>
                        <a:pt x="38" y="51"/>
                      </a:moveTo>
                      <a:lnTo>
                        <a:pt x="28" y="43"/>
                      </a:lnTo>
                      <a:lnTo>
                        <a:pt x="28" y="14"/>
                      </a:lnTo>
                      <a:lnTo>
                        <a:pt x="33" y="8"/>
                      </a:lnTo>
                      <a:lnTo>
                        <a:pt x="24" y="8"/>
                      </a:lnTo>
                      <a:lnTo>
                        <a:pt x="29" y="0"/>
                      </a:lnTo>
                      <a:lnTo>
                        <a:pt x="22" y="0"/>
                      </a:lnTo>
                      <a:lnTo>
                        <a:pt x="14" y="9"/>
                      </a:lnTo>
                      <a:lnTo>
                        <a:pt x="14" y="27"/>
                      </a:lnTo>
                      <a:lnTo>
                        <a:pt x="18" y="31"/>
                      </a:lnTo>
                      <a:lnTo>
                        <a:pt x="18" y="39"/>
                      </a:lnTo>
                      <a:lnTo>
                        <a:pt x="16" y="39"/>
                      </a:lnTo>
                      <a:lnTo>
                        <a:pt x="9" y="46"/>
                      </a:lnTo>
                      <a:lnTo>
                        <a:pt x="9" y="53"/>
                      </a:lnTo>
                      <a:lnTo>
                        <a:pt x="0" y="65"/>
                      </a:lnTo>
                      <a:lnTo>
                        <a:pt x="29" y="65"/>
                      </a:lnTo>
                      <a:lnTo>
                        <a:pt x="38" y="51"/>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6602400" y="4649760"/>
                  <a:ext cx="33480" cy="38160"/>
                </a:xfrm>
                <a:custGeom>
                  <a:avLst/>
                  <a:gdLst/>
                  <a:ahLst/>
                  <a:rect l="l" t="t" r="r" b="b"/>
                  <a:pathLst>
                    <a:path w="21" h="24">
                      <a:moveTo>
                        <a:pt x="17" y="8"/>
                      </a:moveTo>
                      <a:lnTo>
                        <a:pt x="20" y="8"/>
                      </a:lnTo>
                      <a:lnTo>
                        <a:pt x="20" y="0"/>
                      </a:lnTo>
                      <a:lnTo>
                        <a:pt x="13" y="0"/>
                      </a:lnTo>
                      <a:lnTo>
                        <a:pt x="0" y="15"/>
                      </a:lnTo>
                      <a:lnTo>
                        <a:pt x="0" y="23"/>
                      </a:lnTo>
                      <a:lnTo>
                        <a:pt x="12" y="23"/>
                      </a:lnTo>
                      <a:lnTo>
                        <a:pt x="17" y="17"/>
                      </a:lnTo>
                      <a:lnTo>
                        <a:pt x="17" y="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 name=""/>
                <p:cNvSpPr/>
                <p:nvPr/>
              </p:nvSpPr>
              <p:spPr>
                <a:xfrm>
                  <a:off x="6553080" y="4587840"/>
                  <a:ext cx="406440" cy="343080"/>
                </a:xfrm>
                <a:custGeom>
                  <a:avLst/>
                  <a:gdLst/>
                  <a:ahLst/>
                  <a:rect l="l" t="t" r="r" b="b"/>
                  <a:pathLst>
                    <a:path w="256" h="216">
                      <a:moveTo>
                        <a:pt x="168" y="0"/>
                      </a:moveTo>
                      <a:lnTo>
                        <a:pt x="168" y="15"/>
                      </a:lnTo>
                      <a:lnTo>
                        <a:pt x="173" y="20"/>
                      </a:lnTo>
                      <a:lnTo>
                        <a:pt x="201" y="20"/>
                      </a:lnTo>
                      <a:lnTo>
                        <a:pt x="201" y="28"/>
                      </a:lnTo>
                      <a:lnTo>
                        <a:pt x="181" y="28"/>
                      </a:lnTo>
                      <a:lnTo>
                        <a:pt x="181" y="52"/>
                      </a:lnTo>
                      <a:lnTo>
                        <a:pt x="172" y="41"/>
                      </a:lnTo>
                      <a:lnTo>
                        <a:pt x="172" y="56"/>
                      </a:lnTo>
                      <a:lnTo>
                        <a:pt x="160" y="70"/>
                      </a:lnTo>
                      <a:lnTo>
                        <a:pt x="152" y="62"/>
                      </a:lnTo>
                      <a:lnTo>
                        <a:pt x="140" y="72"/>
                      </a:lnTo>
                      <a:lnTo>
                        <a:pt x="138" y="69"/>
                      </a:lnTo>
                      <a:lnTo>
                        <a:pt x="123" y="69"/>
                      </a:lnTo>
                      <a:lnTo>
                        <a:pt x="131" y="59"/>
                      </a:lnTo>
                      <a:lnTo>
                        <a:pt x="131" y="55"/>
                      </a:lnTo>
                      <a:lnTo>
                        <a:pt x="124" y="48"/>
                      </a:lnTo>
                      <a:lnTo>
                        <a:pt x="124" y="37"/>
                      </a:lnTo>
                      <a:lnTo>
                        <a:pt x="114" y="48"/>
                      </a:lnTo>
                      <a:lnTo>
                        <a:pt x="114" y="69"/>
                      </a:lnTo>
                      <a:lnTo>
                        <a:pt x="102" y="69"/>
                      </a:lnTo>
                      <a:lnTo>
                        <a:pt x="87" y="84"/>
                      </a:lnTo>
                      <a:lnTo>
                        <a:pt x="81" y="84"/>
                      </a:lnTo>
                      <a:lnTo>
                        <a:pt x="73" y="94"/>
                      </a:lnTo>
                      <a:lnTo>
                        <a:pt x="43" y="94"/>
                      </a:lnTo>
                      <a:lnTo>
                        <a:pt x="53" y="108"/>
                      </a:lnTo>
                      <a:lnTo>
                        <a:pt x="53" y="130"/>
                      </a:lnTo>
                      <a:lnTo>
                        <a:pt x="43" y="143"/>
                      </a:lnTo>
                      <a:lnTo>
                        <a:pt x="31" y="130"/>
                      </a:lnTo>
                      <a:lnTo>
                        <a:pt x="8" y="130"/>
                      </a:lnTo>
                      <a:lnTo>
                        <a:pt x="8" y="146"/>
                      </a:lnTo>
                      <a:lnTo>
                        <a:pt x="0" y="156"/>
                      </a:lnTo>
                      <a:lnTo>
                        <a:pt x="0" y="177"/>
                      </a:lnTo>
                      <a:lnTo>
                        <a:pt x="15" y="194"/>
                      </a:lnTo>
                      <a:lnTo>
                        <a:pt x="37" y="194"/>
                      </a:lnTo>
                      <a:lnTo>
                        <a:pt x="71" y="153"/>
                      </a:lnTo>
                      <a:lnTo>
                        <a:pt x="101" y="153"/>
                      </a:lnTo>
                      <a:lnTo>
                        <a:pt x="105" y="145"/>
                      </a:lnTo>
                      <a:lnTo>
                        <a:pt x="112" y="153"/>
                      </a:lnTo>
                      <a:lnTo>
                        <a:pt x="111" y="161"/>
                      </a:lnTo>
                      <a:lnTo>
                        <a:pt x="139" y="189"/>
                      </a:lnTo>
                      <a:lnTo>
                        <a:pt x="139" y="201"/>
                      </a:lnTo>
                      <a:lnTo>
                        <a:pt x="145" y="196"/>
                      </a:lnTo>
                      <a:lnTo>
                        <a:pt x="142" y="189"/>
                      </a:lnTo>
                      <a:lnTo>
                        <a:pt x="145" y="185"/>
                      </a:lnTo>
                      <a:lnTo>
                        <a:pt x="150" y="189"/>
                      </a:lnTo>
                      <a:lnTo>
                        <a:pt x="152" y="188"/>
                      </a:lnTo>
                      <a:lnTo>
                        <a:pt x="123" y="152"/>
                      </a:lnTo>
                      <a:lnTo>
                        <a:pt x="123" y="139"/>
                      </a:lnTo>
                      <a:lnTo>
                        <a:pt x="131" y="139"/>
                      </a:lnTo>
                      <a:lnTo>
                        <a:pt x="131" y="146"/>
                      </a:lnTo>
                      <a:lnTo>
                        <a:pt x="160" y="178"/>
                      </a:lnTo>
                      <a:lnTo>
                        <a:pt x="160" y="188"/>
                      </a:lnTo>
                      <a:lnTo>
                        <a:pt x="172" y="202"/>
                      </a:lnTo>
                      <a:lnTo>
                        <a:pt x="169" y="205"/>
                      </a:lnTo>
                      <a:lnTo>
                        <a:pt x="178" y="215"/>
                      </a:lnTo>
                      <a:lnTo>
                        <a:pt x="191" y="200"/>
                      </a:lnTo>
                      <a:lnTo>
                        <a:pt x="183" y="191"/>
                      </a:lnTo>
                      <a:lnTo>
                        <a:pt x="191" y="182"/>
                      </a:lnTo>
                      <a:lnTo>
                        <a:pt x="202" y="182"/>
                      </a:lnTo>
                      <a:lnTo>
                        <a:pt x="207" y="177"/>
                      </a:lnTo>
                      <a:lnTo>
                        <a:pt x="214" y="177"/>
                      </a:lnTo>
                      <a:lnTo>
                        <a:pt x="205" y="164"/>
                      </a:lnTo>
                      <a:lnTo>
                        <a:pt x="210" y="158"/>
                      </a:lnTo>
                      <a:lnTo>
                        <a:pt x="210" y="137"/>
                      </a:lnTo>
                      <a:lnTo>
                        <a:pt x="219" y="126"/>
                      </a:lnTo>
                      <a:lnTo>
                        <a:pt x="223" y="130"/>
                      </a:lnTo>
                      <a:lnTo>
                        <a:pt x="232" y="130"/>
                      </a:lnTo>
                      <a:lnTo>
                        <a:pt x="228" y="136"/>
                      </a:lnTo>
                      <a:lnTo>
                        <a:pt x="236" y="145"/>
                      </a:lnTo>
                      <a:lnTo>
                        <a:pt x="241" y="137"/>
                      </a:lnTo>
                      <a:lnTo>
                        <a:pt x="247" y="137"/>
                      </a:lnTo>
                      <a:lnTo>
                        <a:pt x="247" y="134"/>
                      </a:lnTo>
                      <a:lnTo>
                        <a:pt x="244" y="134"/>
                      </a:lnTo>
                      <a:lnTo>
                        <a:pt x="239" y="130"/>
                      </a:lnTo>
                      <a:lnTo>
                        <a:pt x="252" y="114"/>
                      </a:lnTo>
                      <a:lnTo>
                        <a:pt x="252" y="137"/>
                      </a:lnTo>
                      <a:lnTo>
                        <a:pt x="255" y="137"/>
                      </a:lnTo>
                      <a:lnTo>
                        <a:pt x="255" y="0"/>
                      </a:lnTo>
                      <a:lnTo>
                        <a:pt x="168"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6726240" y="4226040"/>
                  <a:ext cx="1728720" cy="1220760"/>
                </a:xfrm>
                <a:custGeom>
                  <a:avLst/>
                  <a:gdLst/>
                  <a:ahLst/>
                  <a:rect l="l" t="t" r="r" b="b"/>
                  <a:pathLst>
                    <a:path w="1089" h="769">
                      <a:moveTo>
                        <a:pt x="0" y="226"/>
                      </a:moveTo>
                      <a:lnTo>
                        <a:pt x="32" y="202"/>
                      </a:lnTo>
                      <a:lnTo>
                        <a:pt x="62" y="156"/>
                      </a:lnTo>
                      <a:lnTo>
                        <a:pt x="99" y="134"/>
                      </a:lnTo>
                      <a:lnTo>
                        <a:pt x="137" y="160"/>
                      </a:lnTo>
                      <a:lnTo>
                        <a:pt x="142" y="181"/>
                      </a:lnTo>
                      <a:lnTo>
                        <a:pt x="133" y="181"/>
                      </a:lnTo>
                      <a:lnTo>
                        <a:pt x="118" y="179"/>
                      </a:lnTo>
                      <a:lnTo>
                        <a:pt x="137" y="202"/>
                      </a:lnTo>
                      <a:lnTo>
                        <a:pt x="216" y="172"/>
                      </a:lnTo>
                      <a:lnTo>
                        <a:pt x="206" y="149"/>
                      </a:lnTo>
                      <a:lnTo>
                        <a:pt x="240" y="110"/>
                      </a:lnTo>
                      <a:lnTo>
                        <a:pt x="262" y="111"/>
                      </a:lnTo>
                      <a:lnTo>
                        <a:pt x="241" y="124"/>
                      </a:lnTo>
                      <a:lnTo>
                        <a:pt x="223" y="153"/>
                      </a:lnTo>
                      <a:lnTo>
                        <a:pt x="223" y="172"/>
                      </a:lnTo>
                      <a:lnTo>
                        <a:pt x="255" y="193"/>
                      </a:lnTo>
                      <a:lnTo>
                        <a:pt x="301" y="133"/>
                      </a:lnTo>
                      <a:lnTo>
                        <a:pt x="461" y="63"/>
                      </a:lnTo>
                      <a:lnTo>
                        <a:pt x="460" y="23"/>
                      </a:lnTo>
                      <a:lnTo>
                        <a:pt x="533" y="8"/>
                      </a:lnTo>
                      <a:lnTo>
                        <a:pt x="574" y="29"/>
                      </a:lnTo>
                      <a:lnTo>
                        <a:pt x="671" y="0"/>
                      </a:lnTo>
                      <a:lnTo>
                        <a:pt x="701" y="15"/>
                      </a:lnTo>
                      <a:lnTo>
                        <a:pt x="766" y="85"/>
                      </a:lnTo>
                      <a:lnTo>
                        <a:pt x="840" y="71"/>
                      </a:lnTo>
                      <a:lnTo>
                        <a:pt x="886" y="96"/>
                      </a:lnTo>
                      <a:lnTo>
                        <a:pt x="1001" y="91"/>
                      </a:lnTo>
                      <a:lnTo>
                        <a:pt x="1088" y="118"/>
                      </a:lnTo>
                      <a:lnTo>
                        <a:pt x="1080" y="156"/>
                      </a:lnTo>
                      <a:lnTo>
                        <a:pt x="1006" y="181"/>
                      </a:lnTo>
                      <a:lnTo>
                        <a:pt x="1019" y="206"/>
                      </a:lnTo>
                      <a:lnTo>
                        <a:pt x="987" y="220"/>
                      </a:lnTo>
                      <a:lnTo>
                        <a:pt x="985" y="270"/>
                      </a:lnTo>
                      <a:lnTo>
                        <a:pt x="957" y="304"/>
                      </a:lnTo>
                      <a:lnTo>
                        <a:pt x="945" y="273"/>
                      </a:lnTo>
                      <a:lnTo>
                        <a:pt x="961" y="244"/>
                      </a:lnTo>
                      <a:lnTo>
                        <a:pt x="958" y="184"/>
                      </a:lnTo>
                      <a:lnTo>
                        <a:pt x="929" y="215"/>
                      </a:lnTo>
                      <a:lnTo>
                        <a:pt x="906" y="232"/>
                      </a:lnTo>
                      <a:lnTo>
                        <a:pt x="884" y="205"/>
                      </a:lnTo>
                      <a:lnTo>
                        <a:pt x="868" y="273"/>
                      </a:lnTo>
                      <a:lnTo>
                        <a:pt x="885" y="273"/>
                      </a:lnTo>
                      <a:lnTo>
                        <a:pt x="881" y="318"/>
                      </a:lnTo>
                      <a:lnTo>
                        <a:pt x="861" y="366"/>
                      </a:lnTo>
                      <a:lnTo>
                        <a:pt x="837" y="385"/>
                      </a:lnTo>
                      <a:lnTo>
                        <a:pt x="857" y="417"/>
                      </a:lnTo>
                      <a:lnTo>
                        <a:pt x="844" y="439"/>
                      </a:lnTo>
                      <a:lnTo>
                        <a:pt x="839" y="420"/>
                      </a:lnTo>
                      <a:lnTo>
                        <a:pt x="839" y="413"/>
                      </a:lnTo>
                      <a:lnTo>
                        <a:pt x="823" y="402"/>
                      </a:lnTo>
                      <a:lnTo>
                        <a:pt x="797" y="416"/>
                      </a:lnTo>
                      <a:lnTo>
                        <a:pt x="820" y="469"/>
                      </a:lnTo>
                      <a:lnTo>
                        <a:pt x="828" y="496"/>
                      </a:lnTo>
                      <a:lnTo>
                        <a:pt x="801" y="569"/>
                      </a:lnTo>
                      <a:lnTo>
                        <a:pt x="751" y="589"/>
                      </a:lnTo>
                      <a:lnTo>
                        <a:pt x="710" y="585"/>
                      </a:lnTo>
                      <a:lnTo>
                        <a:pt x="730" y="615"/>
                      </a:lnTo>
                      <a:lnTo>
                        <a:pt x="732" y="657"/>
                      </a:lnTo>
                      <a:lnTo>
                        <a:pt x="703" y="706"/>
                      </a:lnTo>
                      <a:lnTo>
                        <a:pt x="670" y="679"/>
                      </a:lnTo>
                      <a:lnTo>
                        <a:pt x="665" y="708"/>
                      </a:lnTo>
                      <a:lnTo>
                        <a:pt x="690" y="732"/>
                      </a:lnTo>
                      <a:lnTo>
                        <a:pt x="711" y="768"/>
                      </a:lnTo>
                      <a:lnTo>
                        <a:pt x="676" y="747"/>
                      </a:lnTo>
                      <a:lnTo>
                        <a:pt x="634" y="626"/>
                      </a:lnTo>
                      <a:lnTo>
                        <a:pt x="583" y="593"/>
                      </a:lnTo>
                      <a:lnTo>
                        <a:pt x="545" y="596"/>
                      </a:lnTo>
                      <a:lnTo>
                        <a:pt x="497" y="665"/>
                      </a:lnTo>
                      <a:lnTo>
                        <a:pt x="503" y="689"/>
                      </a:lnTo>
                      <a:lnTo>
                        <a:pt x="487" y="738"/>
                      </a:lnTo>
                      <a:lnTo>
                        <a:pt x="471" y="738"/>
                      </a:lnTo>
                      <a:lnTo>
                        <a:pt x="416" y="636"/>
                      </a:lnTo>
                      <a:lnTo>
                        <a:pt x="416" y="592"/>
                      </a:lnTo>
                      <a:lnTo>
                        <a:pt x="404" y="608"/>
                      </a:lnTo>
                      <a:lnTo>
                        <a:pt x="373" y="607"/>
                      </a:lnTo>
                      <a:lnTo>
                        <a:pt x="385" y="580"/>
                      </a:lnTo>
                      <a:lnTo>
                        <a:pt x="336" y="545"/>
                      </a:lnTo>
                      <a:lnTo>
                        <a:pt x="275" y="545"/>
                      </a:lnTo>
                      <a:lnTo>
                        <a:pt x="223" y="510"/>
                      </a:lnTo>
                      <a:lnTo>
                        <a:pt x="220" y="545"/>
                      </a:lnTo>
                      <a:lnTo>
                        <a:pt x="263" y="577"/>
                      </a:lnTo>
                      <a:lnTo>
                        <a:pt x="278" y="576"/>
                      </a:lnTo>
                      <a:lnTo>
                        <a:pt x="234" y="620"/>
                      </a:lnTo>
                      <a:lnTo>
                        <a:pt x="190" y="630"/>
                      </a:lnTo>
                      <a:lnTo>
                        <a:pt x="190" y="605"/>
                      </a:lnTo>
                      <a:lnTo>
                        <a:pt x="127" y="518"/>
                      </a:lnTo>
                      <a:lnTo>
                        <a:pt x="119" y="495"/>
                      </a:lnTo>
                      <a:lnTo>
                        <a:pt x="153" y="467"/>
                      </a:lnTo>
                      <a:lnTo>
                        <a:pt x="149" y="432"/>
                      </a:lnTo>
                      <a:lnTo>
                        <a:pt x="149" y="393"/>
                      </a:lnTo>
                      <a:lnTo>
                        <a:pt x="166" y="385"/>
                      </a:lnTo>
                      <a:lnTo>
                        <a:pt x="149" y="366"/>
                      </a:lnTo>
                      <a:lnTo>
                        <a:pt x="149" y="226"/>
                      </a:lnTo>
                      <a:lnTo>
                        <a:pt x="61" y="226"/>
                      </a:lnTo>
                      <a:lnTo>
                        <a:pt x="86" y="193"/>
                      </a:lnTo>
                      <a:lnTo>
                        <a:pt x="84" y="181"/>
                      </a:lnTo>
                      <a:lnTo>
                        <a:pt x="55" y="210"/>
                      </a:lnTo>
                      <a:lnTo>
                        <a:pt x="45" y="226"/>
                      </a:lnTo>
                      <a:lnTo>
                        <a:pt x="0" y="226"/>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8089920" y="4724280"/>
                  <a:ext cx="149040" cy="249480"/>
                </a:xfrm>
                <a:custGeom>
                  <a:avLst/>
                  <a:gdLst/>
                  <a:ahLst/>
                  <a:rect l="l" t="t" r="r" b="b"/>
                  <a:pathLst>
                    <a:path w="94" h="157">
                      <a:moveTo>
                        <a:pt x="63" y="0"/>
                      </a:moveTo>
                      <a:lnTo>
                        <a:pt x="63" y="20"/>
                      </a:lnTo>
                      <a:lnTo>
                        <a:pt x="55" y="33"/>
                      </a:lnTo>
                      <a:lnTo>
                        <a:pt x="57" y="54"/>
                      </a:lnTo>
                      <a:lnTo>
                        <a:pt x="47" y="82"/>
                      </a:lnTo>
                      <a:lnTo>
                        <a:pt x="31" y="108"/>
                      </a:lnTo>
                      <a:lnTo>
                        <a:pt x="7" y="125"/>
                      </a:lnTo>
                      <a:lnTo>
                        <a:pt x="0" y="154"/>
                      </a:lnTo>
                      <a:lnTo>
                        <a:pt x="10" y="156"/>
                      </a:lnTo>
                      <a:lnTo>
                        <a:pt x="10" y="129"/>
                      </a:lnTo>
                      <a:lnTo>
                        <a:pt x="44" y="127"/>
                      </a:lnTo>
                      <a:lnTo>
                        <a:pt x="69" y="109"/>
                      </a:lnTo>
                      <a:lnTo>
                        <a:pt x="69" y="72"/>
                      </a:lnTo>
                      <a:lnTo>
                        <a:pt x="77" y="58"/>
                      </a:lnTo>
                      <a:lnTo>
                        <a:pt x="64" y="34"/>
                      </a:lnTo>
                      <a:lnTo>
                        <a:pt x="82" y="27"/>
                      </a:lnTo>
                      <a:lnTo>
                        <a:pt x="93" y="8"/>
                      </a:lnTo>
                      <a:lnTo>
                        <a:pt x="69" y="11"/>
                      </a:lnTo>
                      <a:lnTo>
                        <a:pt x="63"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7526160" y="5389560"/>
                  <a:ext cx="30240" cy="57240"/>
                </a:xfrm>
                <a:custGeom>
                  <a:avLst/>
                  <a:gdLst/>
                  <a:ahLst/>
                  <a:rect l="l" t="t" r="r" b="b"/>
                  <a:pathLst>
                    <a:path w="19" h="36">
                      <a:moveTo>
                        <a:pt x="9" y="0"/>
                      </a:moveTo>
                      <a:lnTo>
                        <a:pt x="0" y="16"/>
                      </a:lnTo>
                      <a:lnTo>
                        <a:pt x="6" y="35"/>
                      </a:lnTo>
                      <a:lnTo>
                        <a:pt x="18" y="21"/>
                      </a:lnTo>
                      <a:lnTo>
                        <a:pt x="9" y="0"/>
                      </a:lnTo>
                    </a:path>
                  </a:pathLst>
                </a:custGeom>
                <a:solidFill>
                  <a:srgbClr val="ffffff"/>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5" name=""/>
                <p:cNvSpPr/>
                <p:nvPr/>
              </p:nvSpPr>
              <p:spPr>
                <a:xfrm>
                  <a:off x="7753320" y="5450040"/>
                  <a:ext cx="349200" cy="149040"/>
                </a:xfrm>
                <a:custGeom>
                  <a:avLst/>
                  <a:gdLst/>
                  <a:ahLst/>
                  <a:rect l="l" t="t" r="r" b="b"/>
                  <a:pathLst>
                    <a:path w="220" h="94">
                      <a:moveTo>
                        <a:pt x="0" y="0"/>
                      </a:moveTo>
                      <a:lnTo>
                        <a:pt x="33" y="7"/>
                      </a:lnTo>
                      <a:lnTo>
                        <a:pt x="82" y="41"/>
                      </a:lnTo>
                      <a:lnTo>
                        <a:pt x="75" y="60"/>
                      </a:lnTo>
                      <a:lnTo>
                        <a:pt x="115" y="77"/>
                      </a:lnTo>
                      <a:lnTo>
                        <a:pt x="219" y="77"/>
                      </a:lnTo>
                      <a:lnTo>
                        <a:pt x="106" y="93"/>
                      </a:lnTo>
                      <a:lnTo>
                        <a:pt x="75" y="60"/>
                      </a:lnTo>
                      <a:lnTo>
                        <a:pt x="46" y="54"/>
                      </a:lnTo>
                      <a:lnTo>
                        <a:pt x="0"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8031240" y="5573880"/>
                  <a:ext cx="374400" cy="350640"/>
                </a:xfrm>
                <a:custGeom>
                  <a:avLst/>
                  <a:gdLst/>
                  <a:ahLst/>
                  <a:rect l="l" t="t" r="r" b="b"/>
                  <a:pathLst>
                    <a:path w="236" h="221">
                      <a:moveTo>
                        <a:pt x="196" y="215"/>
                      </a:moveTo>
                      <a:lnTo>
                        <a:pt x="190" y="216"/>
                      </a:lnTo>
                      <a:lnTo>
                        <a:pt x="185" y="220"/>
                      </a:lnTo>
                      <a:lnTo>
                        <a:pt x="179" y="212"/>
                      </a:lnTo>
                      <a:lnTo>
                        <a:pt x="158" y="202"/>
                      </a:lnTo>
                      <a:lnTo>
                        <a:pt x="154" y="187"/>
                      </a:lnTo>
                      <a:lnTo>
                        <a:pt x="147" y="182"/>
                      </a:lnTo>
                      <a:lnTo>
                        <a:pt x="130" y="182"/>
                      </a:lnTo>
                      <a:lnTo>
                        <a:pt x="130" y="170"/>
                      </a:lnTo>
                      <a:lnTo>
                        <a:pt x="124" y="167"/>
                      </a:lnTo>
                      <a:lnTo>
                        <a:pt x="123" y="157"/>
                      </a:lnTo>
                      <a:lnTo>
                        <a:pt x="110" y="155"/>
                      </a:lnTo>
                      <a:lnTo>
                        <a:pt x="98" y="152"/>
                      </a:lnTo>
                      <a:lnTo>
                        <a:pt x="87" y="155"/>
                      </a:lnTo>
                      <a:lnTo>
                        <a:pt x="87" y="157"/>
                      </a:lnTo>
                      <a:lnTo>
                        <a:pt x="62" y="165"/>
                      </a:lnTo>
                      <a:lnTo>
                        <a:pt x="62" y="169"/>
                      </a:lnTo>
                      <a:lnTo>
                        <a:pt x="40" y="169"/>
                      </a:lnTo>
                      <a:lnTo>
                        <a:pt x="28" y="176"/>
                      </a:lnTo>
                      <a:lnTo>
                        <a:pt x="15" y="169"/>
                      </a:lnTo>
                      <a:lnTo>
                        <a:pt x="14" y="167"/>
                      </a:lnTo>
                      <a:lnTo>
                        <a:pt x="14" y="152"/>
                      </a:lnTo>
                      <a:lnTo>
                        <a:pt x="10" y="139"/>
                      </a:lnTo>
                      <a:lnTo>
                        <a:pt x="5" y="127"/>
                      </a:lnTo>
                      <a:lnTo>
                        <a:pt x="8" y="118"/>
                      </a:lnTo>
                      <a:lnTo>
                        <a:pt x="3" y="114"/>
                      </a:lnTo>
                      <a:lnTo>
                        <a:pt x="0" y="93"/>
                      </a:lnTo>
                      <a:lnTo>
                        <a:pt x="3" y="79"/>
                      </a:lnTo>
                      <a:lnTo>
                        <a:pt x="16" y="68"/>
                      </a:lnTo>
                      <a:lnTo>
                        <a:pt x="44" y="60"/>
                      </a:lnTo>
                      <a:lnTo>
                        <a:pt x="51" y="51"/>
                      </a:lnTo>
                      <a:lnTo>
                        <a:pt x="48" y="41"/>
                      </a:lnTo>
                      <a:lnTo>
                        <a:pt x="55" y="38"/>
                      </a:lnTo>
                      <a:lnTo>
                        <a:pt x="57" y="43"/>
                      </a:lnTo>
                      <a:lnTo>
                        <a:pt x="60" y="35"/>
                      </a:lnTo>
                      <a:lnTo>
                        <a:pt x="77" y="22"/>
                      </a:lnTo>
                      <a:lnTo>
                        <a:pt x="87" y="28"/>
                      </a:lnTo>
                      <a:lnTo>
                        <a:pt x="98" y="25"/>
                      </a:lnTo>
                      <a:lnTo>
                        <a:pt x="102" y="13"/>
                      </a:lnTo>
                      <a:lnTo>
                        <a:pt x="113" y="10"/>
                      </a:lnTo>
                      <a:lnTo>
                        <a:pt x="110" y="2"/>
                      </a:lnTo>
                      <a:lnTo>
                        <a:pt x="125" y="8"/>
                      </a:lnTo>
                      <a:lnTo>
                        <a:pt x="138" y="5"/>
                      </a:lnTo>
                      <a:lnTo>
                        <a:pt x="145" y="34"/>
                      </a:lnTo>
                      <a:lnTo>
                        <a:pt x="154" y="43"/>
                      </a:lnTo>
                      <a:lnTo>
                        <a:pt x="163" y="43"/>
                      </a:lnTo>
                      <a:lnTo>
                        <a:pt x="167" y="25"/>
                      </a:lnTo>
                      <a:lnTo>
                        <a:pt x="165" y="16"/>
                      </a:lnTo>
                      <a:lnTo>
                        <a:pt x="167" y="2"/>
                      </a:lnTo>
                      <a:lnTo>
                        <a:pt x="172" y="0"/>
                      </a:lnTo>
                      <a:lnTo>
                        <a:pt x="179" y="18"/>
                      </a:lnTo>
                      <a:lnTo>
                        <a:pt x="185" y="22"/>
                      </a:lnTo>
                      <a:lnTo>
                        <a:pt x="189" y="38"/>
                      </a:lnTo>
                      <a:lnTo>
                        <a:pt x="196" y="60"/>
                      </a:lnTo>
                      <a:lnTo>
                        <a:pt x="206" y="66"/>
                      </a:lnTo>
                      <a:lnTo>
                        <a:pt x="219" y="83"/>
                      </a:lnTo>
                      <a:lnTo>
                        <a:pt x="221" y="91"/>
                      </a:lnTo>
                      <a:lnTo>
                        <a:pt x="232" y="101"/>
                      </a:lnTo>
                      <a:lnTo>
                        <a:pt x="235" y="119"/>
                      </a:lnTo>
                      <a:lnTo>
                        <a:pt x="235" y="133"/>
                      </a:lnTo>
                      <a:lnTo>
                        <a:pt x="232" y="155"/>
                      </a:lnTo>
                      <a:lnTo>
                        <a:pt x="221" y="169"/>
                      </a:lnTo>
                      <a:lnTo>
                        <a:pt x="217" y="187"/>
                      </a:lnTo>
                      <a:lnTo>
                        <a:pt x="217" y="202"/>
                      </a:lnTo>
                      <a:lnTo>
                        <a:pt x="206" y="205"/>
                      </a:lnTo>
                      <a:lnTo>
                        <a:pt x="196" y="215"/>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8329680" y="5943600"/>
                  <a:ext cx="28440" cy="42840"/>
                </a:xfrm>
                <a:custGeom>
                  <a:avLst/>
                  <a:gdLst/>
                  <a:ahLst/>
                  <a:rect l="l" t="t" r="r" b="b"/>
                  <a:pathLst>
                    <a:path w="18" h="27">
                      <a:moveTo>
                        <a:pt x="9" y="23"/>
                      </a:moveTo>
                      <a:lnTo>
                        <a:pt x="3" y="19"/>
                      </a:lnTo>
                      <a:lnTo>
                        <a:pt x="3" y="15"/>
                      </a:lnTo>
                      <a:lnTo>
                        <a:pt x="3" y="11"/>
                      </a:lnTo>
                      <a:lnTo>
                        <a:pt x="2" y="7"/>
                      </a:lnTo>
                      <a:lnTo>
                        <a:pt x="0" y="0"/>
                      </a:lnTo>
                      <a:lnTo>
                        <a:pt x="3" y="0"/>
                      </a:lnTo>
                      <a:lnTo>
                        <a:pt x="9" y="4"/>
                      </a:lnTo>
                      <a:lnTo>
                        <a:pt x="12" y="3"/>
                      </a:lnTo>
                      <a:lnTo>
                        <a:pt x="13" y="3"/>
                      </a:lnTo>
                      <a:lnTo>
                        <a:pt x="17" y="0"/>
                      </a:lnTo>
                      <a:lnTo>
                        <a:pt x="17" y="11"/>
                      </a:lnTo>
                      <a:lnTo>
                        <a:pt x="15" y="15"/>
                      </a:lnTo>
                      <a:lnTo>
                        <a:pt x="13" y="19"/>
                      </a:lnTo>
                      <a:lnTo>
                        <a:pt x="13" y="22"/>
                      </a:lnTo>
                      <a:lnTo>
                        <a:pt x="12" y="23"/>
                      </a:lnTo>
                      <a:lnTo>
                        <a:pt x="12" y="26"/>
                      </a:lnTo>
                      <a:lnTo>
                        <a:pt x="9" y="23"/>
                      </a:lnTo>
                    </a:path>
                  </a:pathLst>
                </a:custGeom>
                <a:solidFill>
                  <a:srgbClr val="ffff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28" name=""/>
                <p:cNvSpPr/>
                <p:nvPr/>
              </p:nvSpPr>
              <p:spPr>
                <a:xfrm>
                  <a:off x="7023240" y="5541840"/>
                  <a:ext cx="41040" cy="168480"/>
                </a:xfrm>
                <a:custGeom>
                  <a:avLst/>
                  <a:gdLst/>
                  <a:ahLst/>
                  <a:rect l="l" t="t" r="r" b="b"/>
                  <a:pathLst>
                    <a:path w="26" h="106">
                      <a:moveTo>
                        <a:pt x="3" y="37"/>
                      </a:moveTo>
                      <a:lnTo>
                        <a:pt x="13" y="28"/>
                      </a:lnTo>
                      <a:lnTo>
                        <a:pt x="20" y="0"/>
                      </a:lnTo>
                      <a:lnTo>
                        <a:pt x="25" y="42"/>
                      </a:lnTo>
                      <a:lnTo>
                        <a:pt x="17" y="94"/>
                      </a:lnTo>
                      <a:lnTo>
                        <a:pt x="0" y="105"/>
                      </a:lnTo>
                      <a:lnTo>
                        <a:pt x="0" y="80"/>
                      </a:lnTo>
                      <a:lnTo>
                        <a:pt x="5" y="64"/>
                      </a:lnTo>
                      <a:lnTo>
                        <a:pt x="3" y="37"/>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9" name="PlaceHolder 1"/>
          <p:cNvSpPr>
            <a:spLocks noGrp="1"/>
          </p:cNvSpPr>
          <p:nvPr>
            <p:ph type="title"/>
          </p:nvPr>
        </p:nvSpPr>
        <p:spPr>
          <a:xfrm>
            <a:off x="685800" y="285480"/>
            <a:ext cx="777240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81d58"/>
                </a:solidFill>
                <a:effectLst/>
                <a:uFillTx/>
                <a:latin typeface="Times New Roman"/>
              </a:rPr>
              <a:t>Click to edit the title text format</a:t>
            </a:r>
            <a:endParaRPr b="0" lang="en-US" sz="4400" strike="noStrike" u="none">
              <a:solidFill>
                <a:srgbClr val="081d58"/>
              </a:solidFill>
              <a:effectLst/>
              <a:uFillTx/>
              <a:latin typeface="Times New Roman"/>
            </a:endParaRPr>
          </a:p>
        </p:txBody>
      </p:sp>
      <p:sp>
        <p:nvSpPr>
          <p:cNvPr id="30" name="PlaceHolder 2"/>
          <p:cNvSpPr>
            <a:spLocks noGrp="1"/>
          </p:cNvSpPr>
          <p:nvPr>
            <p:ph type="body"/>
          </p:nvPr>
        </p:nvSpPr>
        <p:spPr>
          <a:xfrm>
            <a:off x="685800" y="1657440"/>
            <a:ext cx="7772400" cy="4114800"/>
          </a:xfrm>
          <a:prstGeom prst="rect">
            <a:avLst/>
          </a:prstGeom>
          <a:noFill/>
          <a:ln w="0">
            <a:noFill/>
          </a:ln>
        </p:spPr>
        <p:txBody>
          <a:bodyPr lIns="90360" rIns="90360" tIns="44280" bIns="44280" anchor="t">
            <a:normAutofit/>
          </a:bodyPr>
          <a:p>
            <a:pPr marL="343080" indent="-343080">
              <a:spcBef>
                <a:spcPts val="7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oleObject" Target="../embeddings/oleObject2.bin"/><Relationship Id="rId4" Type="http://schemas.openxmlformats.org/officeDocument/2006/relationships/image" Target="../media/image1.wmf"/><Relationship Id="rId5" Type="http://schemas.openxmlformats.org/officeDocument/2006/relationships/oleObject" Target="../embeddings/oleObject3.bin"/><Relationship Id="rId6" Type="http://schemas.openxmlformats.org/officeDocument/2006/relationships/image" Target="../media/image1.wmf"/><Relationship Id="rId7"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e4e4e4"/>
            </a:gs>
          </a:gsLst>
          <a:lin ang="8100000"/>
        </a:gradFill>
      </p:bgPr>
    </p:bg>
    <p:spTree>
      <p:nvGrpSpPr>
        <p:cNvPr id="1" name=""/>
        <p:cNvGrpSpPr/>
        <p:nvPr/>
      </p:nvGrpSpPr>
      <p:grpSpPr>
        <a:xfrm>
          <a:off x="0" y="0"/>
          <a:ext cx="0" cy="0"/>
          <a:chOff x="0" y="0"/>
          <a:chExt cx="0" cy="0"/>
        </a:xfrm>
      </p:grpSpPr>
      <p:sp>
        <p:nvSpPr>
          <p:cNvPr id="39" name=""/>
          <p:cNvSpPr/>
          <p:nvPr/>
        </p:nvSpPr>
        <p:spPr>
          <a:xfrm>
            <a:off x="457200" y="304920"/>
            <a:ext cx="8174160" cy="5995800"/>
          </a:xfrm>
          <a:prstGeom prst="rect">
            <a:avLst/>
          </a:prstGeom>
          <a:noFill/>
          <a:ln w="0">
            <a:noFill/>
          </a:ln>
        </p:spPr>
        <p:style>
          <a:lnRef idx="0"/>
          <a:fillRef idx="0"/>
          <a:effectRef idx="0"/>
          <a:fontRef idx="minor"/>
        </p:style>
        <p:txBody>
          <a:bodyPr lIns="90360" rIns="90360" tIns="44280" bIns="4428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600" strike="noStrike" u="none">
                <a:solidFill>
                  <a:srgbClr val="081d58"/>
                </a:solidFill>
                <a:effectLst/>
                <a:uFillTx/>
                <a:latin typeface="Arial"/>
              </a:rPr>
              <a:t>Securitization</a:t>
            </a:r>
            <a:endParaRPr b="0" lang="en-US" sz="66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600" strike="noStrike" u="none">
                <a:solidFill>
                  <a:srgbClr val="081d58"/>
                </a:solidFill>
                <a:effectLst/>
                <a:uFillTx/>
                <a:latin typeface="Arial"/>
              </a:rPr>
              <a:t> </a:t>
            </a:r>
            <a:r>
              <a:rPr b="1" lang="en-US" sz="2400" strike="noStrike" u="none">
                <a:solidFill>
                  <a:srgbClr val="000000"/>
                </a:solidFill>
                <a:effectLst/>
                <a:uFillTx/>
                <a:latin typeface="Arial"/>
              </a:rPr>
              <a:t>Definition:</a:t>
            </a:r>
            <a:r>
              <a:rPr b="0" lang="en-US" sz="2400" strike="noStrike" u="none">
                <a:solidFill>
                  <a:srgbClr val="000000"/>
                </a:solidFill>
                <a:effectLst/>
                <a:uFillTx/>
                <a:latin typeface="Arial"/>
              </a:rPr>
              <a:t> An instrument used to get the present value “today” from assets with a stream of future cash flows. The securitizised assets are non recourse to the originator once the transaction is completed (off balance sheet).</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Jaime Araoz</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Utility Risk Management</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EES - October 2000</a:t>
            </a:r>
            <a:endParaRPr b="0" lang="en-US" sz="2400" strike="noStrike" u="none">
              <a:solidFill>
                <a:srgbClr val="000000"/>
              </a:solidFill>
              <a:effectLst/>
              <a:uFillTx/>
              <a:latin typeface="Times New Roman"/>
            </a:endParaRPr>
          </a:p>
        </p:txBody>
      </p:sp>
      <p:graphicFrame>
        <p:nvGraphicFramePr>
          <p:cNvPr id="40" name=""/>
          <p:cNvGraphicFramePr/>
          <p:nvPr/>
        </p:nvGraphicFramePr>
        <p:xfrm>
          <a:off x="7823160" y="5486400"/>
          <a:ext cx="863640" cy="762120"/>
        </p:xfrm>
        <a:graphic>
          <a:graphicData uri="http://schemas.openxmlformats.org/presentationml/2006/ole">
            <p:oleObj r:id="rId1" spid="">
              <p:embed/>
              <p:pic>
                <p:nvPicPr>
                  <p:cNvPr id="41" name="" descr=""/>
                  <p:cNvPicPr/>
                  <p:nvPr/>
                </p:nvPicPr>
                <p:blipFill>
                  <a:blip r:embed="rId2"/>
                  <a:stretch/>
                </p:blipFill>
                <p:spPr>
                  <a:xfrm>
                    <a:off x="7823160" y="5486400"/>
                    <a:ext cx="863640" cy="762120"/>
                  </a:xfrm>
                  <a:prstGeom prst="rect">
                    <a:avLst/>
                  </a:prstGeom>
                  <a:noFill/>
                  <a:ln w="0">
                    <a:noFill/>
                  </a:ln>
                </p:spPr>
              </p:pic>
            </p:oleObj>
          </a:graphicData>
        </a:graphic>
      </p:graphicFrame>
      <p:graphicFrame>
        <p:nvGraphicFramePr>
          <p:cNvPr id="42" name=""/>
          <p:cNvGraphicFramePr/>
          <p:nvPr/>
        </p:nvGraphicFramePr>
        <p:xfrm>
          <a:off x="8051760" y="5867280"/>
          <a:ext cx="863640" cy="762120"/>
        </p:xfrm>
        <a:graphic>
          <a:graphicData uri="http://schemas.openxmlformats.org/presentationml/2006/ole">
            <p:oleObj r:id="rId3" spid="">
              <p:embed/>
              <p:pic>
                <p:nvPicPr>
                  <p:cNvPr id="43" name="" descr=""/>
                  <p:cNvPicPr/>
                  <p:nvPr/>
                </p:nvPicPr>
                <p:blipFill>
                  <a:blip r:embed="rId4"/>
                  <a:stretch/>
                </p:blipFill>
                <p:spPr>
                  <a:xfrm>
                    <a:off x="8051760" y="5867280"/>
                    <a:ext cx="863640" cy="762120"/>
                  </a:xfrm>
                  <a:prstGeom prst="rect">
                    <a:avLst/>
                  </a:prstGeom>
                  <a:noFill/>
                  <a:ln w="0">
                    <a:noFill/>
                  </a:ln>
                </p:spPr>
              </p:pic>
            </p:oleObj>
          </a:graphicData>
        </a:graphic>
      </p:graphicFrame>
      <p:graphicFrame>
        <p:nvGraphicFramePr>
          <p:cNvPr id="44" name=""/>
          <p:cNvGraphicFramePr/>
          <p:nvPr/>
        </p:nvGraphicFramePr>
        <p:xfrm>
          <a:off x="5537160" y="5638680"/>
          <a:ext cx="863640" cy="762120"/>
        </p:xfrm>
        <a:graphic>
          <a:graphicData uri="http://schemas.openxmlformats.org/presentationml/2006/ole">
            <p:oleObj r:id="rId5" spid="">
              <p:embed/>
              <p:pic>
                <p:nvPicPr>
                  <p:cNvPr id="45" name="" descr=""/>
                  <p:cNvPicPr/>
                  <p:nvPr/>
                </p:nvPicPr>
                <p:blipFill>
                  <a:blip r:embed="rId6"/>
                  <a:stretch/>
                </p:blipFill>
                <p:spPr>
                  <a:xfrm>
                    <a:off x="5537160" y="5638680"/>
                    <a:ext cx="863640" cy="762120"/>
                  </a:xfrm>
                  <a:prstGeom prst="rect">
                    <a:avLst/>
                  </a:prstGeom>
                  <a:noFill/>
                  <a:ln w="0">
                    <a:noFill/>
                  </a:ln>
                </p:spPr>
              </p:pic>
            </p:oleObj>
          </a:graphicData>
        </a:graphic>
      </p:graphicFrame>
      <p:sp>
        <p:nvSpPr>
          <p:cNvPr id="46" name=""/>
          <p:cNvSpPr/>
          <p:nvPr/>
        </p:nvSpPr>
        <p:spPr>
          <a:xfrm>
            <a:off x="6635880" y="5721480"/>
            <a:ext cx="1054080" cy="672840"/>
          </a:xfrm>
          <a:prstGeom prst="rightArrow">
            <a:avLst>
              <a:gd name="adj1" fmla="val 50000"/>
              <a:gd name="adj2" fmla="val 78338"/>
            </a:avLst>
          </a:prstGeom>
          <a:solidFill>
            <a:srgbClr val="00279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6690960" y="5942160"/>
            <a:ext cx="816120" cy="22644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ff"/>
                </a:solidFill>
                <a:effectLst/>
                <a:uFillTx/>
                <a:latin typeface="Times New Roman"/>
              </a:rPr>
              <a:t>Securitization</a:t>
            </a:r>
            <a:endParaRPr b="0" lang="en-US" sz="900" strike="noStrike" u="none">
              <a:solidFill>
                <a:srgbClr val="000000"/>
              </a:solidFill>
              <a:effectLst/>
              <a:uFillTx/>
              <a:latin typeface="Times New Roman"/>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380880" y="228240"/>
            <a:ext cx="7772400" cy="762120"/>
          </a:xfrm>
          <a:prstGeom prst="rect">
            <a:avLst/>
          </a:prstGeom>
          <a:noFill/>
          <a:ln w="0">
            <a:noFill/>
          </a:ln>
        </p:spPr>
        <p:txBody>
          <a:bodyPr lIns="90360" rIns="90360" tIns="44280" bIns="442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81d58"/>
                </a:solidFill>
                <a:effectLst/>
                <a:uFillTx/>
                <a:latin typeface="Arial"/>
              </a:rPr>
              <a:t>Typical securitisized assets</a:t>
            </a:r>
            <a:endParaRPr b="0" lang="en-US" sz="2400" strike="noStrike" u="none">
              <a:solidFill>
                <a:srgbClr val="081d58"/>
              </a:solidFill>
              <a:effectLst/>
              <a:uFillTx/>
              <a:latin typeface="Times New Roman"/>
            </a:endParaRPr>
          </a:p>
        </p:txBody>
      </p:sp>
      <p:sp>
        <p:nvSpPr>
          <p:cNvPr id="49" name="PlaceHolder 2"/>
          <p:cNvSpPr>
            <a:spLocks noGrp="1"/>
          </p:cNvSpPr>
          <p:nvPr>
            <p:ph/>
          </p:nvPr>
        </p:nvSpPr>
        <p:spPr>
          <a:xfrm>
            <a:off x="380520" y="1143000"/>
            <a:ext cx="8077320" cy="5029200"/>
          </a:xfrm>
          <a:prstGeom prst="rect">
            <a:avLst/>
          </a:prstGeom>
          <a:noFill/>
          <a:ln w="0">
            <a:noFill/>
          </a:ln>
        </p:spPr>
        <p:txBody>
          <a:bodyPr lIns="90360" rIns="90360" tIns="44280" bIns="44280" anchor="t">
            <a:normAutofit/>
          </a:bodyPr>
          <a:p>
            <a:pPr marL="568440" indent="-220680" algn="just">
              <a:lnSpc>
                <a:spcPct val="12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assets to be securitizised must be clearly identified. Normally assets with a predictable future cash flow are the best fit for a securitization. In order to be sure about predictability it is important for assets within the portfolio to be homogeneous and diversified across risks inherent to those (ex. moral hazard). The more history, and the more atomized the portfolio is, the lower the cost since statistics will be able to predict cash flow more accurately.</a:t>
            </a:r>
            <a:endParaRPr b="0" lang="en-US" sz="1400" strike="noStrike" u="none">
              <a:solidFill>
                <a:srgbClr val="000000"/>
              </a:solidFill>
              <a:effectLst/>
              <a:uFillTx/>
              <a:latin typeface="Times New Roman"/>
            </a:endParaRPr>
          </a:p>
          <a:p>
            <a:pPr marL="568440" indent="-220680" algn="just">
              <a:lnSpc>
                <a:spcPct val="12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568440" indent="-220680" algn="just">
              <a:lnSpc>
                <a:spcPct val="12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Typical securitizated assets are:</a:t>
            </a:r>
            <a:endParaRPr b="0" lang="en-US" sz="1400" strike="noStrike" u="none">
              <a:solidFill>
                <a:srgbClr val="000000"/>
              </a:solidFill>
              <a:effectLst/>
              <a:uFillTx/>
              <a:latin typeface="Times New Roman"/>
            </a:endParaRPr>
          </a:p>
          <a:p>
            <a:pPr marL="568440" indent="-22068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Accounts receivable from consumer credit. </a:t>
            </a:r>
            <a:endParaRPr b="0" lang="en-US" sz="1400" strike="noStrike" u="none">
              <a:solidFill>
                <a:srgbClr val="000000"/>
              </a:solidFill>
              <a:effectLst/>
              <a:uFillTx/>
              <a:latin typeface="Times New Roman"/>
            </a:endParaRPr>
          </a:p>
          <a:p>
            <a:pPr marL="568440" indent="-22068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Mortgages.</a:t>
            </a:r>
            <a:endParaRPr b="0" lang="en-US" sz="1400" strike="noStrike" u="none">
              <a:solidFill>
                <a:srgbClr val="000000"/>
              </a:solidFill>
              <a:effectLst/>
              <a:uFillTx/>
              <a:latin typeface="Times New Roman"/>
            </a:endParaRPr>
          </a:p>
          <a:p>
            <a:pPr marL="568440" indent="-22068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Accounts receivable generated by credit cards. </a:t>
            </a:r>
            <a:endParaRPr b="0" lang="en-US" sz="1400" strike="noStrike" u="none">
              <a:solidFill>
                <a:srgbClr val="000000"/>
              </a:solidFill>
              <a:effectLst/>
              <a:uFillTx/>
              <a:latin typeface="Times New Roman"/>
            </a:endParaRPr>
          </a:p>
          <a:p>
            <a:pPr marL="568440" indent="-22068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Actual and future exports.</a:t>
            </a:r>
            <a:endParaRPr b="0" lang="en-US" sz="1400" strike="noStrike" u="none">
              <a:solidFill>
                <a:srgbClr val="000000"/>
              </a:solidFill>
              <a:effectLst/>
              <a:uFillTx/>
              <a:latin typeface="Times New Roman"/>
            </a:endParaRPr>
          </a:p>
          <a:p>
            <a:pPr marL="568440" indent="-22068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Account receivables generated by utilities (energy, water, telephone…).</a:t>
            </a:r>
            <a:endParaRPr b="0" lang="en-US" sz="1400" strike="noStrike" u="none">
              <a:solidFill>
                <a:srgbClr val="000000"/>
              </a:solidFill>
              <a:effectLst/>
              <a:uFillTx/>
              <a:latin typeface="Times New Roman"/>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p:nvPr>
        </p:nvSpPr>
        <p:spPr>
          <a:xfrm>
            <a:off x="609480" y="761760"/>
            <a:ext cx="7772400" cy="5257800"/>
          </a:xfrm>
          <a:prstGeom prst="rect">
            <a:avLst/>
          </a:prstGeom>
          <a:noFill/>
          <a:ln w="0">
            <a:noFill/>
          </a:ln>
        </p:spPr>
        <p:txBody>
          <a:bodyPr lIns="90360" rIns="90360" tIns="44280" bIns="44280" anchor="t">
            <a:normAutofit/>
          </a:bodyPr>
          <a:p>
            <a:pPr marL="563400" indent="-233280">
              <a:lnSpc>
                <a:spcPct val="14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81d58"/>
                </a:solidFill>
                <a:effectLst/>
                <a:uFillTx/>
                <a:latin typeface="Arial"/>
              </a:rPr>
              <a:t>Special Purpose Vehicles (SPV’s)</a:t>
            </a:r>
            <a:endParaRPr b="0" lang="en-US" sz="2400" strike="noStrike" u="none">
              <a:solidFill>
                <a:srgbClr val="000000"/>
              </a:solidFill>
              <a:effectLst/>
              <a:uFillTx/>
              <a:latin typeface="Times New Roman"/>
            </a:endParaRPr>
          </a:p>
          <a:p>
            <a:pPr marL="563400" indent="0">
              <a:lnSpc>
                <a:spcPct val="14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563400" indent="-233280">
              <a:lnSpc>
                <a:spcPct val="140000"/>
              </a:lnSpc>
              <a:spcBef>
                <a:spcPts val="10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starting process of a securitization is the establishment of an SPV with a nominal net worth (The shareholders can be the seller or a third party).</a:t>
            </a:r>
            <a:endParaRPr b="0" lang="en-US" sz="1600" strike="noStrike" u="none">
              <a:solidFill>
                <a:srgbClr val="000000"/>
              </a:solidFill>
              <a:effectLst/>
              <a:uFillTx/>
              <a:latin typeface="Times New Roman"/>
            </a:endParaRPr>
          </a:p>
          <a:p>
            <a:pPr marL="563400" indent="-233280">
              <a:lnSpc>
                <a:spcPct val="140000"/>
              </a:lnSpc>
              <a:spcBef>
                <a:spcPts val="10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SPV buys certain assets from a third party (The Seller).</a:t>
            </a:r>
            <a:endParaRPr b="0" lang="en-US" sz="1600" strike="noStrike" u="none">
              <a:solidFill>
                <a:srgbClr val="000000"/>
              </a:solidFill>
              <a:effectLst/>
              <a:uFillTx/>
              <a:latin typeface="Times New Roman"/>
            </a:endParaRPr>
          </a:p>
          <a:p>
            <a:pPr marL="563400" indent="-233280">
              <a:lnSpc>
                <a:spcPct val="140000"/>
              </a:lnSpc>
              <a:spcBef>
                <a:spcPts val="10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finance the assets acquisition, the SPV  issues bonds (in a public or private offering) supported by the assets acquired.</a:t>
            </a:r>
            <a:endParaRPr b="0" lang="en-US" sz="1600" strike="noStrike" u="none">
              <a:solidFill>
                <a:srgbClr val="000000"/>
              </a:solidFill>
              <a:effectLst/>
              <a:uFillTx/>
              <a:latin typeface="Times New Roman"/>
            </a:endParaRPr>
          </a:p>
          <a:p>
            <a:pPr marL="563400" indent="-233280">
              <a:lnSpc>
                <a:spcPct val="140000"/>
              </a:lnSpc>
              <a:spcBef>
                <a:spcPts val="100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SPV  contracts with a third party (the Servicer) the collection of the acquired assets and also contracts a bank to have custody of the documents representing the acquired assets. The Seller may be contracted as the Servicer.</a:t>
            </a:r>
            <a:endParaRPr b="0" lang="en-US" sz="1600" strike="noStrike" u="none">
              <a:solidFill>
                <a:srgbClr val="000000"/>
              </a:solidFill>
              <a:effectLst/>
              <a:uFillTx/>
              <a:latin typeface="Times New Roman"/>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51" name=""/>
          <p:cNvSpPr/>
          <p:nvPr/>
        </p:nvSpPr>
        <p:spPr>
          <a:xfrm>
            <a:off x="3664080" y="2673360"/>
            <a:ext cx="1892160" cy="1663560"/>
          </a:xfrm>
          <a:prstGeom prst="ellipse">
            <a:avLst/>
          </a:prstGeom>
          <a:solidFill>
            <a:srgbClr val="063de8"/>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4000" strike="noStrike" u="none">
                <a:solidFill>
                  <a:srgbClr val="ffffff"/>
                </a:solidFill>
                <a:effectLst/>
                <a:uFillTx/>
                <a:latin typeface="Arial"/>
              </a:rPr>
              <a:t>SPV</a:t>
            </a:r>
            <a:endParaRPr b="0" lang="en-US" sz="4000" strike="noStrike" u="none">
              <a:solidFill>
                <a:srgbClr val="000000"/>
              </a:solidFill>
              <a:effectLst/>
              <a:uFillTx/>
              <a:latin typeface="Times New Roman"/>
            </a:endParaRPr>
          </a:p>
        </p:txBody>
      </p:sp>
      <p:sp>
        <p:nvSpPr>
          <p:cNvPr id="52" name=""/>
          <p:cNvSpPr/>
          <p:nvPr/>
        </p:nvSpPr>
        <p:spPr>
          <a:xfrm>
            <a:off x="539640" y="2901960"/>
            <a:ext cx="1435320" cy="1282680"/>
          </a:xfrm>
          <a:prstGeom prst="ellipse">
            <a:avLst/>
          </a:prstGeom>
          <a:solidFill>
            <a:srgbClr val="063de8"/>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700" strike="noStrike" u="none">
                <a:solidFill>
                  <a:srgbClr val="ffffff"/>
                </a:solidFill>
                <a:effectLst/>
                <a:uFillTx/>
                <a:latin typeface="Arial"/>
              </a:rPr>
              <a:t>Seller</a:t>
            </a:r>
            <a:endParaRPr b="0" lang="en-US" sz="1700" strike="noStrike" u="none">
              <a:solidFill>
                <a:srgbClr val="000000"/>
              </a:solidFill>
              <a:effectLst/>
              <a:uFillTx/>
              <a:latin typeface="Times New Roman"/>
            </a:endParaRPr>
          </a:p>
        </p:txBody>
      </p:sp>
      <p:sp>
        <p:nvSpPr>
          <p:cNvPr id="53" name=""/>
          <p:cNvSpPr/>
          <p:nvPr/>
        </p:nvSpPr>
        <p:spPr>
          <a:xfrm>
            <a:off x="5340240" y="844560"/>
            <a:ext cx="1435320" cy="1282680"/>
          </a:xfrm>
          <a:prstGeom prst="ellipse">
            <a:avLst/>
          </a:prstGeom>
          <a:solidFill>
            <a:srgbClr val="063de8"/>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700" strike="noStrike" u="none">
                <a:solidFill>
                  <a:srgbClr val="ffffff"/>
                </a:solidFill>
                <a:effectLst/>
                <a:uFillTx/>
                <a:latin typeface="Arial"/>
              </a:rPr>
              <a:t>Senior</a:t>
            </a:r>
            <a:endParaRPr b="0" lang="en-US" sz="1700" strike="noStrike" u="none">
              <a:solidFill>
                <a:srgbClr val="000000"/>
              </a:solidFill>
              <a:effectLst/>
              <a:uFillTx/>
              <a:latin typeface="Times New Roman"/>
            </a:endParaRPr>
          </a:p>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700" strike="noStrike" u="none">
                <a:solidFill>
                  <a:srgbClr val="ffffff"/>
                </a:solidFill>
                <a:effectLst/>
                <a:uFillTx/>
                <a:latin typeface="Arial"/>
              </a:rPr>
              <a:t>Bondholders</a:t>
            </a:r>
            <a:endParaRPr b="0" lang="en-US" sz="1700" strike="noStrike" u="none">
              <a:solidFill>
                <a:srgbClr val="000000"/>
              </a:solidFill>
              <a:effectLst/>
              <a:uFillTx/>
              <a:latin typeface="Times New Roman"/>
            </a:endParaRPr>
          </a:p>
        </p:txBody>
      </p:sp>
      <p:sp>
        <p:nvSpPr>
          <p:cNvPr id="54" name=""/>
          <p:cNvSpPr/>
          <p:nvPr/>
        </p:nvSpPr>
        <p:spPr>
          <a:xfrm>
            <a:off x="2444760" y="844560"/>
            <a:ext cx="1434960" cy="1282680"/>
          </a:xfrm>
          <a:prstGeom prst="ellipse">
            <a:avLst/>
          </a:prstGeom>
          <a:solidFill>
            <a:srgbClr val="063de8"/>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700" strike="noStrike" u="none">
                <a:solidFill>
                  <a:srgbClr val="ffffff"/>
                </a:solidFill>
                <a:effectLst/>
                <a:uFillTx/>
                <a:latin typeface="Arial"/>
              </a:rPr>
              <a:t>Subordinate</a:t>
            </a:r>
            <a:endParaRPr b="0" lang="en-US" sz="1700" strike="noStrike" u="none">
              <a:solidFill>
                <a:srgbClr val="000000"/>
              </a:solidFill>
              <a:effectLst/>
              <a:uFillTx/>
              <a:latin typeface="Times New Roman"/>
            </a:endParaRPr>
          </a:p>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700" strike="noStrike" u="none">
                <a:solidFill>
                  <a:srgbClr val="ffffff"/>
                </a:solidFill>
                <a:effectLst/>
                <a:uFillTx/>
                <a:latin typeface="Arial"/>
              </a:rPr>
              <a:t>Bondholders</a:t>
            </a:r>
            <a:endParaRPr b="0" lang="en-US" sz="1700" strike="noStrike" u="none">
              <a:solidFill>
                <a:srgbClr val="000000"/>
              </a:solidFill>
              <a:effectLst/>
              <a:uFillTx/>
              <a:latin typeface="Times New Roman"/>
            </a:endParaRPr>
          </a:p>
        </p:txBody>
      </p:sp>
      <p:sp>
        <p:nvSpPr>
          <p:cNvPr id="55" name=""/>
          <p:cNvSpPr/>
          <p:nvPr/>
        </p:nvSpPr>
        <p:spPr>
          <a:xfrm>
            <a:off x="539640" y="4959360"/>
            <a:ext cx="1435320" cy="1282680"/>
          </a:xfrm>
          <a:prstGeom prst="ellipse">
            <a:avLst/>
          </a:prstGeom>
          <a:solidFill>
            <a:srgbClr val="063de8"/>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700" strike="noStrike" u="none">
                <a:solidFill>
                  <a:srgbClr val="ffffff"/>
                </a:solidFill>
                <a:effectLst/>
                <a:uFillTx/>
                <a:latin typeface="Arial"/>
              </a:rPr>
              <a:t>Creditors</a:t>
            </a:r>
            <a:endParaRPr b="0" lang="en-US" sz="1700" strike="noStrike" u="none">
              <a:solidFill>
                <a:srgbClr val="000000"/>
              </a:solidFill>
              <a:effectLst/>
              <a:uFillTx/>
              <a:latin typeface="Times New Roman"/>
            </a:endParaRPr>
          </a:p>
        </p:txBody>
      </p:sp>
      <p:sp>
        <p:nvSpPr>
          <p:cNvPr id="56" name=""/>
          <p:cNvSpPr/>
          <p:nvPr/>
        </p:nvSpPr>
        <p:spPr>
          <a:xfrm>
            <a:off x="7169040" y="2901960"/>
            <a:ext cx="1435320" cy="1282680"/>
          </a:xfrm>
          <a:prstGeom prst="ellipse">
            <a:avLst/>
          </a:prstGeom>
          <a:solidFill>
            <a:srgbClr val="063de8"/>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700" strike="noStrike" u="none">
                <a:solidFill>
                  <a:srgbClr val="ffffff"/>
                </a:solidFill>
                <a:effectLst/>
                <a:uFillTx/>
                <a:latin typeface="Arial"/>
              </a:rPr>
              <a:t>Shareholders</a:t>
            </a:r>
            <a:endParaRPr b="0" lang="en-US" sz="1700" strike="noStrike" u="none">
              <a:solidFill>
                <a:srgbClr val="000000"/>
              </a:solidFill>
              <a:effectLst/>
              <a:uFillTx/>
              <a:latin typeface="Times New Roman"/>
            </a:endParaRPr>
          </a:p>
        </p:txBody>
      </p:sp>
      <p:sp>
        <p:nvSpPr>
          <p:cNvPr id="57" name=""/>
          <p:cNvSpPr/>
          <p:nvPr/>
        </p:nvSpPr>
        <p:spPr>
          <a:xfrm>
            <a:off x="2444760" y="4959360"/>
            <a:ext cx="1434960" cy="1282680"/>
          </a:xfrm>
          <a:prstGeom prst="ellipse">
            <a:avLst/>
          </a:prstGeom>
          <a:solidFill>
            <a:srgbClr val="063de8"/>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700" strike="noStrike" u="none">
                <a:solidFill>
                  <a:srgbClr val="ffffff"/>
                </a:solidFill>
                <a:effectLst/>
                <a:uFillTx/>
                <a:latin typeface="Arial"/>
              </a:rPr>
              <a:t>Custodian</a:t>
            </a:r>
            <a:endParaRPr b="0" lang="en-US" sz="1700" strike="noStrike" u="none">
              <a:solidFill>
                <a:srgbClr val="000000"/>
              </a:solidFill>
              <a:effectLst/>
              <a:uFillTx/>
              <a:latin typeface="Times New Roman"/>
            </a:endParaRPr>
          </a:p>
        </p:txBody>
      </p:sp>
      <p:sp>
        <p:nvSpPr>
          <p:cNvPr id="58" name=""/>
          <p:cNvSpPr/>
          <p:nvPr/>
        </p:nvSpPr>
        <p:spPr>
          <a:xfrm>
            <a:off x="5340240" y="4959360"/>
            <a:ext cx="1435320" cy="1282680"/>
          </a:xfrm>
          <a:prstGeom prst="ellipse">
            <a:avLst/>
          </a:prstGeom>
          <a:solidFill>
            <a:srgbClr val="063de8"/>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700" strike="noStrike" u="none">
                <a:solidFill>
                  <a:srgbClr val="ffffff"/>
                </a:solidFill>
                <a:effectLst/>
                <a:uFillTx/>
                <a:latin typeface="Arial"/>
              </a:rPr>
              <a:t>Servicer</a:t>
            </a:r>
            <a:endParaRPr b="0" lang="en-US" sz="1700" strike="noStrike" u="none">
              <a:solidFill>
                <a:srgbClr val="000000"/>
              </a:solidFill>
              <a:effectLst/>
              <a:uFillTx/>
              <a:latin typeface="Times New Roman"/>
            </a:endParaRPr>
          </a:p>
        </p:txBody>
      </p:sp>
      <p:sp>
        <p:nvSpPr>
          <p:cNvPr id="59" name=""/>
          <p:cNvSpPr/>
          <p:nvPr/>
        </p:nvSpPr>
        <p:spPr>
          <a:xfrm>
            <a:off x="1987560" y="3657600"/>
            <a:ext cx="1663560" cy="0"/>
          </a:xfrm>
          <a:prstGeom prst="line">
            <a:avLst/>
          </a:prstGeom>
          <a:ln w="1260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5568840" y="3429000"/>
            <a:ext cx="15876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flipH="1" flipV="1">
            <a:off x="3650760" y="2050920"/>
            <a:ext cx="546120" cy="774720"/>
          </a:xfrm>
          <a:prstGeom prst="line">
            <a:avLst/>
          </a:prstGeom>
          <a:ln w="1260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1987560" y="3429000"/>
            <a:ext cx="166356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3435480" y="2139840"/>
            <a:ext cx="520560" cy="749520"/>
          </a:xfrm>
          <a:prstGeom prst="line">
            <a:avLst/>
          </a:prstGeom>
          <a:ln w="1260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flipH="1" flipV="1">
            <a:off x="5175360" y="4184640"/>
            <a:ext cx="622080" cy="851040"/>
          </a:xfrm>
          <a:prstGeom prst="line">
            <a:avLst/>
          </a:prstGeom>
          <a:ln w="1260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3892680" y="5638680"/>
            <a:ext cx="1434960" cy="0"/>
          </a:xfrm>
          <a:prstGeom prst="line">
            <a:avLst/>
          </a:prstGeom>
          <a:ln w="12600">
            <a:solidFill>
              <a:srgbClr val="000000"/>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2347560" y="3193920"/>
            <a:ext cx="1004040" cy="2415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Asset Transfer</a:t>
            </a:r>
            <a:endParaRPr b="0" lang="en-US" sz="1000" strike="noStrike" u="none">
              <a:solidFill>
                <a:srgbClr val="000000"/>
              </a:solidFill>
              <a:effectLst/>
              <a:uFillTx/>
              <a:latin typeface="Times New Roman"/>
            </a:endParaRPr>
          </a:p>
        </p:txBody>
      </p:sp>
      <p:sp>
        <p:nvSpPr>
          <p:cNvPr id="67" name=""/>
          <p:cNvSpPr/>
          <p:nvPr/>
        </p:nvSpPr>
        <p:spPr>
          <a:xfrm>
            <a:off x="1355760" y="4411800"/>
            <a:ext cx="518760" cy="2415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Credit</a:t>
            </a:r>
            <a:endParaRPr b="0" lang="en-US" sz="1000" strike="noStrike" u="none">
              <a:solidFill>
                <a:srgbClr val="000000"/>
              </a:solidFill>
              <a:effectLst/>
              <a:uFillTx/>
              <a:latin typeface="Times New Roman"/>
            </a:endParaRPr>
          </a:p>
        </p:txBody>
      </p:sp>
      <p:sp>
        <p:nvSpPr>
          <p:cNvPr id="68" name=""/>
          <p:cNvSpPr/>
          <p:nvPr/>
        </p:nvSpPr>
        <p:spPr>
          <a:xfrm rot="60000">
            <a:off x="361440" y="4274640"/>
            <a:ext cx="825480" cy="546840"/>
          </a:xfrm>
          <a:prstGeom prst="rect">
            <a:avLst/>
          </a:prstGeom>
          <a:noFill/>
          <a:ln w="0">
            <a:noFill/>
          </a:ln>
        </p:spPr>
        <p:style>
          <a:lnRef idx="0"/>
          <a:fillRef idx="0"/>
          <a:effectRef idx="0"/>
          <a:fontRef idx="minor"/>
        </p:style>
        <p:txBody>
          <a:bodyPr lIns="90360" rIns="90360" tIns="44280" bIns="44280" anchor="t">
            <a:spAutoFit/>
          </a:bodyPr>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Services</a:t>
            </a:r>
            <a:endParaRPr b="0" lang="en-US" sz="1000" strike="noStrike" u="none">
              <a:solidFill>
                <a:srgbClr val="000000"/>
              </a:solidFill>
              <a:effectLst/>
              <a:uFillTx/>
              <a:latin typeface="Times New Roman"/>
            </a:endParaRPr>
          </a:p>
          <a:p>
            <a:pPr algn="ct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or Products</a:t>
            </a:r>
            <a:endParaRPr b="0" lang="en-US" sz="1000" strike="noStrike" u="none">
              <a:solidFill>
                <a:srgbClr val="000000"/>
              </a:solidFill>
              <a:effectLst/>
              <a:uFillTx/>
              <a:latin typeface="Times New Roman"/>
            </a:endParaRPr>
          </a:p>
        </p:txBody>
      </p:sp>
      <p:sp>
        <p:nvSpPr>
          <p:cNvPr id="69" name=""/>
          <p:cNvSpPr/>
          <p:nvPr/>
        </p:nvSpPr>
        <p:spPr>
          <a:xfrm flipV="1">
            <a:off x="1371600" y="4184640"/>
            <a:ext cx="0" cy="7747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1143000" y="4197240"/>
            <a:ext cx="0" cy="7495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flipV="1">
            <a:off x="3511440" y="4184640"/>
            <a:ext cx="520920" cy="851040"/>
          </a:xfrm>
          <a:prstGeom prst="line">
            <a:avLst/>
          </a:prstGeom>
          <a:ln w="1260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6081480" y="3193920"/>
            <a:ext cx="560880" cy="2415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Stocks</a:t>
            </a:r>
            <a:endParaRPr b="0" lang="en-US" sz="1000" strike="noStrike" u="none">
              <a:solidFill>
                <a:srgbClr val="000000"/>
              </a:solidFill>
              <a:effectLst/>
              <a:uFillTx/>
              <a:latin typeface="Times New Roman"/>
            </a:endParaRPr>
          </a:p>
        </p:txBody>
      </p:sp>
      <p:sp>
        <p:nvSpPr>
          <p:cNvPr id="73" name=""/>
          <p:cNvSpPr/>
          <p:nvPr/>
        </p:nvSpPr>
        <p:spPr>
          <a:xfrm>
            <a:off x="6233760" y="3651120"/>
            <a:ext cx="251640" cy="2415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74" name=""/>
          <p:cNvSpPr/>
          <p:nvPr/>
        </p:nvSpPr>
        <p:spPr>
          <a:xfrm>
            <a:off x="5700240" y="2279520"/>
            <a:ext cx="251640" cy="2415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75" name=""/>
          <p:cNvSpPr/>
          <p:nvPr/>
        </p:nvSpPr>
        <p:spPr>
          <a:xfrm>
            <a:off x="3871440" y="2279520"/>
            <a:ext cx="251640" cy="2415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76" name=""/>
          <p:cNvSpPr/>
          <p:nvPr/>
        </p:nvSpPr>
        <p:spPr>
          <a:xfrm>
            <a:off x="2498400" y="2279520"/>
            <a:ext cx="807480" cy="2415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 Sub. Bond</a:t>
            </a:r>
            <a:endParaRPr b="0" lang="en-US" sz="1000" strike="noStrike" u="none">
              <a:solidFill>
                <a:srgbClr val="000000"/>
              </a:solidFill>
              <a:effectLst/>
              <a:uFillTx/>
              <a:latin typeface="Times New Roman"/>
            </a:endParaRPr>
          </a:p>
        </p:txBody>
      </p:sp>
      <p:sp>
        <p:nvSpPr>
          <p:cNvPr id="77" name=""/>
          <p:cNvSpPr/>
          <p:nvPr/>
        </p:nvSpPr>
        <p:spPr>
          <a:xfrm rot="60000">
            <a:off x="4250880" y="2279520"/>
            <a:ext cx="912960" cy="2415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 Senior Bond</a:t>
            </a:r>
            <a:endParaRPr b="0" lang="en-US" sz="1000" strike="noStrike" u="none">
              <a:solidFill>
                <a:srgbClr val="000000"/>
              </a:solidFill>
              <a:effectLst/>
              <a:uFillTx/>
              <a:latin typeface="Times New Roman"/>
            </a:endParaRPr>
          </a:p>
        </p:txBody>
      </p:sp>
      <p:sp>
        <p:nvSpPr>
          <p:cNvPr id="78" name=""/>
          <p:cNvSpPr/>
          <p:nvPr/>
        </p:nvSpPr>
        <p:spPr>
          <a:xfrm>
            <a:off x="5624280" y="4413240"/>
            <a:ext cx="1285200" cy="2415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 Collecting Contract</a:t>
            </a:r>
            <a:endParaRPr b="0" lang="en-US" sz="1000" strike="noStrike" u="none">
              <a:solidFill>
                <a:srgbClr val="000000"/>
              </a:solidFill>
              <a:effectLst/>
              <a:uFillTx/>
              <a:latin typeface="Times New Roman"/>
            </a:endParaRPr>
          </a:p>
        </p:txBody>
      </p:sp>
      <p:sp>
        <p:nvSpPr>
          <p:cNvPr id="79" name=""/>
          <p:cNvSpPr/>
          <p:nvPr/>
        </p:nvSpPr>
        <p:spPr>
          <a:xfrm>
            <a:off x="4024080" y="5708520"/>
            <a:ext cx="1235880" cy="2415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Assets Documents</a:t>
            </a:r>
            <a:endParaRPr b="0" lang="en-US" sz="1000" strike="noStrike" u="none">
              <a:solidFill>
                <a:srgbClr val="000000"/>
              </a:solidFill>
              <a:effectLst/>
              <a:uFillTx/>
              <a:latin typeface="Times New Roman"/>
            </a:endParaRPr>
          </a:p>
        </p:txBody>
      </p:sp>
      <p:sp>
        <p:nvSpPr>
          <p:cNvPr id="80" name=""/>
          <p:cNvSpPr/>
          <p:nvPr/>
        </p:nvSpPr>
        <p:spPr>
          <a:xfrm>
            <a:off x="2592360" y="4389480"/>
            <a:ext cx="1292400" cy="241560"/>
          </a:xfrm>
          <a:prstGeom prst="rect">
            <a:avLst/>
          </a:prstGeom>
          <a:noFill/>
          <a:ln w="0">
            <a:noFill/>
          </a:ln>
        </p:spPr>
        <p:style>
          <a:lnRef idx="0"/>
          <a:fillRef idx="0"/>
          <a:effectRef idx="0"/>
          <a:fontRef idx="minor"/>
        </p:style>
        <p:txBody>
          <a:bodyPr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Custodian Contract</a:t>
            </a:r>
            <a:endParaRPr b="0" lang="en-US" sz="1000" strike="noStrike" u="none">
              <a:solidFill>
                <a:srgbClr val="000000"/>
              </a:solidFill>
              <a:effectLst/>
              <a:uFillTx/>
              <a:latin typeface="Times New Roman"/>
            </a:endParaRPr>
          </a:p>
        </p:txBody>
      </p:sp>
      <p:sp>
        <p:nvSpPr>
          <p:cNvPr id="81" name=""/>
          <p:cNvSpPr/>
          <p:nvPr/>
        </p:nvSpPr>
        <p:spPr>
          <a:xfrm>
            <a:off x="1041480" y="260280"/>
            <a:ext cx="7111800" cy="39384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1" lang="en-US" sz="2000" strike="noStrike" u="none">
                <a:solidFill>
                  <a:srgbClr val="081d58"/>
                </a:solidFill>
                <a:effectLst/>
                <a:uFillTx/>
                <a:latin typeface="Arial"/>
              </a:rPr>
              <a:t>Securitization Mechanism with a Special Purpose Vehicle</a:t>
            </a:r>
            <a:endParaRPr b="0" lang="en-US" sz="2000" strike="noStrike" u="none">
              <a:solidFill>
                <a:srgbClr val="000000"/>
              </a:solidFill>
              <a:effectLst/>
              <a:uFillTx/>
              <a:latin typeface="Times New Roman"/>
            </a:endParaRPr>
          </a:p>
        </p:txBody>
      </p:sp>
      <p:sp>
        <p:nvSpPr>
          <p:cNvPr id="82" name=""/>
          <p:cNvSpPr/>
          <p:nvPr/>
        </p:nvSpPr>
        <p:spPr>
          <a:xfrm>
            <a:off x="5492880" y="3657600"/>
            <a:ext cx="1663560" cy="0"/>
          </a:xfrm>
          <a:prstGeom prst="line">
            <a:avLst/>
          </a:prstGeom>
          <a:ln w="1260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flipH="1">
            <a:off x="5022360" y="1987560"/>
            <a:ext cx="546120" cy="749160"/>
          </a:xfrm>
          <a:prstGeom prst="line">
            <a:avLst/>
          </a:prstGeom>
          <a:ln w="1260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flipH="1">
            <a:off x="5175360" y="2063880"/>
            <a:ext cx="622080" cy="8254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1149480" y="4425840"/>
            <a:ext cx="215640" cy="216000"/>
          </a:xfrm>
          <a:prstGeom prst="ellipse">
            <a:avLst/>
          </a:prstGeom>
          <a:solidFill>
            <a:srgbClr val="dadada"/>
          </a:solidFill>
          <a:ln w="12600">
            <a:solidFill>
              <a:srgbClr val="000000"/>
            </a:solidFill>
            <a:miter/>
          </a:ln>
        </p:spPr>
        <p:style>
          <a:lnRef idx="0"/>
          <a:fillRef idx="0"/>
          <a:effectRef idx="0"/>
          <a:fontRef idx="minor"/>
        </p:style>
        <p:txBody>
          <a:bodyPr wrap="none"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a:t>
            </a:r>
            <a:endParaRPr b="0" lang="en-US" sz="1400" strike="noStrike" u="none">
              <a:solidFill>
                <a:srgbClr val="000000"/>
              </a:solidFill>
              <a:effectLst/>
              <a:uFillTx/>
              <a:latin typeface="Times New Roman"/>
            </a:endParaRPr>
          </a:p>
        </p:txBody>
      </p:sp>
      <p:sp>
        <p:nvSpPr>
          <p:cNvPr id="86" name=""/>
          <p:cNvSpPr/>
          <p:nvPr/>
        </p:nvSpPr>
        <p:spPr>
          <a:xfrm>
            <a:off x="6178680" y="3435480"/>
            <a:ext cx="215640" cy="215640"/>
          </a:xfrm>
          <a:prstGeom prst="ellipse">
            <a:avLst/>
          </a:prstGeom>
          <a:solidFill>
            <a:srgbClr val="dadada"/>
          </a:solidFill>
          <a:ln w="12600">
            <a:solidFill>
              <a:srgbClr val="000000"/>
            </a:solidFill>
            <a:miter/>
          </a:ln>
        </p:spPr>
        <p:style>
          <a:lnRef idx="0"/>
          <a:fillRef idx="0"/>
          <a:effectRef idx="0"/>
          <a:fontRef idx="minor"/>
        </p:style>
        <p:txBody>
          <a:bodyPr wrap="none"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a:t>
            </a:r>
            <a:endParaRPr b="0" lang="en-US" sz="1400" strike="noStrike" u="none">
              <a:solidFill>
                <a:srgbClr val="000000"/>
              </a:solidFill>
              <a:effectLst/>
              <a:uFillTx/>
              <a:latin typeface="Times New Roman"/>
            </a:endParaRPr>
          </a:p>
        </p:txBody>
      </p:sp>
      <p:sp>
        <p:nvSpPr>
          <p:cNvPr id="87" name=""/>
          <p:cNvSpPr/>
          <p:nvPr/>
        </p:nvSpPr>
        <p:spPr>
          <a:xfrm>
            <a:off x="5340240" y="4654440"/>
            <a:ext cx="216000" cy="216000"/>
          </a:xfrm>
          <a:prstGeom prst="ellipse">
            <a:avLst/>
          </a:prstGeom>
          <a:solidFill>
            <a:srgbClr val="dadada"/>
          </a:solidFill>
          <a:ln w="12600">
            <a:solidFill>
              <a:srgbClr val="000000"/>
            </a:solidFill>
            <a:miter/>
          </a:ln>
        </p:spPr>
        <p:style>
          <a:lnRef idx="0"/>
          <a:fillRef idx="0"/>
          <a:effectRef idx="0"/>
          <a:fontRef idx="minor"/>
        </p:style>
        <p:txBody>
          <a:bodyPr wrap="none"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5b</a:t>
            </a:r>
            <a:endParaRPr b="0" lang="en-US" sz="1400" strike="noStrike" u="none">
              <a:solidFill>
                <a:srgbClr val="000000"/>
              </a:solidFill>
              <a:effectLst/>
              <a:uFillTx/>
              <a:latin typeface="Times New Roman"/>
            </a:endParaRPr>
          </a:p>
        </p:txBody>
      </p:sp>
      <p:sp>
        <p:nvSpPr>
          <p:cNvPr id="88" name=""/>
          <p:cNvSpPr/>
          <p:nvPr/>
        </p:nvSpPr>
        <p:spPr>
          <a:xfrm>
            <a:off x="3740040" y="4654440"/>
            <a:ext cx="216000" cy="216000"/>
          </a:xfrm>
          <a:prstGeom prst="ellipse">
            <a:avLst/>
          </a:prstGeom>
          <a:solidFill>
            <a:srgbClr val="dadada"/>
          </a:solidFill>
          <a:ln w="12600">
            <a:solidFill>
              <a:srgbClr val="000000"/>
            </a:solidFill>
            <a:miter/>
          </a:ln>
        </p:spPr>
        <p:style>
          <a:lnRef idx="0"/>
          <a:fillRef idx="0"/>
          <a:effectRef idx="0"/>
          <a:fontRef idx="minor"/>
        </p:style>
        <p:txBody>
          <a:bodyPr wrap="none"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5a</a:t>
            </a:r>
            <a:endParaRPr b="0" lang="en-US" sz="1400" strike="noStrike" u="none">
              <a:solidFill>
                <a:srgbClr val="000000"/>
              </a:solidFill>
              <a:effectLst/>
              <a:uFillTx/>
              <a:latin typeface="Times New Roman"/>
            </a:endParaRPr>
          </a:p>
        </p:txBody>
      </p:sp>
      <p:sp>
        <p:nvSpPr>
          <p:cNvPr id="89" name=""/>
          <p:cNvSpPr/>
          <p:nvPr/>
        </p:nvSpPr>
        <p:spPr>
          <a:xfrm>
            <a:off x="3587760" y="2216160"/>
            <a:ext cx="216000" cy="216000"/>
          </a:xfrm>
          <a:prstGeom prst="ellipse">
            <a:avLst/>
          </a:prstGeom>
          <a:solidFill>
            <a:srgbClr val="dadada"/>
          </a:solidFill>
          <a:ln w="12600">
            <a:solidFill>
              <a:srgbClr val="000000"/>
            </a:solidFill>
            <a:miter/>
          </a:ln>
        </p:spPr>
        <p:style>
          <a:lnRef idx="0"/>
          <a:fillRef idx="0"/>
          <a:effectRef idx="0"/>
          <a:fontRef idx="minor"/>
        </p:style>
        <p:txBody>
          <a:bodyPr wrap="none"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4a</a:t>
            </a:r>
            <a:endParaRPr b="0" lang="en-US" sz="1400" strike="noStrike" u="none">
              <a:solidFill>
                <a:srgbClr val="000000"/>
              </a:solidFill>
              <a:effectLst/>
              <a:uFillTx/>
              <a:latin typeface="Times New Roman"/>
            </a:endParaRPr>
          </a:p>
        </p:txBody>
      </p:sp>
      <p:sp>
        <p:nvSpPr>
          <p:cNvPr id="90" name=""/>
          <p:cNvSpPr/>
          <p:nvPr/>
        </p:nvSpPr>
        <p:spPr>
          <a:xfrm>
            <a:off x="5340240" y="2216160"/>
            <a:ext cx="216000" cy="216000"/>
          </a:xfrm>
          <a:prstGeom prst="ellipse">
            <a:avLst/>
          </a:prstGeom>
          <a:solidFill>
            <a:srgbClr val="dadada"/>
          </a:solidFill>
          <a:ln w="12600">
            <a:solidFill>
              <a:srgbClr val="000000"/>
            </a:solidFill>
            <a:miter/>
          </a:ln>
        </p:spPr>
        <p:style>
          <a:lnRef idx="0"/>
          <a:fillRef idx="0"/>
          <a:effectRef idx="0"/>
          <a:fontRef idx="minor"/>
        </p:style>
        <p:txBody>
          <a:bodyPr wrap="none"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4b</a:t>
            </a:r>
            <a:endParaRPr b="0" lang="en-US" sz="1400" strike="noStrike" u="none">
              <a:solidFill>
                <a:srgbClr val="000000"/>
              </a:solidFill>
              <a:effectLst/>
              <a:uFillTx/>
              <a:latin typeface="Times New Roman"/>
            </a:endParaRPr>
          </a:p>
        </p:txBody>
      </p:sp>
      <p:sp>
        <p:nvSpPr>
          <p:cNvPr id="91" name=""/>
          <p:cNvSpPr/>
          <p:nvPr/>
        </p:nvSpPr>
        <p:spPr>
          <a:xfrm>
            <a:off x="2673360" y="3435480"/>
            <a:ext cx="216000" cy="215640"/>
          </a:xfrm>
          <a:prstGeom prst="ellipse">
            <a:avLst/>
          </a:prstGeom>
          <a:solidFill>
            <a:srgbClr val="dadada"/>
          </a:solidFill>
          <a:ln w="12600">
            <a:solidFill>
              <a:srgbClr val="000000"/>
            </a:solidFill>
            <a:miter/>
          </a:ln>
        </p:spPr>
        <p:style>
          <a:lnRef idx="0"/>
          <a:fillRef idx="0"/>
          <a:effectRef idx="0"/>
          <a:fontRef idx="minor"/>
        </p:style>
        <p:txBody>
          <a:bodyPr wrap="none"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a:t>
            </a:r>
            <a:endParaRPr b="0" lang="en-US" sz="1400" strike="noStrike" u="none">
              <a:solidFill>
                <a:srgbClr val="000000"/>
              </a:solidFill>
              <a:effectLst/>
              <a:uFillTx/>
              <a:latin typeface="Times New Roman"/>
            </a:endParaRPr>
          </a:p>
        </p:txBody>
      </p:sp>
      <p:sp>
        <p:nvSpPr>
          <p:cNvPr id="92" name=""/>
          <p:cNvSpPr/>
          <p:nvPr/>
        </p:nvSpPr>
        <p:spPr>
          <a:xfrm>
            <a:off x="2652480" y="3651120"/>
            <a:ext cx="251640" cy="24156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762120"/>
                <a:tab algn="l" pos="1523880"/>
                <a:tab algn="l" pos="2286000"/>
                <a:tab algn="l" pos="3048120"/>
                <a:tab algn="l" pos="3809880"/>
                <a:tab algn="l" pos="4572000"/>
                <a:tab algn="l" pos="5334120"/>
                <a:tab algn="l" pos="6095880"/>
                <a:tab algn="l" pos="6858000"/>
                <a:tab algn="l" pos="7620120"/>
                <a:tab algn="l" pos="8381880"/>
                <a:tab algn="l" pos="9144000"/>
                <a:tab algn="l" pos="9906120"/>
                <a:tab algn="l" pos="1066788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1219320" y="761760"/>
            <a:ext cx="6248160" cy="609480"/>
          </a:xfrm>
          <a:prstGeom prst="rect">
            <a:avLst/>
          </a:prstGeom>
          <a:noFill/>
          <a:ln w="0">
            <a:noFill/>
          </a:ln>
        </p:spPr>
        <p:txBody>
          <a:bodyPr lIns="90360" rIns="90360" tIns="44280" bIns="442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81d58"/>
                </a:solidFill>
                <a:effectLst/>
                <a:uFillTx/>
                <a:latin typeface="Arial"/>
              </a:rPr>
              <a:t>SPV Cash Flow Distribution</a:t>
            </a:r>
            <a:endParaRPr b="0" lang="en-US" sz="2400" strike="noStrike" u="none">
              <a:solidFill>
                <a:srgbClr val="081d58"/>
              </a:solidFill>
              <a:effectLst/>
              <a:uFillTx/>
              <a:latin typeface="Times New Roman"/>
            </a:endParaRPr>
          </a:p>
        </p:txBody>
      </p:sp>
      <p:sp>
        <p:nvSpPr>
          <p:cNvPr id="94" name=""/>
          <p:cNvSpPr/>
          <p:nvPr/>
        </p:nvSpPr>
        <p:spPr>
          <a:xfrm>
            <a:off x="1606680" y="2216160"/>
            <a:ext cx="4178160" cy="749160"/>
          </a:xfrm>
          <a:prstGeom prst="rect">
            <a:avLst/>
          </a:prstGeom>
          <a:solidFill>
            <a:srgbClr val="c5d9ff"/>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SHAREHOLDER</a:t>
            </a:r>
            <a:endParaRPr b="0" lang="en-US" sz="2000" strike="noStrike" u="none">
              <a:solidFill>
                <a:srgbClr val="000000"/>
              </a:solidFill>
              <a:effectLst/>
              <a:uFillTx/>
              <a:latin typeface="Times New Roman"/>
            </a:endParaRPr>
          </a:p>
        </p:txBody>
      </p:sp>
      <p:sp>
        <p:nvSpPr>
          <p:cNvPr id="95" name=""/>
          <p:cNvSpPr/>
          <p:nvPr/>
        </p:nvSpPr>
        <p:spPr>
          <a:xfrm>
            <a:off x="1606680" y="2978280"/>
            <a:ext cx="4178160" cy="749160"/>
          </a:xfrm>
          <a:prstGeom prst="rect">
            <a:avLst/>
          </a:prstGeom>
          <a:solidFill>
            <a:srgbClr val="7394fc"/>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SELLER</a:t>
            </a:r>
            <a:endParaRPr b="0" lang="en-US" sz="2000" strike="noStrike" u="none">
              <a:solidFill>
                <a:srgbClr val="000000"/>
              </a:solidFill>
              <a:effectLst/>
              <a:uFillTx/>
              <a:latin typeface="Times New Roman"/>
            </a:endParaRPr>
          </a:p>
        </p:txBody>
      </p:sp>
      <p:sp>
        <p:nvSpPr>
          <p:cNvPr id="96" name=""/>
          <p:cNvSpPr/>
          <p:nvPr/>
        </p:nvSpPr>
        <p:spPr>
          <a:xfrm>
            <a:off x="1606680" y="3740040"/>
            <a:ext cx="4178160" cy="749520"/>
          </a:xfrm>
          <a:prstGeom prst="rect">
            <a:avLst/>
          </a:prstGeom>
          <a:solidFill>
            <a:srgbClr val="2e60fa"/>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SUBORDINATE BONDHOLDERS</a:t>
            </a:r>
            <a:endParaRPr b="0" lang="en-US" sz="2000" strike="noStrike" u="none">
              <a:solidFill>
                <a:srgbClr val="000000"/>
              </a:solidFill>
              <a:effectLst/>
              <a:uFillTx/>
              <a:latin typeface="Times New Roman"/>
            </a:endParaRPr>
          </a:p>
        </p:txBody>
      </p:sp>
      <p:sp>
        <p:nvSpPr>
          <p:cNvPr id="97" name=""/>
          <p:cNvSpPr/>
          <p:nvPr/>
        </p:nvSpPr>
        <p:spPr>
          <a:xfrm>
            <a:off x="1606680" y="4502160"/>
            <a:ext cx="4178160" cy="749160"/>
          </a:xfrm>
          <a:prstGeom prst="rect">
            <a:avLst/>
          </a:prstGeom>
          <a:solidFill>
            <a:srgbClr val="053adc"/>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SENIOR BONDHOLDERS</a:t>
            </a:r>
            <a:endParaRPr b="0" lang="en-US" sz="2000" strike="noStrike" u="none">
              <a:solidFill>
                <a:srgbClr val="000000"/>
              </a:solidFill>
              <a:effectLst/>
              <a:uFillTx/>
              <a:latin typeface="Times New Roman"/>
            </a:endParaRPr>
          </a:p>
        </p:txBody>
      </p:sp>
      <p:sp>
        <p:nvSpPr>
          <p:cNvPr id="98" name=""/>
          <p:cNvSpPr/>
          <p:nvPr/>
        </p:nvSpPr>
        <p:spPr>
          <a:xfrm>
            <a:off x="1606680" y="5264280"/>
            <a:ext cx="4178160" cy="749160"/>
          </a:xfrm>
          <a:prstGeom prst="rect">
            <a:avLst/>
          </a:prstGeom>
          <a:solidFill>
            <a:srgbClr val="042ca7"/>
          </a:solidFill>
          <a:ln w="12600">
            <a:solidFill>
              <a:srgbClr val="000000"/>
            </a:solidFill>
            <a:miter/>
          </a:ln>
        </p:spPr>
        <p:style>
          <a:lnRef idx="0"/>
          <a:fillRef idx="0"/>
          <a:effectRef idx="0"/>
          <a:fontRef idx="minor"/>
        </p:style>
        <p:txBody>
          <a:bodyPr wrap="none"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TAXES &amp; EXPENSES</a:t>
            </a:r>
            <a:endParaRPr b="0" lang="en-US" sz="2000" strike="noStrike" u="none">
              <a:solidFill>
                <a:srgbClr val="000000"/>
              </a:solidFill>
              <a:effectLst/>
              <a:uFillTx/>
              <a:latin typeface="Times New Roman"/>
            </a:endParaRPr>
          </a:p>
        </p:txBody>
      </p:sp>
      <p:sp>
        <p:nvSpPr>
          <p:cNvPr id="99" name=""/>
          <p:cNvSpPr/>
          <p:nvPr/>
        </p:nvSpPr>
        <p:spPr>
          <a:xfrm>
            <a:off x="6324480" y="2597040"/>
            <a:ext cx="0" cy="34164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rot="16200000">
            <a:off x="6140520" y="2253960"/>
            <a:ext cx="368280" cy="291960"/>
          </a:xfrm>
          <a:prstGeom prst="rightArrow">
            <a:avLst>
              <a:gd name="adj1" fmla="val 50000"/>
              <a:gd name="adj2" fmla="val 63076"/>
            </a:avLst>
          </a:prstGeom>
          <a:solidFill>
            <a:srgbClr val="dadada"/>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6460920" y="3917880"/>
            <a:ext cx="1072440" cy="39384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81d58"/>
                </a:solidFill>
                <a:effectLst/>
                <a:uFillTx/>
                <a:latin typeface="Arial"/>
              </a:rPr>
              <a:t>Priority</a:t>
            </a:r>
            <a:endParaRPr b="0" lang="en-US" sz="2000" strike="noStrike" u="none">
              <a:solidFill>
                <a:srgbClr val="000000"/>
              </a:solidFill>
              <a:effectLst/>
              <a:uFillTx/>
              <a:latin typeface="Times New Roman"/>
            </a:endParaRPr>
          </a:p>
        </p:txBody>
      </p:sp>
      <p:sp>
        <p:nvSpPr>
          <p:cNvPr id="102" name=""/>
          <p:cNvSpPr/>
          <p:nvPr/>
        </p:nvSpPr>
        <p:spPr>
          <a:xfrm>
            <a:off x="6310080" y="5700600"/>
            <a:ext cx="354960" cy="45468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a:t>
            </a:r>
            <a:endParaRPr b="0" lang="en-US" sz="2400" strike="noStrike" u="none">
              <a:solidFill>
                <a:srgbClr val="000000"/>
              </a:solidFill>
              <a:effectLst/>
              <a:uFillTx/>
              <a:latin typeface="Times New Roman"/>
            </a:endParaRPr>
          </a:p>
        </p:txBody>
      </p:sp>
      <p:sp>
        <p:nvSpPr>
          <p:cNvPr id="103" name=""/>
          <p:cNvSpPr/>
          <p:nvPr/>
        </p:nvSpPr>
        <p:spPr>
          <a:xfrm>
            <a:off x="6386400" y="2347920"/>
            <a:ext cx="282960" cy="454680"/>
          </a:xfrm>
          <a:prstGeom prst="rect">
            <a:avLst/>
          </a:prstGeom>
          <a:noFill/>
          <a:ln w="0">
            <a:noFill/>
          </a:ln>
        </p:spPr>
        <p:style>
          <a:lnRef idx="0"/>
          <a:fillRef idx="0"/>
          <a:effectRef idx="0"/>
          <a:fontRef idx="minor"/>
        </p:style>
        <p:txBody>
          <a:bodyPr wrap="none" lIns="90360" rIns="90360" tIns="44280" bIns="442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a:t>
            </a:r>
            <a:endParaRPr b="0" lang="en-US" sz="2400" strike="noStrike" u="none">
              <a:solidFill>
                <a:srgbClr val="000000"/>
              </a:solidFill>
              <a:effectLst/>
              <a:uFillTx/>
              <a:latin typeface="Times New Roman"/>
            </a:endParaRPr>
          </a:p>
        </p:txBody>
      </p:sp>
      <p:sp>
        <p:nvSpPr>
          <p:cNvPr id="104" name=""/>
          <p:cNvSpPr/>
          <p:nvPr/>
        </p:nvSpPr>
        <p:spPr>
          <a:xfrm>
            <a:off x="6254640" y="6019920"/>
            <a:ext cx="139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609480" y="304560"/>
            <a:ext cx="7925040" cy="533160"/>
          </a:xfrm>
          <a:prstGeom prst="rect">
            <a:avLst/>
          </a:prstGeom>
          <a:noFill/>
          <a:ln w="0">
            <a:noFill/>
          </a:ln>
        </p:spPr>
        <p:txBody>
          <a:bodyPr lIns="90360" rIns="90360" tIns="44280" bIns="442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81d58"/>
                </a:solidFill>
                <a:effectLst/>
                <a:uFillTx/>
                <a:latin typeface="Arial"/>
              </a:rPr>
              <a:t>Advantages &amp; Disadvantages of Securitization</a:t>
            </a:r>
            <a:endParaRPr b="0" lang="en-US" sz="2400" strike="noStrike" u="none">
              <a:solidFill>
                <a:srgbClr val="081d58"/>
              </a:solidFill>
              <a:effectLst/>
              <a:uFillTx/>
              <a:latin typeface="Times New Roman"/>
            </a:endParaRPr>
          </a:p>
        </p:txBody>
      </p:sp>
      <p:sp>
        <p:nvSpPr>
          <p:cNvPr id="106" name="PlaceHolder 2"/>
          <p:cNvSpPr>
            <a:spLocks noGrp="1"/>
          </p:cNvSpPr>
          <p:nvPr>
            <p:ph/>
          </p:nvPr>
        </p:nvSpPr>
        <p:spPr>
          <a:xfrm>
            <a:off x="692280" y="1225440"/>
            <a:ext cx="3797280" cy="4864320"/>
          </a:xfrm>
          <a:prstGeom prst="rect">
            <a:avLst/>
          </a:prstGeom>
          <a:noFill/>
          <a:ln w="12600">
            <a:solidFill>
              <a:srgbClr val="000000"/>
            </a:solidFill>
            <a:miter/>
          </a:ln>
        </p:spPr>
        <p:txBody>
          <a:bodyPr lIns="90360" rIns="90360" tIns="44280" bIns="44280" anchor="t">
            <a:normAutofit/>
          </a:bodyPr>
          <a:p>
            <a:pPr marL="343080" indent="-343080" algn="just">
              <a:lnSpc>
                <a:spcPct val="145000"/>
              </a:lnSpc>
              <a:spcBef>
                <a:spcPts val="4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If the transaction is well structured, the financing is off-balance sheet.  </a:t>
            </a:r>
            <a:endParaRPr b="0" lang="en-US" sz="1300" strike="noStrike" u="none">
              <a:solidFill>
                <a:srgbClr val="000000"/>
              </a:solidFill>
              <a:effectLst/>
              <a:uFillTx/>
              <a:latin typeface="Times New Roman"/>
            </a:endParaRPr>
          </a:p>
          <a:p>
            <a:pPr marL="343080" indent="-343080" algn="just">
              <a:lnSpc>
                <a:spcPct val="145000"/>
              </a:lnSpc>
              <a:spcBef>
                <a:spcPts val="4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May be structured so credit rating is better than the Seller’s or its client’s. </a:t>
            </a:r>
            <a:endParaRPr b="0" lang="en-US" sz="1300" strike="noStrike" u="none">
              <a:solidFill>
                <a:srgbClr val="000000"/>
              </a:solidFill>
              <a:effectLst/>
              <a:uFillTx/>
              <a:latin typeface="Times New Roman"/>
            </a:endParaRPr>
          </a:p>
          <a:p>
            <a:pPr marL="343080" indent="-343080" algn="just">
              <a:lnSpc>
                <a:spcPct val="145000"/>
              </a:lnSpc>
              <a:spcBef>
                <a:spcPts val="4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The all-in cost is usually lower than other financing alternatives. </a:t>
            </a:r>
            <a:endParaRPr b="0" lang="en-US" sz="1300" strike="noStrike" u="none">
              <a:solidFill>
                <a:srgbClr val="000000"/>
              </a:solidFill>
              <a:effectLst/>
              <a:uFillTx/>
              <a:latin typeface="Times New Roman"/>
            </a:endParaRPr>
          </a:p>
          <a:p>
            <a:pPr marL="343080" indent="-343080" algn="just">
              <a:lnSpc>
                <a:spcPct val="145000"/>
              </a:lnSpc>
              <a:spcBef>
                <a:spcPts val="4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Institutional investors have exposure limits with issuers. Securitization permits the Seller to get around these limitations.</a:t>
            </a:r>
            <a:endParaRPr b="0" lang="en-US" sz="1300" strike="noStrike" u="none">
              <a:solidFill>
                <a:srgbClr val="000000"/>
              </a:solidFill>
              <a:effectLst/>
              <a:uFillTx/>
              <a:latin typeface="Times New Roman"/>
            </a:endParaRPr>
          </a:p>
          <a:p>
            <a:pPr marL="343080" indent="-343080" algn="just">
              <a:lnSpc>
                <a:spcPct val="145000"/>
              </a:lnSpc>
              <a:spcBef>
                <a:spcPts val="4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The investor’s risks are boxed-out and structurally mitigated. </a:t>
            </a:r>
            <a:endParaRPr b="0" lang="en-US" sz="1300" strike="noStrike" u="none">
              <a:solidFill>
                <a:srgbClr val="000000"/>
              </a:solidFill>
              <a:effectLst/>
              <a:uFillTx/>
              <a:latin typeface="Times New Roman"/>
            </a:endParaRPr>
          </a:p>
          <a:p>
            <a:pPr marL="343080" indent="-343080" algn="just">
              <a:lnSpc>
                <a:spcPct val="145000"/>
              </a:lnSpc>
              <a:spcBef>
                <a:spcPts val="4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It does not require a major operational change that could affect the Seller’s operations.</a:t>
            </a:r>
            <a:endParaRPr b="0" lang="en-US" sz="1300" strike="noStrike" u="none">
              <a:solidFill>
                <a:srgbClr val="000000"/>
              </a:solidFill>
              <a:effectLst/>
              <a:uFillTx/>
              <a:latin typeface="Times New Roman"/>
            </a:endParaRPr>
          </a:p>
        </p:txBody>
      </p:sp>
      <p:sp>
        <p:nvSpPr>
          <p:cNvPr id="107" name="PlaceHolder 3"/>
          <p:cNvSpPr>
            <a:spLocks noGrp="1"/>
          </p:cNvSpPr>
          <p:nvPr>
            <p:ph/>
          </p:nvPr>
        </p:nvSpPr>
        <p:spPr>
          <a:xfrm>
            <a:off x="4883040" y="1225440"/>
            <a:ext cx="3797280" cy="4864320"/>
          </a:xfrm>
          <a:prstGeom prst="rect">
            <a:avLst/>
          </a:prstGeom>
          <a:noFill/>
          <a:ln w="12600">
            <a:solidFill>
              <a:srgbClr val="000000"/>
            </a:solidFill>
            <a:miter/>
          </a:ln>
        </p:spPr>
        <p:txBody>
          <a:bodyPr lIns="90360" rIns="90360" tIns="44280" bIns="44280" anchor="t">
            <a:normAutofit/>
          </a:bodyPr>
          <a:p>
            <a:pPr marL="343080" indent="-343080" algn="just">
              <a:lnSpc>
                <a:spcPct val="175000"/>
              </a:lnSpc>
              <a:spcBef>
                <a:spcPts val="4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It demands more work because :</a:t>
            </a:r>
            <a:endParaRPr b="0" lang="en-US" sz="1300" strike="noStrike" u="none">
              <a:solidFill>
                <a:srgbClr val="000000"/>
              </a:solidFill>
              <a:effectLst/>
              <a:uFillTx/>
              <a:latin typeface="Times New Roman"/>
            </a:endParaRPr>
          </a:p>
          <a:p>
            <a:pPr marL="343080" indent="-343080" algn="just">
              <a:lnSpc>
                <a:spcPct val="175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	</a:t>
            </a:r>
            <a:r>
              <a:rPr b="1" lang="en-US" sz="1300" strike="noStrike" u="none">
                <a:solidFill>
                  <a:srgbClr val="000000"/>
                </a:solidFill>
                <a:effectLst/>
                <a:uFillTx/>
                <a:latin typeface="Arial"/>
              </a:rPr>
              <a:t>a)</a:t>
            </a:r>
            <a:r>
              <a:rPr b="0" lang="en-US" sz="1300" strike="noStrike" u="none">
                <a:solidFill>
                  <a:srgbClr val="000000"/>
                </a:solidFill>
                <a:effectLst/>
                <a:uFillTx/>
                <a:latin typeface="Arial"/>
              </a:rPr>
              <a:t>Requires a lot of detailed information. </a:t>
            </a:r>
            <a:endParaRPr b="0" lang="en-US" sz="1300" strike="noStrike" u="none">
              <a:solidFill>
                <a:srgbClr val="000000"/>
              </a:solidFill>
              <a:effectLst/>
              <a:uFillTx/>
              <a:latin typeface="Times New Roman"/>
            </a:endParaRPr>
          </a:p>
          <a:p>
            <a:pPr marL="343080" indent="-343080" algn="just">
              <a:lnSpc>
                <a:spcPct val="175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a:t>
            </a:r>
            <a:r>
              <a:rPr b="1" lang="en-US" sz="1300" strike="noStrike" u="none">
                <a:solidFill>
                  <a:srgbClr val="000000"/>
                </a:solidFill>
                <a:effectLst/>
                <a:uFillTx/>
                <a:latin typeface="Arial"/>
              </a:rPr>
              <a:t>b)</a:t>
            </a:r>
            <a:r>
              <a:rPr b="0" lang="en-US" sz="1300" strike="noStrike" u="none">
                <a:solidFill>
                  <a:srgbClr val="000000"/>
                </a:solidFill>
                <a:effectLst/>
                <a:uFillTx/>
                <a:latin typeface="Arial"/>
              </a:rPr>
              <a:t>The financing structure tends to be more complex than usual. </a:t>
            </a:r>
            <a:endParaRPr b="0" lang="en-US" sz="1300" strike="noStrike" u="none">
              <a:solidFill>
                <a:srgbClr val="000000"/>
              </a:solidFill>
              <a:effectLst/>
              <a:uFillTx/>
              <a:latin typeface="Times New Roman"/>
            </a:endParaRPr>
          </a:p>
          <a:p>
            <a:pPr marL="343080" indent="-343080" algn="just">
              <a:lnSpc>
                <a:spcPct val="175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a:t>
            </a:r>
            <a:r>
              <a:rPr b="1" lang="en-US" sz="1300" strike="noStrike" u="none">
                <a:solidFill>
                  <a:srgbClr val="000000"/>
                </a:solidFill>
                <a:effectLst/>
                <a:uFillTx/>
                <a:latin typeface="Arial"/>
              </a:rPr>
              <a:t>c)</a:t>
            </a:r>
            <a:r>
              <a:rPr b="0" lang="en-US" sz="1300" strike="noStrike" u="none">
                <a:solidFill>
                  <a:srgbClr val="000000"/>
                </a:solidFill>
                <a:effectLst/>
                <a:uFillTx/>
                <a:latin typeface="Arial"/>
              </a:rPr>
              <a:t>Involves a number of participants.</a:t>
            </a:r>
            <a:endParaRPr b="0" lang="en-US" sz="1300" strike="noStrike" u="none">
              <a:solidFill>
                <a:srgbClr val="000000"/>
              </a:solidFill>
              <a:effectLst/>
              <a:uFillTx/>
              <a:latin typeface="Times New Roman"/>
            </a:endParaRPr>
          </a:p>
          <a:p>
            <a:pPr marL="343080" indent="-343080" algn="just">
              <a:lnSpc>
                <a:spcPct val="175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a:t>
            </a:r>
            <a:r>
              <a:rPr b="1" lang="en-US" sz="1300" strike="noStrike" u="none">
                <a:solidFill>
                  <a:srgbClr val="000000"/>
                </a:solidFill>
                <a:effectLst/>
                <a:uFillTx/>
                <a:latin typeface="Arial"/>
              </a:rPr>
              <a:t>d)</a:t>
            </a:r>
            <a:r>
              <a:rPr b="0" lang="en-US" sz="1300" strike="noStrike" u="none">
                <a:solidFill>
                  <a:srgbClr val="000000"/>
                </a:solidFill>
                <a:effectLst/>
                <a:uFillTx/>
                <a:latin typeface="Arial"/>
              </a:rPr>
              <a:t>Requires additional contracts</a:t>
            </a:r>
            <a:r>
              <a:rPr b="1" lang="en-US" sz="1300" strike="noStrike" u="none">
                <a:solidFill>
                  <a:srgbClr val="000000"/>
                </a:solidFill>
                <a:effectLst/>
                <a:uFillTx/>
                <a:latin typeface="Arial"/>
              </a:rPr>
              <a:t> </a:t>
            </a:r>
            <a:r>
              <a:rPr b="0" lang="en-US" sz="1300" strike="noStrike" u="none">
                <a:solidFill>
                  <a:srgbClr val="000000"/>
                </a:solidFill>
                <a:effectLst/>
                <a:uFillTx/>
                <a:latin typeface="Arial"/>
              </a:rPr>
              <a:t>(e.g.; Servicer contract, Custodian contracts, etc.).</a:t>
            </a:r>
            <a:endParaRPr b="0" lang="en-US" sz="1300" strike="noStrike" u="none">
              <a:solidFill>
                <a:srgbClr val="000000"/>
              </a:solidFill>
              <a:effectLst/>
              <a:uFillTx/>
              <a:latin typeface="Times New Roman"/>
            </a:endParaRPr>
          </a:p>
          <a:p>
            <a:pPr marL="343080" indent="0" algn="just">
              <a:lnSpc>
                <a:spcPct val="145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343080" indent="-343080" algn="just">
              <a:lnSpc>
                <a:spcPct val="145000"/>
              </a:lnSpc>
              <a:spcBef>
                <a:spcPts val="4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Execution costs are higher.</a:t>
            </a:r>
            <a:endParaRPr b="0" lang="en-US" sz="1300" strike="noStrike" u="none">
              <a:solidFill>
                <a:srgbClr val="000000"/>
              </a:solidFill>
              <a:effectLst/>
              <a:uFillTx/>
              <a:latin typeface="Times New Roman"/>
            </a:endParaRPr>
          </a:p>
        </p:txBody>
      </p:sp>
      <p:sp>
        <p:nvSpPr>
          <p:cNvPr id="108" name=""/>
          <p:cNvSpPr/>
          <p:nvPr/>
        </p:nvSpPr>
        <p:spPr>
          <a:xfrm>
            <a:off x="763560" y="892080"/>
            <a:ext cx="3807000" cy="363240"/>
          </a:xfrm>
          <a:prstGeom prst="rect">
            <a:avLst/>
          </a:prstGeom>
          <a:noFill/>
          <a:ln w="0">
            <a:noFill/>
          </a:ln>
        </p:spPr>
        <p:style>
          <a:lnRef idx="0"/>
          <a:fillRef idx="0"/>
          <a:effectRef idx="0"/>
          <a:fontRef idx="minor"/>
        </p:style>
        <p:txBody>
          <a:bodyPr lIns="90360" rIns="90360" tIns="44280" bIns="442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81d58"/>
                </a:solidFill>
                <a:effectLst/>
                <a:uFillTx/>
                <a:latin typeface="Arial"/>
              </a:rPr>
              <a:t>Advantages</a:t>
            </a:r>
            <a:endParaRPr b="0" lang="en-US" sz="1800" strike="noStrike" u="none">
              <a:solidFill>
                <a:srgbClr val="000000"/>
              </a:solidFill>
              <a:effectLst/>
              <a:uFillTx/>
              <a:latin typeface="Times New Roman"/>
            </a:endParaRPr>
          </a:p>
        </p:txBody>
      </p:sp>
      <p:sp>
        <p:nvSpPr>
          <p:cNvPr id="109" name=""/>
          <p:cNvSpPr/>
          <p:nvPr/>
        </p:nvSpPr>
        <p:spPr>
          <a:xfrm>
            <a:off x="4878360" y="892080"/>
            <a:ext cx="3730680" cy="363240"/>
          </a:xfrm>
          <a:prstGeom prst="rect">
            <a:avLst/>
          </a:prstGeom>
          <a:noFill/>
          <a:ln w="0">
            <a:noFill/>
          </a:ln>
        </p:spPr>
        <p:style>
          <a:lnRef idx="0"/>
          <a:fillRef idx="0"/>
          <a:effectRef idx="0"/>
          <a:fontRef idx="minor"/>
        </p:style>
        <p:txBody>
          <a:bodyPr lIns="90360" rIns="90360" tIns="44280" bIns="442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81d58"/>
                </a:solidFill>
                <a:effectLst/>
                <a:uFillTx/>
                <a:latin typeface="Arial"/>
              </a:rPr>
              <a:t>Disadvantages</a:t>
            </a:r>
            <a:endParaRPr b="0" lang="en-US" sz="1800" strike="noStrike" u="none">
              <a:solidFill>
                <a:srgbClr val="000000"/>
              </a:solidFill>
              <a:effectLst/>
              <a:uFillTx/>
              <a:latin typeface="Times New Roman"/>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685800" y="228600"/>
            <a:ext cx="7772400" cy="380880"/>
          </a:xfrm>
          <a:prstGeom prst="rect">
            <a:avLst/>
          </a:prstGeom>
          <a:noFill/>
          <a:ln w="0">
            <a:noFill/>
          </a:ln>
        </p:spPr>
        <p:txBody>
          <a:bodyPr lIns="90360" rIns="90360" tIns="44280" bIns="442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81d58"/>
                </a:solidFill>
                <a:effectLst/>
                <a:uFillTx/>
                <a:latin typeface="Arial"/>
              </a:rPr>
              <a:t>Handling Risks</a:t>
            </a:r>
            <a:endParaRPr b="0" lang="en-US" sz="2400" strike="noStrike" u="none">
              <a:solidFill>
                <a:srgbClr val="081d58"/>
              </a:solidFill>
              <a:effectLst/>
              <a:uFillTx/>
              <a:latin typeface="Times New Roman"/>
            </a:endParaRPr>
          </a:p>
        </p:txBody>
      </p:sp>
      <p:sp>
        <p:nvSpPr>
          <p:cNvPr id="111" name="PlaceHolder 2"/>
          <p:cNvSpPr>
            <a:spLocks noGrp="1"/>
          </p:cNvSpPr>
          <p:nvPr>
            <p:ph/>
          </p:nvPr>
        </p:nvSpPr>
        <p:spPr>
          <a:xfrm>
            <a:off x="609480" y="609480"/>
            <a:ext cx="7925040" cy="5639040"/>
          </a:xfrm>
          <a:prstGeom prst="rect">
            <a:avLst/>
          </a:prstGeom>
          <a:noFill/>
          <a:ln w="0">
            <a:noFill/>
          </a:ln>
        </p:spPr>
        <p:txBody>
          <a:bodyPr lIns="90360" rIns="90360" tIns="44280" bIns="44280" anchor="t">
            <a:normAutofit/>
          </a:bodyPr>
          <a:p>
            <a:pPr marL="557280" indent="-208080" algn="just">
              <a:lnSpc>
                <a:spcPct val="125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81d58"/>
                </a:solidFill>
                <a:effectLst/>
                <a:uFillTx/>
                <a:latin typeface="Arial"/>
              </a:rPr>
              <a:t>Unrecoverables and late payments </a:t>
            </a:r>
            <a:endParaRPr b="0" lang="en-US" sz="1800" strike="noStrike" u="none">
              <a:solidFill>
                <a:srgbClr val="000000"/>
              </a:solidFill>
              <a:effectLst/>
              <a:uFillTx/>
              <a:latin typeface="Times New Roman"/>
            </a:endParaRPr>
          </a:p>
          <a:p>
            <a:pPr marL="557280" indent="-20808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These risks need to be measured based on the analysis of historical data. </a:t>
            </a:r>
            <a:endParaRPr b="0" lang="en-US" sz="1400" strike="noStrike" u="none">
              <a:solidFill>
                <a:srgbClr val="000000"/>
              </a:solidFill>
              <a:effectLst/>
              <a:uFillTx/>
              <a:latin typeface="Times New Roman"/>
            </a:endParaRPr>
          </a:p>
          <a:p>
            <a:pPr marL="557280" indent="-20808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repayment schedule of the debt (bonds) used to pay the originator has to take into account unrecoverables and late payment assumptions (based on hist data).</a:t>
            </a:r>
            <a:endParaRPr b="0" lang="en-US" sz="1400" strike="noStrike" u="none">
              <a:solidFill>
                <a:srgbClr val="000000"/>
              </a:solidFill>
              <a:effectLst/>
              <a:uFillTx/>
              <a:latin typeface="Times New Roman"/>
            </a:endParaRPr>
          </a:p>
          <a:p>
            <a:pPr marL="557280" indent="-20808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level of protection to the senior bondholder that we need to structure in the transaction depends on these two risks.</a:t>
            </a:r>
            <a:endParaRPr b="0" lang="en-US" sz="1400" strike="noStrike" u="none">
              <a:solidFill>
                <a:srgbClr val="000000"/>
              </a:solidFill>
              <a:effectLst/>
              <a:uFillTx/>
              <a:latin typeface="Times New Roman"/>
            </a:endParaRPr>
          </a:p>
          <a:p>
            <a:pPr marL="557280" indent="-20808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 order to protect senior bondholders we can use subordinate bonds, over-collateral,  letters of credit, escrow accounts (replacing unrecoverables with new assets), e.t.c. </a:t>
            </a:r>
            <a:endParaRPr b="0" lang="en-US" sz="1400" strike="noStrike" u="none">
              <a:solidFill>
                <a:srgbClr val="000000"/>
              </a:solidFill>
              <a:effectLst/>
              <a:uFillTx/>
              <a:latin typeface="Times New Roman"/>
            </a:endParaRPr>
          </a:p>
          <a:p>
            <a:pPr marL="557280" indent="-208080" algn="just">
              <a:lnSpc>
                <a:spcPct val="125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81d58"/>
                </a:solidFill>
                <a:effectLst/>
                <a:uFillTx/>
                <a:latin typeface="Arial"/>
              </a:rPr>
              <a:t>Carrying costs</a:t>
            </a:r>
            <a:endParaRPr b="0" lang="en-US" sz="1800" strike="noStrike" u="none">
              <a:solidFill>
                <a:srgbClr val="000000"/>
              </a:solidFill>
              <a:effectLst/>
              <a:uFillTx/>
              <a:latin typeface="Times New Roman"/>
            </a:endParaRPr>
          </a:p>
          <a:p>
            <a:pPr marL="557280" indent="-20808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This risk triggers when the collection from the assets accelerates from the actual plan.It is one of the most important risk to mitigate and normally expensive.</a:t>
            </a:r>
            <a:endParaRPr b="0" lang="en-US" sz="1400" strike="noStrike" u="none">
              <a:solidFill>
                <a:srgbClr val="000000"/>
              </a:solidFill>
              <a:effectLst/>
              <a:uFillTx/>
              <a:latin typeface="Times New Roman"/>
            </a:endParaRPr>
          </a:p>
          <a:p>
            <a:pPr marL="557280" indent="-20808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ways to handle that risk are the following:</a:t>
            </a:r>
            <a:endParaRPr b="0" lang="en-US" sz="1400" strike="noStrike" u="none">
              <a:solidFill>
                <a:srgbClr val="000000"/>
              </a:solidFill>
              <a:effectLst/>
              <a:uFillTx/>
              <a:latin typeface="Times New Roman"/>
            </a:endParaRPr>
          </a:p>
          <a:p>
            <a:pPr marL="557280" indent="-208080" algn="just">
              <a:lnSpc>
                <a:spcPct val="12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1" lang="en-US" sz="1400" strike="noStrike" u="none">
                <a:solidFill>
                  <a:srgbClr val="000000"/>
                </a:solidFill>
                <a:effectLst/>
                <a:uFillTx/>
                <a:latin typeface="Arial"/>
              </a:rPr>
              <a:t>a)</a:t>
            </a:r>
            <a:r>
              <a:rPr b="0" lang="en-US" sz="1400" strike="noStrike" u="none">
                <a:solidFill>
                  <a:srgbClr val="000000"/>
                </a:solidFill>
                <a:effectLst/>
                <a:uFillTx/>
                <a:latin typeface="Arial"/>
              </a:rPr>
              <a:t> Structure bonds so SPV can prepay debt (pay through).</a:t>
            </a:r>
            <a:endParaRPr b="0" lang="en-US" sz="1400" strike="noStrike" u="none">
              <a:solidFill>
                <a:srgbClr val="000000"/>
              </a:solidFill>
              <a:effectLst/>
              <a:uFillTx/>
              <a:latin typeface="Times New Roman"/>
            </a:endParaRPr>
          </a:p>
          <a:p>
            <a:pPr marL="557280" indent="-208080" algn="just">
              <a:lnSpc>
                <a:spcPct val="125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1" lang="en-US" sz="1400" strike="noStrike" u="none">
                <a:solidFill>
                  <a:srgbClr val="000000"/>
                </a:solidFill>
                <a:effectLst/>
                <a:uFillTx/>
                <a:latin typeface="Arial"/>
              </a:rPr>
              <a:t>b) </a:t>
            </a:r>
            <a:r>
              <a:rPr b="0" lang="en-US" sz="1400" strike="noStrike" u="none">
                <a:solidFill>
                  <a:srgbClr val="000000"/>
                </a:solidFill>
                <a:effectLst/>
                <a:uFillTx/>
                <a:latin typeface="Arial"/>
              </a:rPr>
              <a:t>Prepaid funds are made available to servicer/originator secured by a letter of credit. </a:t>
            </a:r>
            <a:endParaRPr b="0" lang="en-US" sz="1400" strike="noStrike" u="none">
              <a:solidFill>
                <a:srgbClr val="000000"/>
              </a:solidFill>
              <a:effectLst/>
              <a:uFillTx/>
              <a:latin typeface="Times New Roman"/>
            </a:endParaRPr>
          </a:p>
          <a:p>
            <a:pPr marL="557280" indent="-208080" algn="just">
              <a:lnSpc>
                <a:spcPct val="125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c) </a:t>
            </a:r>
            <a:r>
              <a:rPr b="0" lang="en-US" sz="1400" strike="noStrike" u="none">
                <a:solidFill>
                  <a:srgbClr val="000000"/>
                </a:solidFill>
                <a:effectLst/>
                <a:uFillTx/>
                <a:latin typeface="Arial"/>
              </a:rPr>
              <a:t>Issue cash flow rights rather than bonds (Pass through).</a:t>
            </a:r>
            <a:endParaRPr b="0" lang="en-US" sz="1400" strike="noStrike" u="none">
              <a:solidFill>
                <a:srgbClr val="000000"/>
              </a:solidFill>
              <a:effectLst/>
              <a:uFillTx/>
              <a:latin typeface="Times New Roman"/>
            </a:endParaRPr>
          </a:p>
          <a:p>
            <a:pPr marL="557280" indent="-208080" algn="just">
              <a:lnSpc>
                <a:spcPct val="12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p:nvPr>
        </p:nvSpPr>
        <p:spPr>
          <a:xfrm>
            <a:off x="609480" y="685800"/>
            <a:ext cx="7772400" cy="5486400"/>
          </a:xfrm>
          <a:prstGeom prst="rect">
            <a:avLst/>
          </a:prstGeom>
          <a:noFill/>
          <a:ln w="0">
            <a:noFill/>
          </a:ln>
        </p:spPr>
        <p:txBody>
          <a:bodyPr lIns="90360" rIns="90360" tIns="44280" bIns="44280" anchor="t">
            <a:normAutofit/>
          </a:bodyPr>
          <a:p>
            <a:pPr marL="563400" indent="-214200" algn="just">
              <a:lnSpc>
                <a:spcPct val="125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81d58"/>
                </a:solidFill>
                <a:effectLst/>
                <a:uFillTx/>
                <a:latin typeface="Arial"/>
              </a:rPr>
              <a:t>Financial spread</a:t>
            </a:r>
            <a:endParaRPr b="0" lang="en-US" sz="1800" strike="noStrike" u="none">
              <a:solidFill>
                <a:srgbClr val="000000"/>
              </a:solidFill>
              <a:effectLst/>
              <a:uFillTx/>
              <a:latin typeface="Times New Roman"/>
            </a:endParaRPr>
          </a:p>
          <a:p>
            <a:pPr marL="563400" indent="-21420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It is preferred if the assets and liabilities of the structure are in the same currency and that interests are calculated with the same method.</a:t>
            </a:r>
            <a:endParaRPr b="0" lang="en-US" sz="1400" strike="noStrike" u="none">
              <a:solidFill>
                <a:srgbClr val="000000"/>
              </a:solidFill>
              <a:effectLst/>
              <a:uFillTx/>
              <a:latin typeface="Times New Roman"/>
            </a:endParaRPr>
          </a:p>
          <a:p>
            <a:pPr marL="563400" indent="-214200" algn="just">
              <a:lnSpc>
                <a:spcPct val="125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81d58"/>
                </a:solidFill>
                <a:effectLst/>
                <a:uFillTx/>
                <a:latin typeface="Arial"/>
              </a:rPr>
              <a:t>Cash flows and documents control </a:t>
            </a:r>
            <a:endParaRPr b="0" lang="en-US" sz="1800" strike="noStrike" u="none">
              <a:solidFill>
                <a:srgbClr val="000000"/>
              </a:solidFill>
              <a:effectLst/>
              <a:uFillTx/>
              <a:latin typeface="Times New Roman"/>
            </a:endParaRPr>
          </a:p>
          <a:p>
            <a:pPr marL="563400" indent="-21420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servicer must deposit the funds directly in an account opened by the securitization vehicle.</a:t>
            </a:r>
            <a:endParaRPr b="0" lang="en-US" sz="1400" strike="noStrike" u="none">
              <a:solidFill>
                <a:srgbClr val="000000"/>
              </a:solidFill>
              <a:effectLst/>
              <a:uFillTx/>
              <a:latin typeface="Times New Roman"/>
            </a:endParaRPr>
          </a:p>
          <a:p>
            <a:pPr marL="563400" indent="-21420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the assets to be securitizised have physical representation a custodian must e named. </a:t>
            </a:r>
            <a:endParaRPr b="0" lang="en-US" sz="1400" strike="noStrike" u="none">
              <a:solidFill>
                <a:srgbClr val="000000"/>
              </a:solidFill>
              <a:effectLst/>
              <a:uFillTx/>
              <a:latin typeface="Times New Roman"/>
            </a:endParaRPr>
          </a:p>
          <a:p>
            <a:pPr marL="563400" indent="-214200" algn="just">
              <a:lnSpc>
                <a:spcPct val="125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81d58"/>
                </a:solidFill>
                <a:effectLst/>
                <a:uFillTx/>
                <a:latin typeface="Arial"/>
              </a:rPr>
              <a:t>Legal</a:t>
            </a:r>
            <a:endParaRPr b="0" lang="en-US" sz="1800" strike="noStrike" u="none">
              <a:solidFill>
                <a:srgbClr val="000000"/>
              </a:solidFill>
              <a:effectLst/>
              <a:uFillTx/>
              <a:latin typeface="Times New Roman"/>
            </a:endParaRPr>
          </a:p>
          <a:p>
            <a:pPr marL="563400" indent="-21420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Be sure the contracts to transfer the assets leave the SPV with no recourse with the originator. </a:t>
            </a:r>
            <a:endParaRPr b="0" lang="en-US" sz="1400" strike="noStrike" u="none">
              <a:solidFill>
                <a:srgbClr val="000000"/>
              </a:solidFill>
              <a:effectLst/>
              <a:uFillTx/>
              <a:latin typeface="Times New Roman"/>
            </a:endParaRPr>
          </a:p>
          <a:p>
            <a:pPr marL="563400" indent="-21420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Be sure that the tax structure of the deal does not change the status of the assets when transferred. </a:t>
            </a:r>
            <a:endParaRPr b="0" lang="en-US" sz="1400" strike="noStrike" u="none">
              <a:solidFill>
                <a:srgbClr val="000000"/>
              </a:solidFill>
              <a:effectLst/>
              <a:uFillTx/>
              <a:latin typeface="Times New Roman"/>
            </a:endParaRPr>
          </a:p>
          <a:p>
            <a:pPr marL="563400" indent="-214200" algn="just">
              <a:lnSpc>
                <a:spcPct val="125000"/>
              </a:lnSpc>
              <a:spcBef>
                <a:spcPts val="876"/>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Be careful with companies which have a chance to get into chapter 11 in the next six months of the transaction (all may be reversed by a judge &amp; your bondholders may get screwed).</a:t>
            </a:r>
            <a:endParaRPr b="0" lang="en-US" sz="1400" strike="noStrike" u="none">
              <a:solidFill>
                <a:srgbClr val="000000"/>
              </a:solidFill>
              <a:effectLst/>
              <a:uFillTx/>
              <a:latin typeface="Times New Roman"/>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3" name=""/>
          <p:cNvSpPr/>
          <p:nvPr/>
        </p:nvSpPr>
        <p:spPr>
          <a:xfrm>
            <a:off x="290160" y="3330720"/>
            <a:ext cx="1845360" cy="36324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81d58"/>
                </a:solidFill>
                <a:effectLst/>
                <a:uFillTx/>
                <a:latin typeface="Arial"/>
              </a:rPr>
              <a:t>Considerations</a:t>
            </a:r>
            <a:endParaRPr b="0" lang="en-US" sz="1800" strike="noStrike" u="none">
              <a:solidFill>
                <a:srgbClr val="000000"/>
              </a:solidFill>
              <a:effectLst/>
              <a:uFillTx/>
              <a:latin typeface="Times New Roman"/>
            </a:endParaRPr>
          </a:p>
        </p:txBody>
      </p:sp>
      <p:sp>
        <p:nvSpPr>
          <p:cNvPr id="114" name=""/>
          <p:cNvSpPr/>
          <p:nvPr/>
        </p:nvSpPr>
        <p:spPr>
          <a:xfrm>
            <a:off x="4343400" y="1523880"/>
            <a:ext cx="4572000" cy="457200"/>
          </a:xfrm>
          <a:prstGeom prst="rect">
            <a:avLst/>
          </a:prstGeom>
          <a:solidFill>
            <a:srgbClr val="e8e8e8"/>
          </a:solidFill>
          <a:ln w="0">
            <a:noFill/>
          </a:ln>
        </p:spPr>
        <p:style>
          <a:lnRef idx="0"/>
          <a:fillRef idx="0"/>
          <a:effectRef idx="0"/>
          <a:fontRef idx="minor"/>
        </p:style>
        <p:txBody>
          <a:bodyPr wrap="none" lIns="90360" rIns="90360" tIns="44280" bIns="44280" anchor="ctr">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Originator requirements.</a:t>
            </a:r>
            <a:endParaRPr b="0" lang="en-US" sz="1600" strike="noStrike" u="none">
              <a:solidFill>
                <a:srgbClr val="000000"/>
              </a:solidFill>
              <a:effectLst/>
              <a:uFillTx/>
              <a:latin typeface="Times New Roman"/>
            </a:endParaRPr>
          </a:p>
        </p:txBody>
      </p:sp>
      <p:sp>
        <p:nvSpPr>
          <p:cNvPr id="115" name=""/>
          <p:cNvSpPr/>
          <p:nvPr/>
        </p:nvSpPr>
        <p:spPr>
          <a:xfrm>
            <a:off x="4343400" y="2133720"/>
            <a:ext cx="4572000" cy="533160"/>
          </a:xfrm>
          <a:prstGeom prst="rect">
            <a:avLst/>
          </a:prstGeom>
          <a:solidFill>
            <a:srgbClr val="e8e8e8"/>
          </a:solidFill>
          <a:ln w="0">
            <a:noFill/>
          </a:ln>
        </p:spPr>
        <p:style>
          <a:lnRef idx="0"/>
          <a:fillRef idx="0"/>
          <a:effectRef idx="0"/>
          <a:fontRef idx="minor"/>
        </p:style>
        <p:txBody>
          <a:bodyPr wrap="none" lIns="90360" rIns="90360" tIns="44280" bIns="44280" anchor="ctr">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Credit rating agencies and investors requirements</a:t>
            </a:r>
            <a:endParaRPr b="0" lang="en-US" sz="1600" strike="noStrike" u="none">
              <a:solidFill>
                <a:srgbClr val="000000"/>
              </a:solidFill>
              <a:effectLst/>
              <a:uFillTx/>
              <a:latin typeface="Times New Roman"/>
            </a:endParaRPr>
          </a:p>
        </p:txBody>
      </p:sp>
      <p:sp>
        <p:nvSpPr>
          <p:cNvPr id="116" name=""/>
          <p:cNvSpPr/>
          <p:nvPr/>
        </p:nvSpPr>
        <p:spPr>
          <a:xfrm>
            <a:off x="4343400" y="2819520"/>
            <a:ext cx="4572000" cy="533160"/>
          </a:xfrm>
          <a:prstGeom prst="rect">
            <a:avLst/>
          </a:prstGeom>
          <a:solidFill>
            <a:srgbClr val="e8e8e8"/>
          </a:solidFill>
          <a:ln w="0">
            <a:noFill/>
          </a:ln>
        </p:spPr>
        <p:style>
          <a:lnRef idx="0"/>
          <a:fillRef idx="0"/>
          <a:effectRef idx="0"/>
          <a:fontRef idx="minor"/>
        </p:style>
        <p:txBody>
          <a:bodyPr wrap="none" lIns="90360" rIns="90360" tIns="44280" bIns="44280" anchor="ctr">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Type of assets being securitized</a:t>
            </a:r>
            <a:endParaRPr b="0" lang="en-US" sz="1600" strike="noStrike" u="none">
              <a:solidFill>
                <a:srgbClr val="000000"/>
              </a:solidFill>
              <a:effectLst/>
              <a:uFillTx/>
              <a:latin typeface="Times New Roman"/>
            </a:endParaRPr>
          </a:p>
        </p:txBody>
      </p:sp>
      <p:sp>
        <p:nvSpPr>
          <p:cNvPr id="117" name=""/>
          <p:cNvSpPr/>
          <p:nvPr/>
        </p:nvSpPr>
        <p:spPr>
          <a:xfrm>
            <a:off x="4343400" y="3505320"/>
            <a:ext cx="4572000" cy="685800"/>
          </a:xfrm>
          <a:prstGeom prst="rect">
            <a:avLst/>
          </a:prstGeom>
          <a:solidFill>
            <a:srgbClr val="e8e8e8"/>
          </a:solidFill>
          <a:ln w="0">
            <a:noFill/>
          </a:ln>
        </p:spPr>
        <p:style>
          <a:lnRef idx="0"/>
          <a:fillRef idx="0"/>
          <a:effectRef idx="0"/>
          <a:fontRef idx="minor"/>
        </p:style>
        <p:txBody>
          <a:bodyPr wrap="none" lIns="90360" rIns="90360" tIns="44280" bIns="44280" anchor="ctr">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Characteristics of the market where funds </a:t>
            </a: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will be raised.</a:t>
            </a:r>
            <a:endParaRPr b="0" lang="en-US" sz="1600" strike="noStrike" u="none">
              <a:solidFill>
                <a:srgbClr val="000000"/>
              </a:solidFill>
              <a:effectLst/>
              <a:uFillTx/>
              <a:latin typeface="Times New Roman"/>
            </a:endParaRPr>
          </a:p>
        </p:txBody>
      </p:sp>
      <p:sp>
        <p:nvSpPr>
          <p:cNvPr id="118" name=""/>
          <p:cNvSpPr/>
          <p:nvPr/>
        </p:nvSpPr>
        <p:spPr>
          <a:xfrm>
            <a:off x="4343400" y="5943600"/>
            <a:ext cx="4572000" cy="609480"/>
          </a:xfrm>
          <a:prstGeom prst="rect">
            <a:avLst/>
          </a:prstGeom>
          <a:solidFill>
            <a:srgbClr val="e8e8e8"/>
          </a:solidFill>
          <a:ln w="0">
            <a:noFill/>
          </a:ln>
        </p:spPr>
        <p:style>
          <a:lnRef idx="0"/>
          <a:fillRef idx="0"/>
          <a:effectRef idx="0"/>
          <a:fontRef idx="minor"/>
        </p:style>
        <p:txBody>
          <a:bodyPr wrap="none" lIns="90360" rIns="90360" tIns="44280" bIns="44280" anchor="ctr">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Accounting, tributary, market, and other </a:t>
            </a:r>
            <a:endParaRPr b="0" lang="en-US" sz="1600" strike="noStrike" u="none">
              <a:solidFill>
                <a:srgbClr val="000000"/>
              </a:solidFill>
              <a:effectLst/>
              <a:uFillTx/>
              <a:latin typeface="Times New Roman"/>
            </a:endParaRPr>
          </a:p>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regulations which may affect the transaction.</a:t>
            </a:r>
            <a:endParaRPr b="0" lang="en-US" sz="1600" strike="noStrike" u="none">
              <a:solidFill>
                <a:srgbClr val="000000"/>
              </a:solidFill>
              <a:effectLst/>
              <a:uFillTx/>
              <a:latin typeface="Times New Roman"/>
            </a:endParaRPr>
          </a:p>
        </p:txBody>
      </p:sp>
      <p:sp>
        <p:nvSpPr>
          <p:cNvPr id="119" name=""/>
          <p:cNvSpPr/>
          <p:nvPr/>
        </p:nvSpPr>
        <p:spPr>
          <a:xfrm>
            <a:off x="4343400" y="4724280"/>
            <a:ext cx="4572000" cy="381240"/>
          </a:xfrm>
          <a:prstGeom prst="rect">
            <a:avLst/>
          </a:prstGeom>
          <a:solidFill>
            <a:srgbClr val="e8e8e8"/>
          </a:solidFill>
          <a:ln w="0">
            <a:noFill/>
          </a:ln>
        </p:spPr>
        <p:style>
          <a:lnRef idx="0"/>
          <a:fillRef idx="0"/>
          <a:effectRef idx="0"/>
          <a:fontRef idx="minor"/>
        </p:style>
        <p:txBody>
          <a:bodyPr wrap="none" lIns="90360" rIns="90360" tIns="44280" bIns="44280" anchor="ctr">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Risk distribution scheme</a:t>
            </a:r>
            <a:endParaRPr b="0" lang="en-US" sz="1600" strike="noStrike" u="none">
              <a:solidFill>
                <a:srgbClr val="000000"/>
              </a:solidFill>
              <a:effectLst/>
              <a:uFillTx/>
              <a:latin typeface="Times New Roman"/>
            </a:endParaRPr>
          </a:p>
        </p:txBody>
      </p:sp>
      <p:sp>
        <p:nvSpPr>
          <p:cNvPr id="120" name=""/>
          <p:cNvSpPr/>
          <p:nvPr/>
        </p:nvSpPr>
        <p:spPr>
          <a:xfrm>
            <a:off x="4343400" y="4191120"/>
            <a:ext cx="4572000" cy="380880"/>
          </a:xfrm>
          <a:prstGeom prst="rect">
            <a:avLst/>
          </a:prstGeom>
          <a:solidFill>
            <a:srgbClr val="e8e8e8"/>
          </a:solidFill>
          <a:ln w="0">
            <a:noFill/>
          </a:ln>
        </p:spPr>
        <p:style>
          <a:lnRef idx="0"/>
          <a:fillRef idx="0"/>
          <a:effectRef idx="0"/>
          <a:fontRef idx="minor"/>
        </p:style>
        <p:txBody>
          <a:bodyPr wrap="none" lIns="90360" rIns="90360" tIns="44280" bIns="44280" anchor="ctr">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Financial instruments available</a:t>
            </a:r>
            <a:endParaRPr b="0" lang="en-US" sz="1600" strike="noStrike" u="none">
              <a:solidFill>
                <a:srgbClr val="000000"/>
              </a:solidFill>
              <a:effectLst/>
              <a:uFillTx/>
              <a:latin typeface="Times New Roman"/>
            </a:endParaRPr>
          </a:p>
        </p:txBody>
      </p:sp>
      <p:sp>
        <p:nvSpPr>
          <p:cNvPr id="121" name=""/>
          <p:cNvSpPr/>
          <p:nvPr/>
        </p:nvSpPr>
        <p:spPr>
          <a:xfrm>
            <a:off x="4343400" y="5257800"/>
            <a:ext cx="4572000" cy="533520"/>
          </a:xfrm>
          <a:prstGeom prst="rect">
            <a:avLst/>
          </a:prstGeom>
          <a:solidFill>
            <a:srgbClr val="e8e8e8"/>
          </a:solidFill>
          <a:ln w="0">
            <a:noFill/>
          </a:ln>
        </p:spPr>
        <p:style>
          <a:lnRef idx="0"/>
          <a:fillRef idx="0"/>
          <a:effectRef idx="0"/>
          <a:fontRef idx="minor"/>
        </p:style>
        <p:txBody>
          <a:bodyPr wrap="none" lIns="90360" rIns="90360" tIns="44280" bIns="44280" anchor="ctr">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Match between assets and liabilities</a:t>
            </a:r>
            <a:endParaRPr b="0" lang="en-US" sz="1600" strike="noStrike" u="none">
              <a:solidFill>
                <a:srgbClr val="000000"/>
              </a:solidFill>
              <a:effectLst/>
              <a:uFillTx/>
              <a:latin typeface="Times New Roman"/>
            </a:endParaRPr>
          </a:p>
        </p:txBody>
      </p:sp>
      <p:sp>
        <p:nvSpPr>
          <p:cNvPr id="122" name=""/>
          <p:cNvSpPr/>
          <p:nvPr/>
        </p:nvSpPr>
        <p:spPr>
          <a:xfrm>
            <a:off x="745200" y="747720"/>
            <a:ext cx="6718680" cy="45468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81d58"/>
                </a:solidFill>
                <a:effectLst/>
                <a:uFillTx/>
                <a:latin typeface="Arial"/>
              </a:rPr>
              <a:t>Checklist of considerations when structuring</a:t>
            </a:r>
            <a:endParaRPr b="0" lang="en-US" sz="2400" strike="noStrike" u="none">
              <a:solidFill>
                <a:srgbClr val="000000"/>
              </a:solidFill>
              <a:effectLst/>
              <a:uFillTx/>
              <a:latin typeface="Times New Roman"/>
            </a:endParaRPr>
          </a:p>
        </p:txBody>
      </p:sp>
      <p:sp>
        <p:nvSpPr>
          <p:cNvPr id="123" name=""/>
          <p:cNvSpPr/>
          <p:nvPr/>
        </p:nvSpPr>
        <p:spPr>
          <a:xfrm flipV="1">
            <a:off x="2292480" y="1746360"/>
            <a:ext cx="2044440" cy="20700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flipV="1">
            <a:off x="2292480" y="2355480"/>
            <a:ext cx="2044440" cy="14605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flipV="1">
            <a:off x="2292480" y="3041640"/>
            <a:ext cx="2044440" cy="7747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2292480" y="3809880"/>
            <a:ext cx="2044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2292480" y="3816360"/>
            <a:ext cx="2044440" cy="596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2292480" y="3816360"/>
            <a:ext cx="2044440" cy="11304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2292480" y="3816360"/>
            <a:ext cx="2044440" cy="1739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2292480" y="3816360"/>
            <a:ext cx="2044440" cy="25020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18130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1997-03-31T22:58:50Z</dcterms:created>
  <dc:creator>J.A.M / J.V.</dc:creator>
  <dc:description/>
  <dc:language>en-US</dc:language>
  <cp:lastModifiedBy>jaraoz</cp:lastModifiedBy>
  <cp:lastPrinted>1997-03-31T23:04:44Z</cp:lastPrinted>
  <dcterms:modified xsi:type="dcterms:W3CDTF">2000-10-18T14:47:16Z</dcterms:modified>
  <cp:revision>10</cp:revision>
  <dc:subject>Presentacion</dc:subject>
  <dc:title>Titulizacion</dc:title>
</cp:coreProperties>
</file>