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wmf" ContentType="image/x-wmf"/>
  <Override PartName="/ppt/media/image6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2FBA652-F765-47DF-93B5-285C2F09B86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81EAAB4-92A8-4763-B06F-15160AF6781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wmf"/><Relationship Id="rId6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image" Target="../media/image1.png"/><Relationship Id="rId7" Type="http://schemas.openxmlformats.org/officeDocument/2006/relationships/image" Target="../media/image2.png"/><Relationship Id="rId8" Type="http://schemas.openxmlformats.org/officeDocument/2006/relationships/image" Target="../media/image3.png"/><Relationship Id="rId9" Type="http://schemas.openxmlformats.org/officeDocument/2006/relationships/image" Target="../media/image3.png"/><Relationship Id="rId10" Type="http://schemas.openxmlformats.org/officeDocument/2006/relationships/image" Target="../media/image3.png"/><Relationship Id="rId11" Type="http://schemas.openxmlformats.org/officeDocument/2006/relationships/image" Target="../media/image3.png"/><Relationship Id="rId12" Type="http://schemas.openxmlformats.org/officeDocument/2006/relationships/image" Target="../media/image3.png"/><Relationship Id="rId13" Type="http://schemas.openxmlformats.org/officeDocument/2006/relationships/image" Target="../media/image3.png"/><Relationship Id="rId14" Type="http://schemas.openxmlformats.org/officeDocument/2006/relationships/image" Target="../media/image3.png"/><Relationship Id="rId15" Type="http://schemas.openxmlformats.org/officeDocument/2006/relationships/image" Target="../media/image3.png"/><Relationship Id="rId16" Type="http://schemas.openxmlformats.org/officeDocument/2006/relationships/image" Target="../media/image3.png"/><Relationship Id="rId17" Type="http://schemas.openxmlformats.org/officeDocument/2006/relationships/image" Target="../media/image3.png"/><Relationship Id="rId18" Type="http://schemas.openxmlformats.org/officeDocument/2006/relationships/image" Target="../media/image3.png"/><Relationship Id="rId19" Type="http://schemas.openxmlformats.org/officeDocument/2006/relationships/image" Target="../media/image3.png"/><Relationship Id="rId20" Type="http://schemas.openxmlformats.org/officeDocument/2006/relationships/image" Target="../media/image3.png"/><Relationship Id="rId21" Type="http://schemas.openxmlformats.org/officeDocument/2006/relationships/image" Target="../media/image3.png"/><Relationship Id="rId22" Type="http://schemas.openxmlformats.org/officeDocument/2006/relationships/image" Target="../media/image3.png"/><Relationship Id="rId23" Type="http://schemas.openxmlformats.org/officeDocument/2006/relationships/image" Target="../media/image3.png"/><Relationship Id="rId24" Type="http://schemas.openxmlformats.org/officeDocument/2006/relationships/image" Target="../media/image3.png"/><Relationship Id="rId25" Type="http://schemas.openxmlformats.org/officeDocument/2006/relationships/image" Target="../media/image3.png"/><Relationship Id="rId26" Type="http://schemas.openxmlformats.org/officeDocument/2006/relationships/image" Target="../media/image3.png"/><Relationship Id="rId27" Type="http://schemas.openxmlformats.org/officeDocument/2006/relationships/image" Target="../media/image3.png"/><Relationship Id="rId28" Type="http://schemas.openxmlformats.org/officeDocument/2006/relationships/image" Target="../media/image3.png"/><Relationship Id="rId29" Type="http://schemas.openxmlformats.org/officeDocument/2006/relationships/image" Target="../media/image3.png"/><Relationship Id="rId30" Type="http://schemas.openxmlformats.org/officeDocument/2006/relationships/image" Target="../media/image2.png"/><Relationship Id="rId31" Type="http://schemas.openxmlformats.org/officeDocument/2006/relationships/image" Target="../media/image2.png"/><Relationship Id="rId32" Type="http://schemas.openxmlformats.org/officeDocument/2006/relationships/image" Target="../media/image2.png"/><Relationship Id="rId33" Type="http://schemas.openxmlformats.org/officeDocument/2006/relationships/image" Target="../media/image2.png"/><Relationship Id="rId34" Type="http://schemas.openxmlformats.org/officeDocument/2006/relationships/image" Target="../media/image2.png"/><Relationship Id="rId35" Type="http://schemas.openxmlformats.org/officeDocument/2006/relationships/image" Target="../media/image2.png"/><Relationship Id="rId36" Type="http://schemas.openxmlformats.org/officeDocument/2006/relationships/image" Target="../media/image1.png"/><Relationship Id="rId37" Type="http://schemas.openxmlformats.org/officeDocument/2006/relationships/image" Target="../media/image1.png"/><Relationship Id="rId38" Type="http://schemas.openxmlformats.org/officeDocument/2006/relationships/image" Target="../media/image1.png"/><Relationship Id="rId39" Type="http://schemas.openxmlformats.org/officeDocument/2006/relationships/image" Target="../media/image1.png"/><Relationship Id="rId40" Type="http://schemas.openxmlformats.org/officeDocument/2006/relationships/image" Target="../media/image1.png"/><Relationship Id="rId41" Type="http://schemas.openxmlformats.org/officeDocument/2006/relationships/image" Target="../media/image5.wmf"/><Relationship Id="rId42" Type="http://schemas.openxmlformats.org/officeDocument/2006/relationships/image" Target="../media/image5.wmf"/><Relationship Id="rId43" Type="http://schemas.openxmlformats.org/officeDocument/2006/relationships/image" Target="../media/image5.wmf"/><Relationship Id="rId44" Type="http://schemas.openxmlformats.org/officeDocument/2006/relationships/image" Target="../media/image5.wmf"/><Relationship Id="rId45" Type="http://schemas.openxmlformats.org/officeDocument/2006/relationships/image" Target="../media/image5.wmf"/><Relationship Id="rId46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685800" y="1981080"/>
            <a:ext cx="7704000" cy="283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Sector Representation For NERC Committees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PJM Sectors and Voting as an Example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-304920" y="2209680"/>
            <a:ext cx="7097760" cy="38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82680" indent="-38268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1022400"/>
                <a:tab algn="l" pos="2044800"/>
                <a:tab algn="l" pos="3067200"/>
                <a:tab algn="l" pos="4089240"/>
                <a:tab algn="l" pos="5111640"/>
                <a:tab algn="l" pos="6134040"/>
                <a:tab algn="l" pos="7156440"/>
                <a:tab algn="l" pos="8178840"/>
                <a:tab algn="l" pos="9201240"/>
                <a:tab algn="l" pos="102236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-289080" y="2209680"/>
            <a:ext cx="7097760" cy="105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1022400"/>
                <a:tab algn="l" pos="2044800"/>
                <a:tab algn="l" pos="3067200"/>
                <a:tab algn="l" pos="4089240"/>
                <a:tab algn="l" pos="5111640"/>
                <a:tab algn="l" pos="6134040"/>
                <a:tab algn="l" pos="7156440"/>
                <a:tab algn="l" pos="8178840"/>
                <a:tab algn="l" pos="9201240"/>
                <a:tab algn="l" pos="102236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828800" y="6362640"/>
            <a:ext cx="52578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828800" y="380880"/>
            <a:ext cx="5715000" cy="5029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4929120" y="2703600"/>
            <a:ext cx="2317680" cy="6904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380200" y="2771640"/>
            <a:ext cx="1357200" cy="21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MEMBERS 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4952880" y="2984400"/>
            <a:ext cx="2203560" cy="2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7520" bIns="47520" anchor="t">
            <a:spAutoFit/>
          </a:bodyPr>
          <a:p>
            <a:pPr marL="57240" indent="-57240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Lucida Sans Unicode"/>
              </a:rPr>
              <a:t>Provide advice and recommendations to the Board and RTO.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5556240" y="4110120"/>
            <a:ext cx="12492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3952800" y="923760"/>
            <a:ext cx="1901880" cy="105444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233960" y="1225440"/>
            <a:ext cx="1544400" cy="36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Lucida Sans Unicode"/>
              </a:rPr>
              <a:t>Ensure RTO performs in accordance with Operating Agreement.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4193280" y="1036800"/>
            <a:ext cx="136296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INDEPENDENT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BOARD OF MANAGERS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239920" y="2711520"/>
            <a:ext cx="2270160" cy="12808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35240" y="2895480"/>
            <a:ext cx="22464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PJM OFFICE OF THE INTERCONNECTION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581280" y="5562720"/>
            <a:ext cx="2006640" cy="609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133720" y="533520"/>
            <a:ext cx="5029200" cy="380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438280" y="533520"/>
            <a:ext cx="472464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cc99"/>
                </a:solidFill>
                <a:effectLst/>
                <a:uFillTx/>
                <a:latin typeface="Lucida Sans Unicode"/>
              </a:rPr>
              <a:t>PJM - LLC OPERATING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477120" y="6248520"/>
            <a:ext cx="93348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(DRAFT: 4/15/98)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954760" y="3419640"/>
            <a:ext cx="0" cy="502920"/>
          </a:xfrm>
          <a:prstGeom prst="line">
            <a:avLst/>
          </a:prstGeom>
          <a:ln w="255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904000" y="3898800"/>
            <a:ext cx="96840" cy="135000"/>
          </a:xfrm>
          <a:custGeom>
            <a:avLst/>
            <a:gdLst/>
            <a:ahLst/>
            <a:rect l="l" t="t" r="r" b="b"/>
            <a:pathLst>
              <a:path w="67" h="92">
                <a:moveTo>
                  <a:pt x="66" y="0"/>
                </a:moveTo>
                <a:lnTo>
                  <a:pt x="33" y="91"/>
                </a:lnTo>
                <a:lnTo>
                  <a:pt x="0" y="0"/>
                </a:lnTo>
                <a:lnTo>
                  <a:pt x="66" y="0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791240" y="4040280"/>
            <a:ext cx="806400" cy="44424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529320" y="4040280"/>
            <a:ext cx="730440" cy="4348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694480" y="4040280"/>
            <a:ext cx="765000" cy="43956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791240" y="4110120"/>
            <a:ext cx="84744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PLANNING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5659200" y="4110120"/>
            <a:ext cx="80712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OPERATING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494400" y="4040280"/>
            <a:ext cx="80712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ENERGY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MARKET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251400" y="3406680"/>
            <a:ext cx="96840" cy="135000"/>
          </a:xfrm>
          <a:custGeom>
            <a:avLst/>
            <a:gdLst/>
            <a:ahLst/>
            <a:rect l="l" t="t" r="r" b="b"/>
            <a:pathLst>
              <a:path w="67" h="92">
                <a:moveTo>
                  <a:pt x="66" y="91"/>
                </a:moveTo>
                <a:lnTo>
                  <a:pt x="33" y="0"/>
                </a:lnTo>
                <a:lnTo>
                  <a:pt x="0" y="91"/>
                </a:lnTo>
                <a:lnTo>
                  <a:pt x="66" y="91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316560" y="3562200"/>
            <a:ext cx="0" cy="47808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791400" y="3411360"/>
            <a:ext cx="0" cy="500400"/>
          </a:xfrm>
          <a:prstGeom prst="line">
            <a:avLst/>
          </a:prstGeom>
          <a:ln w="255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738840" y="3890880"/>
            <a:ext cx="96840" cy="133560"/>
          </a:xfrm>
          <a:custGeom>
            <a:avLst/>
            <a:gdLst/>
            <a:ahLst/>
            <a:rect l="l" t="t" r="r" b="b"/>
            <a:pathLst>
              <a:path w="67" h="92">
                <a:moveTo>
                  <a:pt x="66" y="0"/>
                </a:moveTo>
                <a:lnTo>
                  <a:pt x="33" y="91"/>
                </a:lnTo>
                <a:lnTo>
                  <a:pt x="0" y="0"/>
                </a:lnTo>
                <a:lnTo>
                  <a:pt x="66" y="0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8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977160" y="3406680"/>
            <a:ext cx="98280" cy="135000"/>
          </a:xfrm>
          <a:custGeom>
            <a:avLst/>
            <a:gdLst/>
            <a:ahLst/>
            <a:rect l="l" t="t" r="r" b="b"/>
            <a:pathLst>
              <a:path w="67" h="92">
                <a:moveTo>
                  <a:pt x="66" y="91"/>
                </a:moveTo>
                <a:lnTo>
                  <a:pt x="33" y="0"/>
                </a:lnTo>
                <a:lnTo>
                  <a:pt x="0" y="91"/>
                </a:lnTo>
                <a:lnTo>
                  <a:pt x="66" y="91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021440" y="3559320"/>
            <a:ext cx="0" cy="4730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524480" y="3125880"/>
            <a:ext cx="133200" cy="98280"/>
          </a:xfrm>
          <a:custGeom>
            <a:avLst/>
            <a:gdLst/>
            <a:ahLst/>
            <a:rect l="l" t="t" r="r" b="b"/>
            <a:pathLst>
              <a:path w="92" h="67">
                <a:moveTo>
                  <a:pt x="91" y="66"/>
                </a:moveTo>
                <a:lnTo>
                  <a:pt x="0" y="33"/>
                </a:lnTo>
                <a:lnTo>
                  <a:pt x="91" y="0"/>
                </a:lnTo>
                <a:lnTo>
                  <a:pt x="91" y="66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665600" y="3182760"/>
            <a:ext cx="263520" cy="1296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3840" bIns="-338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525920" y="2841480"/>
            <a:ext cx="133560" cy="98640"/>
          </a:xfrm>
          <a:custGeom>
            <a:avLst/>
            <a:gdLst/>
            <a:ahLst/>
            <a:rect l="l" t="t" r="r" b="b"/>
            <a:pathLst>
              <a:path w="92" h="67">
                <a:moveTo>
                  <a:pt x="91" y="66"/>
                </a:moveTo>
                <a:lnTo>
                  <a:pt x="0" y="33"/>
                </a:lnTo>
                <a:lnTo>
                  <a:pt x="91" y="0"/>
                </a:lnTo>
                <a:lnTo>
                  <a:pt x="91" y="66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511520" y="2914560"/>
            <a:ext cx="433440" cy="0"/>
          </a:xfrm>
          <a:prstGeom prst="line">
            <a:avLst/>
          </a:prstGeom>
          <a:ln w="25560">
            <a:solidFill>
              <a:srgbClr val="000000"/>
            </a:solidFill>
            <a:prstDash val="dash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1" name=""/>
          <p:cNvGrpSpPr/>
          <p:nvPr/>
        </p:nvGrpSpPr>
        <p:grpSpPr>
          <a:xfrm>
            <a:off x="4294080" y="1992240"/>
            <a:ext cx="98640" cy="703080"/>
            <a:chOff x="4294080" y="1992240"/>
            <a:chExt cx="98640" cy="703080"/>
          </a:xfrm>
        </p:grpSpPr>
        <p:sp>
          <p:nvSpPr>
            <p:cNvPr id="42" name=""/>
            <p:cNvSpPr/>
            <p:nvPr/>
          </p:nvSpPr>
          <p:spPr>
            <a:xfrm>
              <a:off x="4347000" y="1992240"/>
              <a:ext cx="0" cy="563400"/>
            </a:xfrm>
            <a:prstGeom prst="line">
              <a:avLst/>
            </a:prstGeom>
            <a:ln w="255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4294080" y="2555640"/>
              <a:ext cx="98640" cy="139680"/>
            </a:xfrm>
            <a:custGeom>
              <a:avLst/>
              <a:gdLst/>
              <a:ahLst/>
              <a:rect l="l" t="t" r="r" b="b"/>
              <a:pathLst>
                <a:path w="67" h="92">
                  <a:moveTo>
                    <a:pt x="66" y="0"/>
                  </a:moveTo>
                  <a:lnTo>
                    <a:pt x="33" y="91"/>
                  </a:lnTo>
                  <a:lnTo>
                    <a:pt x="0" y="0"/>
                  </a:lnTo>
                  <a:lnTo>
                    <a:pt x="66" y="0"/>
                  </a:lnTo>
                </a:path>
              </a:pathLst>
            </a:custGeom>
            <a:solidFill>
              <a:srgbClr val="000000"/>
            </a:solidFill>
            <a:ln cap="rnd" w="25560">
              <a:solidFill>
                <a:srgbClr val="008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4" name=""/>
          <p:cNvGrpSpPr/>
          <p:nvPr/>
        </p:nvGrpSpPr>
        <p:grpSpPr>
          <a:xfrm>
            <a:off x="4068720" y="1992240"/>
            <a:ext cx="106200" cy="707760"/>
            <a:chOff x="4068720" y="1992240"/>
            <a:chExt cx="106200" cy="707760"/>
          </a:xfrm>
        </p:grpSpPr>
        <p:sp>
          <p:nvSpPr>
            <p:cNvPr id="45" name=""/>
            <p:cNvSpPr/>
            <p:nvPr/>
          </p:nvSpPr>
          <p:spPr>
            <a:xfrm>
              <a:off x="4068720" y="1992240"/>
              <a:ext cx="97560" cy="138240"/>
            </a:xfrm>
            <a:custGeom>
              <a:avLst/>
              <a:gdLst/>
              <a:ahLst/>
              <a:rect l="l" t="t" r="r" b="b"/>
              <a:pathLst>
                <a:path w="67" h="92">
                  <a:moveTo>
                    <a:pt x="66" y="91"/>
                  </a:moveTo>
                  <a:lnTo>
                    <a:pt x="33" y="0"/>
                  </a:lnTo>
                  <a:lnTo>
                    <a:pt x="0" y="91"/>
                  </a:lnTo>
                  <a:lnTo>
                    <a:pt x="66" y="91"/>
                  </a:lnTo>
                </a:path>
              </a:pathLst>
            </a:custGeom>
            <a:solidFill>
              <a:srgbClr val="000000"/>
            </a:solidFill>
            <a:ln cap="rnd" w="255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4077000" y="2561760"/>
              <a:ext cx="97920" cy="138240"/>
            </a:xfrm>
            <a:custGeom>
              <a:avLst/>
              <a:gdLst/>
              <a:ahLst/>
              <a:rect l="l" t="t" r="r" b="b"/>
              <a:pathLst>
                <a:path w="67" h="92">
                  <a:moveTo>
                    <a:pt x="66" y="0"/>
                  </a:moveTo>
                  <a:lnTo>
                    <a:pt x="33" y="91"/>
                  </a:lnTo>
                  <a:lnTo>
                    <a:pt x="0" y="0"/>
                  </a:lnTo>
                  <a:lnTo>
                    <a:pt x="66" y="0"/>
                  </a:lnTo>
                </a:path>
              </a:pathLst>
            </a:custGeom>
            <a:solidFill>
              <a:srgbClr val="000000"/>
            </a:solidFill>
            <a:ln cap="rnd" w="255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 flipV="1">
              <a:off x="4121280" y="2125440"/>
              <a:ext cx="0" cy="430200"/>
            </a:xfrm>
            <a:prstGeom prst="line">
              <a:avLst/>
            </a:prstGeom>
            <a:ln w="25560">
              <a:solidFill>
                <a:srgbClr val="0000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8" name=""/>
          <p:cNvSpPr/>
          <p:nvPr/>
        </p:nvSpPr>
        <p:spPr>
          <a:xfrm flipH="1">
            <a:off x="4723920" y="5943600"/>
            <a:ext cx="62244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191120" y="5867280"/>
            <a:ext cx="1109520" cy="21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798720" y="5638680"/>
            <a:ext cx="74304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9933"/>
                </a:solidFill>
                <a:effectLst/>
                <a:uFillTx/>
                <a:latin typeface="Lucida Sans Unicode"/>
              </a:rPr>
              <a:t>DIRECTION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776120" y="5638680"/>
            <a:ext cx="5616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Lucida Sans Unicode"/>
              </a:rPr>
              <a:t>ADVICE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2" name=""/>
          <p:cNvGrpSpPr/>
          <p:nvPr/>
        </p:nvGrpSpPr>
        <p:grpSpPr>
          <a:xfrm>
            <a:off x="3809880" y="5867280"/>
            <a:ext cx="628560" cy="98640"/>
            <a:chOff x="3809880" y="5867280"/>
            <a:chExt cx="628560" cy="98640"/>
          </a:xfrm>
        </p:grpSpPr>
        <p:sp>
          <p:nvSpPr>
            <p:cNvPr id="53" name=""/>
            <p:cNvSpPr/>
            <p:nvPr/>
          </p:nvSpPr>
          <p:spPr>
            <a:xfrm>
              <a:off x="3809880" y="5911200"/>
              <a:ext cx="495360" cy="0"/>
            </a:xfrm>
            <a:prstGeom prst="line">
              <a:avLst/>
            </a:prstGeom>
            <a:ln w="255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4305240" y="5867280"/>
              <a:ext cx="133200" cy="98640"/>
            </a:xfrm>
            <a:custGeom>
              <a:avLst/>
              <a:gdLst/>
              <a:ahLst/>
              <a:rect l="l" t="t" r="r" b="b"/>
              <a:pathLst>
                <a:path w="92" h="67">
                  <a:moveTo>
                    <a:pt x="0" y="0"/>
                  </a:moveTo>
                  <a:lnTo>
                    <a:pt x="91" y="33"/>
                  </a:lnTo>
                  <a:lnTo>
                    <a:pt x="0" y="66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cap="rnd" w="25560">
              <a:solidFill>
                <a:srgbClr val="008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5" name=""/>
          <p:cNvSpPr/>
          <p:nvPr/>
        </p:nvSpPr>
        <p:spPr>
          <a:xfrm>
            <a:off x="5334120" y="5867280"/>
            <a:ext cx="133200" cy="98640"/>
          </a:xfrm>
          <a:custGeom>
            <a:avLst/>
            <a:gdLst/>
            <a:ahLst/>
            <a:rect l="l" t="t" r="r" b="b"/>
            <a:pathLst>
              <a:path w="92" h="67">
                <a:moveTo>
                  <a:pt x="0" y="0"/>
                </a:moveTo>
                <a:lnTo>
                  <a:pt x="91" y="33"/>
                </a:lnTo>
                <a:lnTo>
                  <a:pt x="0" y="66"/>
                </a:lnTo>
                <a:lnTo>
                  <a:pt x="0" y="0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3121200" y="4040280"/>
            <a:ext cx="96840" cy="135000"/>
          </a:xfrm>
          <a:custGeom>
            <a:avLst/>
            <a:gdLst/>
            <a:ahLst/>
            <a:rect l="l" t="t" r="r" b="b"/>
            <a:pathLst>
              <a:path w="67" h="92">
                <a:moveTo>
                  <a:pt x="0" y="91"/>
                </a:moveTo>
                <a:lnTo>
                  <a:pt x="33" y="0"/>
                </a:lnTo>
                <a:lnTo>
                  <a:pt x="66" y="91"/>
                </a:lnTo>
                <a:lnTo>
                  <a:pt x="0" y="91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3190680" y="4884840"/>
            <a:ext cx="375588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208480" y="4532400"/>
            <a:ext cx="0" cy="33660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6111720" y="4532400"/>
            <a:ext cx="0" cy="33336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946920" y="4532400"/>
            <a:ext cx="0" cy="3236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443560" y="2009880"/>
            <a:ext cx="96840" cy="135000"/>
          </a:xfrm>
          <a:custGeom>
            <a:avLst/>
            <a:gdLst/>
            <a:ahLst/>
            <a:rect l="l" t="t" r="r" b="b"/>
            <a:pathLst>
              <a:path w="67" h="92">
                <a:moveTo>
                  <a:pt x="66" y="91"/>
                </a:moveTo>
                <a:lnTo>
                  <a:pt x="33" y="0"/>
                </a:lnTo>
                <a:lnTo>
                  <a:pt x="0" y="91"/>
                </a:lnTo>
                <a:lnTo>
                  <a:pt x="66" y="91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5494320" y="2139480"/>
            <a:ext cx="0" cy="5684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121360" y="3411360"/>
            <a:ext cx="0" cy="500400"/>
          </a:xfrm>
          <a:prstGeom prst="line">
            <a:avLst/>
          </a:prstGeom>
          <a:ln w="25560">
            <a:solidFill>
              <a:srgbClr val="008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5068800" y="3890880"/>
            <a:ext cx="96840" cy="133560"/>
          </a:xfrm>
          <a:custGeom>
            <a:avLst/>
            <a:gdLst/>
            <a:ahLst/>
            <a:rect l="l" t="t" r="r" b="b"/>
            <a:pathLst>
              <a:path w="67" h="92">
                <a:moveTo>
                  <a:pt x="66" y="0"/>
                </a:moveTo>
                <a:lnTo>
                  <a:pt x="33" y="91"/>
                </a:lnTo>
                <a:lnTo>
                  <a:pt x="0" y="0"/>
                </a:lnTo>
                <a:lnTo>
                  <a:pt x="66" y="0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33996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5308560" y="3406680"/>
            <a:ext cx="96840" cy="135000"/>
          </a:xfrm>
          <a:custGeom>
            <a:avLst/>
            <a:gdLst/>
            <a:ahLst/>
            <a:rect l="l" t="t" r="r" b="b"/>
            <a:pathLst>
              <a:path w="67" h="92">
                <a:moveTo>
                  <a:pt x="66" y="91"/>
                </a:moveTo>
                <a:lnTo>
                  <a:pt x="33" y="0"/>
                </a:lnTo>
                <a:lnTo>
                  <a:pt x="0" y="91"/>
                </a:lnTo>
                <a:lnTo>
                  <a:pt x="66" y="91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351400" y="3559320"/>
            <a:ext cx="0" cy="4730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191040" y="4179960"/>
            <a:ext cx="0" cy="7160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346480" y="3225960"/>
            <a:ext cx="2087280" cy="27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7520" bIns="47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Lucida Sans Unicode"/>
              </a:rPr>
              <a:t>Administer the Operating Agreement and perform functions directed by the Board. 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"/>
          <p:cNvSpPr/>
          <p:nvPr/>
        </p:nvSpPr>
        <p:spPr>
          <a:xfrm>
            <a:off x="0" y="838080"/>
            <a:ext cx="8327880" cy="51879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93800" y="716040"/>
            <a:ext cx="7562880" cy="99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416480" y="228600"/>
            <a:ext cx="4611960" cy="442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29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Two Tier Governance</a:t>
            </a:r>
            <a:endParaRPr b="0" lang="en-US" sz="2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730680" y="1162080"/>
            <a:ext cx="1929960" cy="56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37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Structure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1379520" y="1071720"/>
            <a:ext cx="5640480" cy="86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319480" y="1247760"/>
            <a:ext cx="5294160" cy="673200"/>
          </a:xfrm>
          <a:prstGeom prst="rect">
            <a:avLst/>
          </a:prstGeom>
          <a:solidFill>
            <a:srgbClr val="ff0000"/>
          </a:solidFill>
          <a:ln w="144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571560" y="1512720"/>
            <a:ext cx="3129840" cy="24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7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INDEPENDENT BOARD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6" name="PowerPlant" descr=""/>
          <p:cNvPicPr/>
          <p:nvPr/>
        </p:nvPicPr>
        <p:blipFill>
          <a:blip r:embed="rId1"/>
          <a:stretch/>
        </p:blipFill>
        <p:spPr>
          <a:xfrm>
            <a:off x="2365200" y="4251240"/>
            <a:ext cx="857520" cy="104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7" name=""/>
          <p:cNvSpPr/>
          <p:nvPr/>
        </p:nvSpPr>
        <p:spPr>
          <a:xfrm>
            <a:off x="2120760" y="2141640"/>
            <a:ext cx="5767560" cy="558720"/>
          </a:xfrm>
          <a:prstGeom prst="rect">
            <a:avLst/>
          </a:prstGeom>
          <a:solidFill>
            <a:srgbClr val="ffcc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noAutofit/>
          </a:bodyPr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Members Committee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8" name="TransmissionPole" descr=""/>
          <p:cNvPicPr/>
          <p:nvPr/>
        </p:nvPicPr>
        <p:blipFill>
          <a:blip r:embed="rId2"/>
          <a:stretch/>
        </p:blipFill>
        <p:spPr>
          <a:xfrm>
            <a:off x="3728880" y="4883040"/>
            <a:ext cx="857520" cy="962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" name="Telephone" descr=""/>
          <p:cNvPicPr/>
          <p:nvPr/>
        </p:nvPicPr>
        <p:blipFill>
          <a:blip r:embed="rId3"/>
          <a:stretch/>
        </p:blipFill>
        <p:spPr>
          <a:xfrm>
            <a:off x="4645080" y="3747960"/>
            <a:ext cx="1049400" cy="6890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0" name="CityScape" descr=""/>
          <p:cNvPicPr/>
          <p:nvPr/>
        </p:nvPicPr>
        <p:blipFill>
          <a:blip r:embed="rId4"/>
          <a:stretch/>
        </p:blipFill>
        <p:spPr>
          <a:xfrm>
            <a:off x="5667480" y="5005440"/>
            <a:ext cx="861840" cy="842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" descr=""/>
          <p:cNvPicPr/>
          <p:nvPr/>
        </p:nvPicPr>
        <p:blipFill>
          <a:blip r:embed="rId5"/>
          <a:stretch/>
        </p:blipFill>
        <p:spPr>
          <a:xfrm>
            <a:off x="6518160" y="3513240"/>
            <a:ext cx="1084320" cy="1066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2" name=""/>
          <p:cNvSpPr/>
          <p:nvPr/>
        </p:nvSpPr>
        <p:spPr>
          <a:xfrm>
            <a:off x="2795760" y="2714760"/>
            <a:ext cx="0" cy="14126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156200" y="2703600"/>
            <a:ext cx="0" cy="20257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075280" y="2714760"/>
            <a:ext cx="0" cy="9284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045120" y="2701800"/>
            <a:ext cx="0" cy="21970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6964200" y="2703600"/>
            <a:ext cx="0" cy="68724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2313720" y="5321160"/>
            <a:ext cx="851040" cy="42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t">
            <a:spAutoFit/>
          </a:bodyPr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3657600" y="5824440"/>
            <a:ext cx="983880" cy="42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t">
            <a:spAutoFit/>
          </a:bodyPr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Owners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4809600" y="4473720"/>
            <a:ext cx="742320" cy="42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t">
            <a:spAutoFit/>
          </a:bodyPr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Other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Suppliers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5636520" y="5826240"/>
            <a:ext cx="905760" cy="42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t">
            <a:spAutoFit/>
          </a:bodyPr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Distributors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6708240" y="4680000"/>
            <a:ext cx="820080" cy="42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t">
            <a:spAutoFit/>
          </a:bodyPr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End-Use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owerPlant" descr=""/>
          <p:cNvPicPr/>
          <p:nvPr/>
        </p:nvPicPr>
        <p:blipFill>
          <a:blip r:embed="rId1"/>
          <a:stretch/>
        </p:blipFill>
        <p:spPr>
          <a:xfrm>
            <a:off x="5514840" y="1643040"/>
            <a:ext cx="463680" cy="46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3" name="TransmissionPole" descr=""/>
          <p:cNvPicPr/>
          <p:nvPr/>
        </p:nvPicPr>
        <p:blipFill>
          <a:blip r:embed="rId2"/>
          <a:stretch/>
        </p:blipFill>
        <p:spPr>
          <a:xfrm>
            <a:off x="5514840" y="2428920"/>
            <a:ext cx="393840" cy="4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4" name="Telephone" descr=""/>
          <p:cNvPicPr/>
          <p:nvPr/>
        </p:nvPicPr>
        <p:blipFill>
          <a:blip r:embed="rId3"/>
          <a:stretch/>
        </p:blipFill>
        <p:spPr>
          <a:xfrm>
            <a:off x="4064040" y="3500280"/>
            <a:ext cx="357120" cy="258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5" name=""/>
          <p:cNvSpPr/>
          <p:nvPr/>
        </p:nvSpPr>
        <p:spPr>
          <a:xfrm>
            <a:off x="990720" y="304920"/>
            <a:ext cx="8153280" cy="550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ctr">
              <a:lnSpc>
                <a:spcPct val="70000"/>
              </a:lnSpc>
              <a:spcAft>
                <a:spcPts val="300"/>
              </a:spcAft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2400" strike="noStrike" u="none">
                <a:solidFill>
                  <a:srgbClr val="009999"/>
                </a:solidFill>
                <a:effectLst/>
                <a:uFillTx/>
                <a:latin typeface="Times New Roman"/>
              </a:rPr>
              <a:t>PJM MEMBERS COMMITTEE VOTING PROTOCOL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70000"/>
              </a:lnSpc>
              <a:spcAft>
                <a:spcPts val="300"/>
              </a:spcAft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flipV="1">
            <a:off x="762120" y="2142720"/>
            <a:ext cx="8169120" cy="1260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62120" y="2857680"/>
            <a:ext cx="81928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62120" y="3786120"/>
            <a:ext cx="818964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762120" y="4429080"/>
            <a:ext cx="820728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 flipV="1">
            <a:off x="762120" y="4967280"/>
            <a:ext cx="8229600" cy="237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3040" bIns="-2304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7321680" y="1460520"/>
            <a:ext cx="0" cy="46353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6248520" y="1447920"/>
            <a:ext cx="0" cy="464796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733320" y="2198160"/>
            <a:ext cx="216396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Transmission Owners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60320" y="1447560"/>
            <a:ext cx="193068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Generation Owners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739080" y="2928600"/>
            <a:ext cx="154944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Other  Supplier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61760" y="3809520"/>
            <a:ext cx="198360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End Use Customers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814680" y="4500720"/>
            <a:ext cx="199440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Electric Distributors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flipV="1">
            <a:off x="5514840" y="1642680"/>
            <a:ext cx="507960" cy="4287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465600" y="1698120"/>
            <a:ext cx="43848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5/7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7512120" y="1698120"/>
            <a:ext cx="54432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0.71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465600" y="2373480"/>
            <a:ext cx="43848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2/8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512120" y="2373480"/>
            <a:ext cx="54432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0.25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 flipV="1">
            <a:off x="5514840" y="2428560"/>
            <a:ext cx="436680" cy="39204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6390720" y="3143520"/>
            <a:ext cx="65016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21/23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551000" y="3143520"/>
            <a:ext cx="54432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0.91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6459480" y="4000680"/>
            <a:ext cx="44460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5/5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7551000" y="4000680"/>
            <a:ext cx="54432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1.00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511080" y="4553280"/>
            <a:ext cx="201528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Not Currently Active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533280" y="4500720"/>
            <a:ext cx="23688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-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766640" y="4500720"/>
            <a:ext cx="23688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-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739880" y="4938120"/>
            <a:ext cx="3752640" cy="122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Required to pass = 0.667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Number of Sectors = 4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Required Affirmative = 4 x 0.667 = 2.668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355520" y="5223960"/>
            <a:ext cx="544320" cy="315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86400" rIns="86400" tIns="43200" bIns="432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865080"/>
                <a:tab algn="l" pos="1730520"/>
                <a:tab algn="l" pos="2595600"/>
                <a:tab algn="l" pos="3460680"/>
                <a:tab algn="l" pos="4325760"/>
                <a:tab algn="l" pos="5191200"/>
                <a:tab algn="l" pos="6056280"/>
                <a:tab algn="l" pos="6921360"/>
                <a:tab algn="l" pos="7786800"/>
                <a:tab algn="l" pos="8651880"/>
                <a:tab algn="l" pos="9516960"/>
                <a:tab algn="l" pos="10382400"/>
              </a:tabLst>
            </a:pPr>
            <a:r>
              <a:rPr b="1" lang="en-US" sz="1500" strike="noStrike" u="none">
                <a:solidFill>
                  <a:srgbClr val="000000"/>
                </a:solidFill>
                <a:effectLst/>
                <a:uFillTx/>
                <a:latin typeface="Technical"/>
              </a:rPr>
              <a:t>2.87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3" name=""/>
          <p:cNvGraphicFramePr/>
          <p:nvPr/>
        </p:nvGraphicFramePr>
        <p:xfrm>
          <a:off x="7964640" y="5145120"/>
          <a:ext cx="720720" cy="53496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24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7964640" y="5145120"/>
                    <a:ext cx="720720" cy="534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pic>
        <p:nvPicPr>
          <p:cNvPr id="125" name="PowerPlant" descr=""/>
          <p:cNvPicPr/>
          <p:nvPr/>
        </p:nvPicPr>
        <p:blipFill>
          <a:blip r:embed="rId6"/>
          <a:stretch/>
        </p:blipFill>
        <p:spPr>
          <a:xfrm>
            <a:off x="2612880" y="1643040"/>
            <a:ext cx="462240" cy="46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6" name="TransmissionPole" descr=""/>
          <p:cNvPicPr/>
          <p:nvPr/>
        </p:nvPicPr>
        <p:blipFill>
          <a:blip r:embed="rId7"/>
          <a:stretch/>
        </p:blipFill>
        <p:spPr>
          <a:xfrm>
            <a:off x="5079960" y="2428920"/>
            <a:ext cx="393840" cy="433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7" name=""/>
          <p:cNvSpPr/>
          <p:nvPr/>
        </p:nvSpPr>
        <p:spPr>
          <a:xfrm flipV="1">
            <a:off x="4064040" y="3499920"/>
            <a:ext cx="290520" cy="23652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8" name="Telephone" descr=""/>
          <p:cNvPicPr/>
          <p:nvPr/>
        </p:nvPicPr>
        <p:blipFill>
          <a:blip r:embed="rId8"/>
          <a:stretch/>
        </p:blipFill>
        <p:spPr>
          <a:xfrm>
            <a:off x="2612880" y="2928960"/>
            <a:ext cx="35568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9" name="Telephone" descr=""/>
          <p:cNvPicPr/>
          <p:nvPr/>
        </p:nvPicPr>
        <p:blipFill>
          <a:blip r:embed="rId9"/>
          <a:stretch/>
        </p:blipFill>
        <p:spPr>
          <a:xfrm>
            <a:off x="2612880" y="3214800"/>
            <a:ext cx="355680" cy="25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0" name="Telephone" descr=""/>
          <p:cNvPicPr/>
          <p:nvPr/>
        </p:nvPicPr>
        <p:blipFill>
          <a:blip r:embed="rId10"/>
          <a:stretch/>
        </p:blipFill>
        <p:spPr>
          <a:xfrm>
            <a:off x="2975040" y="2928960"/>
            <a:ext cx="35712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1" name="Telephone" descr=""/>
          <p:cNvPicPr/>
          <p:nvPr/>
        </p:nvPicPr>
        <p:blipFill>
          <a:blip r:embed="rId11"/>
          <a:stretch/>
        </p:blipFill>
        <p:spPr>
          <a:xfrm>
            <a:off x="2975040" y="3214800"/>
            <a:ext cx="357120" cy="25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2" name="Telephone" descr=""/>
          <p:cNvPicPr/>
          <p:nvPr/>
        </p:nvPicPr>
        <p:blipFill>
          <a:blip r:embed="rId12"/>
          <a:stretch/>
        </p:blipFill>
        <p:spPr>
          <a:xfrm>
            <a:off x="3338640" y="2928960"/>
            <a:ext cx="35712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3" name="Telephone" descr=""/>
          <p:cNvPicPr/>
          <p:nvPr/>
        </p:nvPicPr>
        <p:blipFill>
          <a:blip r:embed="rId13"/>
          <a:stretch/>
        </p:blipFill>
        <p:spPr>
          <a:xfrm>
            <a:off x="3338640" y="3214800"/>
            <a:ext cx="357120" cy="25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4" name="Telephone" descr=""/>
          <p:cNvPicPr/>
          <p:nvPr/>
        </p:nvPicPr>
        <p:blipFill>
          <a:blip r:embed="rId14"/>
          <a:stretch/>
        </p:blipFill>
        <p:spPr>
          <a:xfrm>
            <a:off x="3700440" y="2928960"/>
            <a:ext cx="35712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5" name="Telephone" descr=""/>
          <p:cNvPicPr/>
          <p:nvPr/>
        </p:nvPicPr>
        <p:blipFill>
          <a:blip r:embed="rId15"/>
          <a:stretch/>
        </p:blipFill>
        <p:spPr>
          <a:xfrm>
            <a:off x="3700440" y="3214800"/>
            <a:ext cx="357120" cy="25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6" name="Telephone" descr=""/>
          <p:cNvPicPr/>
          <p:nvPr/>
        </p:nvPicPr>
        <p:blipFill>
          <a:blip r:embed="rId16"/>
          <a:stretch/>
        </p:blipFill>
        <p:spPr>
          <a:xfrm>
            <a:off x="4064040" y="2928960"/>
            <a:ext cx="35712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7" name="Telephone" descr=""/>
          <p:cNvPicPr/>
          <p:nvPr/>
        </p:nvPicPr>
        <p:blipFill>
          <a:blip r:embed="rId17"/>
          <a:stretch/>
        </p:blipFill>
        <p:spPr>
          <a:xfrm>
            <a:off x="4064040" y="3214800"/>
            <a:ext cx="357120" cy="25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8" name="Telephone" descr=""/>
          <p:cNvPicPr/>
          <p:nvPr/>
        </p:nvPicPr>
        <p:blipFill>
          <a:blip r:embed="rId18"/>
          <a:stretch/>
        </p:blipFill>
        <p:spPr>
          <a:xfrm>
            <a:off x="4789440" y="2928960"/>
            <a:ext cx="35712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9" name="Telephone" descr=""/>
          <p:cNvPicPr/>
          <p:nvPr/>
        </p:nvPicPr>
        <p:blipFill>
          <a:blip r:embed="rId19"/>
          <a:stretch/>
        </p:blipFill>
        <p:spPr>
          <a:xfrm>
            <a:off x="4427640" y="3214800"/>
            <a:ext cx="355320" cy="25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0" name="Telephone" descr=""/>
          <p:cNvPicPr/>
          <p:nvPr/>
        </p:nvPicPr>
        <p:blipFill>
          <a:blip r:embed="rId20"/>
          <a:stretch/>
        </p:blipFill>
        <p:spPr>
          <a:xfrm>
            <a:off x="4427640" y="2928960"/>
            <a:ext cx="35532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1" name="Telephone" descr=""/>
          <p:cNvPicPr/>
          <p:nvPr/>
        </p:nvPicPr>
        <p:blipFill>
          <a:blip r:embed="rId21"/>
          <a:stretch/>
        </p:blipFill>
        <p:spPr>
          <a:xfrm>
            <a:off x="4789440" y="3214800"/>
            <a:ext cx="357120" cy="25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2" name="Telephone" descr=""/>
          <p:cNvPicPr/>
          <p:nvPr/>
        </p:nvPicPr>
        <p:blipFill>
          <a:blip r:embed="rId22"/>
          <a:stretch/>
        </p:blipFill>
        <p:spPr>
          <a:xfrm>
            <a:off x="5153040" y="2928960"/>
            <a:ext cx="35568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3" name="Telephone" descr=""/>
          <p:cNvPicPr/>
          <p:nvPr/>
        </p:nvPicPr>
        <p:blipFill>
          <a:blip r:embed="rId23"/>
          <a:stretch/>
        </p:blipFill>
        <p:spPr>
          <a:xfrm>
            <a:off x="5153040" y="3214800"/>
            <a:ext cx="355680" cy="25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4" name="Telephone" descr=""/>
          <p:cNvPicPr/>
          <p:nvPr/>
        </p:nvPicPr>
        <p:blipFill>
          <a:blip r:embed="rId24"/>
          <a:stretch/>
        </p:blipFill>
        <p:spPr>
          <a:xfrm>
            <a:off x="5521320" y="3214800"/>
            <a:ext cx="357120" cy="258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5" name="Telephone" descr=""/>
          <p:cNvPicPr/>
          <p:nvPr/>
        </p:nvPicPr>
        <p:blipFill>
          <a:blip r:embed="rId25"/>
          <a:stretch/>
        </p:blipFill>
        <p:spPr>
          <a:xfrm>
            <a:off x="5514840" y="2928960"/>
            <a:ext cx="35748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6" name="Telephone" descr=""/>
          <p:cNvPicPr/>
          <p:nvPr/>
        </p:nvPicPr>
        <p:blipFill>
          <a:blip r:embed="rId26"/>
          <a:stretch/>
        </p:blipFill>
        <p:spPr>
          <a:xfrm>
            <a:off x="2612880" y="3500280"/>
            <a:ext cx="35568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7" name="Telephone" descr=""/>
          <p:cNvPicPr/>
          <p:nvPr/>
        </p:nvPicPr>
        <p:blipFill>
          <a:blip r:embed="rId27"/>
          <a:stretch/>
        </p:blipFill>
        <p:spPr>
          <a:xfrm>
            <a:off x="2975040" y="3500280"/>
            <a:ext cx="35712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8" name="Telephone" descr=""/>
          <p:cNvPicPr/>
          <p:nvPr/>
        </p:nvPicPr>
        <p:blipFill>
          <a:blip r:embed="rId28"/>
          <a:stretch/>
        </p:blipFill>
        <p:spPr>
          <a:xfrm>
            <a:off x="3338640" y="3500280"/>
            <a:ext cx="35712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9" name="Telephone" descr=""/>
          <p:cNvPicPr/>
          <p:nvPr/>
        </p:nvPicPr>
        <p:blipFill>
          <a:blip r:embed="rId29"/>
          <a:stretch/>
        </p:blipFill>
        <p:spPr>
          <a:xfrm>
            <a:off x="3700440" y="3500280"/>
            <a:ext cx="357120" cy="258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0" name="TransmissionPole" descr=""/>
          <p:cNvPicPr/>
          <p:nvPr/>
        </p:nvPicPr>
        <p:blipFill>
          <a:blip r:embed="rId30"/>
          <a:stretch/>
        </p:blipFill>
        <p:spPr>
          <a:xfrm>
            <a:off x="4645080" y="2428920"/>
            <a:ext cx="392040" cy="4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1" name="TransmissionPole" descr=""/>
          <p:cNvPicPr/>
          <p:nvPr/>
        </p:nvPicPr>
        <p:blipFill>
          <a:blip r:embed="rId31"/>
          <a:stretch/>
        </p:blipFill>
        <p:spPr>
          <a:xfrm>
            <a:off x="2467080" y="2428920"/>
            <a:ext cx="393480" cy="4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2" name="TransmissionPole" descr=""/>
          <p:cNvPicPr/>
          <p:nvPr/>
        </p:nvPicPr>
        <p:blipFill>
          <a:blip r:embed="rId32"/>
          <a:stretch/>
        </p:blipFill>
        <p:spPr>
          <a:xfrm>
            <a:off x="4208400" y="2428920"/>
            <a:ext cx="393840" cy="4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3" name="TransmissionPole" descr=""/>
          <p:cNvPicPr/>
          <p:nvPr/>
        </p:nvPicPr>
        <p:blipFill>
          <a:blip r:embed="rId33"/>
          <a:stretch/>
        </p:blipFill>
        <p:spPr>
          <a:xfrm>
            <a:off x="3773520" y="2428920"/>
            <a:ext cx="393840" cy="4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4" name="TransmissionPole" descr=""/>
          <p:cNvPicPr/>
          <p:nvPr/>
        </p:nvPicPr>
        <p:blipFill>
          <a:blip r:embed="rId34"/>
          <a:stretch/>
        </p:blipFill>
        <p:spPr>
          <a:xfrm>
            <a:off x="3338640" y="2428920"/>
            <a:ext cx="392040" cy="433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5" name="TransmissionPole" descr=""/>
          <p:cNvPicPr/>
          <p:nvPr/>
        </p:nvPicPr>
        <p:blipFill>
          <a:blip r:embed="rId35"/>
          <a:stretch/>
        </p:blipFill>
        <p:spPr>
          <a:xfrm>
            <a:off x="2903400" y="2428920"/>
            <a:ext cx="392400" cy="433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6" name=""/>
          <p:cNvSpPr/>
          <p:nvPr/>
        </p:nvSpPr>
        <p:spPr>
          <a:xfrm flipV="1">
            <a:off x="4645080" y="2428560"/>
            <a:ext cx="434880" cy="39204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V="1">
            <a:off x="4208400" y="2428560"/>
            <a:ext cx="436680" cy="39204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 flipV="1">
            <a:off x="3773520" y="2428560"/>
            <a:ext cx="434880" cy="39204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 flipV="1">
            <a:off x="3338640" y="2428560"/>
            <a:ext cx="434880" cy="39204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5079960" y="2428560"/>
            <a:ext cx="434880" cy="392040"/>
          </a:xfrm>
          <a:prstGeom prst="line">
            <a:avLst/>
          </a:prstGeom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1" name="PowerPlant" descr=""/>
          <p:cNvPicPr/>
          <p:nvPr/>
        </p:nvPicPr>
        <p:blipFill>
          <a:blip r:embed="rId36"/>
          <a:stretch/>
        </p:blipFill>
        <p:spPr>
          <a:xfrm>
            <a:off x="3094200" y="1643040"/>
            <a:ext cx="461880" cy="46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2" name="PowerPlant" descr=""/>
          <p:cNvPicPr/>
          <p:nvPr/>
        </p:nvPicPr>
        <p:blipFill>
          <a:blip r:embed="rId37"/>
          <a:stretch/>
        </p:blipFill>
        <p:spPr>
          <a:xfrm>
            <a:off x="3556080" y="1643040"/>
            <a:ext cx="461880" cy="46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3" name="PowerPlant" descr=""/>
          <p:cNvPicPr/>
          <p:nvPr/>
        </p:nvPicPr>
        <p:blipFill>
          <a:blip r:embed="rId38"/>
          <a:stretch/>
        </p:blipFill>
        <p:spPr>
          <a:xfrm>
            <a:off x="4037040" y="1643040"/>
            <a:ext cx="461880" cy="46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4" name="PowerPlant" descr=""/>
          <p:cNvPicPr/>
          <p:nvPr/>
        </p:nvPicPr>
        <p:blipFill>
          <a:blip r:embed="rId39"/>
          <a:stretch/>
        </p:blipFill>
        <p:spPr>
          <a:xfrm>
            <a:off x="4498920" y="1643040"/>
            <a:ext cx="463680" cy="465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5" name="PowerPlant" descr=""/>
          <p:cNvPicPr/>
          <p:nvPr/>
        </p:nvPicPr>
        <p:blipFill>
          <a:blip r:embed="rId40"/>
          <a:stretch/>
        </p:blipFill>
        <p:spPr>
          <a:xfrm>
            <a:off x="5006880" y="1643040"/>
            <a:ext cx="463680" cy="46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6" name=""/>
          <p:cNvSpPr/>
          <p:nvPr/>
        </p:nvSpPr>
        <p:spPr>
          <a:xfrm flipV="1">
            <a:off x="5006880" y="1642680"/>
            <a:ext cx="507960" cy="428760"/>
          </a:xfrm>
          <a:prstGeom prst="line">
            <a:avLst/>
          </a:prstGeom>
          <a:ln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 flipV="1">
            <a:off x="3773520" y="3499920"/>
            <a:ext cx="290520" cy="236520"/>
          </a:xfrm>
          <a:prstGeom prst="line">
            <a:avLst/>
          </a:prstGeom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8" name="" descr=""/>
          <p:cNvPicPr/>
          <p:nvPr/>
        </p:nvPicPr>
        <p:blipFill>
          <a:blip r:embed="rId41"/>
          <a:stretch/>
        </p:blipFill>
        <p:spPr>
          <a:xfrm>
            <a:off x="3192480" y="3929040"/>
            <a:ext cx="43668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9" name="" descr=""/>
          <p:cNvPicPr/>
          <p:nvPr/>
        </p:nvPicPr>
        <p:blipFill>
          <a:blip r:embed="rId42"/>
          <a:stretch/>
        </p:blipFill>
        <p:spPr>
          <a:xfrm>
            <a:off x="3700440" y="3929040"/>
            <a:ext cx="43668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0" name="" descr=""/>
          <p:cNvPicPr/>
          <p:nvPr/>
        </p:nvPicPr>
        <p:blipFill>
          <a:blip r:embed="rId43"/>
          <a:stretch/>
        </p:blipFill>
        <p:spPr>
          <a:xfrm>
            <a:off x="4208400" y="3929040"/>
            <a:ext cx="43668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1" name="" descr=""/>
          <p:cNvPicPr/>
          <p:nvPr/>
        </p:nvPicPr>
        <p:blipFill>
          <a:blip r:embed="rId44"/>
          <a:stretch/>
        </p:blipFill>
        <p:spPr>
          <a:xfrm>
            <a:off x="4716360" y="3929040"/>
            <a:ext cx="436680" cy="428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2" name="" descr=""/>
          <p:cNvPicPr/>
          <p:nvPr/>
        </p:nvPicPr>
        <p:blipFill>
          <a:blip r:embed="rId45"/>
          <a:stretch/>
        </p:blipFill>
        <p:spPr>
          <a:xfrm>
            <a:off x="5224320" y="3929040"/>
            <a:ext cx="436680" cy="428760"/>
          </a:xfrm>
          <a:prstGeom prst="rect">
            <a:avLst/>
          </a:prstGeom>
          <a:noFill/>
          <a:ln w="0">
            <a:noFill/>
          </a:ln>
        </p:spPr>
      </p:pic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"/>
          <p:cNvSpPr/>
          <p:nvPr/>
        </p:nvSpPr>
        <p:spPr>
          <a:xfrm>
            <a:off x="-304920" y="2209680"/>
            <a:ext cx="7097760" cy="38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82680" indent="-38268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1022400"/>
                <a:tab algn="l" pos="2044800"/>
                <a:tab algn="l" pos="3067200"/>
                <a:tab algn="l" pos="4089240"/>
                <a:tab algn="l" pos="5111640"/>
                <a:tab algn="l" pos="6134040"/>
                <a:tab algn="l" pos="7156440"/>
                <a:tab algn="l" pos="8178840"/>
                <a:tab algn="l" pos="9201240"/>
                <a:tab algn="l" pos="102236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-228600" y="2209680"/>
            <a:ext cx="7097760" cy="105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1022400"/>
                <a:tab algn="l" pos="2044800"/>
                <a:tab algn="l" pos="3067200"/>
                <a:tab algn="l" pos="4089240"/>
                <a:tab algn="l" pos="5111640"/>
                <a:tab algn="l" pos="6134040"/>
                <a:tab algn="l" pos="7156440"/>
                <a:tab algn="l" pos="8178840"/>
                <a:tab algn="l" pos="9201240"/>
                <a:tab algn="l" pos="102236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828800" y="6362640"/>
            <a:ext cx="52578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828800" y="380880"/>
            <a:ext cx="5715000" cy="5029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5556240" y="4110120"/>
            <a:ext cx="12492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362320" y="990720"/>
            <a:ext cx="1892160" cy="10540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5105520" y="1219320"/>
            <a:ext cx="1709640" cy="30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STAKEHOLDERS 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701080" y="1066680"/>
            <a:ext cx="131184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INDEPENDENT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BOARD OF TRUSTEES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239920" y="2711520"/>
            <a:ext cx="2270160" cy="12808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2945880" y="2895480"/>
            <a:ext cx="8280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NERC STAFF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3276720" y="5562720"/>
            <a:ext cx="3047760" cy="609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2133720" y="533520"/>
            <a:ext cx="5029200" cy="380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2438280" y="533520"/>
            <a:ext cx="472464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cc99"/>
                </a:solidFill>
                <a:effectLst/>
                <a:uFillTx/>
                <a:latin typeface="Lucida Sans Unicode"/>
              </a:rPr>
              <a:t>NERC - TODAY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6477120" y="6248520"/>
            <a:ext cx="93348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(DRAFT: 4/15/98)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800600" y="4038480"/>
            <a:ext cx="806400" cy="44460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529320" y="4040280"/>
            <a:ext cx="730440" cy="4348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694480" y="4040280"/>
            <a:ext cx="765000" cy="43956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724280" y="4114800"/>
            <a:ext cx="84780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PLANNING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659200" y="4110120"/>
            <a:ext cx="80712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OPERATING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6494400" y="4040280"/>
            <a:ext cx="80712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ENERGY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MARKET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 flipH="1">
            <a:off x="4495320" y="3200400"/>
            <a:ext cx="68580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H="1">
            <a:off x="4495320" y="5943600"/>
            <a:ext cx="62244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529080" y="5638680"/>
            <a:ext cx="58428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9933"/>
                </a:solidFill>
                <a:effectLst/>
                <a:uFillTx/>
                <a:latin typeface="Lucida Sans Unicode"/>
              </a:rPr>
              <a:t>Direction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505040" y="5638680"/>
            <a:ext cx="4878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Lucida Sans Unicode"/>
              </a:rPr>
              <a:t>Advice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 flipH="1">
            <a:off x="3190680" y="4884840"/>
            <a:ext cx="375588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5208480" y="4532400"/>
            <a:ext cx="0" cy="33660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6111720" y="4532400"/>
            <a:ext cx="0" cy="33336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6946920" y="4532400"/>
            <a:ext cx="0" cy="3236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5214960" y="2009880"/>
            <a:ext cx="96840" cy="135000"/>
          </a:xfrm>
          <a:custGeom>
            <a:avLst/>
            <a:gdLst/>
            <a:ahLst/>
            <a:rect l="l" t="t" r="r" b="b"/>
            <a:pathLst>
              <a:path w="67" h="92">
                <a:moveTo>
                  <a:pt x="66" y="91"/>
                </a:moveTo>
                <a:lnTo>
                  <a:pt x="33" y="0"/>
                </a:lnTo>
                <a:lnTo>
                  <a:pt x="0" y="91"/>
                </a:lnTo>
                <a:lnTo>
                  <a:pt x="66" y="91"/>
                </a:lnTo>
              </a:path>
            </a:pathLst>
          </a:custGeom>
          <a:solidFill>
            <a:srgbClr val="000000"/>
          </a:solidFill>
          <a:ln cap="rnd" w="255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 flipV="1">
            <a:off x="5257800" y="2133720"/>
            <a:ext cx="0" cy="91440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200400" y="4038480"/>
            <a:ext cx="0" cy="8384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2346480" y="3225960"/>
            <a:ext cx="2087280" cy="18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7520" bIns="47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Lucida Sans Unicode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876920" y="1066680"/>
            <a:ext cx="2133360" cy="9144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257800" y="3352680"/>
            <a:ext cx="0" cy="7160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334120" y="3200400"/>
            <a:ext cx="761760" cy="83808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410080" y="3124080"/>
            <a:ext cx="1600200" cy="91440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191120" y="1981080"/>
            <a:ext cx="990360" cy="114300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4267080" y="1523880"/>
            <a:ext cx="60984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H="1">
            <a:off x="5409720" y="5943600"/>
            <a:ext cx="622440" cy="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H="1">
            <a:off x="3505320" y="5943600"/>
            <a:ext cx="622080" cy="0"/>
          </a:xfrm>
          <a:prstGeom prst="line">
            <a:avLst/>
          </a:prstGeom>
          <a:ln w="25560">
            <a:solidFill>
              <a:srgbClr val="00ff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5429520" y="5638680"/>
            <a:ext cx="583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Lucida Sans Unicode"/>
              </a:rPr>
              <a:t>Approval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 flipV="1">
            <a:off x="3962520" y="2057040"/>
            <a:ext cx="0" cy="609480"/>
          </a:xfrm>
          <a:prstGeom prst="line">
            <a:avLst/>
          </a:prstGeom>
          <a:ln w="25560">
            <a:solidFill>
              <a:srgbClr val="00ff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5258160" y="4978440"/>
            <a:ext cx="7963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Standards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 flipH="1" flipV="1">
            <a:off x="5334120" y="4419360"/>
            <a:ext cx="164880" cy="53316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5257800" y="4952880"/>
            <a:ext cx="765000" cy="38124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 flipV="1">
            <a:off x="5803920" y="4419360"/>
            <a:ext cx="139680" cy="53316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H="1">
            <a:off x="5105520" y="3048120"/>
            <a:ext cx="304560" cy="30456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 flipV="1">
            <a:off x="3276720" y="2057040"/>
            <a:ext cx="0" cy="60948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267080" y="1676520"/>
            <a:ext cx="1600200" cy="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stealth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 flipH="1">
            <a:off x="6019920" y="5181480"/>
            <a:ext cx="1371600" cy="0"/>
          </a:xfrm>
          <a:prstGeom prst="line">
            <a:avLst/>
          </a:prstGeom>
          <a:ln w="25560">
            <a:solidFill>
              <a:srgbClr val="ff0000"/>
            </a:solidFill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391520" y="2743200"/>
            <a:ext cx="0" cy="24382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 flipV="1">
            <a:off x="6019920" y="4495680"/>
            <a:ext cx="609480" cy="609840"/>
          </a:xfrm>
          <a:prstGeom prst="line">
            <a:avLst/>
          </a:prstGeom>
          <a:ln w="25560">
            <a:solidFill>
              <a:srgbClr val="ff0000"/>
            </a:solidFill>
            <a:prstDash val="sysDot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867280" y="1676520"/>
            <a:ext cx="1524240" cy="106668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 flipH="1" flipV="1">
            <a:off x="3886200" y="3962520"/>
            <a:ext cx="1371600" cy="1218960"/>
          </a:xfrm>
          <a:prstGeom prst="line">
            <a:avLst/>
          </a:prstGeom>
          <a:ln w="25560">
            <a:solidFill>
              <a:srgbClr val="ff0000"/>
            </a:solidFill>
            <a:prstDash val="sysDot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"/>
          <p:cNvSpPr/>
          <p:nvPr/>
        </p:nvSpPr>
        <p:spPr>
          <a:xfrm>
            <a:off x="-304920" y="2209680"/>
            <a:ext cx="7097760" cy="38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normAutofit/>
          </a:bodyPr>
          <a:p>
            <a:pPr marL="382680" indent="-382680">
              <a:spcBef>
                <a:spcPts val="850"/>
              </a:spcBef>
              <a:buClr>
                <a:srgbClr val="000000"/>
              </a:buClr>
              <a:buFont typeface="Times New Roman"/>
              <a:buChar char="•"/>
              <a:tabLst>
                <a:tab algn="l" pos="1022400"/>
                <a:tab algn="l" pos="2044800"/>
                <a:tab algn="l" pos="3067200"/>
                <a:tab algn="l" pos="4089240"/>
                <a:tab algn="l" pos="5111640"/>
                <a:tab algn="l" pos="6134040"/>
                <a:tab algn="l" pos="7156440"/>
                <a:tab algn="l" pos="8178840"/>
                <a:tab algn="l" pos="9201240"/>
                <a:tab algn="l" pos="102236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-228600" y="2209680"/>
            <a:ext cx="7097760" cy="105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tabLst>
                <a:tab algn="l" pos="0"/>
                <a:tab algn="l" pos="1022400"/>
                <a:tab algn="l" pos="2044800"/>
                <a:tab algn="l" pos="3067200"/>
                <a:tab algn="l" pos="4089240"/>
                <a:tab algn="l" pos="5111640"/>
                <a:tab algn="l" pos="6134040"/>
                <a:tab algn="l" pos="7156440"/>
                <a:tab algn="l" pos="8178840"/>
                <a:tab algn="l" pos="9201240"/>
                <a:tab algn="l" pos="1022364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828800" y="6362640"/>
            <a:ext cx="5257800" cy="33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828800" y="380880"/>
            <a:ext cx="6629400" cy="502920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556240" y="4110120"/>
            <a:ext cx="1249200" cy="20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362320" y="990720"/>
            <a:ext cx="1892160" cy="10540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105520" y="1219320"/>
            <a:ext cx="1709640" cy="30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STAKEHOLDERS 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2701080" y="1066680"/>
            <a:ext cx="131184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INDEPENDENT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BOARD OF TRUSTEES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2239920" y="2711520"/>
            <a:ext cx="2270160" cy="12808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2945880" y="2895480"/>
            <a:ext cx="8280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NERC STAFF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3276720" y="5562720"/>
            <a:ext cx="3047760" cy="6094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2133720" y="533520"/>
            <a:ext cx="5029200" cy="3808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2438280" y="533520"/>
            <a:ext cx="4724640" cy="39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cc99"/>
                </a:solidFill>
                <a:effectLst/>
                <a:uFillTx/>
                <a:latin typeface="Lucida Sans Unicode"/>
              </a:rPr>
              <a:t>NERC - One Option - Not Final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6477120" y="6248520"/>
            <a:ext cx="933480" cy="33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(DRAFT: 4/15/98)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4800600" y="4038480"/>
            <a:ext cx="806400" cy="44460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2" name=""/>
          <p:cNvSpPr/>
          <p:nvPr/>
        </p:nvSpPr>
        <p:spPr>
          <a:xfrm>
            <a:off x="6529320" y="4040280"/>
            <a:ext cx="730440" cy="4348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5694480" y="4040280"/>
            <a:ext cx="765000" cy="43956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4724280" y="4114800"/>
            <a:ext cx="84780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PLANNING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5659200" y="4110120"/>
            <a:ext cx="807120" cy="33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OPERATING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6494400" y="4040280"/>
            <a:ext cx="807120" cy="46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6840" rIns="96840" tIns="47520" bIns="4752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ENERGY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MARKET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 flipH="1">
            <a:off x="4495320" y="3200400"/>
            <a:ext cx="38124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 flipH="1">
            <a:off x="4495320" y="5943600"/>
            <a:ext cx="62244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529080" y="5638680"/>
            <a:ext cx="58428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9933"/>
                </a:solidFill>
                <a:effectLst/>
                <a:uFillTx/>
                <a:latin typeface="Lucida Sans Unicode"/>
              </a:rPr>
              <a:t>Direction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4505040" y="5638680"/>
            <a:ext cx="487800" cy="21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Lucida Sans Unicode"/>
              </a:rPr>
              <a:t>Advice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 flipH="1">
            <a:off x="3190680" y="4884840"/>
            <a:ext cx="375588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5208480" y="4532400"/>
            <a:ext cx="0" cy="33660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111720" y="4532400"/>
            <a:ext cx="0" cy="33336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6946920" y="4532400"/>
            <a:ext cx="0" cy="3236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3200400" y="4038480"/>
            <a:ext cx="0" cy="83844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2346480" y="3225960"/>
            <a:ext cx="2087280" cy="18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6840" rIns="96840" tIns="47520" bIns="4752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60480"/>
                <a:tab algn="l" pos="1920960"/>
                <a:tab algn="l" pos="2881440"/>
                <a:tab algn="l" pos="3841920"/>
                <a:tab algn="l" pos="4802040"/>
                <a:tab algn="l" pos="5762520"/>
                <a:tab algn="l" pos="6723000"/>
                <a:tab algn="l" pos="7683480"/>
                <a:tab algn="l" pos="8643960"/>
                <a:tab algn="l" pos="9604440"/>
                <a:tab algn="l" pos="1056492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Lucida Sans Unicode"/>
              </a:rPr>
              <a:t>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4876920" y="1066680"/>
            <a:ext cx="2133360" cy="914400"/>
          </a:xfrm>
          <a:prstGeom prst="roundRect">
            <a:avLst>
              <a:gd name="adj" fmla="val 1666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191120" y="1981080"/>
            <a:ext cx="685800" cy="53352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4267080" y="1523880"/>
            <a:ext cx="609840" cy="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 flipH="1">
            <a:off x="5409720" y="5943600"/>
            <a:ext cx="622440" cy="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 flipH="1">
            <a:off x="3505320" y="5943600"/>
            <a:ext cx="622080" cy="0"/>
          </a:xfrm>
          <a:prstGeom prst="line">
            <a:avLst/>
          </a:prstGeom>
          <a:ln w="25560">
            <a:solidFill>
              <a:srgbClr val="00ff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429520" y="5638680"/>
            <a:ext cx="5835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ff0000"/>
                </a:solidFill>
                <a:effectLst/>
                <a:uFillTx/>
                <a:latin typeface="Lucida Sans Unicode"/>
              </a:rPr>
              <a:t>Approval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 flipV="1">
            <a:off x="3962520" y="2057040"/>
            <a:ext cx="0" cy="609480"/>
          </a:xfrm>
          <a:prstGeom prst="line">
            <a:avLst/>
          </a:prstGeom>
          <a:ln w="25560">
            <a:solidFill>
              <a:srgbClr val="00ff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7391520" y="2768760"/>
            <a:ext cx="7963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Standards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7391520" y="2743200"/>
            <a:ext cx="765000" cy="380880"/>
          </a:xfrm>
          <a:prstGeom prst="roundRect">
            <a:avLst>
              <a:gd name="adj" fmla="val 16667"/>
            </a:avLst>
          </a:prstGeom>
          <a:noFill/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 flipH="1">
            <a:off x="7086240" y="2895480"/>
            <a:ext cx="304920" cy="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 flipV="1">
            <a:off x="3276720" y="2057040"/>
            <a:ext cx="0" cy="60948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6019920" y="3429000"/>
            <a:ext cx="0" cy="60948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6781680" y="3429000"/>
            <a:ext cx="0" cy="60948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 flipV="1">
            <a:off x="5257800" y="1981080"/>
            <a:ext cx="0" cy="45720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257800" y="3429000"/>
            <a:ext cx="0" cy="609480"/>
          </a:xfrm>
          <a:prstGeom prst="line">
            <a:avLst/>
          </a:prstGeom>
          <a:ln w="25560">
            <a:solidFill>
              <a:srgbClr val="000000"/>
            </a:solidFill>
            <a:prstDash val="sysDot"/>
            <a:miter/>
            <a:headEnd len="med" type="stealth" w="med"/>
            <a:tail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" name=""/>
          <p:cNvSpPr/>
          <p:nvPr/>
        </p:nvSpPr>
        <p:spPr>
          <a:xfrm>
            <a:off x="4876920" y="2438280"/>
            <a:ext cx="2209680" cy="990720"/>
          </a:xfrm>
          <a:prstGeom prst="roundRect">
            <a:avLst>
              <a:gd name="adj" fmla="val 16667"/>
            </a:avLst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4966560" y="2666880"/>
            <a:ext cx="2007720" cy="70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SECTOR REPRESENTATION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none">
                <a:solidFill>
                  <a:srgbClr val="3333cc"/>
                </a:solidFill>
                <a:effectLst/>
                <a:uFillTx/>
                <a:latin typeface="Lucida Sans Unicode"/>
              </a:rPr>
              <a:t>           </a:t>
            </a: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(Option - may reconstitute Standing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800" strike="noStrike" u="sng">
                <a:solidFill>
                  <a:srgbClr val="3333cc"/>
                </a:solidFill>
                <a:effectLst/>
                <a:uFillTx/>
                <a:latin typeface="Lucida Sans Unicode"/>
              </a:rPr>
              <a:t>Committees to Sector representation)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 flipH="1" flipV="1">
            <a:off x="5867280" y="1676160"/>
            <a:ext cx="1905120" cy="533160"/>
          </a:xfrm>
          <a:prstGeom prst="line">
            <a:avLst/>
          </a:prstGeom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 flipV="1">
            <a:off x="7772400" y="2209680"/>
            <a:ext cx="0" cy="53352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6" name=""/>
          <p:cNvSpPr/>
          <p:nvPr/>
        </p:nvSpPr>
        <p:spPr>
          <a:xfrm>
            <a:off x="4267080" y="1676520"/>
            <a:ext cx="1600200" cy="0"/>
          </a:xfrm>
          <a:prstGeom prst="line">
            <a:avLst/>
          </a:prstGeom>
          <a:ln w="25560">
            <a:solidFill>
              <a:srgbClr val="ff0000"/>
            </a:solidFill>
            <a:miter/>
            <a:headEnd len="med" type="stealth" w="med"/>
            <a:tailEnd len="med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2001-10-24T11:45:21Z</dcterms:created>
  <dc:creator>User</dc:creator>
  <dc:description/>
  <dc:language>en-US</dc:language>
  <cp:lastModifiedBy>User</cp:lastModifiedBy>
  <dcterms:modified xsi:type="dcterms:W3CDTF">2001-10-24T13:13:34Z</dcterms:modified>
  <cp:revision>4</cp:revision>
  <dc:subject/>
  <dc:title>No Slide Title</dc:title>
</cp:coreProperties>
</file>