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embeddings/oleObject3.xlsx" ContentType="application/vnd.openxmlformats-officedocument.spreadsheetml.shee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cc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cc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cc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cc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wmf"/><Relationship Id="rId5" Type="http://schemas.openxmlformats.org/officeDocument/2006/relationships/slideLayout" Target="../slideLayouts/slideLayout1.xml"/><Relationship Id="rId6" Type="http://schemas.openxmlformats.org/officeDocument/2006/relationships/slideLayout" Target="../slideLayouts/slideLayout2.xml"/><Relationship Id="rId7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cc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cc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cc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cc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cc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cc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F5BFB17-8720-4DA4-A8B3-4D11BB46EC88}" type="slidenum">
              <a:rPr b="0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r>
              <a:rPr b="0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fld id="{436D07A1-E290-4DB4-B43F-B37DFDEB4137}" type="slidenum">
              <a:rPr b="0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" name="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4" name="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5" name=""/>
              <p:cNvGrpSpPr/>
              <p:nvPr/>
            </p:nvGrpSpPr>
            <p:grpSpPr>
              <a:xfrm>
                <a:off x="0" y="304920"/>
                <a:ext cx="9144000" cy="6400800"/>
                <a:chOff x="0" y="304920"/>
                <a:chExt cx="9144000" cy="6400800"/>
              </a:xfrm>
            </p:grpSpPr>
            <p:sp>
              <p:nvSpPr>
                <p:cNvPr id="6" name=""/>
                <p:cNvSpPr/>
                <p:nvPr/>
              </p:nvSpPr>
              <p:spPr>
                <a:xfrm>
                  <a:off x="0" y="304920"/>
                  <a:ext cx="9144000" cy="0"/>
                </a:xfrm>
                <a:prstGeom prst="line">
                  <a:avLst/>
                </a:prstGeom>
                <a:ln w="9360">
                  <a:solidFill>
                    <a:srgbClr val="b2b2b2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" name=""/>
                <p:cNvSpPr/>
                <p:nvPr/>
              </p:nvSpPr>
              <p:spPr>
                <a:xfrm>
                  <a:off x="0" y="609480"/>
                  <a:ext cx="9144000" cy="0"/>
                </a:xfrm>
                <a:prstGeom prst="line">
                  <a:avLst/>
                </a:prstGeom>
                <a:ln w="9360">
                  <a:solidFill>
                    <a:srgbClr val="b2b2b2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" name=""/>
                <p:cNvSpPr/>
                <p:nvPr/>
              </p:nvSpPr>
              <p:spPr>
                <a:xfrm>
                  <a:off x="0" y="914400"/>
                  <a:ext cx="9144000" cy="0"/>
                </a:xfrm>
                <a:prstGeom prst="line">
                  <a:avLst/>
                </a:prstGeom>
                <a:ln w="9360">
                  <a:solidFill>
                    <a:srgbClr val="b2b2b2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9" name=""/>
                <p:cNvSpPr/>
                <p:nvPr/>
              </p:nvSpPr>
              <p:spPr>
                <a:xfrm>
                  <a:off x="0" y="1219320"/>
                  <a:ext cx="9144000" cy="0"/>
                </a:xfrm>
                <a:prstGeom prst="line">
                  <a:avLst/>
                </a:prstGeom>
                <a:ln w="9360">
                  <a:solidFill>
                    <a:srgbClr val="b2b2b2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" name=""/>
                <p:cNvSpPr/>
                <p:nvPr/>
              </p:nvSpPr>
              <p:spPr>
                <a:xfrm>
                  <a:off x="0" y="1523880"/>
                  <a:ext cx="9144000" cy="0"/>
                </a:xfrm>
                <a:prstGeom prst="line">
                  <a:avLst/>
                </a:prstGeom>
                <a:ln w="9360">
                  <a:solidFill>
                    <a:srgbClr val="b2b2b2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" name=""/>
                <p:cNvSpPr/>
                <p:nvPr/>
              </p:nvSpPr>
              <p:spPr>
                <a:xfrm>
                  <a:off x="0" y="1828800"/>
                  <a:ext cx="9144000" cy="0"/>
                </a:xfrm>
                <a:prstGeom prst="line">
                  <a:avLst/>
                </a:prstGeom>
                <a:ln w="9360">
                  <a:solidFill>
                    <a:srgbClr val="b2b2b2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" name=""/>
                <p:cNvSpPr/>
                <p:nvPr/>
              </p:nvSpPr>
              <p:spPr>
                <a:xfrm>
                  <a:off x="0" y="2133720"/>
                  <a:ext cx="9144000" cy="0"/>
                </a:xfrm>
                <a:prstGeom prst="line">
                  <a:avLst/>
                </a:prstGeom>
                <a:ln w="9360">
                  <a:solidFill>
                    <a:srgbClr val="b2b2b2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" name=""/>
                <p:cNvSpPr/>
                <p:nvPr/>
              </p:nvSpPr>
              <p:spPr>
                <a:xfrm>
                  <a:off x="0" y="2438280"/>
                  <a:ext cx="9144000" cy="0"/>
                </a:xfrm>
                <a:prstGeom prst="line">
                  <a:avLst/>
                </a:prstGeom>
                <a:ln w="9360">
                  <a:solidFill>
                    <a:srgbClr val="b2b2b2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" name=""/>
                <p:cNvSpPr/>
                <p:nvPr/>
              </p:nvSpPr>
              <p:spPr>
                <a:xfrm>
                  <a:off x="0" y="2743200"/>
                  <a:ext cx="9144000" cy="0"/>
                </a:xfrm>
                <a:prstGeom prst="line">
                  <a:avLst/>
                </a:prstGeom>
                <a:ln w="9360">
                  <a:solidFill>
                    <a:srgbClr val="b2b2b2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" name=""/>
                <p:cNvSpPr/>
                <p:nvPr/>
              </p:nvSpPr>
              <p:spPr>
                <a:xfrm>
                  <a:off x="0" y="3048120"/>
                  <a:ext cx="9144000" cy="0"/>
                </a:xfrm>
                <a:prstGeom prst="line">
                  <a:avLst/>
                </a:prstGeom>
                <a:ln w="9360">
                  <a:solidFill>
                    <a:srgbClr val="b2b2b2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" name=""/>
                <p:cNvSpPr/>
                <p:nvPr/>
              </p:nvSpPr>
              <p:spPr>
                <a:xfrm>
                  <a:off x="0" y="3352680"/>
                  <a:ext cx="9144000" cy="0"/>
                </a:xfrm>
                <a:prstGeom prst="line">
                  <a:avLst/>
                </a:prstGeom>
                <a:ln w="9360">
                  <a:solidFill>
                    <a:srgbClr val="b2b2b2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" name=""/>
                <p:cNvSpPr/>
                <p:nvPr/>
              </p:nvSpPr>
              <p:spPr>
                <a:xfrm>
                  <a:off x="0" y="3657600"/>
                  <a:ext cx="9144000" cy="0"/>
                </a:xfrm>
                <a:prstGeom prst="line">
                  <a:avLst/>
                </a:prstGeom>
                <a:ln w="9360">
                  <a:solidFill>
                    <a:srgbClr val="b2b2b2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" name=""/>
                <p:cNvSpPr/>
                <p:nvPr/>
              </p:nvSpPr>
              <p:spPr>
                <a:xfrm>
                  <a:off x="0" y="3962520"/>
                  <a:ext cx="9144000" cy="0"/>
                </a:xfrm>
                <a:prstGeom prst="line">
                  <a:avLst/>
                </a:prstGeom>
                <a:ln w="9360">
                  <a:solidFill>
                    <a:srgbClr val="b2b2b2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" name=""/>
                <p:cNvSpPr/>
                <p:nvPr/>
              </p:nvSpPr>
              <p:spPr>
                <a:xfrm>
                  <a:off x="0" y="4267080"/>
                  <a:ext cx="9144000" cy="0"/>
                </a:xfrm>
                <a:prstGeom prst="line">
                  <a:avLst/>
                </a:prstGeom>
                <a:ln w="9360">
                  <a:solidFill>
                    <a:srgbClr val="b2b2b2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" name=""/>
                <p:cNvSpPr/>
                <p:nvPr/>
              </p:nvSpPr>
              <p:spPr>
                <a:xfrm>
                  <a:off x="0" y="4572000"/>
                  <a:ext cx="9144000" cy="0"/>
                </a:xfrm>
                <a:prstGeom prst="line">
                  <a:avLst/>
                </a:prstGeom>
                <a:ln w="9360">
                  <a:solidFill>
                    <a:srgbClr val="b2b2b2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" name=""/>
                <p:cNvSpPr/>
                <p:nvPr/>
              </p:nvSpPr>
              <p:spPr>
                <a:xfrm>
                  <a:off x="0" y="4876920"/>
                  <a:ext cx="9144000" cy="0"/>
                </a:xfrm>
                <a:prstGeom prst="line">
                  <a:avLst/>
                </a:prstGeom>
                <a:ln w="9360">
                  <a:solidFill>
                    <a:srgbClr val="b2b2b2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" name=""/>
                <p:cNvSpPr/>
                <p:nvPr/>
              </p:nvSpPr>
              <p:spPr>
                <a:xfrm>
                  <a:off x="0" y="5181480"/>
                  <a:ext cx="9144000" cy="0"/>
                </a:xfrm>
                <a:prstGeom prst="line">
                  <a:avLst/>
                </a:prstGeom>
                <a:ln w="9360">
                  <a:solidFill>
                    <a:srgbClr val="b2b2b2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" name=""/>
                <p:cNvSpPr/>
                <p:nvPr/>
              </p:nvSpPr>
              <p:spPr>
                <a:xfrm>
                  <a:off x="0" y="5486400"/>
                  <a:ext cx="9144000" cy="0"/>
                </a:xfrm>
                <a:prstGeom prst="line">
                  <a:avLst/>
                </a:prstGeom>
                <a:ln w="9360">
                  <a:solidFill>
                    <a:srgbClr val="b2b2b2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" name=""/>
                <p:cNvSpPr/>
                <p:nvPr/>
              </p:nvSpPr>
              <p:spPr>
                <a:xfrm>
                  <a:off x="0" y="5791320"/>
                  <a:ext cx="9144000" cy="0"/>
                </a:xfrm>
                <a:prstGeom prst="line">
                  <a:avLst/>
                </a:prstGeom>
                <a:ln w="9360">
                  <a:solidFill>
                    <a:srgbClr val="b2b2b2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" name=""/>
                <p:cNvSpPr/>
                <p:nvPr/>
              </p:nvSpPr>
              <p:spPr>
                <a:xfrm>
                  <a:off x="0" y="6095880"/>
                  <a:ext cx="9144000" cy="0"/>
                </a:xfrm>
                <a:prstGeom prst="line">
                  <a:avLst/>
                </a:prstGeom>
                <a:ln w="9360">
                  <a:solidFill>
                    <a:srgbClr val="b2b2b2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" name=""/>
                <p:cNvSpPr/>
                <p:nvPr/>
              </p:nvSpPr>
              <p:spPr>
                <a:xfrm>
                  <a:off x="0" y="6400800"/>
                  <a:ext cx="9144000" cy="0"/>
                </a:xfrm>
                <a:prstGeom prst="line">
                  <a:avLst/>
                </a:prstGeom>
                <a:ln w="9360">
                  <a:solidFill>
                    <a:srgbClr val="b2b2b2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" name=""/>
                <p:cNvSpPr/>
                <p:nvPr/>
              </p:nvSpPr>
              <p:spPr>
                <a:xfrm>
                  <a:off x="0" y="6705720"/>
                  <a:ext cx="9144000" cy="0"/>
                </a:xfrm>
                <a:prstGeom prst="line">
                  <a:avLst/>
                </a:prstGeom>
                <a:ln w="9360">
                  <a:solidFill>
                    <a:srgbClr val="b2b2b2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28" name=""/>
              <p:cNvGrpSpPr/>
              <p:nvPr/>
            </p:nvGrpSpPr>
            <p:grpSpPr>
              <a:xfrm>
                <a:off x="304920" y="0"/>
                <a:ext cx="8534160" cy="6858000"/>
                <a:chOff x="304920" y="0"/>
                <a:chExt cx="8534160" cy="6858000"/>
              </a:xfrm>
            </p:grpSpPr>
            <p:sp>
              <p:nvSpPr>
                <p:cNvPr id="29" name=""/>
                <p:cNvSpPr/>
                <p:nvPr/>
              </p:nvSpPr>
              <p:spPr>
                <a:xfrm>
                  <a:off x="3049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b2b2b2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" name=""/>
                <p:cNvSpPr/>
                <p:nvPr/>
              </p:nvSpPr>
              <p:spPr>
                <a:xfrm>
                  <a:off x="6094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b2b2b2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" name=""/>
                <p:cNvSpPr/>
                <p:nvPr/>
              </p:nvSpPr>
              <p:spPr>
                <a:xfrm>
                  <a:off x="9144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b2b2b2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2" name=""/>
                <p:cNvSpPr/>
                <p:nvPr/>
              </p:nvSpPr>
              <p:spPr>
                <a:xfrm>
                  <a:off x="12193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b2b2b2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" name=""/>
                <p:cNvSpPr/>
                <p:nvPr/>
              </p:nvSpPr>
              <p:spPr>
                <a:xfrm>
                  <a:off x="15238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b2b2b2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4" name=""/>
                <p:cNvSpPr/>
                <p:nvPr/>
              </p:nvSpPr>
              <p:spPr>
                <a:xfrm>
                  <a:off x="18288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b2b2b2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5" name=""/>
                <p:cNvSpPr/>
                <p:nvPr/>
              </p:nvSpPr>
              <p:spPr>
                <a:xfrm>
                  <a:off x="21337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b2b2b2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6" name=""/>
                <p:cNvSpPr/>
                <p:nvPr/>
              </p:nvSpPr>
              <p:spPr>
                <a:xfrm>
                  <a:off x="24382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b2b2b2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7" name=""/>
                <p:cNvSpPr/>
                <p:nvPr/>
              </p:nvSpPr>
              <p:spPr>
                <a:xfrm>
                  <a:off x="27432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b2b2b2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8" name=""/>
                <p:cNvSpPr/>
                <p:nvPr/>
              </p:nvSpPr>
              <p:spPr>
                <a:xfrm>
                  <a:off x="30481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b2b2b2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9" name=""/>
                <p:cNvSpPr/>
                <p:nvPr/>
              </p:nvSpPr>
              <p:spPr>
                <a:xfrm>
                  <a:off x="33526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b2b2b2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0" name=""/>
                <p:cNvSpPr/>
                <p:nvPr/>
              </p:nvSpPr>
              <p:spPr>
                <a:xfrm>
                  <a:off x="36576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b2b2b2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1" name=""/>
                <p:cNvSpPr/>
                <p:nvPr/>
              </p:nvSpPr>
              <p:spPr>
                <a:xfrm>
                  <a:off x="39625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b2b2b2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2" name=""/>
                <p:cNvSpPr/>
                <p:nvPr/>
              </p:nvSpPr>
              <p:spPr>
                <a:xfrm>
                  <a:off x="42670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b2b2b2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3" name=""/>
                <p:cNvSpPr/>
                <p:nvPr/>
              </p:nvSpPr>
              <p:spPr>
                <a:xfrm>
                  <a:off x="45720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b2b2b2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4" name=""/>
                <p:cNvSpPr/>
                <p:nvPr/>
              </p:nvSpPr>
              <p:spPr>
                <a:xfrm>
                  <a:off x="48769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b2b2b2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5" name=""/>
                <p:cNvSpPr/>
                <p:nvPr/>
              </p:nvSpPr>
              <p:spPr>
                <a:xfrm>
                  <a:off x="51814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b2b2b2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6" name=""/>
                <p:cNvSpPr/>
                <p:nvPr/>
              </p:nvSpPr>
              <p:spPr>
                <a:xfrm>
                  <a:off x="54864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b2b2b2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7" name=""/>
                <p:cNvSpPr/>
                <p:nvPr/>
              </p:nvSpPr>
              <p:spPr>
                <a:xfrm>
                  <a:off x="57913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b2b2b2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8" name=""/>
                <p:cNvSpPr/>
                <p:nvPr/>
              </p:nvSpPr>
              <p:spPr>
                <a:xfrm>
                  <a:off x="60958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b2b2b2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9" name=""/>
                <p:cNvSpPr/>
                <p:nvPr/>
              </p:nvSpPr>
              <p:spPr>
                <a:xfrm>
                  <a:off x="64008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b2b2b2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0" name=""/>
                <p:cNvSpPr/>
                <p:nvPr/>
              </p:nvSpPr>
              <p:spPr>
                <a:xfrm>
                  <a:off x="67057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b2b2b2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1" name=""/>
                <p:cNvSpPr/>
                <p:nvPr/>
              </p:nvSpPr>
              <p:spPr>
                <a:xfrm>
                  <a:off x="70102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b2b2b2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2" name=""/>
                <p:cNvSpPr/>
                <p:nvPr/>
              </p:nvSpPr>
              <p:spPr>
                <a:xfrm>
                  <a:off x="73152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b2b2b2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3" name=""/>
                <p:cNvSpPr/>
                <p:nvPr/>
              </p:nvSpPr>
              <p:spPr>
                <a:xfrm>
                  <a:off x="76201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b2b2b2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4" name=""/>
                <p:cNvSpPr/>
                <p:nvPr/>
              </p:nvSpPr>
              <p:spPr>
                <a:xfrm>
                  <a:off x="79246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b2b2b2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5" name=""/>
                <p:cNvSpPr/>
                <p:nvPr/>
              </p:nvSpPr>
              <p:spPr>
                <a:xfrm>
                  <a:off x="82296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b2b2b2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6" name=""/>
                <p:cNvSpPr/>
                <p:nvPr/>
              </p:nvSpPr>
              <p:spPr>
                <a:xfrm>
                  <a:off x="85345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b2b2b2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7" name=""/>
                <p:cNvSpPr/>
                <p:nvPr/>
              </p:nvSpPr>
              <p:spPr>
                <a:xfrm>
                  <a:off x="88390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b2b2b2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sp>
          <p:nvSpPr>
            <p:cNvPr id="58" name=""/>
            <p:cNvSpPr/>
            <p:nvPr/>
          </p:nvSpPr>
          <p:spPr>
            <a:xfrm>
              <a:off x="3352680" y="0"/>
              <a:ext cx="5791320" cy="152280"/>
            </a:xfrm>
            <a:prstGeom prst="rect">
              <a:avLst/>
            </a:prstGeom>
            <a:blipFill rotWithShape="0">
              <a:blip r:embed="rId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8839080" y="0"/>
              <a:ext cx="0" cy="2362320"/>
            </a:xfrm>
            <a:prstGeom prst="line">
              <a:avLst/>
            </a:prstGeom>
            <a:ln w="9360">
              <a:solidFill>
                <a:srgbClr val="cccc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60" name=""/>
            <p:cNvGrpSpPr/>
            <p:nvPr/>
          </p:nvGrpSpPr>
          <p:grpSpPr>
            <a:xfrm>
              <a:off x="414360" y="1415880"/>
              <a:ext cx="1784160" cy="2324160"/>
              <a:chOff x="414360" y="1415880"/>
              <a:chExt cx="1784160" cy="2324160"/>
            </a:xfrm>
          </p:grpSpPr>
          <p:sp>
            <p:nvSpPr>
              <p:cNvPr id="61" name=""/>
              <p:cNvSpPr/>
              <p:nvPr/>
            </p:nvSpPr>
            <p:spPr>
              <a:xfrm flipH="1">
                <a:off x="414360" y="1513440"/>
                <a:ext cx="1784160" cy="0"/>
              </a:xfrm>
              <a:prstGeom prst="line">
                <a:avLst/>
              </a:prstGeom>
              <a:ln w="9360">
                <a:solidFill>
                  <a:srgbClr val="cccc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" name=""/>
              <p:cNvSpPr/>
              <p:nvPr/>
            </p:nvSpPr>
            <p:spPr>
              <a:xfrm>
                <a:off x="608400" y="1419120"/>
                <a:ext cx="0" cy="2320920"/>
              </a:xfrm>
              <a:prstGeom prst="line">
                <a:avLst/>
              </a:prstGeom>
              <a:ln w="9360">
                <a:solidFill>
                  <a:srgbClr val="cccc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" name=""/>
              <p:cNvSpPr/>
              <p:nvPr/>
            </p:nvSpPr>
            <p:spPr>
              <a:xfrm flipH="1">
                <a:off x="511200" y="1415880"/>
                <a:ext cx="192600" cy="192600"/>
              </a:xfrm>
              <a:custGeom>
                <a:avLst/>
                <a:gdLst/>
                <a:ahLst/>
                <a:rect l="l" t="t" r="r" b="b"/>
                <a:pathLst>
                  <a:path stroke="0" w="21600" h="21600">
                    <a:moveTo>
                      <a:pt x="10559" y="3"/>
                    </a:moveTo>
                    <a:arcTo wR="10800" hR="10800" stAng="-5476576" swAng="16204040"/>
                    <a:lnTo>
                      <a:pt x="10800" y="10800"/>
                    </a:lnTo>
                    <a:close/>
                  </a:path>
                  <a:path fill="none" w="21600" h="21600">
                    <a:moveTo>
                      <a:pt x="10559" y="3"/>
                    </a:moveTo>
                    <a:arcTo wR="10800" hR="10800" stAng="-5476576" swAng="16204040"/>
                  </a:path>
                </a:pathLst>
              </a:custGeom>
              <a:noFill/>
              <a:ln w="9360">
                <a:solidFill>
                  <a:srgbClr val="cccc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aphicFrame>
        <p:nvGraphicFramePr>
          <p:cNvPr id="64" name=""/>
          <p:cNvGraphicFramePr/>
          <p:nvPr/>
        </p:nvGraphicFramePr>
        <p:xfrm>
          <a:off x="8153280" y="5867280"/>
          <a:ext cx="812880" cy="8384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8153280" y="5867280"/>
                    <a:ext cx="812880" cy="83844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6" name=""/>
          <p:cNvSpPr/>
          <p:nvPr/>
        </p:nvSpPr>
        <p:spPr>
          <a:xfrm>
            <a:off x="3879360" y="6324480"/>
            <a:ext cx="1612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A7B02FB-6759-4737-8842-0C69172E4FC8}" type="slidenum">
              <a:rPr b="0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r>
              <a:rPr b="0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fld id="{4537FB15-7AE3-41A1-BE2D-A8C0772F1835}" type="slidenum">
              <a:rPr b="0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5"/>
    <p:sldLayoutId id="2147483650" r:id="rId6"/>
    <p:sldLayoutId id="2147483651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4.wmf"/><Relationship Id="rId5" Type="http://schemas.openxmlformats.org/officeDocument/2006/relationships/package" Target="../embeddings/oleObject3.xlsx"/><Relationship Id="rId6" Type="http://schemas.openxmlformats.org/officeDocument/2006/relationships/image" Target="../media/image5.wmf"/><Relationship Id="rId7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T</a:t>
            </a:r>
            <a:r>
              <a:rPr b="1" lang="en-US" sz="24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echnical</a:t>
            </a:r>
            <a:r>
              <a:rPr b="1" lang="en-US" sz="32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 I</a:t>
            </a:r>
            <a:r>
              <a:rPr b="1" lang="en-US" sz="24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nternational </a:t>
            </a:r>
            <a:r>
              <a:rPr b="1" lang="en-US" sz="32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R</a:t>
            </a:r>
            <a:r>
              <a:rPr b="1" lang="en-US" sz="24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egulatory </a:t>
            </a:r>
            <a:r>
              <a:rPr b="1" lang="en-US" sz="32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S</a:t>
            </a:r>
            <a:r>
              <a:rPr b="1" lang="en-US" sz="24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upport</a:t>
            </a:r>
            <a:endParaRPr b="0" lang="en-US" sz="2400" strike="noStrike" u="none">
              <a:solidFill>
                <a:srgbClr val="0000cc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Government &amp; Regulatory Affairs</a:t>
            </a:r>
            <a:endParaRPr b="0" lang="en-US" sz="2800" strike="noStrike" u="none">
              <a:solidFill>
                <a:srgbClr val="0000cc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Rick Shapiro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Amr Ibrahim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cc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September, 2001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Objectives</a:t>
            </a:r>
            <a:endParaRPr b="0" lang="en-US" sz="3600" strike="noStrike" u="none">
              <a:solidFill>
                <a:srgbClr val="0000cc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Work with the Commercial Teams to provide cost-effective technical regulatory support to Enron’s energy global assets.</a:t>
            </a:r>
            <a:endParaRPr b="0" lang="en-US" sz="2400" strike="noStrike" u="none">
              <a:solidFill>
                <a:srgbClr val="0000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Advice the commercial Teams of Enron’s positions taken across the board.</a:t>
            </a:r>
            <a:endParaRPr b="0" lang="en-US" sz="2400" strike="noStrike" u="none">
              <a:solidFill>
                <a:srgbClr val="0000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Assist the Commercial Teams in the approval mechanisms in Enron (e.g. RAC). </a:t>
            </a:r>
            <a:endParaRPr b="0" lang="en-US" sz="2400" strike="noStrike" u="none">
              <a:solidFill>
                <a:srgbClr val="0000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Assist the Commercial Teams in identifying, and quantifying the major regulatory risks.  </a:t>
            </a:r>
            <a:endParaRPr b="0" lang="en-US" sz="2400" strike="noStrike" u="none">
              <a:solidFill>
                <a:srgbClr val="0000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50000"/>
              </a:lnSpc>
              <a:spcBef>
                <a:spcPts val="2750"/>
              </a:spcBef>
              <a:spcAft>
                <a:spcPts val="275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Areas of Involvement</a:t>
            </a:r>
            <a:endParaRPr b="0" lang="en-US" sz="4400" strike="noStrike" u="none">
              <a:solidFill>
                <a:srgbClr val="0000cc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50000"/>
              </a:lnSpc>
              <a:spcBef>
                <a:spcPts val="2001"/>
              </a:spcBef>
              <a:spcAft>
                <a:spcPts val="2001"/>
              </a:spcAft>
              <a:buClr>
                <a:srgbClr val="0000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Electricity</a:t>
            </a:r>
            <a:endParaRPr b="0" lang="en-US" sz="3200" strike="noStrike" u="none">
              <a:solidFill>
                <a:srgbClr val="0000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50000"/>
              </a:lnSpc>
              <a:spcBef>
                <a:spcPts val="2001"/>
              </a:spcBef>
              <a:spcAft>
                <a:spcPts val="2001"/>
              </a:spcAft>
              <a:buClr>
                <a:srgbClr val="0000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Gas</a:t>
            </a:r>
            <a:endParaRPr b="0" lang="en-US" sz="3200" strike="noStrike" u="none">
              <a:solidFill>
                <a:srgbClr val="0000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50000"/>
              </a:lnSpc>
              <a:spcBef>
                <a:spcPts val="2001"/>
              </a:spcBef>
              <a:spcAft>
                <a:spcPts val="2001"/>
              </a:spcAft>
              <a:buClr>
                <a:srgbClr val="0000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LNG</a:t>
            </a:r>
            <a:endParaRPr b="0" lang="en-US" sz="3200" strike="noStrike" u="none">
              <a:solidFill>
                <a:srgbClr val="0000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"/>
          <p:cNvSpPr/>
          <p:nvPr/>
        </p:nvSpPr>
        <p:spPr>
          <a:xfrm>
            <a:off x="5334120" y="609480"/>
            <a:ext cx="358128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Country Responsibility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6171840" y="4952880"/>
            <a:ext cx="1813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cc"/>
                </a:solidFill>
                <a:effectLst/>
                <a:uFillTx/>
                <a:latin typeface="Times New Roman"/>
              </a:rPr>
              <a:t>South America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 flipH="1">
            <a:off x="4952520" y="5181480"/>
            <a:ext cx="1143000" cy="0"/>
          </a:xfrm>
          <a:prstGeom prst="line">
            <a:avLst/>
          </a:prstGeom>
          <a:ln w="9360">
            <a:solidFill>
              <a:srgbClr val="3333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0" name=""/>
          <p:cNvGraphicFramePr/>
          <p:nvPr/>
        </p:nvGraphicFramePr>
        <p:xfrm>
          <a:off x="304920" y="4038480"/>
          <a:ext cx="4457520" cy="2409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4038480"/>
                    <a:ext cx="4457520" cy="2409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2" name=""/>
          <p:cNvGraphicFramePr/>
          <p:nvPr/>
        </p:nvGraphicFramePr>
        <p:xfrm>
          <a:off x="304920" y="304920"/>
          <a:ext cx="4457520" cy="138096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8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304920" y="304920"/>
                    <a:ext cx="4457520" cy="1380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4" name=""/>
          <p:cNvGraphicFramePr/>
          <p:nvPr/>
        </p:nvGraphicFramePr>
        <p:xfrm>
          <a:off x="4038480" y="2209680"/>
          <a:ext cx="4457880" cy="1381320"/>
        </p:xfrm>
        <a:graphic>
          <a:graphicData uri="http://schemas.openxmlformats.org/presentationml/2006/ole">
            <p:oleObj progId="Excel.Sheet.12" r:id="rId5" spid="">
              <p:embed/>
              <p:pic>
                <p:nvPicPr>
                  <p:cNvPr id="85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4038480" y="2209680"/>
                    <a:ext cx="4457880" cy="1381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6" name=""/>
          <p:cNvSpPr/>
          <p:nvPr/>
        </p:nvSpPr>
        <p:spPr>
          <a:xfrm>
            <a:off x="533520" y="1981080"/>
            <a:ext cx="21333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cc"/>
                </a:solidFill>
                <a:effectLst/>
                <a:uFillTx/>
                <a:latin typeface="Times New Roman"/>
              </a:rPr>
              <a:t>Asia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 flipV="1">
            <a:off x="1600200" y="1676520"/>
            <a:ext cx="0" cy="304560"/>
          </a:xfrm>
          <a:prstGeom prst="line">
            <a:avLst/>
          </a:prstGeom>
          <a:ln w="9360">
            <a:solidFill>
              <a:srgbClr val="3333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152280" y="2590920"/>
            <a:ext cx="2286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cc"/>
                </a:solidFill>
                <a:effectLst/>
                <a:uFillTx/>
                <a:latin typeface="Times New Roman"/>
              </a:rPr>
              <a:t>Central America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2362320" y="2819520"/>
            <a:ext cx="1600200" cy="0"/>
          </a:xfrm>
          <a:prstGeom prst="line">
            <a:avLst/>
          </a:prstGeom>
          <a:ln w="9360">
            <a:solidFill>
              <a:srgbClr val="00008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55000"/>
              </a:lnSpc>
              <a:spcBef>
                <a:spcPts val="2251"/>
              </a:spcBef>
              <a:spcAft>
                <a:spcPts val="11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Structure of TIRS</a:t>
            </a:r>
            <a:endParaRPr b="0" lang="en-US" sz="2400" strike="noStrike" u="none">
              <a:solidFill>
                <a:srgbClr val="0000cc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1" name=""/>
          <p:cNvGraphicFramePr/>
          <p:nvPr/>
        </p:nvGraphicFramePr>
        <p:xfrm>
          <a:off x="547560" y="1752480"/>
          <a:ext cx="8048880" cy="3919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47560" y="1752480"/>
                    <a:ext cx="8048880" cy="3919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30000"/>
              </a:lnSpc>
              <a:spcBef>
                <a:spcPts val="1599"/>
              </a:spcBef>
              <a:spcAft>
                <a:spcPts val="15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Prerequisites of Success</a:t>
            </a:r>
            <a:endParaRPr b="0" lang="en-US" sz="3200" strike="noStrike" u="none">
              <a:solidFill>
                <a:srgbClr val="0000cc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20000"/>
              </a:lnSpc>
              <a:spcBef>
                <a:spcPts val="1049"/>
              </a:spcBef>
              <a:spcAft>
                <a:spcPts val="1049"/>
              </a:spcAft>
              <a:buClr>
                <a:srgbClr val="0000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Timely Involvement</a:t>
            </a:r>
            <a:endParaRPr b="0" lang="en-US" sz="2400" strike="noStrike" u="none">
              <a:solidFill>
                <a:srgbClr val="0000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1049"/>
              </a:spcBef>
              <a:spcAft>
                <a:spcPts val="1049"/>
              </a:spcAft>
              <a:buClr>
                <a:srgbClr val="0000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Cost Effectiveness</a:t>
            </a:r>
            <a:endParaRPr b="0" lang="en-US" sz="2400" strike="noStrike" u="none">
              <a:solidFill>
                <a:srgbClr val="0000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1049"/>
              </a:spcBef>
              <a:spcAft>
                <a:spcPts val="1049"/>
              </a:spcAft>
              <a:buClr>
                <a:srgbClr val="0000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Participation of the Commercial Teams.</a:t>
            </a:r>
            <a:endParaRPr b="0" lang="en-US" sz="2400" strike="noStrike" u="none">
              <a:solidFill>
                <a:srgbClr val="0000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2001-08-24T12:59:53Z</dcterms:created>
  <dc:creator>aibrahi</dc:creator>
  <dc:description/>
  <dc:language>en-US</dc:language>
  <cp:lastModifiedBy>aibrahi</cp:lastModifiedBy>
  <dcterms:modified xsi:type="dcterms:W3CDTF">2001-08-30T19:47:26Z</dcterms:modified>
  <cp:revision>10</cp:revision>
  <dc:subject/>
  <dc:title>Scope of Technical International Regulatory Support</dc:title>
</cp:coreProperties>
</file>