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</p:sldIdLst>
  <p:sldSz cx="9144000" cy="6858000"/>
  <p:notesSz cx="6983413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"/>
          <p:cNvSpPr/>
          <p:nvPr/>
        </p:nvSpPr>
        <p:spPr>
          <a:xfrm>
            <a:off x="0" y="0"/>
            <a:ext cx="69840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3025800" cy="46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sldImg"/>
          </p:nvPr>
        </p:nvSpPr>
        <p:spPr>
          <a:xfrm>
            <a:off x="1172880" y="696960"/>
            <a:ext cx="4640040" cy="3479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214121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600" strike="noStrike" u="none">
              <a:solidFill>
                <a:srgbClr val="214121"/>
              </a:solidFill>
              <a:effectLst/>
              <a:uFillTx/>
              <a:latin typeface="Arial Black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929880" y="4410000"/>
            <a:ext cx="5124600" cy="417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dt" idx="5"/>
          </p:nvPr>
        </p:nvSpPr>
        <p:spPr>
          <a:xfrm>
            <a:off x="3958920" y="0"/>
            <a:ext cx="3025800" cy="46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ftr" idx="6"/>
          </p:nvPr>
        </p:nvSpPr>
        <p:spPr>
          <a:xfrm>
            <a:off x="-360" y="8818560"/>
            <a:ext cx="3025800" cy="46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6"/>
          <p:cNvSpPr>
            <a:spLocks noGrp="1"/>
          </p:cNvSpPr>
          <p:nvPr>
            <p:ph type="sldNum" idx="7"/>
          </p:nvPr>
        </p:nvSpPr>
        <p:spPr>
          <a:xfrm>
            <a:off x="3958920" y="8818560"/>
            <a:ext cx="3025800" cy="46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C22891A-C1C5-4205-B720-A8CAA9551FA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 txBox="1"/>
          <p:nvPr/>
        </p:nvSpPr>
        <p:spPr>
          <a:xfrm>
            <a:off x="3958920" y="8818560"/>
            <a:ext cx="3025800" cy="46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6590201-88B9-4715-BFBD-987F5C3459E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 txBox="1"/>
          <p:nvPr/>
        </p:nvSpPr>
        <p:spPr>
          <a:xfrm>
            <a:off x="-360" y="8818560"/>
            <a:ext cx="3025800" cy="46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 txBox="1"/>
          <p:nvPr/>
        </p:nvSpPr>
        <p:spPr>
          <a:xfrm>
            <a:off x="-360" y="0"/>
            <a:ext cx="3025800" cy="46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 txBox="1"/>
          <p:nvPr/>
        </p:nvSpPr>
        <p:spPr>
          <a:xfrm>
            <a:off x="3958920" y="0"/>
            <a:ext cx="3025800" cy="46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1"/>
          <p:cNvSpPr>
            <a:spLocks noGrp="1"/>
          </p:cNvSpPr>
          <p:nvPr>
            <p:ph type="sldImg"/>
          </p:nvPr>
        </p:nvSpPr>
        <p:spPr>
          <a:xfrm>
            <a:off x="1174680" y="698400"/>
            <a:ext cx="4637160" cy="3478320"/>
          </a:xfrm>
          <a:prstGeom prst="rect">
            <a:avLst/>
          </a:prstGeom>
          <a:ln w="0">
            <a:noFill/>
          </a:ln>
        </p:spPr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929880" y="4406400"/>
            <a:ext cx="5124600" cy="417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 txBox="1"/>
          <p:nvPr/>
        </p:nvSpPr>
        <p:spPr>
          <a:xfrm>
            <a:off x="3958920" y="8818560"/>
            <a:ext cx="3025800" cy="46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3F4B65C-3B15-4276-B152-91B4AEC746B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 txBox="1"/>
          <p:nvPr/>
        </p:nvSpPr>
        <p:spPr>
          <a:xfrm>
            <a:off x="-360" y="8818560"/>
            <a:ext cx="3025800" cy="46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 txBox="1"/>
          <p:nvPr/>
        </p:nvSpPr>
        <p:spPr>
          <a:xfrm>
            <a:off x="-360" y="0"/>
            <a:ext cx="3025800" cy="46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 txBox="1"/>
          <p:nvPr/>
        </p:nvSpPr>
        <p:spPr>
          <a:xfrm>
            <a:off x="3958920" y="0"/>
            <a:ext cx="3025800" cy="46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1"/>
          <p:cNvSpPr>
            <a:spLocks noGrp="1"/>
          </p:cNvSpPr>
          <p:nvPr>
            <p:ph type="sldImg"/>
          </p:nvPr>
        </p:nvSpPr>
        <p:spPr>
          <a:xfrm>
            <a:off x="1174680" y="698400"/>
            <a:ext cx="4637160" cy="3478320"/>
          </a:xfrm>
          <a:prstGeom prst="rect">
            <a:avLst/>
          </a:prstGeom>
          <a:ln w="0">
            <a:noFill/>
          </a:ln>
        </p:spPr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929880" y="4406400"/>
            <a:ext cx="5124600" cy="417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1219320"/>
            <a:ext cx="9142560" cy="64800"/>
          </a:xfrm>
          <a:prstGeom prst="rect">
            <a:avLst/>
          </a:prstGeom>
          <a:solidFill>
            <a:srgbClr val="98b27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35000" y="1438200"/>
            <a:ext cx="8856720" cy="144360"/>
          </a:xfrm>
          <a:prstGeom prst="rect">
            <a:avLst/>
          </a:prstGeom>
          <a:solidFill>
            <a:srgbClr val="d8c68e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233280" y="1379520"/>
            <a:ext cx="27000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503280" y="1379520"/>
            <a:ext cx="27000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73280" y="1379520"/>
            <a:ext cx="27288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1046160" y="1379520"/>
            <a:ext cx="27000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316160" y="1379520"/>
            <a:ext cx="2696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585800" y="1379520"/>
            <a:ext cx="2732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859040" y="1379520"/>
            <a:ext cx="2696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128680" y="1379520"/>
            <a:ext cx="27000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398680" y="1379520"/>
            <a:ext cx="2732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671920" y="1379520"/>
            <a:ext cx="2696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941560" y="1379520"/>
            <a:ext cx="2714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213000" y="1379520"/>
            <a:ext cx="2714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484440" y="1379520"/>
            <a:ext cx="27000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754440" y="1379520"/>
            <a:ext cx="2714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6627960"/>
            <a:ext cx="9142560" cy="228600"/>
          </a:xfrm>
          <a:prstGeom prst="rect">
            <a:avLst/>
          </a:prstGeom>
          <a:solidFill>
            <a:srgbClr val="98b27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214121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600" strike="noStrike" u="none">
              <a:solidFill>
                <a:srgbClr val="214121"/>
              </a:solidFill>
              <a:effectLst/>
              <a:uFillTx/>
              <a:latin typeface="Arial Black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85800" y="182880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66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"/>
          <p:cNvSpPr/>
          <p:nvPr/>
        </p:nvSpPr>
        <p:spPr>
          <a:xfrm>
            <a:off x="0" y="1730520"/>
            <a:ext cx="9142560" cy="64800"/>
          </a:xfrm>
          <a:prstGeom prst="rect">
            <a:avLst/>
          </a:prstGeom>
          <a:solidFill>
            <a:srgbClr val="98b27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027320" y="1379520"/>
            <a:ext cx="27180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299120" y="1379520"/>
            <a:ext cx="2714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570560" y="1379520"/>
            <a:ext cx="2696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840200" y="1379520"/>
            <a:ext cx="2714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111640" y="1379520"/>
            <a:ext cx="2714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383080" y="1379520"/>
            <a:ext cx="27000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653080" y="1379520"/>
            <a:ext cx="2714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924520" y="1379520"/>
            <a:ext cx="2714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195960" y="1379520"/>
            <a:ext cx="2732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469200" y="1379520"/>
            <a:ext cx="26820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737400" y="1379520"/>
            <a:ext cx="2714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008840" y="1379520"/>
            <a:ext cx="27288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281720" y="1379520"/>
            <a:ext cx="26856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550280" y="1379520"/>
            <a:ext cx="2714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818480" y="1379520"/>
            <a:ext cx="2714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8089920" y="1379520"/>
            <a:ext cx="2714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361360" y="1379520"/>
            <a:ext cx="27000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631360" y="1379520"/>
            <a:ext cx="271440" cy="270000"/>
          </a:xfrm>
          <a:prstGeom prst="diamond">
            <a:avLst/>
          </a:prstGeom>
          <a:solidFill>
            <a:srgbClr val="0066cc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2"/>
          <a:stretch/>
        </p:blipFill>
        <p:spPr>
          <a:xfrm>
            <a:off x="0" y="0"/>
            <a:ext cx="1071720" cy="1222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PlaceHolder 3"/>
          <p:cNvSpPr>
            <a:spLocks noGrp="1"/>
          </p:cNvSpPr>
          <p:nvPr>
            <p:ph type="sldNum" idx="1"/>
          </p:nvPr>
        </p:nvSpPr>
        <p:spPr>
          <a:xfrm>
            <a:off x="3657600" y="6476760"/>
            <a:ext cx="190512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ctr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5BD13C5-DD37-45F3-A846-835EC7FF4611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"/>
          <p:cNvGrpSpPr/>
          <p:nvPr/>
        </p:nvGrpSpPr>
        <p:grpSpPr>
          <a:xfrm>
            <a:off x="0" y="2133720"/>
            <a:ext cx="9142560" cy="1371600"/>
            <a:chOff x="0" y="2133720"/>
            <a:chExt cx="9142560" cy="1371600"/>
          </a:xfrm>
        </p:grpSpPr>
        <p:sp>
          <p:nvSpPr>
            <p:cNvPr id="41" name=""/>
            <p:cNvSpPr/>
            <p:nvPr/>
          </p:nvSpPr>
          <p:spPr>
            <a:xfrm>
              <a:off x="0" y="3276720"/>
              <a:ext cx="9142560" cy="228600"/>
            </a:xfrm>
            <a:prstGeom prst="rect">
              <a:avLst/>
            </a:prstGeom>
            <a:solidFill>
              <a:srgbClr val="98b27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04920" y="2667240"/>
              <a:ext cx="8534160" cy="304920"/>
            </a:xfrm>
            <a:prstGeom prst="rect">
              <a:avLst/>
            </a:prstGeom>
            <a:solidFill>
              <a:srgbClr val="d8c68e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306360" y="2514960"/>
              <a:ext cx="609480" cy="609480"/>
            </a:xfrm>
            <a:prstGeom prst="diamond">
              <a:avLst/>
            </a:prstGeom>
            <a:solidFill>
              <a:srgbClr val="0066cc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915840" y="2514960"/>
              <a:ext cx="609840" cy="609480"/>
            </a:xfrm>
            <a:prstGeom prst="diamond">
              <a:avLst/>
            </a:prstGeom>
            <a:solidFill>
              <a:srgbClr val="0066cc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525680" y="2514960"/>
              <a:ext cx="609480" cy="609480"/>
            </a:xfrm>
            <a:prstGeom prst="diamond">
              <a:avLst/>
            </a:prstGeom>
            <a:solidFill>
              <a:srgbClr val="0066cc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2135160" y="2514960"/>
              <a:ext cx="609480" cy="609480"/>
            </a:xfrm>
            <a:prstGeom prst="diamond">
              <a:avLst/>
            </a:prstGeom>
            <a:solidFill>
              <a:srgbClr val="0066cc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2744640" y="2514960"/>
              <a:ext cx="609840" cy="609480"/>
            </a:xfrm>
            <a:prstGeom prst="diamond">
              <a:avLst/>
            </a:prstGeom>
            <a:solidFill>
              <a:srgbClr val="0066cc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354480" y="2514960"/>
              <a:ext cx="609480" cy="609480"/>
            </a:xfrm>
            <a:prstGeom prst="diamond">
              <a:avLst/>
            </a:prstGeom>
            <a:solidFill>
              <a:srgbClr val="0066cc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963960" y="2514960"/>
              <a:ext cx="609480" cy="609480"/>
            </a:xfrm>
            <a:prstGeom prst="diamond">
              <a:avLst/>
            </a:prstGeom>
            <a:solidFill>
              <a:srgbClr val="0066cc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4573440" y="2514960"/>
              <a:ext cx="609840" cy="609480"/>
            </a:xfrm>
            <a:prstGeom prst="diamond">
              <a:avLst/>
            </a:prstGeom>
            <a:solidFill>
              <a:srgbClr val="0066cc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5183280" y="2514960"/>
              <a:ext cx="609480" cy="609480"/>
            </a:xfrm>
            <a:prstGeom prst="diamond">
              <a:avLst/>
            </a:prstGeom>
            <a:solidFill>
              <a:srgbClr val="0066cc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792760" y="2514960"/>
              <a:ext cx="609480" cy="609480"/>
            </a:xfrm>
            <a:prstGeom prst="diamond">
              <a:avLst/>
            </a:prstGeom>
            <a:solidFill>
              <a:srgbClr val="0066cc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6402240" y="2514960"/>
              <a:ext cx="609840" cy="609480"/>
            </a:xfrm>
            <a:prstGeom prst="diamond">
              <a:avLst/>
            </a:prstGeom>
            <a:solidFill>
              <a:srgbClr val="0066cc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012080" y="2514960"/>
              <a:ext cx="609480" cy="609480"/>
            </a:xfrm>
            <a:prstGeom prst="diamond">
              <a:avLst/>
            </a:prstGeom>
            <a:solidFill>
              <a:srgbClr val="0066cc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7621560" y="2514960"/>
              <a:ext cx="609480" cy="609480"/>
            </a:xfrm>
            <a:prstGeom prst="diamond">
              <a:avLst/>
            </a:prstGeom>
            <a:solidFill>
              <a:srgbClr val="0066cc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8231040" y="2514960"/>
              <a:ext cx="609840" cy="609480"/>
            </a:xfrm>
            <a:prstGeom prst="diamond">
              <a:avLst/>
            </a:prstGeom>
            <a:solidFill>
              <a:srgbClr val="0066cc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0" y="2133720"/>
              <a:ext cx="9142560" cy="228600"/>
            </a:xfrm>
            <a:prstGeom prst="rect">
              <a:avLst/>
            </a:prstGeom>
            <a:solidFill>
              <a:srgbClr val="98b27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" name=""/>
          <p:cNvSpPr/>
          <p:nvPr/>
        </p:nvSpPr>
        <p:spPr>
          <a:xfrm>
            <a:off x="0" y="6627960"/>
            <a:ext cx="9142560" cy="228600"/>
          </a:xfrm>
          <a:prstGeom prst="rect">
            <a:avLst/>
          </a:prstGeom>
          <a:solidFill>
            <a:srgbClr val="98b27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214121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600" strike="noStrike" u="none">
              <a:solidFill>
                <a:srgbClr val="214121"/>
              </a:solidFill>
              <a:effectLst/>
              <a:uFillTx/>
              <a:latin typeface="Arial Black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dt" idx="2"/>
          </p:nvPr>
        </p:nvSpPr>
        <p:spPr>
          <a:xfrm>
            <a:off x="152280" y="59436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0161C2-D835-49C8-AE92-22866D95F322}" type="datetime"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ftr" idx="3"/>
          </p:nvPr>
        </p:nvSpPr>
        <p:spPr>
          <a:xfrm>
            <a:off x="5867280" y="60199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sldNum" idx="4"/>
          </p:nvPr>
        </p:nvSpPr>
        <p:spPr>
          <a:xfrm>
            <a:off x="4266720" y="6095880"/>
            <a:ext cx="685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A785ED0-EAD1-4EE3-B807-41D868E4E05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subTitle"/>
          </p:nvPr>
        </p:nvSpPr>
        <p:spPr>
          <a:xfrm>
            <a:off x="1371600" y="3962520"/>
            <a:ext cx="6400800" cy="1218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SAP Controls Project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7/1/00 Go-Lives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pic>
        <p:nvPicPr>
          <p:cNvPr id="72" name="" descr=""/>
          <p:cNvPicPr/>
          <p:nvPr/>
        </p:nvPicPr>
        <p:blipFill>
          <a:blip r:embed="rId1"/>
          <a:stretch/>
        </p:blipFill>
        <p:spPr>
          <a:xfrm>
            <a:off x="3429000" y="0"/>
            <a:ext cx="2209680" cy="2057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1081080" y="257040"/>
            <a:ext cx="7008840" cy="72936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3200" strike="noStrike" u="none">
                <a:solidFill>
                  <a:srgbClr val="98b27d"/>
                </a:solidFill>
                <a:effectLst/>
                <a:uFillTx/>
                <a:latin typeface="Book Antiqua"/>
              </a:rPr>
              <a:t>SCOPE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80880" y="6553080"/>
            <a:ext cx="837252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80880" y="1905120"/>
            <a:ext cx="8839440" cy="432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399960" indent="-399960">
              <a:lnSpc>
                <a:spcPct val="150000"/>
              </a:lnSpc>
              <a:buClr>
                <a:srgbClr val="3333cc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INTERNAL CONTROL REVIEW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(S/be Minimal, No Changes)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28600">
              <a:lnSpc>
                <a:spcPct val="150000"/>
              </a:lnSpc>
              <a:buClr>
                <a:srgbClr val="d8c68e"/>
              </a:buClr>
              <a:buFont typeface="Monotype Sorts" charset="2"/>
              <a:buChar char="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ONLY FOR NEW PROCESSES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50000"/>
              </a:lnSpc>
              <a:buClr>
                <a:srgbClr val="008080"/>
              </a:buClr>
              <a:buFont typeface="Monotype Sorts" charset="2"/>
              <a:buChar char="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“Common Design” Already Reviewed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28600">
              <a:lnSpc>
                <a:spcPct val="150000"/>
              </a:lnSpc>
              <a:buClr>
                <a:srgbClr val="d8c68e"/>
              </a:buClr>
              <a:buFont typeface="Monotype Sorts" charset="2"/>
              <a:buChar char="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Refresh EXISTING Process Documentation for any Changes from Prior Go-Lives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9960" indent="-399960">
              <a:lnSpc>
                <a:spcPct val="150000"/>
              </a:lnSpc>
              <a:buClr>
                <a:srgbClr val="3333cc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SECURITY/ACCESS REVIEW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28600">
              <a:lnSpc>
                <a:spcPct val="100000"/>
              </a:lnSpc>
              <a:buClr>
                <a:srgbClr val="d8c68e"/>
              </a:buClr>
              <a:buFont typeface="Monotype Sorts" charset="2"/>
              <a:buChar char="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Proper Assignment of Roles to EES Personnel by Site Manager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8080"/>
              </a:buClr>
              <a:buFont typeface="Monotype Sorts" charset="2"/>
              <a:buChar char="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Maintain Segregation of Duties, e.g. Master Data vs. Processing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8080"/>
              </a:buClr>
              <a:buFont typeface="Monotype Sorts" charset="2"/>
              <a:buChar char="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Manager &amp; Above Roles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008080"/>
              </a:buClr>
              <a:buFont typeface="Monotype Sorts" charset="2"/>
              <a:buChar char="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Emphasis on Roles involving Cash Controls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9960" indent="-399960">
              <a:lnSpc>
                <a:spcPct val="150000"/>
              </a:lnSpc>
              <a:buClr>
                <a:srgbClr val="3333cc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678F285-E920-42C0-9C2A-61BCC9094CC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1081080" y="257040"/>
            <a:ext cx="7008840" cy="72936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3200" strike="noStrike" u="none">
                <a:solidFill>
                  <a:srgbClr val="98b27d"/>
                </a:solidFill>
                <a:effectLst/>
                <a:uFillTx/>
                <a:latin typeface="Book Antiqua"/>
              </a:rPr>
              <a:t>SCOPE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80880" y="6553080"/>
            <a:ext cx="837252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04920" y="2013120"/>
            <a:ext cx="8762760" cy="332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399960" indent="-399960">
              <a:lnSpc>
                <a:spcPct val="150000"/>
              </a:lnSpc>
              <a:buClr>
                <a:srgbClr val="3333cc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TECHNOLOGY (IT) REVIEW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28600">
              <a:lnSpc>
                <a:spcPct val="100000"/>
              </a:lnSpc>
              <a:buClr>
                <a:srgbClr val="d8c68e"/>
              </a:buClr>
              <a:buFont typeface="Monotype Sorts" charset="2"/>
              <a:buChar char="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0000"/>
                </a:solidFill>
                <a:effectLst/>
                <a:uFillTx/>
                <a:latin typeface="Book Antiqua"/>
              </a:rPr>
              <a:t>CRITICAL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 System Interfaces to/from SAP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28600">
              <a:lnSpc>
                <a:spcPct val="100000"/>
              </a:lnSpc>
              <a:buClr>
                <a:srgbClr val="d8c68e"/>
              </a:buClr>
              <a:buFont typeface="Monotype Sorts" charset="2"/>
              <a:buChar char="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Infrastructure Changes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(S/be Minimal, No Changes)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28600">
              <a:lnSpc>
                <a:spcPct val="100000"/>
              </a:lnSpc>
              <a:buClr>
                <a:srgbClr val="d8c68e"/>
              </a:buClr>
              <a:buFont typeface="Monotype Sorts" charset="2"/>
              <a:buChar char="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IT Building Blocks for Conversion Process of GL, AP, AR, etc.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28600">
              <a:lnSpc>
                <a:spcPct val="100000"/>
              </a:lnSpc>
              <a:buClr>
                <a:srgbClr val="d8c68e"/>
              </a:buClr>
              <a:buFont typeface="Monotype Sorts" charset="2"/>
              <a:buChar char="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99960" indent="-399960">
              <a:lnSpc>
                <a:spcPct val="150000"/>
              </a:lnSpc>
              <a:buClr>
                <a:srgbClr val="3333cc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FINANCIAL AUDIT REVIEW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28600">
              <a:lnSpc>
                <a:spcPct val="100000"/>
              </a:lnSpc>
              <a:buClr>
                <a:srgbClr val="d8c68e"/>
              </a:buClr>
              <a:buFont typeface="Monotype Sorts" charset="2"/>
              <a:buChar char="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GL Data Conversion Review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28600">
              <a:lnSpc>
                <a:spcPct val="100000"/>
              </a:lnSpc>
              <a:buClr>
                <a:srgbClr val="d8c68e"/>
              </a:buClr>
              <a:buFont typeface="Monotype Sorts" charset="2"/>
              <a:buChar char="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Write-offs or Adjustments due to Reconciliations of Interco, Cash, etc.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28600">
              <a:lnSpc>
                <a:spcPct val="100000"/>
              </a:lnSpc>
              <a:buClr>
                <a:srgbClr val="d8c68e"/>
              </a:buClr>
              <a:buFont typeface="Monotype Sorts" charset="2"/>
              <a:buChar char="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Consolidation Mapping - SAP to ECCS to Hyperion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2BBB41B-0CEA-4100-8FB1-7FE3C9801C8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1999-02-26T10:39:46Z</dcterms:created>
  <dc:creator>Melissa A. Frazier</dc:creator>
  <dc:description/>
  <dc:language>en-US</dc:language>
  <cp:lastModifiedBy>Terrie Wheeler</cp:lastModifiedBy>
  <cp:lastPrinted>2000-01-20T12:12:37Z</cp:lastPrinted>
  <dcterms:modified xsi:type="dcterms:W3CDTF">2000-02-23T17:28:18Z</dcterms:modified>
  <cp:revision>147</cp:revision>
  <dc:subject/>
  <dc:title>Enron SAP Controls Project - Future State 7/1/99</dc:title>
</cp:coreProperties>
</file>