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png" ContentType="image/png"/>
  <Override PartName="/ppt/media/image3.wmf" ContentType="image/x-wmf"/>
  <Override PartName="/ppt/media/image4.wmf" ContentType="image/x-wmf"/>
  <Override PartName="/ppt/media/image5.wmf" ContentType="image/x-wmf"/>
  <Override PartName="/ppt/media/image6.wmf" ContentType="image/x-wmf"/>
  <Override PartName="/ppt/media/image10.wmf" ContentType="image/x-wmf"/>
  <Override PartName="/ppt/media/image7.wmf" ContentType="image/x-wmf"/>
  <Override PartName="/ppt/media/image11.wmf" ContentType="image/x-wmf"/>
  <Override PartName="/ppt/media/image8.wmf" ContentType="image/x-wmf"/>
  <Override PartName="/ppt/media/image9.wmf" ContentType="image/x-wmf"/>
  <Override PartName="/ppt/embeddings/oleObject1.xlsx" ContentType="application/vnd.openxmlformats-officedocument.spreadsheetml.sheet"/>
  <Override PartName="/ppt/embeddings/oleObject2.xlsx" ContentType="application/vnd.openxmlformats-officedocument.spreadsheetml.sheet"/>
  <Override PartName="/ppt/slides/_rels/slide43.xml.rels" ContentType="application/vnd.openxmlformats-package.relationships+xml"/>
  <Override PartName="/ppt/slides/_rels/slide42.xml.rels" ContentType="application/vnd.openxmlformats-package.relationships+xml"/>
  <Override PartName="/ppt/slides/_rels/slide41.xml.rels" ContentType="application/vnd.openxmlformats-package.relationships+xml"/>
  <Override PartName="/ppt/slides/_rels/slide40.xml.rels" ContentType="application/vnd.openxmlformats-package.relationships+xml"/>
  <Override PartName="/ppt/slides/_rels/slide39.xml.rels" ContentType="application/vnd.openxmlformats-package.relationships+xml"/>
  <Override PartName="/ppt/slides/_rels/slide38.xml.rels" ContentType="application/vnd.openxmlformats-package.relationships+xml"/>
  <Override PartName="/ppt/slides/_rels/slide37.xml.rels" ContentType="application/vnd.openxmlformats-package.relationships+xml"/>
  <Override PartName="/ppt/slides/_rels/slide36.xml.rels" ContentType="application/vnd.openxmlformats-package.relationships+xml"/>
  <Override PartName="/ppt/slides/_rels/slide3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26.xml.rels" ContentType="application/vnd.openxmlformats-package.relationships+xml"/>
  <Override PartName="/ppt/slides/_rels/slide9.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2.xml.rels" ContentType="application/vnd.openxmlformats-package.relationships+xml"/>
  <Override PartName="/ppt/slides/_rels/slide56.xml.rels" ContentType="application/vnd.openxmlformats-package.relationships+xml"/>
  <Override PartName="/ppt/slides/_rels/slide47.xml.rels" ContentType="application/vnd.openxmlformats-package.relationships+xml"/>
  <Override PartName="/ppt/slides/_rels/slide10.xml.rels" ContentType="application/vnd.openxmlformats-package.relationships+xml"/>
  <Override PartName="/ppt/slides/_rels/slide57.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44.xml.rels" ContentType="application/vnd.openxmlformats-package.relationships+xml"/>
  <Override PartName="/ppt/slides/_rels/slide55.xml.rels" ContentType="application/vnd.openxmlformats-package.relationships+xml"/>
  <Override PartName="/ppt/slides/_rels/slide17.xml.rels" ContentType="application/vnd.openxmlformats-package.relationships+xml"/>
  <Override PartName="/ppt/slides/_rels/slide54.xml.rels" ContentType="application/vnd.openxmlformats-package.relationships+xml"/>
  <Override PartName="/ppt/slides/_rels/slide16.xml.rels" ContentType="application/vnd.openxmlformats-package.relationships+xml"/>
  <Override PartName="/ppt/slides/_rels/slide53.xml.rels" ContentType="application/vnd.openxmlformats-package.relationships+xml"/>
  <Override PartName="/ppt/slides/_rels/slide15.xml.rels" ContentType="application/vnd.openxmlformats-package.relationships+xml"/>
  <Override PartName="/ppt/slides/_rels/slide52.xml.rels" ContentType="application/vnd.openxmlformats-package.relationships+xml"/>
  <Override PartName="/ppt/slides/_rels/slide51.xml.rels" ContentType="application/vnd.openxmlformats-package.relationships+xml"/>
  <Override PartName="/ppt/slides/_rels/slide45.xml.rels" ContentType="application/vnd.openxmlformats-package.relationships+xml"/>
  <Override PartName="/ppt/slides/_rels/slide50.xml.rels" ContentType="application/vnd.openxmlformats-package.relationships+xml"/>
  <Override PartName="/ppt/slides/_rels/slide48.xml.rels" ContentType="application/vnd.openxmlformats-package.relationships+xml"/>
  <Override PartName="/ppt/slides/_rels/slide11.xml.rels" ContentType="application/vnd.openxmlformats-package.relationships+xml"/>
  <Override PartName="/ppt/slides/_rels/slide46.xml.rels" ContentType="application/vnd.openxmlformats-package.relationships+xml"/>
  <Override PartName="/ppt/slides/_rels/slide14.xml.rels" ContentType="application/vnd.openxmlformats-package.relationships+xml"/>
  <Override PartName="/ppt/slides/_rels/slide68.xml.rels" ContentType="application/vnd.openxmlformats-package.relationships+xml"/>
  <Override PartName="/ppt/slides/_rels/slide31.xml.rels" ContentType="application/vnd.openxmlformats-package.relationships+xml"/>
  <Override PartName="/ppt/slides/_rels/slide67.xml.rels" ContentType="application/vnd.openxmlformats-package.relationships+xml"/>
  <Override PartName="/ppt/slides/_rels/slide30.xml.rels" ContentType="application/vnd.openxmlformats-package.relationships+xml"/>
  <Override PartName="/ppt/slides/_rels/slide66.xml.rels" ContentType="application/vnd.openxmlformats-package.relationships+xml"/>
  <Override PartName="/ppt/slides/_rels/slide1.xml.rels" ContentType="application/vnd.openxmlformats-package.relationships+xml"/>
  <Override PartName="/ppt/slides/_rels/slide29.xml.rels" ContentType="application/vnd.openxmlformats-package.relationships+xml"/>
  <Override PartName="/ppt/slides/_rels/slide65.xml.rels" ContentType="application/vnd.openxmlformats-package.relationships+xml"/>
  <Override PartName="/ppt/slides/_rels/slide28.xml.rels" ContentType="application/vnd.openxmlformats-package.relationships+xml"/>
  <Override PartName="/ppt/slides/_rels/slide62.xml.rels" ContentType="application/vnd.openxmlformats-package.relationships+xml"/>
  <Override PartName="/ppt/slides/_rels/slide64.xml.rels" ContentType="application/vnd.openxmlformats-package.relationships+xml"/>
  <Override PartName="/ppt/slides/_rels/slide27.xml.rels" ContentType="application/vnd.openxmlformats-package.relationships+xml"/>
  <Override PartName="/ppt/slides/_rels/slide61.xml.rels" ContentType="application/vnd.openxmlformats-package.relationships+xml"/>
  <Override PartName="/ppt/slides/_rels/slide19.xml.rels" ContentType="application/vnd.openxmlformats-package.relationships+xml"/>
  <Override PartName="/ppt/slides/_rels/slide63.xml.rels" ContentType="application/vnd.openxmlformats-package.relationships+xml"/>
  <Override PartName="/ppt/slides/_rels/slide60.xml.rels" ContentType="application/vnd.openxmlformats-package.relationships+xml"/>
  <Override PartName="/ppt/slides/_rels/slide18.xml.rels" ContentType="application/vnd.openxmlformats-package.relationships+xml"/>
  <Override PartName="/ppt/slides/_rels/slide4.xml.rels" ContentType="application/vnd.openxmlformats-package.relationships+xml"/>
  <Override PartName="/ppt/slides/_rels/slide21.xml.rels" ContentType="application/vnd.openxmlformats-package.relationships+xml"/>
  <Override PartName="/ppt/slides/_rels/slide58.xml.rels" ContentType="application/vnd.openxmlformats-package.relationships+xml"/>
  <Override PartName="/ppt/slides/_rels/slide12.xml.rels" ContentType="application/vnd.openxmlformats-package.relationships+xml"/>
  <Override PartName="/ppt/slides/_rels/slide49.xml.rels" ContentType="application/vnd.openxmlformats-package.relationships+xml"/>
  <Override PartName="/ppt/slides/_rels/slide5.xml.rels" ContentType="application/vnd.openxmlformats-package.relationships+xml"/>
  <Override PartName="/ppt/slides/_rels/slide22.xml.rels" ContentType="application/vnd.openxmlformats-package.relationships+xml"/>
  <Override PartName="/ppt/slides/_rels/slide59.xml.rels" ContentType="application/vnd.openxmlformats-package.relationships+xml"/>
  <Override PartName="/ppt/slides/_rels/slide13.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slide56.xml" ContentType="application/vnd.openxmlformats-officedocument.presentationml.slide+xml"/>
  <Override PartName="/ppt/slides/slide55.xml" ContentType="application/vnd.openxmlformats-officedocument.presentationml.slide+xml"/>
  <Override PartName="/ppt/slides/slide54.xml" ContentType="application/vnd.openxmlformats-officedocument.presentationml.slide+xml"/>
  <Override PartName="/ppt/slides/slide53.xml" ContentType="application/vnd.openxmlformats-officedocument.presentationml.slide+xml"/>
  <Override PartName="/ppt/slides/slide52.xml" ContentType="application/vnd.openxmlformats-officedocument.presentationml.slide+xml"/>
  <Override PartName="/ppt/slides/slide51.xml" ContentType="application/vnd.openxmlformats-officedocument.presentationml.slide+xml"/>
  <Override PartName="/ppt/slides/slide50.xml" ContentType="application/vnd.openxmlformats-officedocument.presentationml.slide+xml"/>
  <Override PartName="/ppt/slides/slide45.xml" ContentType="application/vnd.openxmlformats-officedocument.presentationml.slide+xml"/>
  <Override PartName="/ppt/slides/slide44.xml" ContentType="application/vnd.openxmlformats-officedocument.presentationml.slide+xml"/>
  <Override PartName="/ppt/slides/slide48.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4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46.xml" ContentType="application/vnd.openxmlformats-officedocument.presentationml.slide+xml"/>
  <Override PartName="/ppt/slides/slide1.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68.xml" ContentType="application/vnd.openxmlformats-officedocument.presentationml.slide+xml"/>
  <Override PartName="/ppt/slides/slide31.xml" ContentType="application/vnd.openxmlformats-officedocument.presentationml.slide+xml"/>
  <Override PartName="/ppt/slides/slide67.xml" ContentType="application/vnd.openxmlformats-officedocument.presentationml.slide+xml"/>
  <Override PartName="/ppt/slides/slide30.xml" ContentType="application/vnd.openxmlformats-officedocument.presentationml.slide+xml"/>
  <Override PartName="/ppt/slides/slide66.xml" ContentType="application/vnd.openxmlformats-officedocument.presentationml.slide+xml"/>
  <Override PartName="/ppt/slides/slide29.xml" ContentType="application/vnd.openxmlformats-officedocument.presentationml.slide+xml"/>
  <Override PartName="/ppt/slides/slide65.xml" ContentType="application/vnd.openxmlformats-officedocument.presentationml.slide+xml"/>
  <Override PartName="/ppt/slides/slide28.xml" ContentType="application/vnd.openxmlformats-officedocument.presentationml.slide+xml"/>
  <Override PartName="/ppt/slides/slide62.xml" ContentType="application/vnd.openxmlformats-officedocument.presentationml.slide+xml"/>
  <Override PartName="/ppt/slides/slide64.xml" ContentType="application/vnd.openxmlformats-officedocument.presentationml.slide+xml"/>
  <Override PartName="/ppt/slides/slide27.xml" ContentType="application/vnd.openxmlformats-officedocument.presentationml.slide+xml"/>
  <Override PartName="/ppt/slides/slide61.xml" ContentType="application/vnd.openxmlformats-officedocument.presentationml.slide+xml"/>
  <Override PartName="/ppt/slides/slide19.xml" ContentType="application/vnd.openxmlformats-officedocument.presentationml.slide+xml"/>
  <Override PartName="/ppt/slides/slide63.xml" ContentType="application/vnd.openxmlformats-officedocument.presentationml.slide+xml"/>
  <Override PartName="/ppt/slides/slide26.xml" ContentType="application/vnd.openxmlformats-officedocument.presentationml.slide+xml"/>
  <Override PartName="/ppt/slides/slide60.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57.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49.xml" ContentType="application/vnd.openxmlformats-officedocument.presentationml.slide+xml"/>
  <Override PartName="/ppt/slides/slide21.xml" ContentType="application/vnd.openxmlformats-officedocument.presentationml.slide+xml"/>
  <Override PartName="/ppt/slides/slide58.xml" ContentType="application/vnd.openxmlformats-officedocument.presentationml.slide+xml"/>
  <Override PartName="/ppt/slides/slide5.xml" ContentType="application/vnd.openxmlformats-officedocument.presentationml.slide+xml"/>
  <Override PartName="/ppt/slides/slide13.xml" ContentType="application/vnd.openxmlformats-officedocument.presentationml.slide+xml"/>
  <Override PartName="/ppt/slides/slide22.xml" ContentType="application/vnd.openxmlformats-officedocument.presentationml.slide+xml"/>
  <Override PartName="/ppt/slides/slide59.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Lst>
  <p:sldSz cx="9907588" cy="6858000"/>
  <p:notesSz cx="7008813" cy="9294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slide" Target="slides/slide46.xml"/><Relationship Id="rId49" Type="http://schemas.openxmlformats.org/officeDocument/2006/relationships/slide" Target="slides/slide47.xml"/><Relationship Id="rId50" Type="http://schemas.openxmlformats.org/officeDocument/2006/relationships/slide" Target="slides/slide48.xml"/><Relationship Id="rId51" Type="http://schemas.openxmlformats.org/officeDocument/2006/relationships/slide" Target="slides/slide49.xml"/><Relationship Id="rId52" Type="http://schemas.openxmlformats.org/officeDocument/2006/relationships/slide" Target="slides/slide50.xml"/><Relationship Id="rId53" Type="http://schemas.openxmlformats.org/officeDocument/2006/relationships/slide" Target="slides/slide51.xml"/><Relationship Id="rId54" Type="http://schemas.openxmlformats.org/officeDocument/2006/relationships/slide" Target="slides/slide52.xml"/><Relationship Id="rId55" Type="http://schemas.openxmlformats.org/officeDocument/2006/relationships/slide" Target="slides/slide53.xml"/><Relationship Id="rId56" Type="http://schemas.openxmlformats.org/officeDocument/2006/relationships/slide" Target="slides/slide54.xml"/><Relationship Id="rId57" Type="http://schemas.openxmlformats.org/officeDocument/2006/relationships/slide" Target="slides/slide55.xml"/><Relationship Id="rId58" Type="http://schemas.openxmlformats.org/officeDocument/2006/relationships/slide" Target="slides/slide56.xml"/><Relationship Id="rId59" Type="http://schemas.openxmlformats.org/officeDocument/2006/relationships/slide" Target="slides/slide57.xml"/><Relationship Id="rId60" Type="http://schemas.openxmlformats.org/officeDocument/2006/relationships/slide" Target="slides/slide58.xml"/><Relationship Id="rId61" Type="http://schemas.openxmlformats.org/officeDocument/2006/relationships/slide" Target="slides/slide59.xml"/><Relationship Id="rId62" Type="http://schemas.openxmlformats.org/officeDocument/2006/relationships/slide" Target="slides/slide60.xml"/><Relationship Id="rId63" Type="http://schemas.openxmlformats.org/officeDocument/2006/relationships/slide" Target="slides/slide61.xml"/><Relationship Id="rId64" Type="http://schemas.openxmlformats.org/officeDocument/2006/relationships/slide" Target="slides/slide62.xml"/><Relationship Id="rId65" Type="http://schemas.openxmlformats.org/officeDocument/2006/relationships/slide" Target="slides/slide63.xml"/><Relationship Id="rId66" Type="http://schemas.openxmlformats.org/officeDocument/2006/relationships/slide" Target="slides/slide64.xml"/><Relationship Id="rId67" Type="http://schemas.openxmlformats.org/officeDocument/2006/relationships/slide" Target="slides/slide65.xml"/><Relationship Id="rId68" Type="http://schemas.openxmlformats.org/officeDocument/2006/relationships/slide" Target="slides/slide66.xml"/><Relationship Id="rId69" Type="http://schemas.openxmlformats.org/officeDocument/2006/relationships/slide" Target="slides/slide67.xml"/><Relationship Id="rId70" Type="http://schemas.openxmlformats.org/officeDocument/2006/relationships/slide" Target="slides/slide68.xml"/><Relationship Id="rId7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bl" preserve="1">
  <p:cSld name="Default">
    <p:bg>
      <p:bgPr>
        <a:solidFill>
          <a:srgbClr val="ffffff"/>
        </a:solidFill>
      </p:bgPr>
    </p:bg>
    <p:spTree>
      <p:nvGrpSpPr>
        <p:cNvPr id="1" name=""/>
        <p:cNvGrpSpPr/>
        <p:nvPr/>
      </p:nvGrpSpPr>
      <p:grpSpPr>
        <a:xfrm>
          <a:off x="0" y="0"/>
          <a:ext cx="0" cy="0"/>
          <a:chOff x="0" y="0"/>
          <a:chExt cx="0" cy="0"/>
        </a:xfrm>
      </p:grpSpPr>
      <p:pic>
        <p:nvPicPr>
          <p:cNvPr id="0" name="" descr=""/>
          <p:cNvPicPr/>
          <p:nvPr/>
        </p:nvPicPr>
        <p:blipFill>
          <a:blip r:embed="rId2"/>
          <a:srcRect l="3459" t="0" r="0" b="2390"/>
          <a:stretch/>
        </p:blipFill>
        <p:spPr>
          <a:xfrm>
            <a:off x="66600" y="0"/>
            <a:ext cx="1584360" cy="6805440"/>
          </a:xfrm>
          <a:prstGeom prst="rect">
            <a:avLst/>
          </a:prstGeom>
          <a:noFill/>
          <a:ln w="0">
            <a:noFill/>
          </a:ln>
        </p:spPr>
      </p:pic>
      <p:sp>
        <p:nvSpPr>
          <p:cNvPr id="1" name=""/>
          <p:cNvSpPr/>
          <p:nvPr/>
        </p:nvSpPr>
        <p:spPr>
          <a:xfrm>
            <a:off x="7924680" y="6552000"/>
            <a:ext cx="2394000" cy="2768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200" strike="noStrike" u="none">
                <a:solidFill>
                  <a:srgbClr val="ff0000"/>
                </a:solidFill>
                <a:effectLst/>
                <a:uFillTx/>
                <a:latin typeface="Arial"/>
              </a:rPr>
              <a:t>CONFIDENTIAL</a:t>
            </a:r>
            <a:endParaRPr b="0" lang="en-US" sz="1200" strike="noStrike" u="none">
              <a:solidFill>
                <a:srgbClr val="000000"/>
              </a:solidFill>
              <a:effectLst/>
              <a:uFillTx/>
              <a:latin typeface="Times New Roman"/>
            </a:endParaRPr>
          </a:p>
        </p:txBody>
      </p:sp>
      <p:sp>
        <p:nvSpPr>
          <p:cNvPr id="2" name="PlaceHolder 1"/>
          <p:cNvSpPr>
            <a:spLocks noGrp="1"/>
          </p:cNvSpPr>
          <p:nvPr>
            <p:ph type="title"/>
          </p:nvPr>
        </p:nvSpPr>
        <p:spPr>
          <a:xfrm>
            <a:off x="1981080" y="380520"/>
            <a:ext cx="71820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Click to edit the title text format</a:t>
            </a:r>
            <a:endParaRPr b="0" lang="en-US" sz="2400" strike="noStrike" u="none">
              <a:solidFill>
                <a:srgbClr val="3333cc"/>
              </a:solidFill>
              <a:effectLst/>
              <a:uFillTx/>
              <a:latin typeface="Frutiger 55 Roman"/>
            </a:endParaRPr>
          </a:p>
        </p:txBody>
      </p:sp>
      <p:sp>
        <p:nvSpPr>
          <p:cNvPr id="3" name="PlaceHolder 2"/>
          <p:cNvSpPr>
            <a:spLocks noGrp="1"/>
          </p:cNvSpPr>
          <p:nvPr>
            <p:ph type="body"/>
          </p:nvPr>
        </p:nvSpPr>
        <p:spPr>
          <a:xfrm>
            <a:off x="1981080" y="1676520"/>
            <a:ext cx="7182000" cy="4114800"/>
          </a:xfrm>
          <a:prstGeom prst="rect">
            <a:avLst/>
          </a:prstGeom>
          <a:noFill/>
          <a:ln w="0">
            <a:noFill/>
          </a:ln>
        </p:spPr>
        <p:txBody>
          <a:bodyPr lIns="90000" rIns="90000" tIns="46800" bIns="46800" anchor="t">
            <a:normAutofit/>
          </a:bodyPr>
          <a:p>
            <a:pPr marL="343080" indent="-343080">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Click to edit the outline text format</a:t>
            </a:r>
            <a:endParaRPr b="0" lang="en-US" sz="1600" strike="noStrike" u="none">
              <a:solidFill>
                <a:srgbClr val="000000"/>
              </a:solidFill>
              <a:effectLst/>
              <a:uFillTx/>
              <a:latin typeface="Frutiger 55 Roman"/>
            </a:endParaRPr>
          </a:p>
          <a:p>
            <a:pPr lvl="1" marL="743040" indent="-285840">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Second Outline Level</a:t>
            </a:r>
            <a:endParaRPr b="0" lang="en-US" sz="1600" strike="noStrike" u="none">
              <a:solidFill>
                <a:srgbClr val="000000"/>
              </a:solidFill>
              <a:effectLst/>
              <a:uFillTx/>
              <a:latin typeface="Frutiger 55 Roman"/>
            </a:endParaRPr>
          </a:p>
          <a:p>
            <a:pPr lvl="2" marL="1143000" indent="-228600">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Third Outline Level</a:t>
            </a:r>
            <a:endParaRPr b="0" lang="en-US" sz="1600" strike="noStrike" u="none">
              <a:solidFill>
                <a:srgbClr val="000000"/>
              </a:solidFill>
              <a:effectLst/>
              <a:uFillTx/>
              <a:latin typeface="Frutiger 55 Roman"/>
            </a:endParaRPr>
          </a:p>
          <a:p>
            <a:pPr lvl="3" marL="1600200" indent="-22860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Fourth Outline Level</a:t>
            </a:r>
            <a:endParaRPr b="0" lang="en-US" sz="1600" strike="noStrike" u="none">
              <a:solidFill>
                <a:srgbClr val="000000"/>
              </a:solidFill>
              <a:effectLst/>
              <a:uFillTx/>
              <a:latin typeface="Frutiger 55 Roman"/>
            </a:endParaRPr>
          </a:p>
          <a:p>
            <a:pPr lvl="4" marL="2057400" indent="-22860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Fifth Outline Level</a:t>
            </a:r>
            <a:endParaRPr b="0" lang="en-US" sz="1600" strike="noStrike" u="none">
              <a:solidFill>
                <a:srgbClr val="000000"/>
              </a:solidFill>
              <a:effectLst/>
              <a:uFillTx/>
              <a:latin typeface="Frutiger 55 Roman"/>
            </a:endParaRPr>
          </a:p>
          <a:p>
            <a:pPr lvl="5" marL="2057400" indent="-22860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Sixth Outline Level</a:t>
            </a:r>
            <a:endParaRPr b="0" lang="en-US" sz="1600" strike="noStrike" u="none">
              <a:solidFill>
                <a:srgbClr val="000000"/>
              </a:solidFill>
              <a:effectLst/>
              <a:uFillTx/>
              <a:latin typeface="Frutiger 55 Roman"/>
            </a:endParaRPr>
          </a:p>
          <a:p>
            <a:pPr lvl="6" marL="2057400" indent="-22860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Seventh Outline Level</a:t>
            </a:r>
            <a:endParaRPr b="0" lang="en-US" sz="1600" strike="noStrike" u="none">
              <a:solidFill>
                <a:srgbClr val="000000"/>
              </a:solidFill>
              <a:effectLst/>
              <a:uFillTx/>
              <a:latin typeface="Frutiger 55 Roman"/>
            </a:endParaRPr>
          </a:p>
        </p:txBody>
      </p:sp>
      <p:sp>
        <p:nvSpPr>
          <p:cNvPr id="4" name=""/>
          <p:cNvSpPr/>
          <p:nvPr/>
        </p:nvSpPr>
        <p:spPr>
          <a:xfrm>
            <a:off x="5176440" y="6552000"/>
            <a:ext cx="875520" cy="276840"/>
          </a:xfrm>
          <a:prstGeom prst="rect">
            <a:avLst/>
          </a:prstGeom>
          <a:noFill/>
          <a:ln w="0">
            <a:noFill/>
          </a:ln>
        </p:spPr>
        <p:style>
          <a:lnRef idx="0"/>
          <a:fillRef idx="0"/>
          <a:effectRef idx="0"/>
          <a:fontRef idx="minor"/>
        </p:style>
        <p:txBody>
          <a:bodyPr wrap="none" lIns="90000" rIns="90000" tIns="46800" bIns="46800" anchor="ctr">
            <a:spAutoFit/>
          </a:bodyPr>
          <a:p>
            <a:pPr indent="0" algn="ctr">
              <a:lnSpc>
                <a:spcPct val="100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86450AE-634C-43A0-8A89-E1EBEC3A035F}"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bg>
      <p:bgPr>
        <a:solidFill>
          <a:srgbClr val="ffffff"/>
        </a:solidFill>
      </p:bgPr>
    </p:bg>
    <p:spTree>
      <p:nvGrpSpPr>
        <p:cNvPr id="1" name=""/>
        <p:cNvGrpSpPr/>
        <p:nvPr/>
      </p:nvGrpSpPr>
      <p:grpSpPr>
        <a:xfrm>
          <a:off x="0" y="0"/>
          <a:ext cx="0" cy="0"/>
          <a:chOff x="0" y="0"/>
          <a:chExt cx="0" cy="0"/>
        </a:xfrm>
      </p:grpSpPr>
      <p:pic>
        <p:nvPicPr>
          <p:cNvPr id="5" name="" descr=""/>
          <p:cNvPicPr/>
          <p:nvPr/>
        </p:nvPicPr>
        <p:blipFill>
          <a:blip r:embed="rId2"/>
          <a:srcRect l="3459" t="0" r="0" b="2390"/>
          <a:stretch/>
        </p:blipFill>
        <p:spPr>
          <a:xfrm>
            <a:off x="66600" y="0"/>
            <a:ext cx="1584360" cy="6805440"/>
          </a:xfrm>
          <a:prstGeom prst="rect">
            <a:avLst/>
          </a:prstGeom>
          <a:noFill/>
          <a:ln w="0">
            <a:noFill/>
          </a:ln>
        </p:spPr>
      </p:pic>
      <p:sp>
        <p:nvSpPr>
          <p:cNvPr id="1" name=""/>
          <p:cNvSpPr/>
          <p:nvPr/>
        </p:nvSpPr>
        <p:spPr>
          <a:xfrm>
            <a:off x="7924680" y="6552000"/>
            <a:ext cx="2394000" cy="2768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200" strike="noStrike" u="none">
                <a:solidFill>
                  <a:srgbClr val="ff0000"/>
                </a:solidFill>
                <a:effectLst/>
                <a:uFillTx/>
                <a:latin typeface="Arial"/>
              </a:rPr>
              <a:t>CONFIDENTIAL</a:t>
            </a:r>
            <a:endParaRPr b="0" lang="en-US" sz="1200" strike="noStrike" u="none">
              <a:solidFill>
                <a:srgbClr val="000000"/>
              </a:solidFill>
              <a:effectLst/>
              <a:uFillTx/>
              <a:latin typeface="Times New Roman"/>
            </a:endParaRPr>
          </a:p>
        </p:txBody>
      </p:sp>
      <p:sp>
        <p:nvSpPr>
          <p:cNvPr id="6" name="PlaceHolder 1"/>
          <p:cNvSpPr>
            <a:spLocks noGrp="1"/>
          </p:cNvSpPr>
          <p:nvPr>
            <p:ph type="title"/>
          </p:nvPr>
        </p:nvSpPr>
        <p:spPr>
          <a:xfrm>
            <a:off x="1981080" y="380520"/>
            <a:ext cx="71820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Click to edit the title text format</a:t>
            </a:r>
            <a:endParaRPr b="0" lang="en-US" sz="2400" strike="noStrike" u="none">
              <a:solidFill>
                <a:srgbClr val="3333cc"/>
              </a:solidFill>
              <a:effectLst/>
              <a:uFillTx/>
              <a:latin typeface="Frutiger 55 Roman"/>
            </a:endParaRPr>
          </a:p>
        </p:txBody>
      </p:sp>
      <p:sp>
        <p:nvSpPr>
          <p:cNvPr id="7" name="PlaceHolder 2"/>
          <p:cNvSpPr>
            <a:spLocks noGrp="1"/>
          </p:cNvSpPr>
          <p:nvPr>
            <p:ph type="body"/>
          </p:nvPr>
        </p:nvSpPr>
        <p:spPr>
          <a:xfrm>
            <a:off x="1981080" y="1676520"/>
            <a:ext cx="7182000" cy="4114800"/>
          </a:xfrm>
          <a:prstGeom prst="rect">
            <a:avLst/>
          </a:prstGeom>
          <a:noFill/>
          <a:ln w="0">
            <a:noFill/>
          </a:ln>
        </p:spPr>
        <p:txBody>
          <a:bodyPr lIns="90000" rIns="90000" tIns="46800" bIns="46800" anchor="t">
            <a:normAutofit/>
          </a:bodyPr>
          <a:p>
            <a:pPr marL="343080" indent="-343080">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Click to edit the outline text format</a:t>
            </a:r>
            <a:endParaRPr b="0" lang="en-US" sz="1600" strike="noStrike" u="none">
              <a:solidFill>
                <a:srgbClr val="000000"/>
              </a:solidFill>
              <a:effectLst/>
              <a:uFillTx/>
              <a:latin typeface="Frutiger 55 Roman"/>
            </a:endParaRPr>
          </a:p>
          <a:p>
            <a:pPr lvl="1" marL="743040" indent="-285840">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Second Outline Level</a:t>
            </a:r>
            <a:endParaRPr b="0" lang="en-US" sz="1600" strike="noStrike" u="none">
              <a:solidFill>
                <a:srgbClr val="000000"/>
              </a:solidFill>
              <a:effectLst/>
              <a:uFillTx/>
              <a:latin typeface="Frutiger 55 Roman"/>
            </a:endParaRPr>
          </a:p>
          <a:p>
            <a:pPr lvl="2" marL="1143000" indent="-228600">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Third Outline Level</a:t>
            </a:r>
            <a:endParaRPr b="0" lang="en-US" sz="1600" strike="noStrike" u="none">
              <a:solidFill>
                <a:srgbClr val="000000"/>
              </a:solidFill>
              <a:effectLst/>
              <a:uFillTx/>
              <a:latin typeface="Frutiger 55 Roman"/>
            </a:endParaRPr>
          </a:p>
          <a:p>
            <a:pPr lvl="3" marL="1600200" indent="-22860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Fourth Outline Level</a:t>
            </a:r>
            <a:endParaRPr b="0" lang="en-US" sz="1600" strike="noStrike" u="none">
              <a:solidFill>
                <a:srgbClr val="000000"/>
              </a:solidFill>
              <a:effectLst/>
              <a:uFillTx/>
              <a:latin typeface="Frutiger 55 Roman"/>
            </a:endParaRPr>
          </a:p>
          <a:p>
            <a:pPr lvl="4" marL="2057400" indent="-22860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Fifth Outline Level</a:t>
            </a:r>
            <a:endParaRPr b="0" lang="en-US" sz="1600" strike="noStrike" u="none">
              <a:solidFill>
                <a:srgbClr val="000000"/>
              </a:solidFill>
              <a:effectLst/>
              <a:uFillTx/>
              <a:latin typeface="Frutiger 55 Roman"/>
            </a:endParaRPr>
          </a:p>
          <a:p>
            <a:pPr lvl="5" marL="2057400" indent="-22860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Sixth Outline Level</a:t>
            </a:r>
            <a:endParaRPr b="0" lang="en-US" sz="1600" strike="noStrike" u="none">
              <a:solidFill>
                <a:srgbClr val="000000"/>
              </a:solidFill>
              <a:effectLst/>
              <a:uFillTx/>
              <a:latin typeface="Frutiger 55 Roman"/>
            </a:endParaRPr>
          </a:p>
          <a:p>
            <a:pPr lvl="6" marL="2057400" indent="-22860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Seventh Outline Level</a:t>
            </a:r>
            <a:endParaRPr b="0" lang="en-US" sz="1600" strike="noStrike" u="none">
              <a:solidFill>
                <a:srgbClr val="000000"/>
              </a:solidFill>
              <a:effectLst/>
              <a:uFillTx/>
              <a:latin typeface="Frutiger 55 Roman"/>
            </a:endParaRPr>
          </a:p>
        </p:txBody>
      </p:sp>
      <p:sp>
        <p:nvSpPr>
          <p:cNvPr id="4" name=""/>
          <p:cNvSpPr/>
          <p:nvPr/>
        </p:nvSpPr>
        <p:spPr>
          <a:xfrm>
            <a:off x="5176440" y="6552000"/>
            <a:ext cx="875520" cy="276840"/>
          </a:xfrm>
          <a:prstGeom prst="rect">
            <a:avLst/>
          </a:prstGeom>
          <a:noFill/>
          <a:ln w="0">
            <a:noFill/>
          </a:ln>
        </p:spPr>
        <p:style>
          <a:lnRef idx="0"/>
          <a:fillRef idx="0"/>
          <a:effectRef idx="0"/>
          <a:fontRef idx="minor"/>
        </p:style>
        <p:txBody>
          <a:bodyPr wrap="none" lIns="90000" rIns="90000" tIns="46800" bIns="46800" anchor="ctr">
            <a:spAutoFit/>
          </a:bodyPr>
          <a:p>
            <a:pPr indent="0" algn="ctr">
              <a:lnSpc>
                <a:spcPct val="100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13F2331-8931-4030-A060-CDA03B74DE32}"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pic>
        <p:nvPicPr>
          <p:cNvPr id="8" name="" descr=""/>
          <p:cNvPicPr/>
          <p:nvPr/>
        </p:nvPicPr>
        <p:blipFill>
          <a:blip r:embed="rId2"/>
          <a:srcRect l="3459" t="0" r="0" b="2390"/>
          <a:stretch/>
        </p:blipFill>
        <p:spPr>
          <a:xfrm>
            <a:off x="66600" y="0"/>
            <a:ext cx="1584360" cy="6805440"/>
          </a:xfrm>
          <a:prstGeom prst="rect">
            <a:avLst/>
          </a:prstGeom>
          <a:noFill/>
          <a:ln w="0">
            <a:noFill/>
          </a:ln>
        </p:spPr>
      </p:pic>
      <p:sp>
        <p:nvSpPr>
          <p:cNvPr id="1" name=""/>
          <p:cNvSpPr/>
          <p:nvPr/>
        </p:nvSpPr>
        <p:spPr>
          <a:xfrm>
            <a:off x="7924680" y="6552000"/>
            <a:ext cx="2394000" cy="2768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200" strike="noStrike" u="none">
                <a:solidFill>
                  <a:srgbClr val="ff0000"/>
                </a:solidFill>
                <a:effectLst/>
                <a:uFillTx/>
                <a:latin typeface="Arial"/>
              </a:rPr>
              <a:t>CONFIDENTIAL</a:t>
            </a:r>
            <a:endParaRPr b="0" lang="en-US" sz="1200" strike="noStrike" u="none">
              <a:solidFill>
                <a:srgbClr val="000000"/>
              </a:solidFill>
              <a:effectLst/>
              <a:uFillTx/>
              <a:latin typeface="Times New Roman"/>
            </a:endParaRPr>
          </a:p>
        </p:txBody>
      </p:sp>
      <p:sp>
        <p:nvSpPr>
          <p:cNvPr id="9" name="PlaceHolder 1"/>
          <p:cNvSpPr>
            <a:spLocks noGrp="1"/>
          </p:cNvSpPr>
          <p:nvPr>
            <p:ph type="title"/>
          </p:nvPr>
        </p:nvSpPr>
        <p:spPr>
          <a:xfrm>
            <a:off x="1981080" y="380520"/>
            <a:ext cx="71820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Click to edit the title text format</a:t>
            </a:r>
            <a:endParaRPr b="0" lang="en-US" sz="2400" strike="noStrike" u="none">
              <a:solidFill>
                <a:srgbClr val="3333cc"/>
              </a:solidFill>
              <a:effectLst/>
              <a:uFillTx/>
              <a:latin typeface="Frutiger 55 Roman"/>
            </a:endParaRPr>
          </a:p>
        </p:txBody>
      </p:sp>
      <p:sp>
        <p:nvSpPr>
          <p:cNvPr id="10" name="PlaceHolder 2"/>
          <p:cNvSpPr>
            <a:spLocks noGrp="1"/>
          </p:cNvSpPr>
          <p:nvPr>
            <p:ph type="body"/>
          </p:nvPr>
        </p:nvSpPr>
        <p:spPr>
          <a:xfrm>
            <a:off x="1981080" y="1676520"/>
            <a:ext cx="7182000" cy="4114800"/>
          </a:xfrm>
          <a:prstGeom prst="rect">
            <a:avLst/>
          </a:prstGeom>
          <a:noFill/>
          <a:ln w="0">
            <a:noFill/>
          </a:ln>
        </p:spPr>
        <p:txBody>
          <a:bodyPr lIns="90000" rIns="90000" tIns="46800" bIns="46800" anchor="t">
            <a:normAutofit/>
          </a:bodyPr>
          <a:p>
            <a:pPr marL="343080" indent="-343080">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Click to edit the outline text format</a:t>
            </a:r>
            <a:endParaRPr b="0" lang="en-US" sz="1600" strike="noStrike" u="none">
              <a:solidFill>
                <a:srgbClr val="000000"/>
              </a:solidFill>
              <a:effectLst/>
              <a:uFillTx/>
              <a:latin typeface="Frutiger 55 Roman"/>
            </a:endParaRPr>
          </a:p>
          <a:p>
            <a:pPr lvl="1" marL="743040" indent="-285840">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Second Outline Level</a:t>
            </a:r>
            <a:endParaRPr b="0" lang="en-US" sz="1600" strike="noStrike" u="none">
              <a:solidFill>
                <a:srgbClr val="000000"/>
              </a:solidFill>
              <a:effectLst/>
              <a:uFillTx/>
              <a:latin typeface="Frutiger 55 Roman"/>
            </a:endParaRPr>
          </a:p>
          <a:p>
            <a:pPr lvl="2" marL="1143000" indent="-228600">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Third Outline Level</a:t>
            </a:r>
            <a:endParaRPr b="0" lang="en-US" sz="1600" strike="noStrike" u="none">
              <a:solidFill>
                <a:srgbClr val="000000"/>
              </a:solidFill>
              <a:effectLst/>
              <a:uFillTx/>
              <a:latin typeface="Frutiger 55 Roman"/>
            </a:endParaRPr>
          </a:p>
          <a:p>
            <a:pPr lvl="3" marL="1600200" indent="-22860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Fourth Outline Level</a:t>
            </a:r>
            <a:endParaRPr b="0" lang="en-US" sz="1600" strike="noStrike" u="none">
              <a:solidFill>
                <a:srgbClr val="000000"/>
              </a:solidFill>
              <a:effectLst/>
              <a:uFillTx/>
              <a:latin typeface="Frutiger 55 Roman"/>
            </a:endParaRPr>
          </a:p>
          <a:p>
            <a:pPr lvl="4" marL="2057400" indent="-22860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Fifth Outline Level</a:t>
            </a:r>
            <a:endParaRPr b="0" lang="en-US" sz="1600" strike="noStrike" u="none">
              <a:solidFill>
                <a:srgbClr val="000000"/>
              </a:solidFill>
              <a:effectLst/>
              <a:uFillTx/>
              <a:latin typeface="Frutiger 55 Roman"/>
            </a:endParaRPr>
          </a:p>
          <a:p>
            <a:pPr lvl="5" marL="2057400" indent="-22860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Sixth Outline Level</a:t>
            </a:r>
            <a:endParaRPr b="0" lang="en-US" sz="1600" strike="noStrike" u="none">
              <a:solidFill>
                <a:srgbClr val="000000"/>
              </a:solidFill>
              <a:effectLst/>
              <a:uFillTx/>
              <a:latin typeface="Frutiger 55 Roman"/>
            </a:endParaRPr>
          </a:p>
          <a:p>
            <a:pPr lvl="6" marL="2057400" indent="-22860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Seventh Outline Level</a:t>
            </a:r>
            <a:endParaRPr b="0" lang="en-US" sz="1600" strike="noStrike" u="none">
              <a:solidFill>
                <a:srgbClr val="000000"/>
              </a:solidFill>
              <a:effectLst/>
              <a:uFillTx/>
              <a:latin typeface="Frutiger 55 Roman"/>
            </a:endParaRPr>
          </a:p>
        </p:txBody>
      </p:sp>
      <p:sp>
        <p:nvSpPr>
          <p:cNvPr id="4" name=""/>
          <p:cNvSpPr/>
          <p:nvPr/>
        </p:nvSpPr>
        <p:spPr>
          <a:xfrm>
            <a:off x="5176440" y="6552000"/>
            <a:ext cx="875520" cy="276840"/>
          </a:xfrm>
          <a:prstGeom prst="rect">
            <a:avLst/>
          </a:prstGeom>
          <a:noFill/>
          <a:ln w="0">
            <a:noFill/>
          </a:ln>
        </p:spPr>
        <p:style>
          <a:lnRef idx="0"/>
          <a:fillRef idx="0"/>
          <a:effectRef idx="0"/>
          <a:fontRef idx="minor"/>
        </p:style>
        <p:txBody>
          <a:bodyPr wrap="none" lIns="90000" rIns="90000" tIns="46800" bIns="46800" anchor="ctr">
            <a:spAutoFit/>
          </a:bodyPr>
          <a:p>
            <a:pPr indent="0" algn="ctr">
              <a:lnSpc>
                <a:spcPct val="100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A1A4DFB-88A5-43B7-9EE0-ABA16ACC9661}"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pic>
        <p:nvPicPr>
          <p:cNvPr id="11" name="" descr=""/>
          <p:cNvPicPr/>
          <p:nvPr/>
        </p:nvPicPr>
        <p:blipFill>
          <a:blip r:embed="rId2"/>
          <a:srcRect l="3459" t="0" r="0" b="2390"/>
          <a:stretch/>
        </p:blipFill>
        <p:spPr>
          <a:xfrm>
            <a:off x="66600" y="0"/>
            <a:ext cx="1584360" cy="6805440"/>
          </a:xfrm>
          <a:prstGeom prst="rect">
            <a:avLst/>
          </a:prstGeom>
          <a:noFill/>
          <a:ln w="0">
            <a:noFill/>
          </a:ln>
        </p:spPr>
      </p:pic>
      <p:sp>
        <p:nvSpPr>
          <p:cNvPr id="1" name=""/>
          <p:cNvSpPr/>
          <p:nvPr/>
        </p:nvSpPr>
        <p:spPr>
          <a:xfrm>
            <a:off x="7924680" y="6552000"/>
            <a:ext cx="2394000" cy="2768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200" strike="noStrike" u="none">
                <a:solidFill>
                  <a:srgbClr val="ff0000"/>
                </a:solidFill>
                <a:effectLst/>
                <a:uFillTx/>
                <a:latin typeface="Arial"/>
              </a:rPr>
              <a:t>CONFIDENTIAL</a:t>
            </a:r>
            <a:endParaRPr b="0" lang="en-US" sz="1200" strike="noStrike" u="none">
              <a:solidFill>
                <a:srgbClr val="000000"/>
              </a:solidFill>
              <a:effectLst/>
              <a:uFillTx/>
              <a:latin typeface="Times New Roman"/>
            </a:endParaRPr>
          </a:p>
        </p:txBody>
      </p:sp>
      <p:sp>
        <p:nvSpPr>
          <p:cNvPr id="12" name="PlaceHolder 1"/>
          <p:cNvSpPr>
            <a:spLocks noGrp="1"/>
          </p:cNvSpPr>
          <p:nvPr>
            <p:ph type="title"/>
          </p:nvPr>
        </p:nvSpPr>
        <p:spPr>
          <a:xfrm>
            <a:off x="1981080" y="380520"/>
            <a:ext cx="71820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Click to edit the title text format</a:t>
            </a:r>
            <a:endParaRPr b="0" lang="en-US" sz="2400" strike="noStrike" u="none">
              <a:solidFill>
                <a:srgbClr val="3333cc"/>
              </a:solidFill>
              <a:effectLst/>
              <a:uFillTx/>
              <a:latin typeface="Frutiger 55 Roman"/>
            </a:endParaRPr>
          </a:p>
        </p:txBody>
      </p:sp>
      <p:sp>
        <p:nvSpPr>
          <p:cNvPr id="13" name="PlaceHolder 2"/>
          <p:cNvSpPr>
            <a:spLocks noGrp="1"/>
          </p:cNvSpPr>
          <p:nvPr>
            <p:ph type="body"/>
          </p:nvPr>
        </p:nvSpPr>
        <p:spPr>
          <a:xfrm>
            <a:off x="1981080" y="1676520"/>
            <a:ext cx="7182000" cy="4114800"/>
          </a:xfrm>
          <a:prstGeom prst="rect">
            <a:avLst/>
          </a:prstGeom>
          <a:noFill/>
          <a:ln w="0">
            <a:noFill/>
          </a:ln>
        </p:spPr>
        <p:txBody>
          <a:bodyPr lIns="90000" rIns="90000" tIns="46800" bIns="46800" anchor="t">
            <a:normAutofit/>
          </a:bodyPr>
          <a:p>
            <a:pPr marL="343080" indent="-343080">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Click to edit the outline text format</a:t>
            </a:r>
            <a:endParaRPr b="0" lang="en-US" sz="1600" strike="noStrike" u="none">
              <a:solidFill>
                <a:srgbClr val="000000"/>
              </a:solidFill>
              <a:effectLst/>
              <a:uFillTx/>
              <a:latin typeface="Frutiger 55 Roman"/>
            </a:endParaRPr>
          </a:p>
          <a:p>
            <a:pPr lvl="1" marL="743040" indent="-285840">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Second Outline Level</a:t>
            </a:r>
            <a:endParaRPr b="0" lang="en-US" sz="1600" strike="noStrike" u="none">
              <a:solidFill>
                <a:srgbClr val="000000"/>
              </a:solidFill>
              <a:effectLst/>
              <a:uFillTx/>
              <a:latin typeface="Frutiger 55 Roman"/>
            </a:endParaRPr>
          </a:p>
          <a:p>
            <a:pPr lvl="2" marL="1143000" indent="-228600">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Third Outline Level</a:t>
            </a:r>
            <a:endParaRPr b="0" lang="en-US" sz="1600" strike="noStrike" u="none">
              <a:solidFill>
                <a:srgbClr val="000000"/>
              </a:solidFill>
              <a:effectLst/>
              <a:uFillTx/>
              <a:latin typeface="Frutiger 55 Roman"/>
            </a:endParaRPr>
          </a:p>
          <a:p>
            <a:pPr lvl="3" marL="1600200" indent="-22860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Fourth Outline Level</a:t>
            </a:r>
            <a:endParaRPr b="0" lang="en-US" sz="1600" strike="noStrike" u="none">
              <a:solidFill>
                <a:srgbClr val="000000"/>
              </a:solidFill>
              <a:effectLst/>
              <a:uFillTx/>
              <a:latin typeface="Frutiger 55 Roman"/>
            </a:endParaRPr>
          </a:p>
          <a:p>
            <a:pPr lvl="4" marL="2057400" indent="-22860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Fifth Outline Level</a:t>
            </a:r>
            <a:endParaRPr b="0" lang="en-US" sz="1600" strike="noStrike" u="none">
              <a:solidFill>
                <a:srgbClr val="000000"/>
              </a:solidFill>
              <a:effectLst/>
              <a:uFillTx/>
              <a:latin typeface="Frutiger 55 Roman"/>
            </a:endParaRPr>
          </a:p>
          <a:p>
            <a:pPr lvl="5" marL="2057400" indent="-22860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Sixth Outline Level</a:t>
            </a:r>
            <a:endParaRPr b="0" lang="en-US" sz="1600" strike="noStrike" u="none">
              <a:solidFill>
                <a:srgbClr val="000000"/>
              </a:solidFill>
              <a:effectLst/>
              <a:uFillTx/>
              <a:latin typeface="Frutiger 55 Roman"/>
            </a:endParaRPr>
          </a:p>
          <a:p>
            <a:pPr lvl="6" marL="2057400" indent="-22860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Seventh Outline Level</a:t>
            </a:r>
            <a:endParaRPr b="0" lang="en-US" sz="1600" strike="noStrike" u="none">
              <a:solidFill>
                <a:srgbClr val="000000"/>
              </a:solidFill>
              <a:effectLst/>
              <a:uFillTx/>
              <a:latin typeface="Frutiger 55 Roman"/>
            </a:endParaRPr>
          </a:p>
        </p:txBody>
      </p:sp>
      <p:sp>
        <p:nvSpPr>
          <p:cNvPr id="4" name=""/>
          <p:cNvSpPr/>
          <p:nvPr/>
        </p:nvSpPr>
        <p:spPr>
          <a:xfrm>
            <a:off x="5176440" y="6552000"/>
            <a:ext cx="875520" cy="276840"/>
          </a:xfrm>
          <a:prstGeom prst="rect">
            <a:avLst/>
          </a:prstGeom>
          <a:noFill/>
          <a:ln w="0">
            <a:noFill/>
          </a:ln>
        </p:spPr>
        <p:style>
          <a:lnRef idx="0"/>
          <a:fillRef idx="0"/>
          <a:effectRef idx="0"/>
          <a:fontRef idx="minor"/>
        </p:style>
        <p:txBody>
          <a:bodyPr wrap="none" lIns="90000" rIns="90000" tIns="46800" bIns="46800" anchor="ctr">
            <a:spAutoFit/>
          </a:bodyPr>
          <a:p>
            <a:pPr indent="0" algn="ctr">
              <a:lnSpc>
                <a:spcPct val="100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63CD409-6B85-4132-93AF-A53594252DE4}"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ffffff"/>
        </a:solidFill>
      </p:bgPr>
    </p:bg>
    <p:spTree>
      <p:nvGrpSpPr>
        <p:cNvPr id="1" name=""/>
        <p:cNvGrpSpPr/>
        <p:nvPr/>
      </p:nvGrpSpPr>
      <p:grpSpPr>
        <a:xfrm>
          <a:off x="0" y="0"/>
          <a:ext cx="0" cy="0"/>
          <a:chOff x="0" y="0"/>
          <a:chExt cx="0" cy="0"/>
        </a:xfrm>
      </p:grpSpPr>
      <p:pic>
        <p:nvPicPr>
          <p:cNvPr id="14" name="" descr=""/>
          <p:cNvPicPr/>
          <p:nvPr/>
        </p:nvPicPr>
        <p:blipFill>
          <a:blip r:embed="rId2"/>
          <a:srcRect l="3459" t="0" r="0" b="2390"/>
          <a:stretch/>
        </p:blipFill>
        <p:spPr>
          <a:xfrm>
            <a:off x="66600" y="0"/>
            <a:ext cx="1584360" cy="6805440"/>
          </a:xfrm>
          <a:prstGeom prst="rect">
            <a:avLst/>
          </a:prstGeom>
          <a:noFill/>
          <a:ln w="0">
            <a:noFill/>
          </a:ln>
        </p:spPr>
      </p:pic>
      <p:sp>
        <p:nvSpPr>
          <p:cNvPr id="1" name=""/>
          <p:cNvSpPr/>
          <p:nvPr/>
        </p:nvSpPr>
        <p:spPr>
          <a:xfrm>
            <a:off x="7924680" y="6552000"/>
            <a:ext cx="2394000" cy="27684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200" strike="noStrike" u="none">
                <a:solidFill>
                  <a:srgbClr val="ff0000"/>
                </a:solidFill>
                <a:effectLst/>
                <a:uFillTx/>
                <a:latin typeface="Arial"/>
              </a:rPr>
              <a:t>CONFIDENTIAL</a:t>
            </a:r>
            <a:endParaRPr b="0" lang="en-US" sz="1200" strike="noStrike" u="none">
              <a:solidFill>
                <a:srgbClr val="000000"/>
              </a:solidFill>
              <a:effectLst/>
              <a:uFillTx/>
              <a:latin typeface="Times New Roman"/>
            </a:endParaRPr>
          </a:p>
        </p:txBody>
      </p:sp>
      <p:sp>
        <p:nvSpPr>
          <p:cNvPr id="15" name="PlaceHolder 1"/>
          <p:cNvSpPr>
            <a:spLocks noGrp="1"/>
          </p:cNvSpPr>
          <p:nvPr>
            <p:ph type="title"/>
          </p:nvPr>
        </p:nvSpPr>
        <p:spPr>
          <a:xfrm>
            <a:off x="1981080" y="380520"/>
            <a:ext cx="71820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Click to edit the title text format</a:t>
            </a:r>
            <a:endParaRPr b="0" lang="en-US" sz="2400" strike="noStrike" u="none">
              <a:solidFill>
                <a:srgbClr val="3333cc"/>
              </a:solidFill>
              <a:effectLst/>
              <a:uFillTx/>
              <a:latin typeface="Frutiger 55 Roman"/>
            </a:endParaRPr>
          </a:p>
        </p:txBody>
      </p:sp>
      <p:sp>
        <p:nvSpPr>
          <p:cNvPr id="16" name="PlaceHolder 2"/>
          <p:cNvSpPr>
            <a:spLocks noGrp="1"/>
          </p:cNvSpPr>
          <p:nvPr>
            <p:ph type="body"/>
          </p:nvPr>
        </p:nvSpPr>
        <p:spPr>
          <a:xfrm>
            <a:off x="1981080" y="1676520"/>
            <a:ext cx="7182000" cy="4114800"/>
          </a:xfrm>
          <a:prstGeom prst="rect">
            <a:avLst/>
          </a:prstGeom>
          <a:noFill/>
          <a:ln w="0">
            <a:noFill/>
          </a:ln>
        </p:spPr>
        <p:txBody>
          <a:bodyPr lIns="90000" rIns="90000" tIns="46800" bIns="46800" anchor="t">
            <a:normAutofit/>
          </a:bodyPr>
          <a:p>
            <a:pPr marL="343080" indent="-343080">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Click to edit the outline text format</a:t>
            </a:r>
            <a:endParaRPr b="0" lang="en-US" sz="1600" strike="noStrike" u="none">
              <a:solidFill>
                <a:srgbClr val="000000"/>
              </a:solidFill>
              <a:effectLst/>
              <a:uFillTx/>
              <a:latin typeface="Frutiger 55 Roman"/>
            </a:endParaRPr>
          </a:p>
          <a:p>
            <a:pPr lvl="1" marL="743040" indent="-285840">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Second Outline Level</a:t>
            </a:r>
            <a:endParaRPr b="0" lang="en-US" sz="1600" strike="noStrike" u="none">
              <a:solidFill>
                <a:srgbClr val="000000"/>
              </a:solidFill>
              <a:effectLst/>
              <a:uFillTx/>
              <a:latin typeface="Frutiger 55 Roman"/>
            </a:endParaRPr>
          </a:p>
          <a:p>
            <a:pPr lvl="2" marL="1143000" indent="-228600">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Third Outline Level</a:t>
            </a:r>
            <a:endParaRPr b="0" lang="en-US" sz="1600" strike="noStrike" u="none">
              <a:solidFill>
                <a:srgbClr val="000000"/>
              </a:solidFill>
              <a:effectLst/>
              <a:uFillTx/>
              <a:latin typeface="Frutiger 55 Roman"/>
            </a:endParaRPr>
          </a:p>
          <a:p>
            <a:pPr lvl="3" marL="1600200" indent="-22860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Fourth Outline Level</a:t>
            </a:r>
            <a:endParaRPr b="0" lang="en-US" sz="1600" strike="noStrike" u="none">
              <a:solidFill>
                <a:srgbClr val="000000"/>
              </a:solidFill>
              <a:effectLst/>
              <a:uFillTx/>
              <a:latin typeface="Frutiger 55 Roman"/>
            </a:endParaRPr>
          </a:p>
          <a:p>
            <a:pPr lvl="4" marL="2057400" indent="-22860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Fifth Outline Level</a:t>
            </a:r>
            <a:endParaRPr b="0" lang="en-US" sz="1600" strike="noStrike" u="none">
              <a:solidFill>
                <a:srgbClr val="000000"/>
              </a:solidFill>
              <a:effectLst/>
              <a:uFillTx/>
              <a:latin typeface="Frutiger 55 Roman"/>
            </a:endParaRPr>
          </a:p>
          <a:p>
            <a:pPr lvl="5" marL="2057400" indent="-22860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Sixth Outline Level</a:t>
            </a:r>
            <a:endParaRPr b="0" lang="en-US" sz="1600" strike="noStrike" u="none">
              <a:solidFill>
                <a:srgbClr val="000000"/>
              </a:solidFill>
              <a:effectLst/>
              <a:uFillTx/>
              <a:latin typeface="Frutiger 55 Roman"/>
            </a:endParaRPr>
          </a:p>
          <a:p>
            <a:pPr lvl="6" marL="2057400" indent="-22860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Seventh Outline Level</a:t>
            </a:r>
            <a:endParaRPr b="0" lang="en-US" sz="1600" strike="noStrike" u="none">
              <a:solidFill>
                <a:srgbClr val="000000"/>
              </a:solidFill>
              <a:effectLst/>
              <a:uFillTx/>
              <a:latin typeface="Frutiger 55 Roman"/>
            </a:endParaRPr>
          </a:p>
        </p:txBody>
      </p:sp>
      <p:sp>
        <p:nvSpPr>
          <p:cNvPr id="4" name=""/>
          <p:cNvSpPr/>
          <p:nvPr/>
        </p:nvSpPr>
        <p:spPr>
          <a:xfrm>
            <a:off x="5176440" y="6552000"/>
            <a:ext cx="875520" cy="276840"/>
          </a:xfrm>
          <a:prstGeom prst="rect">
            <a:avLst/>
          </a:prstGeom>
          <a:noFill/>
          <a:ln w="0">
            <a:noFill/>
          </a:ln>
        </p:spPr>
        <p:style>
          <a:lnRef idx="0"/>
          <a:fillRef idx="0"/>
          <a:effectRef idx="0"/>
          <a:fontRef idx="minor"/>
        </p:style>
        <p:txBody>
          <a:bodyPr wrap="none" lIns="90000" rIns="90000" tIns="46800" bIns="46800" anchor="ctr">
            <a:spAutoFit/>
          </a:bodyPr>
          <a:p>
            <a:pPr indent="0" algn="ctr">
              <a:lnSpc>
                <a:spcPct val="100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B65B90D-7B56-45E1-B7C5-4F2E9584EA3C}"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2.png"/><Relationship Id="rId3" Type="http://schemas.openxmlformats.org/officeDocument/2006/relationships/image" Target="../media/image2.png"/><Relationship Id="rId4" Type="http://schemas.openxmlformats.org/officeDocument/2006/relationships/image" Target="../media/image2.png"/><Relationship Id="rId5" Type="http://schemas.openxmlformats.org/officeDocument/2006/relationships/image" Target="../media/image1.png"/><Relationship Id="rId6" Type="http://schemas.openxmlformats.org/officeDocument/2006/relationships/slideLayout" Target="../slideLayouts/slideLayout5.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6.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slideLayout" Target="../slideLayouts/slideLayout5.xml"/>
</Relationships>
</file>

<file path=ppt/slides/_rels/slide27.xml.rels><?xml version="1.0" encoding="UTF-8"?>
<Relationships xmlns="http://schemas.openxmlformats.org/package/2006/relationships"><Relationship Id="rId1" Type="http://schemas.openxmlformats.org/officeDocument/2006/relationships/image" Target="../media/image4.wmf"/><Relationship Id="rId2" Type="http://schemas.openxmlformats.org/officeDocument/2006/relationships/slideLayout" Target="../slideLayouts/slideLayout5.xml"/>
</Relationships>
</file>

<file path=ppt/slides/_rels/slide28.xml.rels><?xml version="1.0" encoding="UTF-8"?>
<Relationships xmlns="http://schemas.openxmlformats.org/package/2006/relationships"><Relationship Id="rId1" Type="http://schemas.openxmlformats.org/officeDocument/2006/relationships/image" Target="../media/image5.wmf"/><Relationship Id="rId2" Type="http://schemas.openxmlformats.org/officeDocument/2006/relationships/slideLayout" Target="../slideLayouts/slideLayout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31.xml.rels><?xml version="1.0" encoding="UTF-8"?>
<Relationships xmlns="http://schemas.openxmlformats.org/package/2006/relationships"><Relationship Id="rId1" Type="http://schemas.openxmlformats.org/officeDocument/2006/relationships/image" Target="../media/image6.wmf"/><Relationship Id="rId2" Type="http://schemas.openxmlformats.org/officeDocument/2006/relationships/slideLayout" Target="../slideLayouts/slideLayout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33.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7.wmf"/><Relationship Id="rId3" Type="http://schemas.openxmlformats.org/officeDocument/2006/relationships/slideLayout" Target="../slideLayouts/slideLayout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8.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8.wmf"/><Relationship Id="rId3" Type="http://schemas.openxmlformats.org/officeDocument/2006/relationships/package" Target="../embeddings/oleObject2.xlsx"/><Relationship Id="rId4" Type="http://schemas.openxmlformats.org/officeDocument/2006/relationships/image" Target="../media/image9.wmf"/><Relationship Id="rId5" Type="http://schemas.openxmlformats.org/officeDocument/2006/relationships/slideLayout" Target="../slideLayouts/slideLayout4.xml"/>
</Relationships>
</file>

<file path=ppt/slides/_rels/slide59.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0.wmf"/><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60.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1.wmf"/><Relationship Id="rId3" Type="http://schemas.openxmlformats.org/officeDocument/2006/relationships/slideLayout" Target="../slideLayouts/slideLayout4.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17" name=""/>
          <p:cNvGrpSpPr/>
          <p:nvPr/>
        </p:nvGrpSpPr>
        <p:grpSpPr>
          <a:xfrm>
            <a:off x="1898640" y="990720"/>
            <a:ext cx="6768720" cy="5476320"/>
            <a:chOff x="1898640" y="990720"/>
            <a:chExt cx="6768720" cy="5476320"/>
          </a:xfrm>
        </p:grpSpPr>
        <p:sp>
          <p:nvSpPr>
            <p:cNvPr id="18" name=""/>
            <p:cNvSpPr/>
            <p:nvPr/>
          </p:nvSpPr>
          <p:spPr>
            <a:xfrm>
              <a:off x="5729760" y="1393200"/>
              <a:ext cx="1429560" cy="975600"/>
            </a:xfrm>
            <a:custGeom>
              <a:avLst/>
              <a:gdLst/>
              <a:ahLst/>
              <a:rect l="l" t="t" r="r" b="b"/>
              <a:pathLst>
                <a:path w="793" h="537">
                  <a:moveTo>
                    <a:pt x="684" y="184"/>
                  </a:moveTo>
                  <a:lnTo>
                    <a:pt x="722" y="159"/>
                  </a:lnTo>
                  <a:lnTo>
                    <a:pt x="732" y="165"/>
                  </a:lnTo>
                  <a:lnTo>
                    <a:pt x="718" y="192"/>
                  </a:lnTo>
                  <a:lnTo>
                    <a:pt x="697" y="222"/>
                  </a:lnTo>
                  <a:lnTo>
                    <a:pt x="707" y="243"/>
                  </a:lnTo>
                  <a:lnTo>
                    <a:pt x="730" y="253"/>
                  </a:lnTo>
                  <a:lnTo>
                    <a:pt x="730" y="280"/>
                  </a:lnTo>
                  <a:lnTo>
                    <a:pt x="758" y="282"/>
                  </a:lnTo>
                  <a:lnTo>
                    <a:pt x="793" y="272"/>
                  </a:lnTo>
                  <a:lnTo>
                    <a:pt x="779" y="291"/>
                  </a:lnTo>
                  <a:lnTo>
                    <a:pt x="737" y="305"/>
                  </a:lnTo>
                  <a:lnTo>
                    <a:pt x="703" y="324"/>
                  </a:lnTo>
                  <a:lnTo>
                    <a:pt x="680" y="328"/>
                  </a:lnTo>
                  <a:lnTo>
                    <a:pt x="666" y="322"/>
                  </a:lnTo>
                  <a:lnTo>
                    <a:pt x="653" y="337"/>
                  </a:lnTo>
                  <a:lnTo>
                    <a:pt x="609" y="334"/>
                  </a:lnTo>
                  <a:lnTo>
                    <a:pt x="572" y="336"/>
                  </a:lnTo>
                  <a:lnTo>
                    <a:pt x="536" y="351"/>
                  </a:lnTo>
                  <a:lnTo>
                    <a:pt x="501" y="385"/>
                  </a:lnTo>
                  <a:lnTo>
                    <a:pt x="478" y="418"/>
                  </a:lnTo>
                  <a:lnTo>
                    <a:pt x="469" y="449"/>
                  </a:lnTo>
                  <a:lnTo>
                    <a:pt x="453" y="466"/>
                  </a:lnTo>
                  <a:lnTo>
                    <a:pt x="390" y="430"/>
                  </a:lnTo>
                  <a:lnTo>
                    <a:pt x="342" y="418"/>
                  </a:lnTo>
                  <a:lnTo>
                    <a:pt x="273" y="385"/>
                  </a:lnTo>
                  <a:lnTo>
                    <a:pt x="233" y="384"/>
                  </a:lnTo>
                  <a:lnTo>
                    <a:pt x="202" y="393"/>
                  </a:lnTo>
                  <a:lnTo>
                    <a:pt x="181" y="408"/>
                  </a:lnTo>
                  <a:lnTo>
                    <a:pt x="154" y="407"/>
                  </a:lnTo>
                  <a:lnTo>
                    <a:pt x="127" y="389"/>
                  </a:lnTo>
                  <a:lnTo>
                    <a:pt x="89" y="391"/>
                  </a:lnTo>
                  <a:lnTo>
                    <a:pt x="68" y="416"/>
                  </a:lnTo>
                  <a:lnTo>
                    <a:pt x="81" y="435"/>
                  </a:lnTo>
                  <a:lnTo>
                    <a:pt x="137" y="455"/>
                  </a:lnTo>
                  <a:lnTo>
                    <a:pt x="179" y="481"/>
                  </a:lnTo>
                  <a:lnTo>
                    <a:pt x="169" y="495"/>
                  </a:lnTo>
                  <a:lnTo>
                    <a:pt x="140" y="493"/>
                  </a:lnTo>
                  <a:lnTo>
                    <a:pt x="119" y="493"/>
                  </a:lnTo>
                  <a:lnTo>
                    <a:pt x="98" y="504"/>
                  </a:lnTo>
                  <a:lnTo>
                    <a:pt x="85" y="520"/>
                  </a:lnTo>
                  <a:lnTo>
                    <a:pt x="50" y="537"/>
                  </a:lnTo>
                  <a:lnTo>
                    <a:pt x="33" y="533"/>
                  </a:lnTo>
                  <a:lnTo>
                    <a:pt x="27" y="514"/>
                  </a:lnTo>
                  <a:lnTo>
                    <a:pt x="45" y="458"/>
                  </a:lnTo>
                  <a:lnTo>
                    <a:pt x="0" y="428"/>
                  </a:lnTo>
                  <a:lnTo>
                    <a:pt x="6" y="387"/>
                  </a:lnTo>
                  <a:lnTo>
                    <a:pt x="27" y="368"/>
                  </a:lnTo>
                  <a:lnTo>
                    <a:pt x="58" y="357"/>
                  </a:lnTo>
                  <a:lnTo>
                    <a:pt x="83" y="337"/>
                  </a:lnTo>
                  <a:lnTo>
                    <a:pt x="91" y="316"/>
                  </a:lnTo>
                  <a:lnTo>
                    <a:pt x="77" y="303"/>
                  </a:lnTo>
                  <a:lnTo>
                    <a:pt x="83" y="288"/>
                  </a:lnTo>
                  <a:lnTo>
                    <a:pt x="114" y="293"/>
                  </a:lnTo>
                  <a:lnTo>
                    <a:pt x="142" y="301"/>
                  </a:lnTo>
                  <a:lnTo>
                    <a:pt x="194" y="299"/>
                  </a:lnTo>
                  <a:lnTo>
                    <a:pt x="211" y="274"/>
                  </a:lnTo>
                  <a:lnTo>
                    <a:pt x="208" y="251"/>
                  </a:lnTo>
                  <a:lnTo>
                    <a:pt x="208" y="230"/>
                  </a:lnTo>
                  <a:lnTo>
                    <a:pt x="225" y="217"/>
                  </a:lnTo>
                  <a:lnTo>
                    <a:pt x="242" y="188"/>
                  </a:lnTo>
                  <a:lnTo>
                    <a:pt x="244" y="153"/>
                  </a:lnTo>
                  <a:lnTo>
                    <a:pt x="261" y="98"/>
                  </a:lnTo>
                  <a:lnTo>
                    <a:pt x="236" y="40"/>
                  </a:lnTo>
                  <a:lnTo>
                    <a:pt x="238" y="25"/>
                  </a:lnTo>
                  <a:lnTo>
                    <a:pt x="265" y="5"/>
                  </a:lnTo>
                  <a:lnTo>
                    <a:pt x="279" y="0"/>
                  </a:lnTo>
                  <a:lnTo>
                    <a:pt x="294" y="11"/>
                  </a:lnTo>
                  <a:lnTo>
                    <a:pt x="302" y="25"/>
                  </a:lnTo>
                  <a:lnTo>
                    <a:pt x="325" y="36"/>
                  </a:lnTo>
                  <a:lnTo>
                    <a:pt x="378" y="92"/>
                  </a:lnTo>
                  <a:lnTo>
                    <a:pt x="428" y="128"/>
                  </a:lnTo>
                  <a:lnTo>
                    <a:pt x="478" y="157"/>
                  </a:lnTo>
                  <a:lnTo>
                    <a:pt x="534" y="176"/>
                  </a:lnTo>
                  <a:lnTo>
                    <a:pt x="586" y="186"/>
                  </a:lnTo>
                  <a:lnTo>
                    <a:pt x="599" y="197"/>
                  </a:lnTo>
                  <a:lnTo>
                    <a:pt x="628" y="205"/>
                  </a:lnTo>
                  <a:lnTo>
                    <a:pt x="655" y="201"/>
                  </a:lnTo>
                  <a:lnTo>
                    <a:pt x="684" y="184"/>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 name=""/>
            <p:cNvSpPr/>
            <p:nvPr/>
          </p:nvSpPr>
          <p:spPr>
            <a:xfrm>
              <a:off x="5729760" y="1393200"/>
              <a:ext cx="1429560" cy="975600"/>
            </a:xfrm>
            <a:custGeom>
              <a:avLst/>
              <a:gdLst/>
              <a:ahLst/>
              <a:rect l="l" t="t" r="r" b="b"/>
              <a:pathLst>
                <a:path w="793" h="537">
                  <a:moveTo>
                    <a:pt x="684" y="184"/>
                  </a:moveTo>
                  <a:lnTo>
                    <a:pt x="722" y="159"/>
                  </a:lnTo>
                  <a:lnTo>
                    <a:pt x="732" y="165"/>
                  </a:lnTo>
                  <a:lnTo>
                    <a:pt x="718" y="192"/>
                  </a:lnTo>
                  <a:lnTo>
                    <a:pt x="697" y="222"/>
                  </a:lnTo>
                  <a:lnTo>
                    <a:pt x="707" y="243"/>
                  </a:lnTo>
                  <a:lnTo>
                    <a:pt x="730" y="253"/>
                  </a:lnTo>
                  <a:lnTo>
                    <a:pt x="730" y="280"/>
                  </a:lnTo>
                  <a:lnTo>
                    <a:pt x="758" y="282"/>
                  </a:lnTo>
                  <a:lnTo>
                    <a:pt x="793" y="272"/>
                  </a:lnTo>
                  <a:lnTo>
                    <a:pt x="779" y="291"/>
                  </a:lnTo>
                  <a:lnTo>
                    <a:pt x="737" y="305"/>
                  </a:lnTo>
                  <a:lnTo>
                    <a:pt x="703" y="324"/>
                  </a:lnTo>
                  <a:lnTo>
                    <a:pt x="680" y="328"/>
                  </a:lnTo>
                  <a:lnTo>
                    <a:pt x="666" y="322"/>
                  </a:lnTo>
                  <a:lnTo>
                    <a:pt x="653" y="337"/>
                  </a:lnTo>
                  <a:lnTo>
                    <a:pt x="609" y="334"/>
                  </a:lnTo>
                  <a:lnTo>
                    <a:pt x="572" y="336"/>
                  </a:lnTo>
                  <a:lnTo>
                    <a:pt x="536" y="351"/>
                  </a:lnTo>
                  <a:lnTo>
                    <a:pt x="501" y="385"/>
                  </a:lnTo>
                  <a:lnTo>
                    <a:pt x="478" y="418"/>
                  </a:lnTo>
                  <a:lnTo>
                    <a:pt x="469" y="449"/>
                  </a:lnTo>
                  <a:lnTo>
                    <a:pt x="453" y="466"/>
                  </a:lnTo>
                  <a:lnTo>
                    <a:pt x="390" y="430"/>
                  </a:lnTo>
                  <a:lnTo>
                    <a:pt x="342" y="418"/>
                  </a:lnTo>
                  <a:lnTo>
                    <a:pt x="273" y="385"/>
                  </a:lnTo>
                  <a:lnTo>
                    <a:pt x="233" y="384"/>
                  </a:lnTo>
                  <a:lnTo>
                    <a:pt x="202" y="393"/>
                  </a:lnTo>
                  <a:lnTo>
                    <a:pt x="181" y="408"/>
                  </a:lnTo>
                  <a:lnTo>
                    <a:pt x="154" y="407"/>
                  </a:lnTo>
                  <a:lnTo>
                    <a:pt x="127" y="389"/>
                  </a:lnTo>
                  <a:lnTo>
                    <a:pt x="89" y="391"/>
                  </a:lnTo>
                  <a:lnTo>
                    <a:pt x="68" y="416"/>
                  </a:lnTo>
                  <a:lnTo>
                    <a:pt x="81" y="435"/>
                  </a:lnTo>
                  <a:lnTo>
                    <a:pt x="137" y="455"/>
                  </a:lnTo>
                  <a:lnTo>
                    <a:pt x="179" y="481"/>
                  </a:lnTo>
                  <a:lnTo>
                    <a:pt x="169" y="495"/>
                  </a:lnTo>
                  <a:lnTo>
                    <a:pt x="140" y="493"/>
                  </a:lnTo>
                  <a:lnTo>
                    <a:pt x="119" y="493"/>
                  </a:lnTo>
                  <a:lnTo>
                    <a:pt x="98" y="504"/>
                  </a:lnTo>
                  <a:lnTo>
                    <a:pt x="85" y="520"/>
                  </a:lnTo>
                  <a:lnTo>
                    <a:pt x="50" y="537"/>
                  </a:lnTo>
                  <a:lnTo>
                    <a:pt x="33" y="533"/>
                  </a:lnTo>
                  <a:lnTo>
                    <a:pt x="27" y="514"/>
                  </a:lnTo>
                  <a:lnTo>
                    <a:pt x="45" y="458"/>
                  </a:lnTo>
                  <a:lnTo>
                    <a:pt x="0" y="428"/>
                  </a:lnTo>
                  <a:lnTo>
                    <a:pt x="6" y="387"/>
                  </a:lnTo>
                  <a:lnTo>
                    <a:pt x="27" y="368"/>
                  </a:lnTo>
                  <a:lnTo>
                    <a:pt x="58" y="357"/>
                  </a:lnTo>
                  <a:lnTo>
                    <a:pt x="83" y="337"/>
                  </a:lnTo>
                  <a:lnTo>
                    <a:pt x="91" y="316"/>
                  </a:lnTo>
                  <a:lnTo>
                    <a:pt x="77" y="303"/>
                  </a:lnTo>
                  <a:lnTo>
                    <a:pt x="83" y="288"/>
                  </a:lnTo>
                  <a:lnTo>
                    <a:pt x="114" y="293"/>
                  </a:lnTo>
                  <a:lnTo>
                    <a:pt x="142" y="301"/>
                  </a:lnTo>
                  <a:lnTo>
                    <a:pt x="194" y="299"/>
                  </a:lnTo>
                  <a:lnTo>
                    <a:pt x="211" y="274"/>
                  </a:lnTo>
                  <a:lnTo>
                    <a:pt x="208" y="251"/>
                  </a:lnTo>
                  <a:lnTo>
                    <a:pt x="208" y="230"/>
                  </a:lnTo>
                  <a:lnTo>
                    <a:pt x="225" y="217"/>
                  </a:lnTo>
                  <a:lnTo>
                    <a:pt x="242" y="188"/>
                  </a:lnTo>
                  <a:lnTo>
                    <a:pt x="244" y="153"/>
                  </a:lnTo>
                  <a:lnTo>
                    <a:pt x="261" y="98"/>
                  </a:lnTo>
                  <a:lnTo>
                    <a:pt x="236" y="40"/>
                  </a:lnTo>
                  <a:lnTo>
                    <a:pt x="238" y="25"/>
                  </a:lnTo>
                  <a:lnTo>
                    <a:pt x="265" y="5"/>
                  </a:lnTo>
                  <a:lnTo>
                    <a:pt x="279" y="0"/>
                  </a:lnTo>
                  <a:lnTo>
                    <a:pt x="294" y="11"/>
                  </a:lnTo>
                  <a:lnTo>
                    <a:pt x="302" y="25"/>
                  </a:lnTo>
                  <a:lnTo>
                    <a:pt x="325" y="36"/>
                  </a:lnTo>
                  <a:lnTo>
                    <a:pt x="378" y="92"/>
                  </a:lnTo>
                  <a:lnTo>
                    <a:pt x="428" y="128"/>
                  </a:lnTo>
                  <a:lnTo>
                    <a:pt x="478" y="157"/>
                  </a:lnTo>
                  <a:lnTo>
                    <a:pt x="534" y="176"/>
                  </a:lnTo>
                  <a:lnTo>
                    <a:pt x="586" y="186"/>
                  </a:lnTo>
                  <a:lnTo>
                    <a:pt x="599" y="197"/>
                  </a:lnTo>
                  <a:lnTo>
                    <a:pt x="628" y="205"/>
                  </a:lnTo>
                  <a:lnTo>
                    <a:pt x="655" y="201"/>
                  </a:lnTo>
                  <a:lnTo>
                    <a:pt x="684" y="184"/>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 name=""/>
            <p:cNvSpPr/>
            <p:nvPr/>
          </p:nvSpPr>
          <p:spPr>
            <a:xfrm>
              <a:off x="5729760" y="1393200"/>
              <a:ext cx="1429560" cy="975600"/>
            </a:xfrm>
            <a:custGeom>
              <a:avLst/>
              <a:gdLst/>
              <a:ahLst/>
              <a:rect l="l" t="t" r="r" b="b"/>
              <a:pathLst>
                <a:path w="793" h="537">
                  <a:moveTo>
                    <a:pt x="684" y="184"/>
                  </a:moveTo>
                  <a:lnTo>
                    <a:pt x="722" y="159"/>
                  </a:lnTo>
                  <a:lnTo>
                    <a:pt x="732" y="165"/>
                  </a:lnTo>
                  <a:lnTo>
                    <a:pt x="718" y="192"/>
                  </a:lnTo>
                  <a:lnTo>
                    <a:pt x="697" y="222"/>
                  </a:lnTo>
                  <a:lnTo>
                    <a:pt x="707" y="243"/>
                  </a:lnTo>
                  <a:lnTo>
                    <a:pt x="730" y="253"/>
                  </a:lnTo>
                  <a:lnTo>
                    <a:pt x="730" y="280"/>
                  </a:lnTo>
                  <a:lnTo>
                    <a:pt x="758" y="282"/>
                  </a:lnTo>
                  <a:lnTo>
                    <a:pt x="793" y="272"/>
                  </a:lnTo>
                  <a:lnTo>
                    <a:pt x="779" y="291"/>
                  </a:lnTo>
                  <a:lnTo>
                    <a:pt x="737" y="305"/>
                  </a:lnTo>
                  <a:lnTo>
                    <a:pt x="703" y="324"/>
                  </a:lnTo>
                  <a:lnTo>
                    <a:pt x="680" y="328"/>
                  </a:lnTo>
                  <a:lnTo>
                    <a:pt x="666" y="322"/>
                  </a:lnTo>
                  <a:lnTo>
                    <a:pt x="653" y="337"/>
                  </a:lnTo>
                  <a:lnTo>
                    <a:pt x="609" y="334"/>
                  </a:lnTo>
                  <a:lnTo>
                    <a:pt x="572" y="336"/>
                  </a:lnTo>
                  <a:lnTo>
                    <a:pt x="536" y="351"/>
                  </a:lnTo>
                  <a:lnTo>
                    <a:pt x="501" y="385"/>
                  </a:lnTo>
                  <a:lnTo>
                    <a:pt x="478" y="418"/>
                  </a:lnTo>
                  <a:lnTo>
                    <a:pt x="469" y="449"/>
                  </a:lnTo>
                  <a:lnTo>
                    <a:pt x="453" y="466"/>
                  </a:lnTo>
                  <a:lnTo>
                    <a:pt x="390" y="430"/>
                  </a:lnTo>
                  <a:lnTo>
                    <a:pt x="342" y="418"/>
                  </a:lnTo>
                  <a:lnTo>
                    <a:pt x="273" y="385"/>
                  </a:lnTo>
                  <a:lnTo>
                    <a:pt x="233" y="384"/>
                  </a:lnTo>
                  <a:lnTo>
                    <a:pt x="202" y="393"/>
                  </a:lnTo>
                  <a:lnTo>
                    <a:pt x="181" y="408"/>
                  </a:lnTo>
                  <a:lnTo>
                    <a:pt x="154" y="407"/>
                  </a:lnTo>
                  <a:lnTo>
                    <a:pt x="127" y="389"/>
                  </a:lnTo>
                  <a:lnTo>
                    <a:pt x="89" y="391"/>
                  </a:lnTo>
                  <a:lnTo>
                    <a:pt x="68" y="416"/>
                  </a:lnTo>
                  <a:lnTo>
                    <a:pt x="81" y="435"/>
                  </a:lnTo>
                  <a:lnTo>
                    <a:pt x="137" y="455"/>
                  </a:lnTo>
                  <a:lnTo>
                    <a:pt x="179" y="481"/>
                  </a:lnTo>
                  <a:lnTo>
                    <a:pt x="169" y="495"/>
                  </a:lnTo>
                  <a:lnTo>
                    <a:pt x="140" y="493"/>
                  </a:lnTo>
                  <a:lnTo>
                    <a:pt x="119" y="493"/>
                  </a:lnTo>
                  <a:lnTo>
                    <a:pt x="98" y="504"/>
                  </a:lnTo>
                  <a:lnTo>
                    <a:pt x="85" y="520"/>
                  </a:lnTo>
                  <a:lnTo>
                    <a:pt x="50" y="537"/>
                  </a:lnTo>
                  <a:lnTo>
                    <a:pt x="33" y="533"/>
                  </a:lnTo>
                  <a:lnTo>
                    <a:pt x="27" y="514"/>
                  </a:lnTo>
                  <a:lnTo>
                    <a:pt x="45" y="458"/>
                  </a:lnTo>
                  <a:lnTo>
                    <a:pt x="0" y="428"/>
                  </a:lnTo>
                  <a:lnTo>
                    <a:pt x="6" y="387"/>
                  </a:lnTo>
                  <a:lnTo>
                    <a:pt x="27" y="368"/>
                  </a:lnTo>
                  <a:lnTo>
                    <a:pt x="58" y="357"/>
                  </a:lnTo>
                  <a:lnTo>
                    <a:pt x="83" y="337"/>
                  </a:lnTo>
                  <a:lnTo>
                    <a:pt x="91" y="316"/>
                  </a:lnTo>
                  <a:lnTo>
                    <a:pt x="77" y="303"/>
                  </a:lnTo>
                  <a:lnTo>
                    <a:pt x="83" y="288"/>
                  </a:lnTo>
                  <a:lnTo>
                    <a:pt x="114" y="293"/>
                  </a:lnTo>
                  <a:lnTo>
                    <a:pt x="142" y="301"/>
                  </a:lnTo>
                  <a:lnTo>
                    <a:pt x="194" y="299"/>
                  </a:lnTo>
                  <a:lnTo>
                    <a:pt x="211" y="274"/>
                  </a:lnTo>
                  <a:lnTo>
                    <a:pt x="208" y="251"/>
                  </a:lnTo>
                  <a:lnTo>
                    <a:pt x="208" y="230"/>
                  </a:lnTo>
                  <a:lnTo>
                    <a:pt x="225" y="217"/>
                  </a:lnTo>
                  <a:lnTo>
                    <a:pt x="242" y="188"/>
                  </a:lnTo>
                  <a:lnTo>
                    <a:pt x="244" y="153"/>
                  </a:lnTo>
                  <a:lnTo>
                    <a:pt x="261" y="98"/>
                  </a:lnTo>
                  <a:lnTo>
                    <a:pt x="236" y="40"/>
                  </a:lnTo>
                  <a:lnTo>
                    <a:pt x="238" y="25"/>
                  </a:lnTo>
                  <a:lnTo>
                    <a:pt x="265" y="5"/>
                  </a:lnTo>
                  <a:lnTo>
                    <a:pt x="279" y="0"/>
                  </a:lnTo>
                  <a:lnTo>
                    <a:pt x="294" y="11"/>
                  </a:lnTo>
                  <a:lnTo>
                    <a:pt x="302" y="25"/>
                  </a:lnTo>
                  <a:lnTo>
                    <a:pt x="325" y="36"/>
                  </a:lnTo>
                  <a:lnTo>
                    <a:pt x="378" y="92"/>
                  </a:lnTo>
                  <a:lnTo>
                    <a:pt x="428" y="128"/>
                  </a:lnTo>
                  <a:lnTo>
                    <a:pt x="478" y="157"/>
                  </a:lnTo>
                  <a:lnTo>
                    <a:pt x="534" y="176"/>
                  </a:lnTo>
                  <a:lnTo>
                    <a:pt x="586" y="186"/>
                  </a:lnTo>
                  <a:lnTo>
                    <a:pt x="599" y="197"/>
                  </a:lnTo>
                  <a:lnTo>
                    <a:pt x="628" y="205"/>
                  </a:lnTo>
                  <a:lnTo>
                    <a:pt x="655" y="201"/>
                  </a:lnTo>
                  <a:lnTo>
                    <a:pt x="684" y="184"/>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 name=""/>
            <p:cNvSpPr/>
            <p:nvPr/>
          </p:nvSpPr>
          <p:spPr>
            <a:xfrm>
              <a:off x="6024600" y="1447920"/>
              <a:ext cx="54000" cy="36000"/>
            </a:xfrm>
            <a:custGeom>
              <a:avLst/>
              <a:gdLst/>
              <a:ahLst/>
              <a:rect l="l" t="t" r="r" b="b"/>
              <a:pathLst>
                <a:path w="30" h="20">
                  <a:moveTo>
                    <a:pt x="15" y="0"/>
                  </a:moveTo>
                  <a:lnTo>
                    <a:pt x="0" y="10"/>
                  </a:lnTo>
                  <a:lnTo>
                    <a:pt x="15" y="18"/>
                  </a:lnTo>
                  <a:lnTo>
                    <a:pt x="28" y="20"/>
                  </a:lnTo>
                  <a:lnTo>
                    <a:pt x="30" y="0"/>
                  </a:lnTo>
                  <a:lnTo>
                    <a:pt x="15" y="0"/>
                  </a:lnTo>
                  <a:close/>
                </a:path>
              </a:pathLst>
            </a:custGeom>
            <a:solidFill>
              <a:srgbClr val="b4ddc7"/>
            </a:solidFill>
            <a:ln w="0">
              <a:noFill/>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Times New Roman"/>
              </a:endParaRPr>
            </a:p>
          </p:txBody>
        </p:sp>
        <p:sp>
          <p:nvSpPr>
            <p:cNvPr id="22" name=""/>
            <p:cNvSpPr/>
            <p:nvPr/>
          </p:nvSpPr>
          <p:spPr>
            <a:xfrm>
              <a:off x="6024600" y="1447920"/>
              <a:ext cx="54000" cy="36000"/>
            </a:xfrm>
            <a:custGeom>
              <a:avLst/>
              <a:gdLst/>
              <a:ahLst/>
              <a:rect l="l" t="t" r="r" b="b"/>
              <a:pathLst>
                <a:path w="30" h="20">
                  <a:moveTo>
                    <a:pt x="15" y="0"/>
                  </a:moveTo>
                  <a:lnTo>
                    <a:pt x="0" y="10"/>
                  </a:lnTo>
                  <a:lnTo>
                    <a:pt x="15" y="18"/>
                  </a:lnTo>
                  <a:lnTo>
                    <a:pt x="28" y="20"/>
                  </a:lnTo>
                  <a:lnTo>
                    <a:pt x="30" y="0"/>
                  </a:lnTo>
                  <a:lnTo>
                    <a:pt x="15" y="0"/>
                  </a:lnTo>
                </a:path>
              </a:pathLst>
            </a:custGeom>
            <a:noFill/>
            <a:ln w="0">
              <a:noFill/>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Times New Roman"/>
              </a:endParaRPr>
            </a:p>
          </p:txBody>
        </p:sp>
        <p:sp>
          <p:nvSpPr>
            <p:cNvPr id="23" name=""/>
            <p:cNvSpPr/>
            <p:nvPr/>
          </p:nvSpPr>
          <p:spPr>
            <a:xfrm>
              <a:off x="6024600" y="1447920"/>
              <a:ext cx="54000" cy="36000"/>
            </a:xfrm>
            <a:custGeom>
              <a:avLst/>
              <a:gdLst/>
              <a:ahLst/>
              <a:rect l="l" t="t" r="r" b="b"/>
              <a:pathLst>
                <a:path w="30" h="20">
                  <a:moveTo>
                    <a:pt x="15" y="0"/>
                  </a:moveTo>
                  <a:lnTo>
                    <a:pt x="0" y="10"/>
                  </a:lnTo>
                  <a:lnTo>
                    <a:pt x="15" y="18"/>
                  </a:lnTo>
                  <a:lnTo>
                    <a:pt x="28" y="20"/>
                  </a:lnTo>
                  <a:lnTo>
                    <a:pt x="30" y="0"/>
                  </a:lnTo>
                  <a:lnTo>
                    <a:pt x="15" y="0"/>
                  </a:lnTo>
                </a:path>
              </a:pathLst>
            </a:custGeom>
            <a:noFill/>
            <a:ln w="0">
              <a:noFill/>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Times New Roman"/>
              </a:endParaRPr>
            </a:p>
          </p:txBody>
        </p:sp>
        <p:sp>
          <p:nvSpPr>
            <p:cNvPr id="24" name=""/>
            <p:cNvSpPr/>
            <p:nvPr/>
          </p:nvSpPr>
          <p:spPr>
            <a:xfrm>
              <a:off x="3620160" y="2350440"/>
              <a:ext cx="2649600" cy="1917360"/>
            </a:xfrm>
            <a:custGeom>
              <a:avLst/>
              <a:gdLst/>
              <a:ahLst/>
              <a:rect l="l" t="t" r="r" b="b"/>
              <a:pathLst>
                <a:path w="1472" h="1054">
                  <a:moveTo>
                    <a:pt x="1347" y="12"/>
                  </a:moveTo>
                  <a:lnTo>
                    <a:pt x="1383" y="10"/>
                  </a:lnTo>
                  <a:lnTo>
                    <a:pt x="1389" y="23"/>
                  </a:lnTo>
                  <a:lnTo>
                    <a:pt x="1383" y="68"/>
                  </a:lnTo>
                  <a:lnTo>
                    <a:pt x="1387" y="98"/>
                  </a:lnTo>
                  <a:lnTo>
                    <a:pt x="1399" y="125"/>
                  </a:lnTo>
                  <a:lnTo>
                    <a:pt x="1424" y="150"/>
                  </a:lnTo>
                  <a:lnTo>
                    <a:pt x="1437" y="175"/>
                  </a:lnTo>
                  <a:lnTo>
                    <a:pt x="1458" y="215"/>
                  </a:lnTo>
                  <a:lnTo>
                    <a:pt x="1472" y="261"/>
                  </a:lnTo>
                  <a:lnTo>
                    <a:pt x="1468" y="281"/>
                  </a:lnTo>
                  <a:lnTo>
                    <a:pt x="1460" y="294"/>
                  </a:lnTo>
                  <a:lnTo>
                    <a:pt x="1456" y="313"/>
                  </a:lnTo>
                  <a:lnTo>
                    <a:pt x="1441" y="330"/>
                  </a:lnTo>
                  <a:lnTo>
                    <a:pt x="1424" y="330"/>
                  </a:lnTo>
                  <a:lnTo>
                    <a:pt x="1403" y="384"/>
                  </a:lnTo>
                  <a:lnTo>
                    <a:pt x="1403" y="413"/>
                  </a:lnTo>
                  <a:lnTo>
                    <a:pt x="1372" y="411"/>
                  </a:lnTo>
                  <a:lnTo>
                    <a:pt x="1337" y="430"/>
                  </a:lnTo>
                  <a:lnTo>
                    <a:pt x="1326" y="465"/>
                  </a:lnTo>
                  <a:lnTo>
                    <a:pt x="1330" y="499"/>
                  </a:lnTo>
                  <a:lnTo>
                    <a:pt x="1337" y="528"/>
                  </a:lnTo>
                  <a:lnTo>
                    <a:pt x="1337" y="568"/>
                  </a:lnTo>
                  <a:lnTo>
                    <a:pt x="1341" y="591"/>
                  </a:lnTo>
                  <a:lnTo>
                    <a:pt x="1316" y="609"/>
                  </a:lnTo>
                  <a:lnTo>
                    <a:pt x="1293" y="647"/>
                  </a:lnTo>
                  <a:lnTo>
                    <a:pt x="1288" y="684"/>
                  </a:lnTo>
                  <a:lnTo>
                    <a:pt x="1286" y="726"/>
                  </a:lnTo>
                  <a:lnTo>
                    <a:pt x="1305" y="745"/>
                  </a:lnTo>
                  <a:lnTo>
                    <a:pt x="1309" y="760"/>
                  </a:lnTo>
                  <a:lnTo>
                    <a:pt x="1288" y="772"/>
                  </a:lnTo>
                  <a:lnTo>
                    <a:pt x="1265" y="802"/>
                  </a:lnTo>
                  <a:lnTo>
                    <a:pt x="1251" y="829"/>
                  </a:lnTo>
                  <a:lnTo>
                    <a:pt x="1188" y="868"/>
                  </a:lnTo>
                  <a:lnTo>
                    <a:pt x="1180" y="849"/>
                  </a:lnTo>
                  <a:lnTo>
                    <a:pt x="1190" y="801"/>
                  </a:lnTo>
                  <a:lnTo>
                    <a:pt x="1207" y="785"/>
                  </a:lnTo>
                  <a:lnTo>
                    <a:pt x="1213" y="768"/>
                  </a:lnTo>
                  <a:lnTo>
                    <a:pt x="1180" y="768"/>
                  </a:lnTo>
                  <a:lnTo>
                    <a:pt x="1174" y="791"/>
                  </a:lnTo>
                  <a:lnTo>
                    <a:pt x="1163" y="810"/>
                  </a:lnTo>
                  <a:lnTo>
                    <a:pt x="1159" y="829"/>
                  </a:lnTo>
                  <a:lnTo>
                    <a:pt x="1142" y="820"/>
                  </a:lnTo>
                  <a:lnTo>
                    <a:pt x="1109" y="816"/>
                  </a:lnTo>
                  <a:lnTo>
                    <a:pt x="1096" y="835"/>
                  </a:lnTo>
                  <a:lnTo>
                    <a:pt x="1084" y="887"/>
                  </a:lnTo>
                  <a:lnTo>
                    <a:pt x="1067" y="900"/>
                  </a:lnTo>
                  <a:lnTo>
                    <a:pt x="1050" y="898"/>
                  </a:lnTo>
                  <a:lnTo>
                    <a:pt x="1044" y="868"/>
                  </a:lnTo>
                  <a:lnTo>
                    <a:pt x="1050" y="845"/>
                  </a:lnTo>
                  <a:lnTo>
                    <a:pt x="1028" y="843"/>
                  </a:lnTo>
                  <a:lnTo>
                    <a:pt x="1007" y="860"/>
                  </a:lnTo>
                  <a:lnTo>
                    <a:pt x="984" y="881"/>
                  </a:lnTo>
                  <a:lnTo>
                    <a:pt x="971" y="906"/>
                  </a:lnTo>
                  <a:lnTo>
                    <a:pt x="965" y="910"/>
                  </a:lnTo>
                  <a:lnTo>
                    <a:pt x="923" y="902"/>
                  </a:lnTo>
                  <a:lnTo>
                    <a:pt x="856" y="900"/>
                  </a:lnTo>
                  <a:lnTo>
                    <a:pt x="821" y="910"/>
                  </a:lnTo>
                  <a:lnTo>
                    <a:pt x="829" y="898"/>
                  </a:lnTo>
                  <a:lnTo>
                    <a:pt x="844" y="889"/>
                  </a:lnTo>
                  <a:lnTo>
                    <a:pt x="815" y="883"/>
                  </a:lnTo>
                  <a:lnTo>
                    <a:pt x="808" y="877"/>
                  </a:lnTo>
                  <a:lnTo>
                    <a:pt x="800" y="889"/>
                  </a:lnTo>
                  <a:lnTo>
                    <a:pt x="785" y="873"/>
                  </a:lnTo>
                  <a:lnTo>
                    <a:pt x="783" y="849"/>
                  </a:lnTo>
                  <a:lnTo>
                    <a:pt x="771" y="852"/>
                  </a:lnTo>
                  <a:lnTo>
                    <a:pt x="744" y="900"/>
                  </a:lnTo>
                  <a:lnTo>
                    <a:pt x="789" y="927"/>
                  </a:lnTo>
                  <a:lnTo>
                    <a:pt x="789" y="958"/>
                  </a:lnTo>
                  <a:lnTo>
                    <a:pt x="771" y="946"/>
                  </a:lnTo>
                  <a:lnTo>
                    <a:pt x="756" y="954"/>
                  </a:lnTo>
                  <a:lnTo>
                    <a:pt x="739" y="956"/>
                  </a:lnTo>
                  <a:lnTo>
                    <a:pt x="721" y="964"/>
                  </a:lnTo>
                  <a:lnTo>
                    <a:pt x="710" y="977"/>
                  </a:lnTo>
                  <a:lnTo>
                    <a:pt x="708" y="985"/>
                  </a:lnTo>
                  <a:lnTo>
                    <a:pt x="670" y="1040"/>
                  </a:lnTo>
                  <a:lnTo>
                    <a:pt x="643" y="1054"/>
                  </a:lnTo>
                  <a:lnTo>
                    <a:pt x="606" y="1040"/>
                  </a:lnTo>
                  <a:lnTo>
                    <a:pt x="593" y="1021"/>
                  </a:lnTo>
                  <a:lnTo>
                    <a:pt x="568" y="1008"/>
                  </a:lnTo>
                  <a:lnTo>
                    <a:pt x="560" y="985"/>
                  </a:lnTo>
                  <a:lnTo>
                    <a:pt x="562" y="948"/>
                  </a:lnTo>
                  <a:lnTo>
                    <a:pt x="574" y="939"/>
                  </a:lnTo>
                  <a:lnTo>
                    <a:pt x="595" y="908"/>
                  </a:lnTo>
                  <a:lnTo>
                    <a:pt x="599" y="898"/>
                  </a:lnTo>
                  <a:lnTo>
                    <a:pt x="593" y="895"/>
                  </a:lnTo>
                  <a:lnTo>
                    <a:pt x="549" y="902"/>
                  </a:lnTo>
                  <a:lnTo>
                    <a:pt x="520" y="893"/>
                  </a:lnTo>
                  <a:lnTo>
                    <a:pt x="489" y="887"/>
                  </a:lnTo>
                  <a:lnTo>
                    <a:pt x="459" y="887"/>
                  </a:lnTo>
                  <a:lnTo>
                    <a:pt x="434" y="906"/>
                  </a:lnTo>
                  <a:lnTo>
                    <a:pt x="393" y="925"/>
                  </a:lnTo>
                  <a:lnTo>
                    <a:pt x="376" y="918"/>
                  </a:lnTo>
                  <a:lnTo>
                    <a:pt x="357" y="923"/>
                  </a:lnTo>
                  <a:lnTo>
                    <a:pt x="343" y="925"/>
                  </a:lnTo>
                  <a:lnTo>
                    <a:pt x="320" y="933"/>
                  </a:lnTo>
                  <a:lnTo>
                    <a:pt x="303" y="935"/>
                  </a:lnTo>
                  <a:lnTo>
                    <a:pt x="288" y="941"/>
                  </a:lnTo>
                  <a:lnTo>
                    <a:pt x="223" y="956"/>
                  </a:lnTo>
                  <a:lnTo>
                    <a:pt x="205" y="943"/>
                  </a:lnTo>
                  <a:lnTo>
                    <a:pt x="190" y="946"/>
                  </a:lnTo>
                  <a:lnTo>
                    <a:pt x="167" y="996"/>
                  </a:lnTo>
                  <a:lnTo>
                    <a:pt x="155" y="1000"/>
                  </a:lnTo>
                  <a:lnTo>
                    <a:pt x="125" y="991"/>
                  </a:lnTo>
                  <a:lnTo>
                    <a:pt x="104" y="981"/>
                  </a:lnTo>
                  <a:lnTo>
                    <a:pt x="79" y="989"/>
                  </a:lnTo>
                  <a:lnTo>
                    <a:pt x="59" y="989"/>
                  </a:lnTo>
                  <a:lnTo>
                    <a:pt x="48" y="992"/>
                  </a:lnTo>
                  <a:lnTo>
                    <a:pt x="25" y="987"/>
                  </a:lnTo>
                  <a:lnTo>
                    <a:pt x="2" y="983"/>
                  </a:lnTo>
                  <a:lnTo>
                    <a:pt x="0" y="954"/>
                  </a:lnTo>
                  <a:lnTo>
                    <a:pt x="4" y="941"/>
                  </a:lnTo>
                  <a:lnTo>
                    <a:pt x="65" y="927"/>
                  </a:lnTo>
                  <a:lnTo>
                    <a:pt x="88" y="906"/>
                  </a:lnTo>
                  <a:lnTo>
                    <a:pt x="111" y="893"/>
                  </a:lnTo>
                  <a:lnTo>
                    <a:pt x="152" y="873"/>
                  </a:lnTo>
                  <a:lnTo>
                    <a:pt x="176" y="845"/>
                  </a:lnTo>
                  <a:lnTo>
                    <a:pt x="209" y="826"/>
                  </a:lnTo>
                  <a:lnTo>
                    <a:pt x="230" y="799"/>
                  </a:lnTo>
                  <a:lnTo>
                    <a:pt x="255" y="785"/>
                  </a:lnTo>
                  <a:lnTo>
                    <a:pt x="286" y="778"/>
                  </a:lnTo>
                  <a:lnTo>
                    <a:pt x="328" y="787"/>
                  </a:lnTo>
                  <a:lnTo>
                    <a:pt x="372" y="783"/>
                  </a:lnTo>
                  <a:lnTo>
                    <a:pt x="409" y="785"/>
                  </a:lnTo>
                  <a:lnTo>
                    <a:pt x="503" y="768"/>
                  </a:lnTo>
                  <a:lnTo>
                    <a:pt x="524" y="766"/>
                  </a:lnTo>
                  <a:lnTo>
                    <a:pt x="549" y="758"/>
                  </a:lnTo>
                  <a:lnTo>
                    <a:pt x="572" y="758"/>
                  </a:lnTo>
                  <a:lnTo>
                    <a:pt x="572" y="776"/>
                  </a:lnTo>
                  <a:lnTo>
                    <a:pt x="626" y="787"/>
                  </a:lnTo>
                  <a:lnTo>
                    <a:pt x="637" y="785"/>
                  </a:lnTo>
                  <a:lnTo>
                    <a:pt x="649" y="776"/>
                  </a:lnTo>
                  <a:lnTo>
                    <a:pt x="679" y="758"/>
                  </a:lnTo>
                  <a:lnTo>
                    <a:pt x="681" y="695"/>
                  </a:lnTo>
                  <a:lnTo>
                    <a:pt x="720" y="668"/>
                  </a:lnTo>
                  <a:lnTo>
                    <a:pt x="752" y="636"/>
                  </a:lnTo>
                  <a:lnTo>
                    <a:pt x="771" y="595"/>
                  </a:lnTo>
                  <a:lnTo>
                    <a:pt x="773" y="568"/>
                  </a:lnTo>
                  <a:lnTo>
                    <a:pt x="779" y="545"/>
                  </a:lnTo>
                  <a:lnTo>
                    <a:pt x="823" y="524"/>
                  </a:lnTo>
                  <a:lnTo>
                    <a:pt x="844" y="528"/>
                  </a:lnTo>
                  <a:lnTo>
                    <a:pt x="840" y="545"/>
                  </a:lnTo>
                  <a:lnTo>
                    <a:pt x="821" y="555"/>
                  </a:lnTo>
                  <a:lnTo>
                    <a:pt x="800" y="570"/>
                  </a:lnTo>
                  <a:lnTo>
                    <a:pt x="798" y="576"/>
                  </a:lnTo>
                  <a:lnTo>
                    <a:pt x="808" y="597"/>
                  </a:lnTo>
                  <a:lnTo>
                    <a:pt x="808" y="622"/>
                  </a:lnTo>
                  <a:lnTo>
                    <a:pt x="823" y="622"/>
                  </a:lnTo>
                  <a:lnTo>
                    <a:pt x="850" y="618"/>
                  </a:lnTo>
                  <a:lnTo>
                    <a:pt x="873" y="599"/>
                  </a:lnTo>
                  <a:lnTo>
                    <a:pt x="906" y="586"/>
                  </a:lnTo>
                  <a:lnTo>
                    <a:pt x="944" y="574"/>
                  </a:lnTo>
                  <a:lnTo>
                    <a:pt x="986" y="549"/>
                  </a:lnTo>
                  <a:lnTo>
                    <a:pt x="1013" y="528"/>
                  </a:lnTo>
                  <a:lnTo>
                    <a:pt x="1034" y="501"/>
                  </a:lnTo>
                  <a:lnTo>
                    <a:pt x="1057" y="476"/>
                  </a:lnTo>
                  <a:lnTo>
                    <a:pt x="1090" y="459"/>
                  </a:lnTo>
                  <a:lnTo>
                    <a:pt x="1103" y="459"/>
                  </a:lnTo>
                  <a:lnTo>
                    <a:pt x="1123" y="436"/>
                  </a:lnTo>
                  <a:lnTo>
                    <a:pt x="1126" y="415"/>
                  </a:lnTo>
                  <a:lnTo>
                    <a:pt x="1132" y="398"/>
                  </a:lnTo>
                  <a:lnTo>
                    <a:pt x="1169" y="346"/>
                  </a:lnTo>
                  <a:lnTo>
                    <a:pt x="1178" y="325"/>
                  </a:lnTo>
                  <a:lnTo>
                    <a:pt x="1184" y="302"/>
                  </a:lnTo>
                  <a:lnTo>
                    <a:pt x="1197" y="281"/>
                  </a:lnTo>
                  <a:lnTo>
                    <a:pt x="1205" y="254"/>
                  </a:lnTo>
                  <a:lnTo>
                    <a:pt x="1207" y="225"/>
                  </a:lnTo>
                  <a:lnTo>
                    <a:pt x="1190" y="213"/>
                  </a:lnTo>
                  <a:lnTo>
                    <a:pt x="1163" y="204"/>
                  </a:lnTo>
                  <a:lnTo>
                    <a:pt x="1174" y="194"/>
                  </a:lnTo>
                  <a:lnTo>
                    <a:pt x="1199" y="167"/>
                  </a:lnTo>
                  <a:lnTo>
                    <a:pt x="1195" y="112"/>
                  </a:lnTo>
                  <a:lnTo>
                    <a:pt x="1207" y="96"/>
                  </a:lnTo>
                  <a:lnTo>
                    <a:pt x="1228" y="89"/>
                  </a:lnTo>
                  <a:lnTo>
                    <a:pt x="1234" y="58"/>
                  </a:lnTo>
                  <a:lnTo>
                    <a:pt x="1241" y="45"/>
                  </a:lnTo>
                  <a:lnTo>
                    <a:pt x="1259" y="37"/>
                  </a:lnTo>
                  <a:lnTo>
                    <a:pt x="1274" y="50"/>
                  </a:lnTo>
                  <a:lnTo>
                    <a:pt x="1286" y="75"/>
                  </a:lnTo>
                  <a:lnTo>
                    <a:pt x="1295" y="87"/>
                  </a:lnTo>
                  <a:lnTo>
                    <a:pt x="1312" y="69"/>
                  </a:lnTo>
                  <a:lnTo>
                    <a:pt x="1330" y="75"/>
                  </a:lnTo>
                  <a:lnTo>
                    <a:pt x="1345" y="73"/>
                  </a:lnTo>
                  <a:lnTo>
                    <a:pt x="1360" y="48"/>
                  </a:lnTo>
                  <a:lnTo>
                    <a:pt x="1362" y="27"/>
                  </a:lnTo>
                  <a:lnTo>
                    <a:pt x="1343" y="41"/>
                  </a:lnTo>
                  <a:lnTo>
                    <a:pt x="1312" y="46"/>
                  </a:lnTo>
                  <a:lnTo>
                    <a:pt x="1303" y="25"/>
                  </a:lnTo>
                  <a:lnTo>
                    <a:pt x="1312" y="4"/>
                  </a:lnTo>
                  <a:lnTo>
                    <a:pt x="1324" y="0"/>
                  </a:lnTo>
                  <a:lnTo>
                    <a:pt x="1347" y="12"/>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 name=""/>
            <p:cNvSpPr/>
            <p:nvPr/>
          </p:nvSpPr>
          <p:spPr>
            <a:xfrm>
              <a:off x="3620160" y="2350440"/>
              <a:ext cx="2649600" cy="1917360"/>
            </a:xfrm>
            <a:custGeom>
              <a:avLst/>
              <a:gdLst/>
              <a:ahLst/>
              <a:rect l="l" t="t" r="r" b="b"/>
              <a:pathLst>
                <a:path w="1472" h="1054">
                  <a:moveTo>
                    <a:pt x="1347" y="12"/>
                  </a:moveTo>
                  <a:lnTo>
                    <a:pt x="1383" y="10"/>
                  </a:lnTo>
                  <a:lnTo>
                    <a:pt x="1389" y="23"/>
                  </a:lnTo>
                  <a:lnTo>
                    <a:pt x="1383" y="68"/>
                  </a:lnTo>
                  <a:lnTo>
                    <a:pt x="1387" y="98"/>
                  </a:lnTo>
                  <a:lnTo>
                    <a:pt x="1399" y="125"/>
                  </a:lnTo>
                  <a:lnTo>
                    <a:pt x="1424" y="150"/>
                  </a:lnTo>
                  <a:lnTo>
                    <a:pt x="1437" y="175"/>
                  </a:lnTo>
                  <a:lnTo>
                    <a:pt x="1458" y="215"/>
                  </a:lnTo>
                  <a:lnTo>
                    <a:pt x="1472" y="261"/>
                  </a:lnTo>
                  <a:lnTo>
                    <a:pt x="1468" y="281"/>
                  </a:lnTo>
                  <a:lnTo>
                    <a:pt x="1460" y="294"/>
                  </a:lnTo>
                  <a:lnTo>
                    <a:pt x="1456" y="313"/>
                  </a:lnTo>
                  <a:lnTo>
                    <a:pt x="1441" y="330"/>
                  </a:lnTo>
                  <a:lnTo>
                    <a:pt x="1424" y="330"/>
                  </a:lnTo>
                  <a:lnTo>
                    <a:pt x="1403" y="384"/>
                  </a:lnTo>
                  <a:lnTo>
                    <a:pt x="1403" y="413"/>
                  </a:lnTo>
                  <a:lnTo>
                    <a:pt x="1372" y="411"/>
                  </a:lnTo>
                  <a:lnTo>
                    <a:pt x="1337" y="430"/>
                  </a:lnTo>
                  <a:lnTo>
                    <a:pt x="1326" y="465"/>
                  </a:lnTo>
                  <a:lnTo>
                    <a:pt x="1330" y="499"/>
                  </a:lnTo>
                  <a:lnTo>
                    <a:pt x="1337" y="528"/>
                  </a:lnTo>
                  <a:lnTo>
                    <a:pt x="1337" y="568"/>
                  </a:lnTo>
                  <a:lnTo>
                    <a:pt x="1341" y="591"/>
                  </a:lnTo>
                  <a:lnTo>
                    <a:pt x="1316" y="609"/>
                  </a:lnTo>
                  <a:lnTo>
                    <a:pt x="1293" y="647"/>
                  </a:lnTo>
                  <a:lnTo>
                    <a:pt x="1288" y="684"/>
                  </a:lnTo>
                  <a:lnTo>
                    <a:pt x="1286" y="726"/>
                  </a:lnTo>
                  <a:lnTo>
                    <a:pt x="1305" y="745"/>
                  </a:lnTo>
                  <a:lnTo>
                    <a:pt x="1309" y="760"/>
                  </a:lnTo>
                  <a:lnTo>
                    <a:pt x="1288" y="772"/>
                  </a:lnTo>
                  <a:lnTo>
                    <a:pt x="1265" y="802"/>
                  </a:lnTo>
                  <a:lnTo>
                    <a:pt x="1251" y="829"/>
                  </a:lnTo>
                  <a:lnTo>
                    <a:pt x="1188" y="868"/>
                  </a:lnTo>
                  <a:lnTo>
                    <a:pt x="1180" y="849"/>
                  </a:lnTo>
                  <a:lnTo>
                    <a:pt x="1190" y="801"/>
                  </a:lnTo>
                  <a:lnTo>
                    <a:pt x="1207" y="785"/>
                  </a:lnTo>
                  <a:lnTo>
                    <a:pt x="1213" y="768"/>
                  </a:lnTo>
                  <a:lnTo>
                    <a:pt x="1180" y="768"/>
                  </a:lnTo>
                  <a:lnTo>
                    <a:pt x="1174" y="791"/>
                  </a:lnTo>
                  <a:lnTo>
                    <a:pt x="1163" y="810"/>
                  </a:lnTo>
                  <a:lnTo>
                    <a:pt x="1159" y="829"/>
                  </a:lnTo>
                  <a:lnTo>
                    <a:pt x="1142" y="820"/>
                  </a:lnTo>
                  <a:lnTo>
                    <a:pt x="1109" y="816"/>
                  </a:lnTo>
                  <a:lnTo>
                    <a:pt x="1096" y="835"/>
                  </a:lnTo>
                  <a:lnTo>
                    <a:pt x="1084" y="887"/>
                  </a:lnTo>
                  <a:lnTo>
                    <a:pt x="1067" y="900"/>
                  </a:lnTo>
                  <a:lnTo>
                    <a:pt x="1050" y="898"/>
                  </a:lnTo>
                  <a:lnTo>
                    <a:pt x="1044" y="868"/>
                  </a:lnTo>
                  <a:lnTo>
                    <a:pt x="1050" y="845"/>
                  </a:lnTo>
                  <a:lnTo>
                    <a:pt x="1028" y="843"/>
                  </a:lnTo>
                  <a:lnTo>
                    <a:pt x="1007" y="860"/>
                  </a:lnTo>
                  <a:lnTo>
                    <a:pt x="984" y="881"/>
                  </a:lnTo>
                  <a:lnTo>
                    <a:pt x="971" y="906"/>
                  </a:lnTo>
                  <a:lnTo>
                    <a:pt x="965" y="910"/>
                  </a:lnTo>
                  <a:lnTo>
                    <a:pt x="923" y="902"/>
                  </a:lnTo>
                  <a:lnTo>
                    <a:pt x="856" y="900"/>
                  </a:lnTo>
                  <a:lnTo>
                    <a:pt x="821" y="910"/>
                  </a:lnTo>
                  <a:lnTo>
                    <a:pt x="829" y="898"/>
                  </a:lnTo>
                  <a:lnTo>
                    <a:pt x="844" y="889"/>
                  </a:lnTo>
                  <a:lnTo>
                    <a:pt x="815" y="883"/>
                  </a:lnTo>
                  <a:lnTo>
                    <a:pt x="808" y="877"/>
                  </a:lnTo>
                  <a:lnTo>
                    <a:pt x="800" y="889"/>
                  </a:lnTo>
                  <a:lnTo>
                    <a:pt x="785" y="873"/>
                  </a:lnTo>
                  <a:lnTo>
                    <a:pt x="783" y="849"/>
                  </a:lnTo>
                  <a:lnTo>
                    <a:pt x="771" y="852"/>
                  </a:lnTo>
                  <a:lnTo>
                    <a:pt x="744" y="900"/>
                  </a:lnTo>
                  <a:lnTo>
                    <a:pt x="789" y="927"/>
                  </a:lnTo>
                  <a:lnTo>
                    <a:pt x="789" y="958"/>
                  </a:lnTo>
                  <a:lnTo>
                    <a:pt x="771" y="946"/>
                  </a:lnTo>
                  <a:lnTo>
                    <a:pt x="756" y="954"/>
                  </a:lnTo>
                  <a:lnTo>
                    <a:pt x="739" y="956"/>
                  </a:lnTo>
                  <a:lnTo>
                    <a:pt x="721" y="964"/>
                  </a:lnTo>
                  <a:lnTo>
                    <a:pt x="710" y="977"/>
                  </a:lnTo>
                  <a:lnTo>
                    <a:pt x="708" y="985"/>
                  </a:lnTo>
                  <a:lnTo>
                    <a:pt x="670" y="1040"/>
                  </a:lnTo>
                  <a:lnTo>
                    <a:pt x="643" y="1054"/>
                  </a:lnTo>
                  <a:lnTo>
                    <a:pt x="606" y="1040"/>
                  </a:lnTo>
                  <a:lnTo>
                    <a:pt x="593" y="1021"/>
                  </a:lnTo>
                  <a:lnTo>
                    <a:pt x="568" y="1008"/>
                  </a:lnTo>
                  <a:lnTo>
                    <a:pt x="560" y="985"/>
                  </a:lnTo>
                  <a:lnTo>
                    <a:pt x="562" y="948"/>
                  </a:lnTo>
                  <a:lnTo>
                    <a:pt x="574" y="939"/>
                  </a:lnTo>
                  <a:lnTo>
                    <a:pt x="595" y="908"/>
                  </a:lnTo>
                  <a:lnTo>
                    <a:pt x="599" y="898"/>
                  </a:lnTo>
                  <a:lnTo>
                    <a:pt x="593" y="895"/>
                  </a:lnTo>
                  <a:lnTo>
                    <a:pt x="549" y="902"/>
                  </a:lnTo>
                  <a:lnTo>
                    <a:pt x="520" y="893"/>
                  </a:lnTo>
                  <a:lnTo>
                    <a:pt x="489" y="887"/>
                  </a:lnTo>
                  <a:lnTo>
                    <a:pt x="459" y="887"/>
                  </a:lnTo>
                  <a:lnTo>
                    <a:pt x="434" y="906"/>
                  </a:lnTo>
                  <a:lnTo>
                    <a:pt x="393" y="925"/>
                  </a:lnTo>
                  <a:lnTo>
                    <a:pt x="376" y="918"/>
                  </a:lnTo>
                  <a:lnTo>
                    <a:pt x="357" y="923"/>
                  </a:lnTo>
                  <a:lnTo>
                    <a:pt x="343" y="925"/>
                  </a:lnTo>
                  <a:lnTo>
                    <a:pt x="320" y="933"/>
                  </a:lnTo>
                  <a:lnTo>
                    <a:pt x="303" y="935"/>
                  </a:lnTo>
                  <a:lnTo>
                    <a:pt x="288" y="941"/>
                  </a:lnTo>
                  <a:lnTo>
                    <a:pt x="223" y="956"/>
                  </a:lnTo>
                  <a:lnTo>
                    <a:pt x="205" y="943"/>
                  </a:lnTo>
                  <a:lnTo>
                    <a:pt x="190" y="946"/>
                  </a:lnTo>
                  <a:lnTo>
                    <a:pt x="167" y="996"/>
                  </a:lnTo>
                  <a:lnTo>
                    <a:pt x="155" y="1000"/>
                  </a:lnTo>
                  <a:lnTo>
                    <a:pt x="125" y="991"/>
                  </a:lnTo>
                  <a:lnTo>
                    <a:pt x="104" y="981"/>
                  </a:lnTo>
                  <a:lnTo>
                    <a:pt x="79" y="989"/>
                  </a:lnTo>
                  <a:lnTo>
                    <a:pt x="59" y="989"/>
                  </a:lnTo>
                  <a:lnTo>
                    <a:pt x="48" y="992"/>
                  </a:lnTo>
                  <a:lnTo>
                    <a:pt x="25" y="987"/>
                  </a:lnTo>
                  <a:lnTo>
                    <a:pt x="2" y="983"/>
                  </a:lnTo>
                  <a:lnTo>
                    <a:pt x="0" y="954"/>
                  </a:lnTo>
                  <a:lnTo>
                    <a:pt x="4" y="941"/>
                  </a:lnTo>
                  <a:lnTo>
                    <a:pt x="65" y="927"/>
                  </a:lnTo>
                  <a:lnTo>
                    <a:pt x="88" y="906"/>
                  </a:lnTo>
                  <a:lnTo>
                    <a:pt x="111" y="893"/>
                  </a:lnTo>
                  <a:lnTo>
                    <a:pt x="152" y="873"/>
                  </a:lnTo>
                  <a:lnTo>
                    <a:pt x="176" y="845"/>
                  </a:lnTo>
                  <a:lnTo>
                    <a:pt x="209" y="826"/>
                  </a:lnTo>
                  <a:lnTo>
                    <a:pt x="230" y="799"/>
                  </a:lnTo>
                  <a:lnTo>
                    <a:pt x="255" y="785"/>
                  </a:lnTo>
                  <a:lnTo>
                    <a:pt x="286" y="778"/>
                  </a:lnTo>
                  <a:lnTo>
                    <a:pt x="328" y="787"/>
                  </a:lnTo>
                  <a:lnTo>
                    <a:pt x="372" y="783"/>
                  </a:lnTo>
                  <a:lnTo>
                    <a:pt x="409" y="785"/>
                  </a:lnTo>
                  <a:lnTo>
                    <a:pt x="503" y="768"/>
                  </a:lnTo>
                  <a:lnTo>
                    <a:pt x="524" y="766"/>
                  </a:lnTo>
                  <a:lnTo>
                    <a:pt x="549" y="758"/>
                  </a:lnTo>
                  <a:lnTo>
                    <a:pt x="572" y="758"/>
                  </a:lnTo>
                  <a:lnTo>
                    <a:pt x="572" y="776"/>
                  </a:lnTo>
                  <a:lnTo>
                    <a:pt x="626" y="787"/>
                  </a:lnTo>
                  <a:lnTo>
                    <a:pt x="637" y="785"/>
                  </a:lnTo>
                  <a:lnTo>
                    <a:pt x="649" y="776"/>
                  </a:lnTo>
                  <a:lnTo>
                    <a:pt x="679" y="758"/>
                  </a:lnTo>
                  <a:lnTo>
                    <a:pt x="681" y="695"/>
                  </a:lnTo>
                  <a:lnTo>
                    <a:pt x="720" y="668"/>
                  </a:lnTo>
                  <a:lnTo>
                    <a:pt x="752" y="636"/>
                  </a:lnTo>
                  <a:lnTo>
                    <a:pt x="771" y="595"/>
                  </a:lnTo>
                  <a:lnTo>
                    <a:pt x="773" y="568"/>
                  </a:lnTo>
                  <a:lnTo>
                    <a:pt x="779" y="545"/>
                  </a:lnTo>
                  <a:lnTo>
                    <a:pt x="823" y="524"/>
                  </a:lnTo>
                  <a:lnTo>
                    <a:pt x="844" y="528"/>
                  </a:lnTo>
                  <a:lnTo>
                    <a:pt x="840" y="545"/>
                  </a:lnTo>
                  <a:lnTo>
                    <a:pt x="821" y="555"/>
                  </a:lnTo>
                  <a:lnTo>
                    <a:pt x="800" y="570"/>
                  </a:lnTo>
                  <a:lnTo>
                    <a:pt x="798" y="576"/>
                  </a:lnTo>
                  <a:lnTo>
                    <a:pt x="808" y="597"/>
                  </a:lnTo>
                  <a:lnTo>
                    <a:pt x="808" y="622"/>
                  </a:lnTo>
                  <a:lnTo>
                    <a:pt x="823" y="622"/>
                  </a:lnTo>
                  <a:lnTo>
                    <a:pt x="850" y="618"/>
                  </a:lnTo>
                  <a:lnTo>
                    <a:pt x="873" y="599"/>
                  </a:lnTo>
                  <a:lnTo>
                    <a:pt x="906" y="586"/>
                  </a:lnTo>
                  <a:lnTo>
                    <a:pt x="944" y="574"/>
                  </a:lnTo>
                  <a:lnTo>
                    <a:pt x="986" y="549"/>
                  </a:lnTo>
                  <a:lnTo>
                    <a:pt x="1013" y="528"/>
                  </a:lnTo>
                  <a:lnTo>
                    <a:pt x="1034" y="501"/>
                  </a:lnTo>
                  <a:lnTo>
                    <a:pt x="1057" y="476"/>
                  </a:lnTo>
                  <a:lnTo>
                    <a:pt x="1090" y="459"/>
                  </a:lnTo>
                  <a:lnTo>
                    <a:pt x="1103" y="459"/>
                  </a:lnTo>
                  <a:lnTo>
                    <a:pt x="1123" y="436"/>
                  </a:lnTo>
                  <a:lnTo>
                    <a:pt x="1126" y="415"/>
                  </a:lnTo>
                  <a:lnTo>
                    <a:pt x="1132" y="398"/>
                  </a:lnTo>
                  <a:lnTo>
                    <a:pt x="1169" y="346"/>
                  </a:lnTo>
                  <a:lnTo>
                    <a:pt x="1178" y="325"/>
                  </a:lnTo>
                  <a:lnTo>
                    <a:pt x="1184" y="302"/>
                  </a:lnTo>
                  <a:lnTo>
                    <a:pt x="1197" y="281"/>
                  </a:lnTo>
                  <a:lnTo>
                    <a:pt x="1205" y="254"/>
                  </a:lnTo>
                  <a:lnTo>
                    <a:pt x="1207" y="225"/>
                  </a:lnTo>
                  <a:lnTo>
                    <a:pt x="1190" y="213"/>
                  </a:lnTo>
                  <a:lnTo>
                    <a:pt x="1163" y="204"/>
                  </a:lnTo>
                  <a:lnTo>
                    <a:pt x="1174" y="194"/>
                  </a:lnTo>
                  <a:lnTo>
                    <a:pt x="1199" y="167"/>
                  </a:lnTo>
                  <a:lnTo>
                    <a:pt x="1195" y="112"/>
                  </a:lnTo>
                  <a:lnTo>
                    <a:pt x="1207" y="96"/>
                  </a:lnTo>
                  <a:lnTo>
                    <a:pt x="1228" y="89"/>
                  </a:lnTo>
                  <a:lnTo>
                    <a:pt x="1234" y="58"/>
                  </a:lnTo>
                  <a:lnTo>
                    <a:pt x="1241" y="45"/>
                  </a:lnTo>
                  <a:lnTo>
                    <a:pt x="1259" y="37"/>
                  </a:lnTo>
                  <a:lnTo>
                    <a:pt x="1274" y="50"/>
                  </a:lnTo>
                  <a:lnTo>
                    <a:pt x="1286" y="75"/>
                  </a:lnTo>
                  <a:lnTo>
                    <a:pt x="1295" y="87"/>
                  </a:lnTo>
                  <a:lnTo>
                    <a:pt x="1312" y="69"/>
                  </a:lnTo>
                  <a:lnTo>
                    <a:pt x="1330" y="75"/>
                  </a:lnTo>
                  <a:lnTo>
                    <a:pt x="1345" y="73"/>
                  </a:lnTo>
                  <a:lnTo>
                    <a:pt x="1360" y="48"/>
                  </a:lnTo>
                  <a:lnTo>
                    <a:pt x="1362" y="27"/>
                  </a:lnTo>
                  <a:lnTo>
                    <a:pt x="1343" y="41"/>
                  </a:lnTo>
                  <a:lnTo>
                    <a:pt x="1312" y="46"/>
                  </a:lnTo>
                  <a:lnTo>
                    <a:pt x="1303" y="25"/>
                  </a:lnTo>
                  <a:lnTo>
                    <a:pt x="1312" y="4"/>
                  </a:lnTo>
                  <a:lnTo>
                    <a:pt x="1324" y="0"/>
                  </a:lnTo>
                  <a:lnTo>
                    <a:pt x="1347" y="12"/>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 name=""/>
            <p:cNvSpPr/>
            <p:nvPr/>
          </p:nvSpPr>
          <p:spPr>
            <a:xfrm>
              <a:off x="3620160" y="2350440"/>
              <a:ext cx="2649600" cy="1917360"/>
            </a:xfrm>
            <a:custGeom>
              <a:avLst/>
              <a:gdLst/>
              <a:ahLst/>
              <a:rect l="l" t="t" r="r" b="b"/>
              <a:pathLst>
                <a:path w="1472" h="1054">
                  <a:moveTo>
                    <a:pt x="1347" y="12"/>
                  </a:moveTo>
                  <a:lnTo>
                    <a:pt x="1383" y="10"/>
                  </a:lnTo>
                  <a:lnTo>
                    <a:pt x="1389" y="23"/>
                  </a:lnTo>
                  <a:lnTo>
                    <a:pt x="1383" y="68"/>
                  </a:lnTo>
                  <a:lnTo>
                    <a:pt x="1387" y="98"/>
                  </a:lnTo>
                  <a:lnTo>
                    <a:pt x="1399" y="125"/>
                  </a:lnTo>
                  <a:lnTo>
                    <a:pt x="1424" y="150"/>
                  </a:lnTo>
                  <a:lnTo>
                    <a:pt x="1437" y="175"/>
                  </a:lnTo>
                  <a:lnTo>
                    <a:pt x="1458" y="215"/>
                  </a:lnTo>
                  <a:lnTo>
                    <a:pt x="1472" y="261"/>
                  </a:lnTo>
                  <a:lnTo>
                    <a:pt x="1468" y="281"/>
                  </a:lnTo>
                  <a:lnTo>
                    <a:pt x="1460" y="294"/>
                  </a:lnTo>
                  <a:lnTo>
                    <a:pt x="1456" y="313"/>
                  </a:lnTo>
                  <a:lnTo>
                    <a:pt x="1441" y="330"/>
                  </a:lnTo>
                  <a:lnTo>
                    <a:pt x="1424" y="330"/>
                  </a:lnTo>
                  <a:lnTo>
                    <a:pt x="1403" y="384"/>
                  </a:lnTo>
                  <a:lnTo>
                    <a:pt x="1403" y="413"/>
                  </a:lnTo>
                  <a:lnTo>
                    <a:pt x="1372" y="411"/>
                  </a:lnTo>
                  <a:lnTo>
                    <a:pt x="1337" y="430"/>
                  </a:lnTo>
                  <a:lnTo>
                    <a:pt x="1326" y="465"/>
                  </a:lnTo>
                  <a:lnTo>
                    <a:pt x="1330" y="499"/>
                  </a:lnTo>
                  <a:lnTo>
                    <a:pt x="1337" y="528"/>
                  </a:lnTo>
                  <a:lnTo>
                    <a:pt x="1337" y="568"/>
                  </a:lnTo>
                  <a:lnTo>
                    <a:pt x="1341" y="591"/>
                  </a:lnTo>
                  <a:lnTo>
                    <a:pt x="1316" y="609"/>
                  </a:lnTo>
                  <a:lnTo>
                    <a:pt x="1293" y="647"/>
                  </a:lnTo>
                  <a:lnTo>
                    <a:pt x="1288" y="684"/>
                  </a:lnTo>
                  <a:lnTo>
                    <a:pt x="1286" y="726"/>
                  </a:lnTo>
                  <a:lnTo>
                    <a:pt x="1305" y="745"/>
                  </a:lnTo>
                  <a:lnTo>
                    <a:pt x="1309" y="760"/>
                  </a:lnTo>
                  <a:lnTo>
                    <a:pt x="1288" y="772"/>
                  </a:lnTo>
                  <a:lnTo>
                    <a:pt x="1265" y="802"/>
                  </a:lnTo>
                  <a:lnTo>
                    <a:pt x="1251" y="829"/>
                  </a:lnTo>
                  <a:lnTo>
                    <a:pt x="1188" y="868"/>
                  </a:lnTo>
                  <a:lnTo>
                    <a:pt x="1180" y="849"/>
                  </a:lnTo>
                  <a:lnTo>
                    <a:pt x="1190" y="801"/>
                  </a:lnTo>
                  <a:lnTo>
                    <a:pt x="1207" y="785"/>
                  </a:lnTo>
                  <a:lnTo>
                    <a:pt x="1213" y="768"/>
                  </a:lnTo>
                  <a:lnTo>
                    <a:pt x="1180" y="768"/>
                  </a:lnTo>
                  <a:lnTo>
                    <a:pt x="1174" y="791"/>
                  </a:lnTo>
                  <a:lnTo>
                    <a:pt x="1163" y="810"/>
                  </a:lnTo>
                  <a:lnTo>
                    <a:pt x="1159" y="829"/>
                  </a:lnTo>
                  <a:lnTo>
                    <a:pt x="1142" y="820"/>
                  </a:lnTo>
                  <a:lnTo>
                    <a:pt x="1109" y="816"/>
                  </a:lnTo>
                  <a:lnTo>
                    <a:pt x="1096" y="835"/>
                  </a:lnTo>
                  <a:lnTo>
                    <a:pt x="1084" y="887"/>
                  </a:lnTo>
                  <a:lnTo>
                    <a:pt x="1067" y="900"/>
                  </a:lnTo>
                  <a:lnTo>
                    <a:pt x="1050" y="898"/>
                  </a:lnTo>
                  <a:lnTo>
                    <a:pt x="1044" y="868"/>
                  </a:lnTo>
                  <a:lnTo>
                    <a:pt x="1050" y="845"/>
                  </a:lnTo>
                  <a:lnTo>
                    <a:pt x="1028" y="843"/>
                  </a:lnTo>
                  <a:lnTo>
                    <a:pt x="1007" y="860"/>
                  </a:lnTo>
                  <a:lnTo>
                    <a:pt x="984" y="881"/>
                  </a:lnTo>
                  <a:lnTo>
                    <a:pt x="971" y="906"/>
                  </a:lnTo>
                  <a:lnTo>
                    <a:pt x="965" y="910"/>
                  </a:lnTo>
                  <a:lnTo>
                    <a:pt x="923" y="902"/>
                  </a:lnTo>
                  <a:lnTo>
                    <a:pt x="856" y="900"/>
                  </a:lnTo>
                  <a:lnTo>
                    <a:pt x="821" y="910"/>
                  </a:lnTo>
                  <a:lnTo>
                    <a:pt x="829" y="898"/>
                  </a:lnTo>
                  <a:lnTo>
                    <a:pt x="844" y="889"/>
                  </a:lnTo>
                  <a:lnTo>
                    <a:pt x="815" y="883"/>
                  </a:lnTo>
                  <a:lnTo>
                    <a:pt x="808" y="877"/>
                  </a:lnTo>
                  <a:lnTo>
                    <a:pt x="800" y="889"/>
                  </a:lnTo>
                  <a:lnTo>
                    <a:pt x="785" y="873"/>
                  </a:lnTo>
                  <a:lnTo>
                    <a:pt x="783" y="849"/>
                  </a:lnTo>
                  <a:lnTo>
                    <a:pt x="771" y="852"/>
                  </a:lnTo>
                  <a:lnTo>
                    <a:pt x="744" y="900"/>
                  </a:lnTo>
                  <a:lnTo>
                    <a:pt x="789" y="927"/>
                  </a:lnTo>
                  <a:lnTo>
                    <a:pt x="789" y="958"/>
                  </a:lnTo>
                  <a:lnTo>
                    <a:pt x="771" y="946"/>
                  </a:lnTo>
                  <a:lnTo>
                    <a:pt x="756" y="954"/>
                  </a:lnTo>
                  <a:lnTo>
                    <a:pt x="739" y="956"/>
                  </a:lnTo>
                  <a:lnTo>
                    <a:pt x="721" y="964"/>
                  </a:lnTo>
                  <a:lnTo>
                    <a:pt x="710" y="977"/>
                  </a:lnTo>
                  <a:lnTo>
                    <a:pt x="708" y="985"/>
                  </a:lnTo>
                  <a:lnTo>
                    <a:pt x="670" y="1040"/>
                  </a:lnTo>
                  <a:lnTo>
                    <a:pt x="643" y="1054"/>
                  </a:lnTo>
                  <a:lnTo>
                    <a:pt x="606" y="1040"/>
                  </a:lnTo>
                  <a:lnTo>
                    <a:pt x="593" y="1021"/>
                  </a:lnTo>
                  <a:lnTo>
                    <a:pt x="568" y="1008"/>
                  </a:lnTo>
                  <a:lnTo>
                    <a:pt x="560" y="985"/>
                  </a:lnTo>
                  <a:lnTo>
                    <a:pt x="562" y="948"/>
                  </a:lnTo>
                  <a:lnTo>
                    <a:pt x="574" y="939"/>
                  </a:lnTo>
                  <a:lnTo>
                    <a:pt x="595" y="908"/>
                  </a:lnTo>
                  <a:lnTo>
                    <a:pt x="599" y="898"/>
                  </a:lnTo>
                  <a:lnTo>
                    <a:pt x="593" y="895"/>
                  </a:lnTo>
                  <a:lnTo>
                    <a:pt x="549" y="902"/>
                  </a:lnTo>
                  <a:lnTo>
                    <a:pt x="520" y="893"/>
                  </a:lnTo>
                  <a:lnTo>
                    <a:pt x="489" y="887"/>
                  </a:lnTo>
                  <a:lnTo>
                    <a:pt x="459" y="887"/>
                  </a:lnTo>
                  <a:lnTo>
                    <a:pt x="434" y="906"/>
                  </a:lnTo>
                  <a:lnTo>
                    <a:pt x="393" y="925"/>
                  </a:lnTo>
                  <a:lnTo>
                    <a:pt x="376" y="918"/>
                  </a:lnTo>
                  <a:lnTo>
                    <a:pt x="357" y="923"/>
                  </a:lnTo>
                  <a:lnTo>
                    <a:pt x="343" y="925"/>
                  </a:lnTo>
                  <a:lnTo>
                    <a:pt x="320" y="933"/>
                  </a:lnTo>
                  <a:lnTo>
                    <a:pt x="303" y="935"/>
                  </a:lnTo>
                  <a:lnTo>
                    <a:pt x="288" y="941"/>
                  </a:lnTo>
                  <a:lnTo>
                    <a:pt x="223" y="956"/>
                  </a:lnTo>
                  <a:lnTo>
                    <a:pt x="205" y="943"/>
                  </a:lnTo>
                  <a:lnTo>
                    <a:pt x="190" y="946"/>
                  </a:lnTo>
                  <a:lnTo>
                    <a:pt x="167" y="996"/>
                  </a:lnTo>
                  <a:lnTo>
                    <a:pt x="155" y="1000"/>
                  </a:lnTo>
                  <a:lnTo>
                    <a:pt x="125" y="991"/>
                  </a:lnTo>
                  <a:lnTo>
                    <a:pt x="104" y="981"/>
                  </a:lnTo>
                  <a:lnTo>
                    <a:pt x="79" y="989"/>
                  </a:lnTo>
                  <a:lnTo>
                    <a:pt x="59" y="989"/>
                  </a:lnTo>
                  <a:lnTo>
                    <a:pt x="48" y="992"/>
                  </a:lnTo>
                  <a:lnTo>
                    <a:pt x="25" y="987"/>
                  </a:lnTo>
                  <a:lnTo>
                    <a:pt x="2" y="983"/>
                  </a:lnTo>
                  <a:lnTo>
                    <a:pt x="0" y="954"/>
                  </a:lnTo>
                  <a:lnTo>
                    <a:pt x="4" y="941"/>
                  </a:lnTo>
                  <a:lnTo>
                    <a:pt x="65" y="927"/>
                  </a:lnTo>
                  <a:lnTo>
                    <a:pt x="88" y="906"/>
                  </a:lnTo>
                  <a:lnTo>
                    <a:pt x="111" y="893"/>
                  </a:lnTo>
                  <a:lnTo>
                    <a:pt x="152" y="873"/>
                  </a:lnTo>
                  <a:lnTo>
                    <a:pt x="176" y="845"/>
                  </a:lnTo>
                  <a:lnTo>
                    <a:pt x="209" y="826"/>
                  </a:lnTo>
                  <a:lnTo>
                    <a:pt x="230" y="799"/>
                  </a:lnTo>
                  <a:lnTo>
                    <a:pt x="255" y="785"/>
                  </a:lnTo>
                  <a:lnTo>
                    <a:pt x="286" y="778"/>
                  </a:lnTo>
                  <a:lnTo>
                    <a:pt x="328" y="787"/>
                  </a:lnTo>
                  <a:lnTo>
                    <a:pt x="372" y="783"/>
                  </a:lnTo>
                  <a:lnTo>
                    <a:pt x="409" y="785"/>
                  </a:lnTo>
                  <a:lnTo>
                    <a:pt x="503" y="768"/>
                  </a:lnTo>
                  <a:lnTo>
                    <a:pt x="524" y="766"/>
                  </a:lnTo>
                  <a:lnTo>
                    <a:pt x="549" y="758"/>
                  </a:lnTo>
                  <a:lnTo>
                    <a:pt x="572" y="758"/>
                  </a:lnTo>
                  <a:lnTo>
                    <a:pt x="572" y="776"/>
                  </a:lnTo>
                  <a:lnTo>
                    <a:pt x="626" y="787"/>
                  </a:lnTo>
                  <a:lnTo>
                    <a:pt x="637" y="785"/>
                  </a:lnTo>
                  <a:lnTo>
                    <a:pt x="649" y="776"/>
                  </a:lnTo>
                  <a:lnTo>
                    <a:pt x="679" y="758"/>
                  </a:lnTo>
                  <a:lnTo>
                    <a:pt x="681" y="695"/>
                  </a:lnTo>
                  <a:lnTo>
                    <a:pt x="720" y="668"/>
                  </a:lnTo>
                  <a:lnTo>
                    <a:pt x="752" y="636"/>
                  </a:lnTo>
                  <a:lnTo>
                    <a:pt x="771" y="595"/>
                  </a:lnTo>
                  <a:lnTo>
                    <a:pt x="773" y="568"/>
                  </a:lnTo>
                  <a:lnTo>
                    <a:pt x="779" y="545"/>
                  </a:lnTo>
                  <a:lnTo>
                    <a:pt x="823" y="524"/>
                  </a:lnTo>
                  <a:lnTo>
                    <a:pt x="844" y="528"/>
                  </a:lnTo>
                  <a:lnTo>
                    <a:pt x="840" y="545"/>
                  </a:lnTo>
                  <a:lnTo>
                    <a:pt x="821" y="555"/>
                  </a:lnTo>
                  <a:lnTo>
                    <a:pt x="800" y="570"/>
                  </a:lnTo>
                  <a:lnTo>
                    <a:pt x="798" y="576"/>
                  </a:lnTo>
                  <a:lnTo>
                    <a:pt x="808" y="597"/>
                  </a:lnTo>
                  <a:lnTo>
                    <a:pt x="808" y="622"/>
                  </a:lnTo>
                  <a:lnTo>
                    <a:pt x="823" y="622"/>
                  </a:lnTo>
                  <a:lnTo>
                    <a:pt x="850" y="618"/>
                  </a:lnTo>
                  <a:lnTo>
                    <a:pt x="873" y="599"/>
                  </a:lnTo>
                  <a:lnTo>
                    <a:pt x="906" y="586"/>
                  </a:lnTo>
                  <a:lnTo>
                    <a:pt x="944" y="574"/>
                  </a:lnTo>
                  <a:lnTo>
                    <a:pt x="986" y="549"/>
                  </a:lnTo>
                  <a:lnTo>
                    <a:pt x="1013" y="528"/>
                  </a:lnTo>
                  <a:lnTo>
                    <a:pt x="1034" y="501"/>
                  </a:lnTo>
                  <a:lnTo>
                    <a:pt x="1057" y="476"/>
                  </a:lnTo>
                  <a:lnTo>
                    <a:pt x="1090" y="459"/>
                  </a:lnTo>
                  <a:lnTo>
                    <a:pt x="1103" y="459"/>
                  </a:lnTo>
                  <a:lnTo>
                    <a:pt x="1123" y="436"/>
                  </a:lnTo>
                  <a:lnTo>
                    <a:pt x="1126" y="415"/>
                  </a:lnTo>
                  <a:lnTo>
                    <a:pt x="1132" y="398"/>
                  </a:lnTo>
                  <a:lnTo>
                    <a:pt x="1169" y="346"/>
                  </a:lnTo>
                  <a:lnTo>
                    <a:pt x="1178" y="325"/>
                  </a:lnTo>
                  <a:lnTo>
                    <a:pt x="1184" y="302"/>
                  </a:lnTo>
                  <a:lnTo>
                    <a:pt x="1197" y="281"/>
                  </a:lnTo>
                  <a:lnTo>
                    <a:pt x="1205" y="254"/>
                  </a:lnTo>
                  <a:lnTo>
                    <a:pt x="1207" y="225"/>
                  </a:lnTo>
                  <a:lnTo>
                    <a:pt x="1190" y="213"/>
                  </a:lnTo>
                  <a:lnTo>
                    <a:pt x="1163" y="204"/>
                  </a:lnTo>
                  <a:lnTo>
                    <a:pt x="1174" y="194"/>
                  </a:lnTo>
                  <a:lnTo>
                    <a:pt x="1199" y="167"/>
                  </a:lnTo>
                  <a:lnTo>
                    <a:pt x="1195" y="112"/>
                  </a:lnTo>
                  <a:lnTo>
                    <a:pt x="1207" y="96"/>
                  </a:lnTo>
                  <a:lnTo>
                    <a:pt x="1228" y="89"/>
                  </a:lnTo>
                  <a:lnTo>
                    <a:pt x="1234" y="58"/>
                  </a:lnTo>
                  <a:lnTo>
                    <a:pt x="1241" y="45"/>
                  </a:lnTo>
                  <a:lnTo>
                    <a:pt x="1259" y="37"/>
                  </a:lnTo>
                  <a:lnTo>
                    <a:pt x="1274" y="50"/>
                  </a:lnTo>
                  <a:lnTo>
                    <a:pt x="1286" y="75"/>
                  </a:lnTo>
                  <a:lnTo>
                    <a:pt x="1295" y="87"/>
                  </a:lnTo>
                  <a:lnTo>
                    <a:pt x="1312" y="69"/>
                  </a:lnTo>
                  <a:lnTo>
                    <a:pt x="1330" y="75"/>
                  </a:lnTo>
                  <a:lnTo>
                    <a:pt x="1345" y="73"/>
                  </a:lnTo>
                  <a:lnTo>
                    <a:pt x="1360" y="48"/>
                  </a:lnTo>
                  <a:lnTo>
                    <a:pt x="1362" y="27"/>
                  </a:lnTo>
                  <a:lnTo>
                    <a:pt x="1343" y="41"/>
                  </a:lnTo>
                  <a:lnTo>
                    <a:pt x="1312" y="46"/>
                  </a:lnTo>
                  <a:lnTo>
                    <a:pt x="1303" y="25"/>
                  </a:lnTo>
                  <a:lnTo>
                    <a:pt x="1312" y="4"/>
                  </a:lnTo>
                  <a:lnTo>
                    <a:pt x="1324" y="0"/>
                  </a:lnTo>
                  <a:lnTo>
                    <a:pt x="1347" y="12"/>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 name=""/>
            <p:cNvSpPr/>
            <p:nvPr/>
          </p:nvSpPr>
          <p:spPr>
            <a:xfrm>
              <a:off x="5360400" y="3112920"/>
              <a:ext cx="71640" cy="111240"/>
            </a:xfrm>
            <a:custGeom>
              <a:avLst/>
              <a:gdLst/>
              <a:ahLst/>
              <a:rect l="l" t="t" r="r" b="b"/>
              <a:pathLst>
                <a:path w="40" h="61">
                  <a:moveTo>
                    <a:pt x="37" y="0"/>
                  </a:moveTo>
                  <a:lnTo>
                    <a:pt x="35" y="23"/>
                  </a:lnTo>
                  <a:lnTo>
                    <a:pt x="40" y="29"/>
                  </a:lnTo>
                  <a:lnTo>
                    <a:pt x="25" y="61"/>
                  </a:lnTo>
                  <a:lnTo>
                    <a:pt x="6" y="61"/>
                  </a:lnTo>
                  <a:lnTo>
                    <a:pt x="0" y="42"/>
                  </a:lnTo>
                  <a:lnTo>
                    <a:pt x="17" y="9"/>
                  </a:lnTo>
                  <a:lnTo>
                    <a:pt x="37" y="0"/>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 name=""/>
            <p:cNvSpPr/>
            <p:nvPr/>
          </p:nvSpPr>
          <p:spPr>
            <a:xfrm>
              <a:off x="5360400" y="3112920"/>
              <a:ext cx="71640" cy="111240"/>
            </a:xfrm>
            <a:custGeom>
              <a:avLst/>
              <a:gdLst/>
              <a:ahLst/>
              <a:rect l="l" t="t" r="r" b="b"/>
              <a:pathLst>
                <a:path w="40" h="61">
                  <a:moveTo>
                    <a:pt x="37" y="0"/>
                  </a:moveTo>
                  <a:lnTo>
                    <a:pt x="35" y="23"/>
                  </a:lnTo>
                  <a:lnTo>
                    <a:pt x="40" y="29"/>
                  </a:lnTo>
                  <a:lnTo>
                    <a:pt x="25" y="61"/>
                  </a:lnTo>
                  <a:lnTo>
                    <a:pt x="6" y="61"/>
                  </a:lnTo>
                  <a:lnTo>
                    <a:pt x="0" y="42"/>
                  </a:lnTo>
                  <a:lnTo>
                    <a:pt x="17" y="9"/>
                  </a:lnTo>
                  <a:lnTo>
                    <a:pt x="37" y="0"/>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 name=""/>
            <p:cNvSpPr/>
            <p:nvPr/>
          </p:nvSpPr>
          <p:spPr>
            <a:xfrm>
              <a:off x="5360400" y="3112920"/>
              <a:ext cx="71640" cy="111240"/>
            </a:xfrm>
            <a:custGeom>
              <a:avLst/>
              <a:gdLst/>
              <a:ahLst/>
              <a:rect l="l" t="t" r="r" b="b"/>
              <a:pathLst>
                <a:path w="40" h="61">
                  <a:moveTo>
                    <a:pt x="37" y="0"/>
                  </a:moveTo>
                  <a:lnTo>
                    <a:pt x="35" y="23"/>
                  </a:lnTo>
                  <a:lnTo>
                    <a:pt x="40" y="29"/>
                  </a:lnTo>
                  <a:lnTo>
                    <a:pt x="25" y="61"/>
                  </a:lnTo>
                  <a:lnTo>
                    <a:pt x="6" y="61"/>
                  </a:lnTo>
                  <a:lnTo>
                    <a:pt x="0" y="42"/>
                  </a:lnTo>
                  <a:lnTo>
                    <a:pt x="17" y="9"/>
                  </a:lnTo>
                  <a:lnTo>
                    <a:pt x="37" y="0"/>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 name=""/>
            <p:cNvSpPr/>
            <p:nvPr/>
          </p:nvSpPr>
          <p:spPr>
            <a:xfrm>
              <a:off x="3917880" y="4058640"/>
              <a:ext cx="602640" cy="391320"/>
            </a:xfrm>
            <a:custGeom>
              <a:avLst/>
              <a:gdLst/>
              <a:ahLst/>
              <a:rect l="l" t="t" r="r" b="b"/>
              <a:pathLst>
                <a:path w="336" h="215">
                  <a:moveTo>
                    <a:pt x="269" y="140"/>
                  </a:moveTo>
                  <a:lnTo>
                    <a:pt x="242" y="124"/>
                  </a:lnTo>
                  <a:lnTo>
                    <a:pt x="207" y="115"/>
                  </a:lnTo>
                  <a:lnTo>
                    <a:pt x="177" y="123"/>
                  </a:lnTo>
                  <a:lnTo>
                    <a:pt x="153" y="136"/>
                  </a:lnTo>
                  <a:lnTo>
                    <a:pt x="140" y="159"/>
                  </a:lnTo>
                  <a:lnTo>
                    <a:pt x="115" y="190"/>
                  </a:lnTo>
                  <a:lnTo>
                    <a:pt x="113" y="213"/>
                  </a:lnTo>
                  <a:lnTo>
                    <a:pt x="90" y="215"/>
                  </a:lnTo>
                  <a:lnTo>
                    <a:pt x="69" y="199"/>
                  </a:lnTo>
                  <a:lnTo>
                    <a:pt x="61" y="190"/>
                  </a:lnTo>
                  <a:lnTo>
                    <a:pt x="42" y="163"/>
                  </a:lnTo>
                  <a:lnTo>
                    <a:pt x="46" y="153"/>
                  </a:lnTo>
                  <a:lnTo>
                    <a:pt x="36" y="138"/>
                  </a:lnTo>
                  <a:lnTo>
                    <a:pt x="21" y="126"/>
                  </a:lnTo>
                  <a:lnTo>
                    <a:pt x="0" y="126"/>
                  </a:lnTo>
                  <a:lnTo>
                    <a:pt x="35" y="103"/>
                  </a:lnTo>
                  <a:lnTo>
                    <a:pt x="88" y="46"/>
                  </a:lnTo>
                  <a:lnTo>
                    <a:pt x="115" y="50"/>
                  </a:lnTo>
                  <a:lnTo>
                    <a:pt x="132" y="57"/>
                  </a:lnTo>
                  <a:lnTo>
                    <a:pt x="159" y="52"/>
                  </a:lnTo>
                  <a:lnTo>
                    <a:pt x="184" y="42"/>
                  </a:lnTo>
                  <a:lnTo>
                    <a:pt x="192" y="25"/>
                  </a:lnTo>
                  <a:lnTo>
                    <a:pt x="224" y="2"/>
                  </a:lnTo>
                  <a:lnTo>
                    <a:pt x="242" y="0"/>
                  </a:lnTo>
                  <a:lnTo>
                    <a:pt x="269" y="5"/>
                  </a:lnTo>
                  <a:lnTo>
                    <a:pt x="294" y="17"/>
                  </a:lnTo>
                  <a:lnTo>
                    <a:pt x="315" y="19"/>
                  </a:lnTo>
                  <a:lnTo>
                    <a:pt x="328" y="67"/>
                  </a:lnTo>
                  <a:lnTo>
                    <a:pt x="336" y="71"/>
                  </a:lnTo>
                  <a:lnTo>
                    <a:pt x="319" y="86"/>
                  </a:lnTo>
                  <a:lnTo>
                    <a:pt x="305" y="94"/>
                  </a:lnTo>
                  <a:lnTo>
                    <a:pt x="294" y="105"/>
                  </a:lnTo>
                  <a:lnTo>
                    <a:pt x="282" y="126"/>
                  </a:lnTo>
                  <a:lnTo>
                    <a:pt x="269" y="140"/>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 name=""/>
            <p:cNvSpPr/>
            <p:nvPr/>
          </p:nvSpPr>
          <p:spPr>
            <a:xfrm>
              <a:off x="3917880" y="4058640"/>
              <a:ext cx="602640" cy="391320"/>
            </a:xfrm>
            <a:custGeom>
              <a:avLst/>
              <a:gdLst/>
              <a:ahLst/>
              <a:rect l="l" t="t" r="r" b="b"/>
              <a:pathLst>
                <a:path w="336" h="215">
                  <a:moveTo>
                    <a:pt x="269" y="140"/>
                  </a:moveTo>
                  <a:lnTo>
                    <a:pt x="242" y="124"/>
                  </a:lnTo>
                  <a:lnTo>
                    <a:pt x="207" y="115"/>
                  </a:lnTo>
                  <a:lnTo>
                    <a:pt x="177" y="123"/>
                  </a:lnTo>
                  <a:lnTo>
                    <a:pt x="153" y="136"/>
                  </a:lnTo>
                  <a:lnTo>
                    <a:pt x="140" y="159"/>
                  </a:lnTo>
                  <a:lnTo>
                    <a:pt x="115" y="190"/>
                  </a:lnTo>
                  <a:lnTo>
                    <a:pt x="113" y="213"/>
                  </a:lnTo>
                  <a:lnTo>
                    <a:pt x="90" y="215"/>
                  </a:lnTo>
                  <a:lnTo>
                    <a:pt x="69" y="199"/>
                  </a:lnTo>
                  <a:lnTo>
                    <a:pt x="61" y="190"/>
                  </a:lnTo>
                  <a:lnTo>
                    <a:pt x="42" y="163"/>
                  </a:lnTo>
                  <a:lnTo>
                    <a:pt x="46" y="153"/>
                  </a:lnTo>
                  <a:lnTo>
                    <a:pt x="36" y="138"/>
                  </a:lnTo>
                  <a:lnTo>
                    <a:pt x="21" y="126"/>
                  </a:lnTo>
                  <a:lnTo>
                    <a:pt x="0" y="126"/>
                  </a:lnTo>
                  <a:lnTo>
                    <a:pt x="35" y="103"/>
                  </a:lnTo>
                  <a:lnTo>
                    <a:pt x="88" y="46"/>
                  </a:lnTo>
                  <a:lnTo>
                    <a:pt x="115" y="50"/>
                  </a:lnTo>
                  <a:lnTo>
                    <a:pt x="132" y="57"/>
                  </a:lnTo>
                  <a:lnTo>
                    <a:pt x="159" y="52"/>
                  </a:lnTo>
                  <a:lnTo>
                    <a:pt x="184" y="42"/>
                  </a:lnTo>
                  <a:lnTo>
                    <a:pt x="192" y="25"/>
                  </a:lnTo>
                  <a:lnTo>
                    <a:pt x="224" y="2"/>
                  </a:lnTo>
                  <a:lnTo>
                    <a:pt x="242" y="0"/>
                  </a:lnTo>
                  <a:lnTo>
                    <a:pt x="269" y="5"/>
                  </a:lnTo>
                  <a:lnTo>
                    <a:pt x="294" y="17"/>
                  </a:lnTo>
                  <a:lnTo>
                    <a:pt x="315" y="19"/>
                  </a:lnTo>
                  <a:lnTo>
                    <a:pt x="328" y="67"/>
                  </a:lnTo>
                  <a:lnTo>
                    <a:pt x="336" y="71"/>
                  </a:lnTo>
                  <a:lnTo>
                    <a:pt x="319" y="86"/>
                  </a:lnTo>
                  <a:lnTo>
                    <a:pt x="305" y="94"/>
                  </a:lnTo>
                  <a:lnTo>
                    <a:pt x="294" y="105"/>
                  </a:lnTo>
                  <a:lnTo>
                    <a:pt x="282" y="126"/>
                  </a:lnTo>
                  <a:lnTo>
                    <a:pt x="269" y="140"/>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 name=""/>
            <p:cNvSpPr/>
            <p:nvPr/>
          </p:nvSpPr>
          <p:spPr>
            <a:xfrm>
              <a:off x="3917880" y="4058640"/>
              <a:ext cx="602640" cy="391320"/>
            </a:xfrm>
            <a:custGeom>
              <a:avLst/>
              <a:gdLst/>
              <a:ahLst/>
              <a:rect l="l" t="t" r="r" b="b"/>
              <a:pathLst>
                <a:path w="336" h="215">
                  <a:moveTo>
                    <a:pt x="269" y="140"/>
                  </a:moveTo>
                  <a:lnTo>
                    <a:pt x="242" y="124"/>
                  </a:lnTo>
                  <a:lnTo>
                    <a:pt x="207" y="115"/>
                  </a:lnTo>
                  <a:lnTo>
                    <a:pt x="177" y="123"/>
                  </a:lnTo>
                  <a:lnTo>
                    <a:pt x="153" y="136"/>
                  </a:lnTo>
                  <a:lnTo>
                    <a:pt x="140" y="159"/>
                  </a:lnTo>
                  <a:lnTo>
                    <a:pt x="115" y="190"/>
                  </a:lnTo>
                  <a:lnTo>
                    <a:pt x="113" y="213"/>
                  </a:lnTo>
                  <a:lnTo>
                    <a:pt x="90" y="215"/>
                  </a:lnTo>
                  <a:lnTo>
                    <a:pt x="69" y="199"/>
                  </a:lnTo>
                  <a:lnTo>
                    <a:pt x="61" y="190"/>
                  </a:lnTo>
                  <a:lnTo>
                    <a:pt x="42" y="163"/>
                  </a:lnTo>
                  <a:lnTo>
                    <a:pt x="46" y="153"/>
                  </a:lnTo>
                  <a:lnTo>
                    <a:pt x="36" y="138"/>
                  </a:lnTo>
                  <a:lnTo>
                    <a:pt x="21" y="126"/>
                  </a:lnTo>
                  <a:lnTo>
                    <a:pt x="0" y="126"/>
                  </a:lnTo>
                  <a:lnTo>
                    <a:pt x="35" y="103"/>
                  </a:lnTo>
                  <a:lnTo>
                    <a:pt x="88" y="46"/>
                  </a:lnTo>
                  <a:lnTo>
                    <a:pt x="115" y="50"/>
                  </a:lnTo>
                  <a:lnTo>
                    <a:pt x="132" y="57"/>
                  </a:lnTo>
                  <a:lnTo>
                    <a:pt x="159" y="52"/>
                  </a:lnTo>
                  <a:lnTo>
                    <a:pt x="184" y="42"/>
                  </a:lnTo>
                  <a:lnTo>
                    <a:pt x="192" y="25"/>
                  </a:lnTo>
                  <a:lnTo>
                    <a:pt x="224" y="2"/>
                  </a:lnTo>
                  <a:lnTo>
                    <a:pt x="242" y="0"/>
                  </a:lnTo>
                  <a:lnTo>
                    <a:pt x="269" y="5"/>
                  </a:lnTo>
                  <a:lnTo>
                    <a:pt x="294" y="17"/>
                  </a:lnTo>
                  <a:lnTo>
                    <a:pt x="315" y="19"/>
                  </a:lnTo>
                  <a:lnTo>
                    <a:pt x="328" y="67"/>
                  </a:lnTo>
                  <a:lnTo>
                    <a:pt x="336" y="71"/>
                  </a:lnTo>
                  <a:lnTo>
                    <a:pt x="319" y="86"/>
                  </a:lnTo>
                  <a:lnTo>
                    <a:pt x="305" y="94"/>
                  </a:lnTo>
                  <a:lnTo>
                    <a:pt x="294" y="105"/>
                  </a:lnTo>
                  <a:lnTo>
                    <a:pt x="282" y="126"/>
                  </a:lnTo>
                  <a:lnTo>
                    <a:pt x="269" y="140"/>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 name=""/>
            <p:cNvSpPr/>
            <p:nvPr/>
          </p:nvSpPr>
          <p:spPr>
            <a:xfrm>
              <a:off x="4518720" y="3999240"/>
              <a:ext cx="67320" cy="93240"/>
            </a:xfrm>
            <a:custGeom>
              <a:avLst/>
              <a:gdLst/>
              <a:ahLst/>
              <a:rect l="l" t="t" r="r" b="b"/>
              <a:pathLst>
                <a:path w="38" h="52">
                  <a:moveTo>
                    <a:pt x="38" y="0"/>
                  </a:moveTo>
                  <a:lnTo>
                    <a:pt x="13" y="27"/>
                  </a:lnTo>
                  <a:lnTo>
                    <a:pt x="0" y="48"/>
                  </a:lnTo>
                  <a:lnTo>
                    <a:pt x="13" y="52"/>
                  </a:lnTo>
                  <a:lnTo>
                    <a:pt x="29" y="46"/>
                  </a:lnTo>
                  <a:lnTo>
                    <a:pt x="31" y="25"/>
                  </a:lnTo>
                  <a:lnTo>
                    <a:pt x="38" y="0"/>
                  </a:lnTo>
                  <a:close/>
                </a:path>
              </a:pathLst>
            </a:custGeom>
            <a:solidFill>
              <a:srgbClr val="b4ddc7"/>
            </a:solidFill>
            <a:ln w="0">
              <a:noFill/>
            </a:ln>
          </p:spPr>
          <p:style>
            <a:lnRef idx="0"/>
            <a:fillRef idx="0"/>
            <a:effectRef idx="0"/>
            <a:fontRef idx="minor"/>
          </p:style>
          <p:txBody>
            <a:bodyPr lIns="90000" rIns="90000" tIns="46440" bIns="46440" anchor="t">
              <a:noAutofit/>
            </a:bodyPr>
            <a:p>
              <a:endParaRPr b="0" lang="en-US" sz="2400" strike="noStrike" u="none">
                <a:solidFill>
                  <a:srgbClr val="000000"/>
                </a:solidFill>
                <a:effectLst/>
                <a:uFillTx/>
                <a:latin typeface="Times New Roman"/>
              </a:endParaRPr>
            </a:p>
          </p:txBody>
        </p:sp>
        <p:sp>
          <p:nvSpPr>
            <p:cNvPr id="34" name=""/>
            <p:cNvSpPr/>
            <p:nvPr/>
          </p:nvSpPr>
          <p:spPr>
            <a:xfrm>
              <a:off x="4518720" y="3999240"/>
              <a:ext cx="67320" cy="93240"/>
            </a:xfrm>
            <a:custGeom>
              <a:avLst/>
              <a:gdLst/>
              <a:ahLst/>
              <a:rect l="l" t="t" r="r" b="b"/>
              <a:pathLst>
                <a:path w="38" h="52">
                  <a:moveTo>
                    <a:pt x="38" y="0"/>
                  </a:moveTo>
                  <a:lnTo>
                    <a:pt x="13" y="27"/>
                  </a:lnTo>
                  <a:lnTo>
                    <a:pt x="0" y="48"/>
                  </a:lnTo>
                  <a:lnTo>
                    <a:pt x="13" y="52"/>
                  </a:lnTo>
                  <a:lnTo>
                    <a:pt x="29" y="46"/>
                  </a:lnTo>
                  <a:lnTo>
                    <a:pt x="31" y="25"/>
                  </a:lnTo>
                  <a:lnTo>
                    <a:pt x="38" y="0"/>
                  </a:lnTo>
                </a:path>
              </a:pathLst>
            </a:custGeom>
            <a:noFill/>
            <a:ln w="0">
              <a:noFill/>
            </a:ln>
          </p:spPr>
          <p:style>
            <a:lnRef idx="0"/>
            <a:fillRef idx="0"/>
            <a:effectRef idx="0"/>
            <a:fontRef idx="minor"/>
          </p:style>
          <p:txBody>
            <a:bodyPr lIns="90000" rIns="90000" tIns="46440" bIns="46440" anchor="t">
              <a:noAutofit/>
            </a:bodyPr>
            <a:p>
              <a:endParaRPr b="0" lang="en-US" sz="2400" strike="noStrike" u="none">
                <a:solidFill>
                  <a:srgbClr val="000000"/>
                </a:solidFill>
                <a:effectLst/>
                <a:uFillTx/>
                <a:latin typeface="Times New Roman"/>
              </a:endParaRPr>
            </a:p>
          </p:txBody>
        </p:sp>
        <p:sp>
          <p:nvSpPr>
            <p:cNvPr id="35" name=""/>
            <p:cNvSpPr/>
            <p:nvPr/>
          </p:nvSpPr>
          <p:spPr>
            <a:xfrm>
              <a:off x="4518720" y="3999240"/>
              <a:ext cx="67320" cy="93240"/>
            </a:xfrm>
            <a:custGeom>
              <a:avLst/>
              <a:gdLst/>
              <a:ahLst/>
              <a:rect l="l" t="t" r="r" b="b"/>
              <a:pathLst>
                <a:path w="38" h="52">
                  <a:moveTo>
                    <a:pt x="38" y="0"/>
                  </a:moveTo>
                  <a:lnTo>
                    <a:pt x="13" y="27"/>
                  </a:lnTo>
                  <a:lnTo>
                    <a:pt x="0" y="48"/>
                  </a:lnTo>
                  <a:lnTo>
                    <a:pt x="13" y="52"/>
                  </a:lnTo>
                  <a:lnTo>
                    <a:pt x="29" y="46"/>
                  </a:lnTo>
                  <a:lnTo>
                    <a:pt x="31" y="25"/>
                  </a:lnTo>
                  <a:lnTo>
                    <a:pt x="38" y="0"/>
                  </a:lnTo>
                </a:path>
              </a:pathLst>
            </a:custGeom>
            <a:noFill/>
            <a:ln w="0">
              <a:noFill/>
            </a:ln>
          </p:spPr>
          <p:style>
            <a:lnRef idx="0"/>
            <a:fillRef idx="0"/>
            <a:effectRef idx="0"/>
            <a:fontRef idx="minor"/>
          </p:style>
          <p:txBody>
            <a:bodyPr lIns="90000" rIns="90000" tIns="46440" bIns="46440" anchor="t">
              <a:noAutofit/>
            </a:bodyPr>
            <a:p>
              <a:endParaRPr b="0" lang="en-US" sz="2400" strike="noStrike" u="none">
                <a:solidFill>
                  <a:srgbClr val="000000"/>
                </a:solidFill>
                <a:effectLst/>
                <a:uFillTx/>
                <a:latin typeface="Times New Roman"/>
              </a:endParaRPr>
            </a:p>
          </p:txBody>
        </p:sp>
        <p:sp>
          <p:nvSpPr>
            <p:cNvPr id="36" name=""/>
            <p:cNvSpPr/>
            <p:nvPr/>
          </p:nvSpPr>
          <p:spPr>
            <a:xfrm>
              <a:off x="3307320" y="4163400"/>
              <a:ext cx="564840" cy="686880"/>
            </a:xfrm>
            <a:custGeom>
              <a:avLst/>
              <a:gdLst/>
              <a:ahLst/>
              <a:rect l="l" t="t" r="r" b="b"/>
              <a:pathLst>
                <a:path w="313" h="378">
                  <a:moveTo>
                    <a:pt x="159" y="2"/>
                  </a:moveTo>
                  <a:lnTo>
                    <a:pt x="165" y="0"/>
                  </a:lnTo>
                  <a:lnTo>
                    <a:pt x="154" y="0"/>
                  </a:lnTo>
                  <a:lnTo>
                    <a:pt x="135" y="6"/>
                  </a:lnTo>
                  <a:lnTo>
                    <a:pt x="113" y="23"/>
                  </a:lnTo>
                  <a:lnTo>
                    <a:pt x="100" y="43"/>
                  </a:lnTo>
                  <a:lnTo>
                    <a:pt x="81" y="43"/>
                  </a:lnTo>
                  <a:lnTo>
                    <a:pt x="69" y="56"/>
                  </a:lnTo>
                  <a:lnTo>
                    <a:pt x="50" y="62"/>
                  </a:lnTo>
                  <a:lnTo>
                    <a:pt x="41" y="56"/>
                  </a:lnTo>
                  <a:lnTo>
                    <a:pt x="27" y="66"/>
                  </a:lnTo>
                  <a:lnTo>
                    <a:pt x="0" y="94"/>
                  </a:lnTo>
                  <a:lnTo>
                    <a:pt x="23" y="110"/>
                  </a:lnTo>
                  <a:lnTo>
                    <a:pt x="39" y="125"/>
                  </a:lnTo>
                  <a:lnTo>
                    <a:pt x="41" y="142"/>
                  </a:lnTo>
                  <a:lnTo>
                    <a:pt x="29" y="123"/>
                  </a:lnTo>
                  <a:lnTo>
                    <a:pt x="12" y="121"/>
                  </a:lnTo>
                  <a:lnTo>
                    <a:pt x="21" y="175"/>
                  </a:lnTo>
                  <a:lnTo>
                    <a:pt x="35" y="163"/>
                  </a:lnTo>
                  <a:lnTo>
                    <a:pt x="64" y="156"/>
                  </a:lnTo>
                  <a:lnTo>
                    <a:pt x="87" y="167"/>
                  </a:lnTo>
                  <a:lnTo>
                    <a:pt x="100" y="150"/>
                  </a:lnTo>
                  <a:lnTo>
                    <a:pt x="83" y="142"/>
                  </a:lnTo>
                  <a:lnTo>
                    <a:pt x="77" y="131"/>
                  </a:lnTo>
                  <a:lnTo>
                    <a:pt x="77" y="106"/>
                  </a:lnTo>
                  <a:lnTo>
                    <a:pt x="88" y="98"/>
                  </a:lnTo>
                  <a:lnTo>
                    <a:pt x="104" y="125"/>
                  </a:lnTo>
                  <a:lnTo>
                    <a:pt x="121" y="148"/>
                  </a:lnTo>
                  <a:lnTo>
                    <a:pt x="121" y="169"/>
                  </a:lnTo>
                  <a:lnTo>
                    <a:pt x="129" y="173"/>
                  </a:lnTo>
                  <a:lnTo>
                    <a:pt x="127" y="198"/>
                  </a:lnTo>
                  <a:lnTo>
                    <a:pt x="113" y="225"/>
                  </a:lnTo>
                  <a:lnTo>
                    <a:pt x="98" y="236"/>
                  </a:lnTo>
                  <a:lnTo>
                    <a:pt x="85" y="257"/>
                  </a:lnTo>
                  <a:lnTo>
                    <a:pt x="83" y="286"/>
                  </a:lnTo>
                  <a:lnTo>
                    <a:pt x="90" y="319"/>
                  </a:lnTo>
                  <a:lnTo>
                    <a:pt x="83" y="338"/>
                  </a:lnTo>
                  <a:lnTo>
                    <a:pt x="98" y="351"/>
                  </a:lnTo>
                  <a:lnTo>
                    <a:pt x="131" y="363"/>
                  </a:lnTo>
                  <a:lnTo>
                    <a:pt x="138" y="336"/>
                  </a:lnTo>
                  <a:lnTo>
                    <a:pt x="129" y="311"/>
                  </a:lnTo>
                  <a:lnTo>
                    <a:pt x="135" y="294"/>
                  </a:lnTo>
                  <a:lnTo>
                    <a:pt x="158" y="298"/>
                  </a:lnTo>
                  <a:lnTo>
                    <a:pt x="148" y="305"/>
                  </a:lnTo>
                  <a:lnTo>
                    <a:pt x="144" y="323"/>
                  </a:lnTo>
                  <a:lnTo>
                    <a:pt x="152" y="348"/>
                  </a:lnTo>
                  <a:lnTo>
                    <a:pt x="152" y="378"/>
                  </a:lnTo>
                  <a:lnTo>
                    <a:pt x="169" y="374"/>
                  </a:lnTo>
                  <a:lnTo>
                    <a:pt x="190" y="359"/>
                  </a:lnTo>
                  <a:lnTo>
                    <a:pt x="190" y="340"/>
                  </a:lnTo>
                  <a:lnTo>
                    <a:pt x="209" y="323"/>
                  </a:lnTo>
                  <a:lnTo>
                    <a:pt x="225" y="328"/>
                  </a:lnTo>
                  <a:lnTo>
                    <a:pt x="240" y="298"/>
                  </a:lnTo>
                  <a:lnTo>
                    <a:pt x="257" y="234"/>
                  </a:lnTo>
                  <a:lnTo>
                    <a:pt x="273" y="198"/>
                  </a:lnTo>
                  <a:lnTo>
                    <a:pt x="286" y="177"/>
                  </a:lnTo>
                  <a:lnTo>
                    <a:pt x="303" y="156"/>
                  </a:lnTo>
                  <a:lnTo>
                    <a:pt x="313" y="138"/>
                  </a:lnTo>
                  <a:lnTo>
                    <a:pt x="311" y="117"/>
                  </a:lnTo>
                  <a:lnTo>
                    <a:pt x="298" y="94"/>
                  </a:lnTo>
                  <a:lnTo>
                    <a:pt x="267" y="89"/>
                  </a:lnTo>
                  <a:lnTo>
                    <a:pt x="261" y="77"/>
                  </a:lnTo>
                  <a:lnTo>
                    <a:pt x="275" y="48"/>
                  </a:lnTo>
                  <a:lnTo>
                    <a:pt x="267" y="35"/>
                  </a:lnTo>
                  <a:lnTo>
                    <a:pt x="248" y="41"/>
                  </a:lnTo>
                  <a:lnTo>
                    <a:pt x="207" y="43"/>
                  </a:lnTo>
                  <a:lnTo>
                    <a:pt x="183" y="16"/>
                  </a:lnTo>
                  <a:lnTo>
                    <a:pt x="183" y="4"/>
                  </a:lnTo>
                  <a:lnTo>
                    <a:pt x="159" y="2"/>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 name=""/>
            <p:cNvSpPr/>
            <p:nvPr/>
          </p:nvSpPr>
          <p:spPr>
            <a:xfrm>
              <a:off x="3307320" y="4163400"/>
              <a:ext cx="564840" cy="686880"/>
            </a:xfrm>
            <a:custGeom>
              <a:avLst/>
              <a:gdLst/>
              <a:ahLst/>
              <a:rect l="l" t="t" r="r" b="b"/>
              <a:pathLst>
                <a:path w="313" h="378">
                  <a:moveTo>
                    <a:pt x="159" y="2"/>
                  </a:moveTo>
                  <a:lnTo>
                    <a:pt x="165" y="0"/>
                  </a:lnTo>
                  <a:lnTo>
                    <a:pt x="154" y="0"/>
                  </a:lnTo>
                  <a:lnTo>
                    <a:pt x="135" y="6"/>
                  </a:lnTo>
                  <a:lnTo>
                    <a:pt x="113" y="23"/>
                  </a:lnTo>
                  <a:lnTo>
                    <a:pt x="100" y="43"/>
                  </a:lnTo>
                  <a:lnTo>
                    <a:pt x="81" y="43"/>
                  </a:lnTo>
                  <a:lnTo>
                    <a:pt x="69" y="56"/>
                  </a:lnTo>
                  <a:lnTo>
                    <a:pt x="50" y="62"/>
                  </a:lnTo>
                  <a:lnTo>
                    <a:pt x="41" y="56"/>
                  </a:lnTo>
                  <a:lnTo>
                    <a:pt x="27" y="66"/>
                  </a:lnTo>
                  <a:lnTo>
                    <a:pt x="0" y="94"/>
                  </a:lnTo>
                  <a:lnTo>
                    <a:pt x="23" y="110"/>
                  </a:lnTo>
                  <a:lnTo>
                    <a:pt x="39" y="125"/>
                  </a:lnTo>
                  <a:lnTo>
                    <a:pt x="41" y="142"/>
                  </a:lnTo>
                  <a:lnTo>
                    <a:pt x="29" y="123"/>
                  </a:lnTo>
                  <a:lnTo>
                    <a:pt x="12" y="121"/>
                  </a:lnTo>
                  <a:lnTo>
                    <a:pt x="21" y="175"/>
                  </a:lnTo>
                  <a:lnTo>
                    <a:pt x="35" y="163"/>
                  </a:lnTo>
                  <a:lnTo>
                    <a:pt x="64" y="156"/>
                  </a:lnTo>
                  <a:lnTo>
                    <a:pt x="87" y="167"/>
                  </a:lnTo>
                  <a:lnTo>
                    <a:pt x="100" y="150"/>
                  </a:lnTo>
                  <a:lnTo>
                    <a:pt x="83" y="142"/>
                  </a:lnTo>
                  <a:lnTo>
                    <a:pt x="77" y="131"/>
                  </a:lnTo>
                  <a:lnTo>
                    <a:pt x="77" y="106"/>
                  </a:lnTo>
                  <a:lnTo>
                    <a:pt x="88" y="98"/>
                  </a:lnTo>
                  <a:lnTo>
                    <a:pt x="104" y="125"/>
                  </a:lnTo>
                  <a:lnTo>
                    <a:pt x="121" y="148"/>
                  </a:lnTo>
                  <a:lnTo>
                    <a:pt x="121" y="169"/>
                  </a:lnTo>
                  <a:lnTo>
                    <a:pt x="129" y="173"/>
                  </a:lnTo>
                  <a:lnTo>
                    <a:pt x="127" y="198"/>
                  </a:lnTo>
                  <a:lnTo>
                    <a:pt x="113" y="225"/>
                  </a:lnTo>
                  <a:lnTo>
                    <a:pt x="98" y="236"/>
                  </a:lnTo>
                  <a:lnTo>
                    <a:pt x="85" y="257"/>
                  </a:lnTo>
                  <a:lnTo>
                    <a:pt x="83" y="286"/>
                  </a:lnTo>
                  <a:lnTo>
                    <a:pt x="90" y="319"/>
                  </a:lnTo>
                  <a:lnTo>
                    <a:pt x="83" y="338"/>
                  </a:lnTo>
                  <a:lnTo>
                    <a:pt x="98" y="351"/>
                  </a:lnTo>
                  <a:lnTo>
                    <a:pt x="131" y="363"/>
                  </a:lnTo>
                  <a:lnTo>
                    <a:pt x="138" y="336"/>
                  </a:lnTo>
                  <a:lnTo>
                    <a:pt x="129" y="311"/>
                  </a:lnTo>
                  <a:lnTo>
                    <a:pt x="135" y="294"/>
                  </a:lnTo>
                  <a:lnTo>
                    <a:pt x="158" y="298"/>
                  </a:lnTo>
                  <a:lnTo>
                    <a:pt x="148" y="305"/>
                  </a:lnTo>
                  <a:lnTo>
                    <a:pt x="144" y="323"/>
                  </a:lnTo>
                  <a:lnTo>
                    <a:pt x="152" y="348"/>
                  </a:lnTo>
                  <a:lnTo>
                    <a:pt x="152" y="378"/>
                  </a:lnTo>
                  <a:lnTo>
                    <a:pt x="169" y="374"/>
                  </a:lnTo>
                  <a:lnTo>
                    <a:pt x="190" y="359"/>
                  </a:lnTo>
                  <a:lnTo>
                    <a:pt x="190" y="340"/>
                  </a:lnTo>
                  <a:lnTo>
                    <a:pt x="209" y="323"/>
                  </a:lnTo>
                  <a:lnTo>
                    <a:pt x="225" y="328"/>
                  </a:lnTo>
                  <a:lnTo>
                    <a:pt x="240" y="298"/>
                  </a:lnTo>
                  <a:lnTo>
                    <a:pt x="257" y="234"/>
                  </a:lnTo>
                  <a:lnTo>
                    <a:pt x="273" y="198"/>
                  </a:lnTo>
                  <a:lnTo>
                    <a:pt x="286" y="177"/>
                  </a:lnTo>
                  <a:lnTo>
                    <a:pt x="303" y="156"/>
                  </a:lnTo>
                  <a:lnTo>
                    <a:pt x="313" y="138"/>
                  </a:lnTo>
                  <a:lnTo>
                    <a:pt x="311" y="117"/>
                  </a:lnTo>
                  <a:lnTo>
                    <a:pt x="298" y="94"/>
                  </a:lnTo>
                  <a:lnTo>
                    <a:pt x="267" y="89"/>
                  </a:lnTo>
                  <a:lnTo>
                    <a:pt x="261" y="77"/>
                  </a:lnTo>
                  <a:lnTo>
                    <a:pt x="275" y="48"/>
                  </a:lnTo>
                  <a:lnTo>
                    <a:pt x="267" y="35"/>
                  </a:lnTo>
                  <a:lnTo>
                    <a:pt x="248" y="41"/>
                  </a:lnTo>
                  <a:lnTo>
                    <a:pt x="207" y="43"/>
                  </a:lnTo>
                  <a:lnTo>
                    <a:pt x="183" y="16"/>
                  </a:lnTo>
                  <a:lnTo>
                    <a:pt x="183" y="4"/>
                  </a:lnTo>
                  <a:lnTo>
                    <a:pt x="159" y="2"/>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 name=""/>
            <p:cNvSpPr/>
            <p:nvPr/>
          </p:nvSpPr>
          <p:spPr>
            <a:xfrm>
              <a:off x="3307320" y="4163400"/>
              <a:ext cx="564840" cy="686880"/>
            </a:xfrm>
            <a:custGeom>
              <a:avLst/>
              <a:gdLst/>
              <a:ahLst/>
              <a:rect l="l" t="t" r="r" b="b"/>
              <a:pathLst>
                <a:path w="313" h="378">
                  <a:moveTo>
                    <a:pt x="159" y="2"/>
                  </a:moveTo>
                  <a:lnTo>
                    <a:pt x="165" y="0"/>
                  </a:lnTo>
                  <a:lnTo>
                    <a:pt x="154" y="0"/>
                  </a:lnTo>
                  <a:lnTo>
                    <a:pt x="135" y="6"/>
                  </a:lnTo>
                  <a:lnTo>
                    <a:pt x="113" y="23"/>
                  </a:lnTo>
                  <a:lnTo>
                    <a:pt x="100" y="43"/>
                  </a:lnTo>
                  <a:lnTo>
                    <a:pt x="81" y="43"/>
                  </a:lnTo>
                  <a:lnTo>
                    <a:pt x="69" y="56"/>
                  </a:lnTo>
                  <a:lnTo>
                    <a:pt x="50" y="62"/>
                  </a:lnTo>
                  <a:lnTo>
                    <a:pt x="41" y="56"/>
                  </a:lnTo>
                  <a:lnTo>
                    <a:pt x="27" y="66"/>
                  </a:lnTo>
                  <a:lnTo>
                    <a:pt x="0" y="94"/>
                  </a:lnTo>
                  <a:lnTo>
                    <a:pt x="23" y="110"/>
                  </a:lnTo>
                  <a:lnTo>
                    <a:pt x="39" y="125"/>
                  </a:lnTo>
                  <a:lnTo>
                    <a:pt x="41" y="142"/>
                  </a:lnTo>
                  <a:lnTo>
                    <a:pt x="29" y="123"/>
                  </a:lnTo>
                  <a:lnTo>
                    <a:pt x="12" y="121"/>
                  </a:lnTo>
                  <a:lnTo>
                    <a:pt x="21" y="175"/>
                  </a:lnTo>
                  <a:lnTo>
                    <a:pt x="35" y="163"/>
                  </a:lnTo>
                  <a:lnTo>
                    <a:pt x="64" y="156"/>
                  </a:lnTo>
                  <a:lnTo>
                    <a:pt x="87" y="167"/>
                  </a:lnTo>
                  <a:lnTo>
                    <a:pt x="100" y="150"/>
                  </a:lnTo>
                  <a:lnTo>
                    <a:pt x="83" y="142"/>
                  </a:lnTo>
                  <a:lnTo>
                    <a:pt x="77" y="131"/>
                  </a:lnTo>
                  <a:lnTo>
                    <a:pt x="77" y="106"/>
                  </a:lnTo>
                  <a:lnTo>
                    <a:pt x="88" y="98"/>
                  </a:lnTo>
                  <a:lnTo>
                    <a:pt x="104" y="125"/>
                  </a:lnTo>
                  <a:lnTo>
                    <a:pt x="121" y="148"/>
                  </a:lnTo>
                  <a:lnTo>
                    <a:pt x="121" y="169"/>
                  </a:lnTo>
                  <a:lnTo>
                    <a:pt x="129" y="173"/>
                  </a:lnTo>
                  <a:lnTo>
                    <a:pt x="127" y="198"/>
                  </a:lnTo>
                  <a:lnTo>
                    <a:pt x="113" y="225"/>
                  </a:lnTo>
                  <a:lnTo>
                    <a:pt x="98" y="236"/>
                  </a:lnTo>
                  <a:lnTo>
                    <a:pt x="85" y="257"/>
                  </a:lnTo>
                  <a:lnTo>
                    <a:pt x="83" y="286"/>
                  </a:lnTo>
                  <a:lnTo>
                    <a:pt x="90" y="319"/>
                  </a:lnTo>
                  <a:lnTo>
                    <a:pt x="83" y="338"/>
                  </a:lnTo>
                  <a:lnTo>
                    <a:pt x="98" y="351"/>
                  </a:lnTo>
                  <a:lnTo>
                    <a:pt x="131" y="363"/>
                  </a:lnTo>
                  <a:lnTo>
                    <a:pt x="138" y="336"/>
                  </a:lnTo>
                  <a:lnTo>
                    <a:pt x="129" y="311"/>
                  </a:lnTo>
                  <a:lnTo>
                    <a:pt x="135" y="294"/>
                  </a:lnTo>
                  <a:lnTo>
                    <a:pt x="158" y="298"/>
                  </a:lnTo>
                  <a:lnTo>
                    <a:pt x="148" y="305"/>
                  </a:lnTo>
                  <a:lnTo>
                    <a:pt x="144" y="323"/>
                  </a:lnTo>
                  <a:lnTo>
                    <a:pt x="152" y="348"/>
                  </a:lnTo>
                  <a:lnTo>
                    <a:pt x="152" y="378"/>
                  </a:lnTo>
                  <a:lnTo>
                    <a:pt x="169" y="374"/>
                  </a:lnTo>
                  <a:lnTo>
                    <a:pt x="190" y="359"/>
                  </a:lnTo>
                  <a:lnTo>
                    <a:pt x="190" y="340"/>
                  </a:lnTo>
                  <a:lnTo>
                    <a:pt x="209" y="323"/>
                  </a:lnTo>
                  <a:lnTo>
                    <a:pt x="225" y="328"/>
                  </a:lnTo>
                  <a:lnTo>
                    <a:pt x="240" y="298"/>
                  </a:lnTo>
                  <a:lnTo>
                    <a:pt x="257" y="234"/>
                  </a:lnTo>
                  <a:lnTo>
                    <a:pt x="273" y="198"/>
                  </a:lnTo>
                  <a:lnTo>
                    <a:pt x="286" y="177"/>
                  </a:lnTo>
                  <a:lnTo>
                    <a:pt x="303" y="156"/>
                  </a:lnTo>
                  <a:lnTo>
                    <a:pt x="313" y="138"/>
                  </a:lnTo>
                  <a:lnTo>
                    <a:pt x="311" y="117"/>
                  </a:lnTo>
                  <a:lnTo>
                    <a:pt x="298" y="94"/>
                  </a:lnTo>
                  <a:lnTo>
                    <a:pt x="267" y="89"/>
                  </a:lnTo>
                  <a:lnTo>
                    <a:pt x="261" y="77"/>
                  </a:lnTo>
                  <a:lnTo>
                    <a:pt x="275" y="48"/>
                  </a:lnTo>
                  <a:lnTo>
                    <a:pt x="267" y="35"/>
                  </a:lnTo>
                  <a:lnTo>
                    <a:pt x="248" y="41"/>
                  </a:lnTo>
                  <a:lnTo>
                    <a:pt x="207" y="43"/>
                  </a:lnTo>
                  <a:lnTo>
                    <a:pt x="183" y="16"/>
                  </a:lnTo>
                  <a:lnTo>
                    <a:pt x="183" y="4"/>
                  </a:lnTo>
                  <a:lnTo>
                    <a:pt x="159" y="2"/>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 name=""/>
            <p:cNvSpPr/>
            <p:nvPr/>
          </p:nvSpPr>
          <p:spPr>
            <a:xfrm>
              <a:off x="3408840" y="4500000"/>
              <a:ext cx="38160" cy="81360"/>
            </a:xfrm>
            <a:custGeom>
              <a:avLst/>
              <a:gdLst/>
              <a:ahLst/>
              <a:rect l="l" t="t" r="r" b="b"/>
              <a:pathLst>
                <a:path w="21" h="45">
                  <a:moveTo>
                    <a:pt x="8" y="0"/>
                  </a:moveTo>
                  <a:lnTo>
                    <a:pt x="2" y="16"/>
                  </a:lnTo>
                  <a:lnTo>
                    <a:pt x="0" y="35"/>
                  </a:lnTo>
                  <a:lnTo>
                    <a:pt x="4" y="45"/>
                  </a:lnTo>
                  <a:lnTo>
                    <a:pt x="21" y="8"/>
                  </a:lnTo>
                  <a:lnTo>
                    <a:pt x="8" y="0"/>
                  </a:lnTo>
                  <a:close/>
                </a:path>
              </a:pathLst>
            </a:custGeom>
            <a:solidFill>
              <a:srgbClr val="b4ddc7"/>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40" name=""/>
            <p:cNvSpPr/>
            <p:nvPr/>
          </p:nvSpPr>
          <p:spPr>
            <a:xfrm>
              <a:off x="3408840" y="4500000"/>
              <a:ext cx="38160" cy="81360"/>
            </a:xfrm>
            <a:custGeom>
              <a:avLst/>
              <a:gdLst/>
              <a:ahLst/>
              <a:rect l="l" t="t" r="r" b="b"/>
              <a:pathLst>
                <a:path w="21" h="45">
                  <a:moveTo>
                    <a:pt x="8" y="0"/>
                  </a:moveTo>
                  <a:lnTo>
                    <a:pt x="2" y="16"/>
                  </a:lnTo>
                  <a:lnTo>
                    <a:pt x="0" y="35"/>
                  </a:lnTo>
                  <a:lnTo>
                    <a:pt x="4" y="45"/>
                  </a:lnTo>
                  <a:lnTo>
                    <a:pt x="21" y="8"/>
                  </a:lnTo>
                  <a:lnTo>
                    <a:pt x="8" y="0"/>
                  </a:lnTo>
                </a:path>
              </a:pathLst>
            </a:custGeom>
            <a:no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41" name=""/>
            <p:cNvSpPr/>
            <p:nvPr/>
          </p:nvSpPr>
          <p:spPr>
            <a:xfrm>
              <a:off x="3408840" y="4500000"/>
              <a:ext cx="38160" cy="81360"/>
            </a:xfrm>
            <a:custGeom>
              <a:avLst/>
              <a:gdLst/>
              <a:ahLst/>
              <a:rect l="l" t="t" r="r" b="b"/>
              <a:pathLst>
                <a:path w="21" h="45">
                  <a:moveTo>
                    <a:pt x="8" y="0"/>
                  </a:moveTo>
                  <a:lnTo>
                    <a:pt x="2" y="16"/>
                  </a:lnTo>
                  <a:lnTo>
                    <a:pt x="0" y="35"/>
                  </a:lnTo>
                  <a:lnTo>
                    <a:pt x="4" y="45"/>
                  </a:lnTo>
                  <a:lnTo>
                    <a:pt x="21" y="8"/>
                  </a:lnTo>
                  <a:lnTo>
                    <a:pt x="8" y="0"/>
                  </a:lnTo>
                </a:path>
              </a:pathLst>
            </a:custGeom>
            <a:no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42" name=""/>
            <p:cNvSpPr/>
            <p:nvPr/>
          </p:nvSpPr>
          <p:spPr>
            <a:xfrm>
              <a:off x="3616200" y="4908960"/>
              <a:ext cx="38160" cy="102600"/>
            </a:xfrm>
            <a:custGeom>
              <a:avLst/>
              <a:gdLst/>
              <a:ahLst/>
              <a:rect l="l" t="t" r="r" b="b"/>
              <a:pathLst>
                <a:path w="21" h="56">
                  <a:moveTo>
                    <a:pt x="21" y="17"/>
                  </a:moveTo>
                  <a:lnTo>
                    <a:pt x="17" y="0"/>
                  </a:lnTo>
                  <a:lnTo>
                    <a:pt x="10" y="17"/>
                  </a:lnTo>
                  <a:lnTo>
                    <a:pt x="0" y="46"/>
                  </a:lnTo>
                  <a:lnTo>
                    <a:pt x="10" y="56"/>
                  </a:lnTo>
                  <a:lnTo>
                    <a:pt x="21" y="17"/>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 name=""/>
            <p:cNvSpPr/>
            <p:nvPr/>
          </p:nvSpPr>
          <p:spPr>
            <a:xfrm>
              <a:off x="3616200" y="4908960"/>
              <a:ext cx="38160" cy="102600"/>
            </a:xfrm>
            <a:custGeom>
              <a:avLst/>
              <a:gdLst/>
              <a:ahLst/>
              <a:rect l="l" t="t" r="r" b="b"/>
              <a:pathLst>
                <a:path w="21" h="56">
                  <a:moveTo>
                    <a:pt x="21" y="17"/>
                  </a:moveTo>
                  <a:lnTo>
                    <a:pt x="17" y="0"/>
                  </a:lnTo>
                  <a:lnTo>
                    <a:pt x="10" y="17"/>
                  </a:lnTo>
                  <a:lnTo>
                    <a:pt x="0" y="46"/>
                  </a:lnTo>
                  <a:lnTo>
                    <a:pt x="10" y="56"/>
                  </a:lnTo>
                  <a:lnTo>
                    <a:pt x="21" y="17"/>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 name=""/>
            <p:cNvSpPr/>
            <p:nvPr/>
          </p:nvSpPr>
          <p:spPr>
            <a:xfrm>
              <a:off x="3616200" y="4908960"/>
              <a:ext cx="38160" cy="102600"/>
            </a:xfrm>
            <a:custGeom>
              <a:avLst/>
              <a:gdLst/>
              <a:ahLst/>
              <a:rect l="l" t="t" r="r" b="b"/>
              <a:pathLst>
                <a:path w="21" h="56">
                  <a:moveTo>
                    <a:pt x="21" y="17"/>
                  </a:moveTo>
                  <a:lnTo>
                    <a:pt x="17" y="0"/>
                  </a:lnTo>
                  <a:lnTo>
                    <a:pt x="10" y="17"/>
                  </a:lnTo>
                  <a:lnTo>
                    <a:pt x="0" y="46"/>
                  </a:lnTo>
                  <a:lnTo>
                    <a:pt x="10" y="56"/>
                  </a:lnTo>
                  <a:lnTo>
                    <a:pt x="21" y="17"/>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 name=""/>
            <p:cNvSpPr/>
            <p:nvPr/>
          </p:nvSpPr>
          <p:spPr>
            <a:xfrm>
              <a:off x="3498840" y="4993200"/>
              <a:ext cx="51840" cy="57240"/>
            </a:xfrm>
            <a:custGeom>
              <a:avLst/>
              <a:gdLst/>
              <a:ahLst/>
              <a:rect l="l" t="t" r="r" b="b"/>
              <a:pathLst>
                <a:path w="29" h="31">
                  <a:moveTo>
                    <a:pt x="11" y="8"/>
                  </a:moveTo>
                  <a:lnTo>
                    <a:pt x="7" y="0"/>
                  </a:lnTo>
                  <a:lnTo>
                    <a:pt x="0" y="12"/>
                  </a:lnTo>
                  <a:lnTo>
                    <a:pt x="7" y="27"/>
                  </a:lnTo>
                  <a:lnTo>
                    <a:pt x="29" y="31"/>
                  </a:lnTo>
                  <a:lnTo>
                    <a:pt x="29" y="12"/>
                  </a:lnTo>
                  <a:lnTo>
                    <a:pt x="11" y="8"/>
                  </a:lnTo>
                  <a:close/>
                </a:path>
              </a:pathLst>
            </a:custGeom>
            <a:solidFill>
              <a:srgbClr val="b4ddc7"/>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46" name=""/>
            <p:cNvSpPr/>
            <p:nvPr/>
          </p:nvSpPr>
          <p:spPr>
            <a:xfrm>
              <a:off x="3498840" y="4993200"/>
              <a:ext cx="51840" cy="57240"/>
            </a:xfrm>
            <a:custGeom>
              <a:avLst/>
              <a:gdLst/>
              <a:ahLst/>
              <a:rect l="l" t="t" r="r" b="b"/>
              <a:pathLst>
                <a:path w="29" h="31">
                  <a:moveTo>
                    <a:pt x="11" y="8"/>
                  </a:moveTo>
                  <a:lnTo>
                    <a:pt x="7" y="0"/>
                  </a:lnTo>
                  <a:lnTo>
                    <a:pt x="0" y="12"/>
                  </a:lnTo>
                  <a:lnTo>
                    <a:pt x="7" y="27"/>
                  </a:lnTo>
                  <a:lnTo>
                    <a:pt x="29" y="31"/>
                  </a:lnTo>
                  <a:lnTo>
                    <a:pt x="29" y="12"/>
                  </a:lnTo>
                  <a:lnTo>
                    <a:pt x="11" y="8"/>
                  </a:lnTo>
                </a:path>
              </a:pathLst>
            </a:custGeom>
            <a:no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47" name=""/>
            <p:cNvSpPr/>
            <p:nvPr/>
          </p:nvSpPr>
          <p:spPr>
            <a:xfrm>
              <a:off x="3498840" y="4993200"/>
              <a:ext cx="51840" cy="57240"/>
            </a:xfrm>
            <a:custGeom>
              <a:avLst/>
              <a:gdLst/>
              <a:ahLst/>
              <a:rect l="l" t="t" r="r" b="b"/>
              <a:pathLst>
                <a:path w="29" h="31">
                  <a:moveTo>
                    <a:pt x="11" y="8"/>
                  </a:moveTo>
                  <a:lnTo>
                    <a:pt x="7" y="0"/>
                  </a:lnTo>
                  <a:lnTo>
                    <a:pt x="0" y="12"/>
                  </a:lnTo>
                  <a:lnTo>
                    <a:pt x="7" y="27"/>
                  </a:lnTo>
                  <a:lnTo>
                    <a:pt x="29" y="31"/>
                  </a:lnTo>
                  <a:lnTo>
                    <a:pt x="29" y="12"/>
                  </a:lnTo>
                  <a:lnTo>
                    <a:pt x="11" y="8"/>
                  </a:lnTo>
                </a:path>
              </a:pathLst>
            </a:custGeom>
            <a:no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48" name=""/>
            <p:cNvSpPr/>
            <p:nvPr/>
          </p:nvSpPr>
          <p:spPr>
            <a:xfrm>
              <a:off x="3082680" y="4442760"/>
              <a:ext cx="40320" cy="45720"/>
            </a:xfrm>
            <a:custGeom>
              <a:avLst/>
              <a:gdLst/>
              <a:ahLst/>
              <a:rect l="l" t="t" r="r" b="b"/>
              <a:pathLst>
                <a:path w="22" h="25">
                  <a:moveTo>
                    <a:pt x="20" y="0"/>
                  </a:moveTo>
                  <a:lnTo>
                    <a:pt x="0" y="7"/>
                  </a:lnTo>
                  <a:lnTo>
                    <a:pt x="0" y="25"/>
                  </a:lnTo>
                  <a:lnTo>
                    <a:pt x="22" y="19"/>
                  </a:lnTo>
                  <a:lnTo>
                    <a:pt x="20" y="0"/>
                  </a:lnTo>
                  <a:close/>
                </a:path>
              </a:pathLst>
            </a:custGeom>
            <a:solidFill>
              <a:srgbClr val="b4ddc7"/>
            </a:solidFill>
            <a:ln w="0">
              <a:noFill/>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49" name=""/>
            <p:cNvSpPr/>
            <p:nvPr/>
          </p:nvSpPr>
          <p:spPr>
            <a:xfrm>
              <a:off x="3082680" y="4442760"/>
              <a:ext cx="40320" cy="45720"/>
            </a:xfrm>
            <a:custGeom>
              <a:avLst/>
              <a:gdLst/>
              <a:ahLst/>
              <a:rect l="l" t="t" r="r" b="b"/>
              <a:pathLst>
                <a:path w="22" h="25">
                  <a:moveTo>
                    <a:pt x="20" y="0"/>
                  </a:moveTo>
                  <a:lnTo>
                    <a:pt x="0" y="7"/>
                  </a:lnTo>
                  <a:lnTo>
                    <a:pt x="0" y="25"/>
                  </a:lnTo>
                  <a:lnTo>
                    <a:pt x="22" y="19"/>
                  </a:lnTo>
                  <a:lnTo>
                    <a:pt x="20" y="0"/>
                  </a:lnTo>
                </a:path>
              </a:pathLst>
            </a:custGeom>
            <a:noFill/>
            <a:ln w="0">
              <a:noFill/>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50" name=""/>
            <p:cNvSpPr/>
            <p:nvPr/>
          </p:nvSpPr>
          <p:spPr>
            <a:xfrm>
              <a:off x="3082680" y="4442760"/>
              <a:ext cx="40320" cy="45720"/>
            </a:xfrm>
            <a:custGeom>
              <a:avLst/>
              <a:gdLst/>
              <a:ahLst/>
              <a:rect l="l" t="t" r="r" b="b"/>
              <a:pathLst>
                <a:path w="22" h="25">
                  <a:moveTo>
                    <a:pt x="20" y="0"/>
                  </a:moveTo>
                  <a:lnTo>
                    <a:pt x="0" y="7"/>
                  </a:lnTo>
                  <a:lnTo>
                    <a:pt x="0" y="25"/>
                  </a:lnTo>
                  <a:lnTo>
                    <a:pt x="22" y="19"/>
                  </a:lnTo>
                  <a:lnTo>
                    <a:pt x="20" y="0"/>
                  </a:lnTo>
                </a:path>
              </a:pathLst>
            </a:custGeom>
            <a:noFill/>
            <a:ln w="0">
              <a:noFill/>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51" name=""/>
            <p:cNvSpPr/>
            <p:nvPr/>
          </p:nvSpPr>
          <p:spPr>
            <a:xfrm>
              <a:off x="3163320" y="4370040"/>
              <a:ext cx="42840" cy="54360"/>
            </a:xfrm>
            <a:custGeom>
              <a:avLst/>
              <a:gdLst/>
              <a:ahLst/>
              <a:rect l="l" t="t" r="r" b="b"/>
              <a:pathLst>
                <a:path w="23" h="30">
                  <a:moveTo>
                    <a:pt x="23" y="9"/>
                  </a:moveTo>
                  <a:lnTo>
                    <a:pt x="19" y="0"/>
                  </a:lnTo>
                  <a:lnTo>
                    <a:pt x="11" y="0"/>
                  </a:lnTo>
                  <a:lnTo>
                    <a:pt x="0" y="19"/>
                  </a:lnTo>
                  <a:lnTo>
                    <a:pt x="7" y="30"/>
                  </a:lnTo>
                  <a:lnTo>
                    <a:pt x="23" y="19"/>
                  </a:lnTo>
                  <a:lnTo>
                    <a:pt x="23" y="9"/>
                  </a:lnTo>
                  <a:close/>
                </a:path>
              </a:pathLst>
            </a:custGeom>
            <a:solidFill>
              <a:srgbClr val="b4ddc7"/>
            </a:solidFill>
            <a:ln w="0">
              <a:noFill/>
            </a:ln>
          </p:spPr>
          <p:style>
            <a:lnRef idx="0"/>
            <a:fillRef idx="0"/>
            <a:effectRef idx="0"/>
            <a:fontRef idx="minor"/>
          </p:style>
          <p:txBody>
            <a:bodyPr lIns="90000" rIns="90000" tIns="7560" bIns="7560" anchor="t">
              <a:noAutofit/>
            </a:bodyPr>
            <a:p>
              <a:endParaRPr b="0" lang="en-US" sz="2400" strike="noStrike" u="none">
                <a:solidFill>
                  <a:srgbClr val="000000"/>
                </a:solidFill>
                <a:effectLst/>
                <a:uFillTx/>
                <a:latin typeface="Times New Roman"/>
              </a:endParaRPr>
            </a:p>
          </p:txBody>
        </p:sp>
        <p:sp>
          <p:nvSpPr>
            <p:cNvPr id="52" name=""/>
            <p:cNvSpPr/>
            <p:nvPr/>
          </p:nvSpPr>
          <p:spPr>
            <a:xfrm>
              <a:off x="3163320" y="4370040"/>
              <a:ext cx="42840" cy="54360"/>
            </a:xfrm>
            <a:custGeom>
              <a:avLst/>
              <a:gdLst/>
              <a:ahLst/>
              <a:rect l="l" t="t" r="r" b="b"/>
              <a:pathLst>
                <a:path w="23" h="30">
                  <a:moveTo>
                    <a:pt x="23" y="9"/>
                  </a:moveTo>
                  <a:lnTo>
                    <a:pt x="19" y="0"/>
                  </a:lnTo>
                  <a:lnTo>
                    <a:pt x="11" y="0"/>
                  </a:lnTo>
                  <a:lnTo>
                    <a:pt x="0" y="19"/>
                  </a:lnTo>
                  <a:lnTo>
                    <a:pt x="7" y="30"/>
                  </a:lnTo>
                  <a:lnTo>
                    <a:pt x="23" y="19"/>
                  </a:lnTo>
                  <a:lnTo>
                    <a:pt x="23" y="9"/>
                  </a:lnTo>
                </a:path>
              </a:pathLst>
            </a:custGeom>
            <a:noFill/>
            <a:ln w="0">
              <a:noFill/>
            </a:ln>
          </p:spPr>
          <p:style>
            <a:lnRef idx="0"/>
            <a:fillRef idx="0"/>
            <a:effectRef idx="0"/>
            <a:fontRef idx="minor"/>
          </p:style>
          <p:txBody>
            <a:bodyPr lIns="90000" rIns="90000" tIns="7560" bIns="7560" anchor="t">
              <a:noAutofit/>
            </a:bodyPr>
            <a:p>
              <a:endParaRPr b="0" lang="en-US" sz="2400" strike="noStrike" u="none">
                <a:solidFill>
                  <a:srgbClr val="000000"/>
                </a:solidFill>
                <a:effectLst/>
                <a:uFillTx/>
                <a:latin typeface="Times New Roman"/>
              </a:endParaRPr>
            </a:p>
          </p:txBody>
        </p:sp>
        <p:sp>
          <p:nvSpPr>
            <p:cNvPr id="53" name=""/>
            <p:cNvSpPr/>
            <p:nvPr/>
          </p:nvSpPr>
          <p:spPr>
            <a:xfrm>
              <a:off x="3163320" y="4370040"/>
              <a:ext cx="42840" cy="54360"/>
            </a:xfrm>
            <a:custGeom>
              <a:avLst/>
              <a:gdLst/>
              <a:ahLst/>
              <a:rect l="l" t="t" r="r" b="b"/>
              <a:pathLst>
                <a:path w="23" h="30">
                  <a:moveTo>
                    <a:pt x="23" y="9"/>
                  </a:moveTo>
                  <a:lnTo>
                    <a:pt x="19" y="0"/>
                  </a:lnTo>
                  <a:lnTo>
                    <a:pt x="11" y="0"/>
                  </a:lnTo>
                  <a:lnTo>
                    <a:pt x="0" y="19"/>
                  </a:lnTo>
                  <a:lnTo>
                    <a:pt x="7" y="30"/>
                  </a:lnTo>
                  <a:lnTo>
                    <a:pt x="23" y="19"/>
                  </a:lnTo>
                  <a:lnTo>
                    <a:pt x="23" y="9"/>
                  </a:lnTo>
                </a:path>
              </a:pathLst>
            </a:custGeom>
            <a:noFill/>
            <a:ln w="0">
              <a:noFill/>
            </a:ln>
          </p:spPr>
          <p:style>
            <a:lnRef idx="0"/>
            <a:fillRef idx="0"/>
            <a:effectRef idx="0"/>
            <a:fontRef idx="minor"/>
          </p:style>
          <p:txBody>
            <a:bodyPr lIns="90000" rIns="90000" tIns="7560" bIns="7560" anchor="t">
              <a:noAutofit/>
            </a:bodyPr>
            <a:p>
              <a:endParaRPr b="0" lang="en-US" sz="2400" strike="noStrike" u="none">
                <a:solidFill>
                  <a:srgbClr val="000000"/>
                </a:solidFill>
                <a:effectLst/>
                <a:uFillTx/>
                <a:latin typeface="Times New Roman"/>
              </a:endParaRPr>
            </a:p>
          </p:txBody>
        </p:sp>
        <p:sp>
          <p:nvSpPr>
            <p:cNvPr id="54" name=""/>
            <p:cNvSpPr/>
            <p:nvPr/>
          </p:nvSpPr>
          <p:spPr>
            <a:xfrm>
              <a:off x="3325680" y="4172760"/>
              <a:ext cx="19800" cy="36000"/>
            </a:xfrm>
            <a:custGeom>
              <a:avLst/>
              <a:gdLst/>
              <a:ahLst/>
              <a:rect l="l" t="t" r="r" b="b"/>
              <a:pathLst>
                <a:path w="11" h="19">
                  <a:moveTo>
                    <a:pt x="2" y="0"/>
                  </a:moveTo>
                  <a:lnTo>
                    <a:pt x="0" y="10"/>
                  </a:lnTo>
                  <a:lnTo>
                    <a:pt x="2" y="19"/>
                  </a:lnTo>
                  <a:lnTo>
                    <a:pt x="11" y="12"/>
                  </a:lnTo>
                  <a:lnTo>
                    <a:pt x="2" y="0"/>
                  </a:lnTo>
                  <a:close/>
                </a:path>
              </a:pathLst>
            </a:custGeom>
            <a:solidFill>
              <a:srgbClr val="b4ddc7"/>
            </a:solidFill>
            <a:ln w="0">
              <a:noFill/>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Times New Roman"/>
              </a:endParaRPr>
            </a:p>
          </p:txBody>
        </p:sp>
        <p:sp>
          <p:nvSpPr>
            <p:cNvPr id="55" name=""/>
            <p:cNvSpPr/>
            <p:nvPr/>
          </p:nvSpPr>
          <p:spPr>
            <a:xfrm>
              <a:off x="3325680" y="4172760"/>
              <a:ext cx="19800" cy="36000"/>
            </a:xfrm>
            <a:custGeom>
              <a:avLst/>
              <a:gdLst/>
              <a:ahLst/>
              <a:rect l="l" t="t" r="r" b="b"/>
              <a:pathLst>
                <a:path w="11" h="19">
                  <a:moveTo>
                    <a:pt x="2" y="0"/>
                  </a:moveTo>
                  <a:lnTo>
                    <a:pt x="0" y="10"/>
                  </a:lnTo>
                  <a:lnTo>
                    <a:pt x="2" y="19"/>
                  </a:lnTo>
                  <a:lnTo>
                    <a:pt x="11" y="12"/>
                  </a:lnTo>
                  <a:lnTo>
                    <a:pt x="2" y="0"/>
                  </a:lnTo>
                </a:path>
              </a:pathLst>
            </a:custGeom>
            <a:noFill/>
            <a:ln w="0">
              <a:noFill/>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Times New Roman"/>
              </a:endParaRPr>
            </a:p>
          </p:txBody>
        </p:sp>
        <p:sp>
          <p:nvSpPr>
            <p:cNvPr id="56" name=""/>
            <p:cNvSpPr/>
            <p:nvPr/>
          </p:nvSpPr>
          <p:spPr>
            <a:xfrm>
              <a:off x="3325680" y="4172760"/>
              <a:ext cx="19800" cy="36000"/>
            </a:xfrm>
            <a:custGeom>
              <a:avLst/>
              <a:gdLst/>
              <a:ahLst/>
              <a:rect l="l" t="t" r="r" b="b"/>
              <a:pathLst>
                <a:path w="11" h="19">
                  <a:moveTo>
                    <a:pt x="2" y="0"/>
                  </a:moveTo>
                  <a:lnTo>
                    <a:pt x="0" y="10"/>
                  </a:lnTo>
                  <a:lnTo>
                    <a:pt x="2" y="19"/>
                  </a:lnTo>
                  <a:lnTo>
                    <a:pt x="11" y="12"/>
                  </a:lnTo>
                  <a:lnTo>
                    <a:pt x="2" y="0"/>
                  </a:lnTo>
                </a:path>
              </a:pathLst>
            </a:custGeom>
            <a:noFill/>
            <a:ln w="0">
              <a:noFill/>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Times New Roman"/>
              </a:endParaRPr>
            </a:p>
          </p:txBody>
        </p:sp>
        <p:sp>
          <p:nvSpPr>
            <p:cNvPr id="57" name=""/>
            <p:cNvSpPr/>
            <p:nvPr/>
          </p:nvSpPr>
          <p:spPr>
            <a:xfrm>
              <a:off x="3197160" y="4068000"/>
              <a:ext cx="31320" cy="51840"/>
            </a:xfrm>
            <a:custGeom>
              <a:avLst/>
              <a:gdLst/>
              <a:ahLst/>
              <a:rect l="l" t="t" r="r" b="b"/>
              <a:pathLst>
                <a:path w="17" h="29">
                  <a:moveTo>
                    <a:pt x="11" y="0"/>
                  </a:moveTo>
                  <a:lnTo>
                    <a:pt x="0" y="18"/>
                  </a:lnTo>
                  <a:lnTo>
                    <a:pt x="6" y="29"/>
                  </a:lnTo>
                  <a:lnTo>
                    <a:pt x="17" y="20"/>
                  </a:lnTo>
                  <a:lnTo>
                    <a:pt x="11" y="0"/>
                  </a:lnTo>
                  <a:close/>
                </a:path>
              </a:pathLst>
            </a:custGeom>
            <a:solidFill>
              <a:srgbClr val="b4ddc7"/>
            </a:solidFill>
            <a:ln w="0">
              <a:noFill/>
            </a:ln>
          </p:spPr>
          <p:style>
            <a:lnRef idx="0"/>
            <a:fillRef idx="0"/>
            <a:effectRef idx="0"/>
            <a:fontRef idx="minor"/>
          </p:style>
          <p:txBody>
            <a:bodyPr lIns="90000" rIns="90000" tIns="5040" bIns="5040" anchor="t">
              <a:noAutofit/>
            </a:bodyPr>
            <a:p>
              <a:endParaRPr b="0" lang="en-US" sz="2400" strike="noStrike" u="none">
                <a:solidFill>
                  <a:srgbClr val="000000"/>
                </a:solidFill>
                <a:effectLst/>
                <a:uFillTx/>
                <a:latin typeface="Times New Roman"/>
              </a:endParaRPr>
            </a:p>
          </p:txBody>
        </p:sp>
        <p:sp>
          <p:nvSpPr>
            <p:cNvPr id="58" name=""/>
            <p:cNvSpPr/>
            <p:nvPr/>
          </p:nvSpPr>
          <p:spPr>
            <a:xfrm>
              <a:off x="3197160" y="4068000"/>
              <a:ext cx="31320" cy="51840"/>
            </a:xfrm>
            <a:custGeom>
              <a:avLst/>
              <a:gdLst/>
              <a:ahLst/>
              <a:rect l="l" t="t" r="r" b="b"/>
              <a:pathLst>
                <a:path w="17" h="29">
                  <a:moveTo>
                    <a:pt x="11" y="0"/>
                  </a:moveTo>
                  <a:lnTo>
                    <a:pt x="0" y="18"/>
                  </a:lnTo>
                  <a:lnTo>
                    <a:pt x="6" y="29"/>
                  </a:lnTo>
                  <a:lnTo>
                    <a:pt x="17" y="20"/>
                  </a:lnTo>
                  <a:lnTo>
                    <a:pt x="11" y="0"/>
                  </a:lnTo>
                </a:path>
              </a:pathLst>
            </a:custGeom>
            <a:noFill/>
            <a:ln w="0">
              <a:noFill/>
            </a:ln>
          </p:spPr>
          <p:style>
            <a:lnRef idx="0"/>
            <a:fillRef idx="0"/>
            <a:effectRef idx="0"/>
            <a:fontRef idx="minor"/>
          </p:style>
          <p:txBody>
            <a:bodyPr lIns="90000" rIns="90000" tIns="5040" bIns="5040" anchor="t">
              <a:noAutofit/>
            </a:bodyPr>
            <a:p>
              <a:endParaRPr b="0" lang="en-US" sz="2400" strike="noStrike" u="none">
                <a:solidFill>
                  <a:srgbClr val="000000"/>
                </a:solidFill>
                <a:effectLst/>
                <a:uFillTx/>
                <a:latin typeface="Times New Roman"/>
              </a:endParaRPr>
            </a:p>
          </p:txBody>
        </p:sp>
        <p:sp>
          <p:nvSpPr>
            <p:cNvPr id="59" name=""/>
            <p:cNvSpPr/>
            <p:nvPr/>
          </p:nvSpPr>
          <p:spPr>
            <a:xfrm>
              <a:off x="3197160" y="4068000"/>
              <a:ext cx="31320" cy="51840"/>
            </a:xfrm>
            <a:custGeom>
              <a:avLst/>
              <a:gdLst/>
              <a:ahLst/>
              <a:rect l="l" t="t" r="r" b="b"/>
              <a:pathLst>
                <a:path w="17" h="29">
                  <a:moveTo>
                    <a:pt x="11" y="0"/>
                  </a:moveTo>
                  <a:lnTo>
                    <a:pt x="0" y="18"/>
                  </a:lnTo>
                  <a:lnTo>
                    <a:pt x="6" y="29"/>
                  </a:lnTo>
                  <a:lnTo>
                    <a:pt x="17" y="20"/>
                  </a:lnTo>
                  <a:lnTo>
                    <a:pt x="11" y="0"/>
                  </a:lnTo>
                </a:path>
              </a:pathLst>
            </a:custGeom>
            <a:noFill/>
            <a:ln w="0">
              <a:noFill/>
            </a:ln>
          </p:spPr>
          <p:style>
            <a:lnRef idx="0"/>
            <a:fillRef idx="0"/>
            <a:effectRef idx="0"/>
            <a:fontRef idx="minor"/>
          </p:style>
          <p:txBody>
            <a:bodyPr lIns="90000" rIns="90000" tIns="5040" bIns="5040" anchor="t">
              <a:noAutofit/>
            </a:bodyPr>
            <a:p>
              <a:endParaRPr b="0" lang="en-US" sz="2400" strike="noStrike" u="none">
                <a:solidFill>
                  <a:srgbClr val="000000"/>
                </a:solidFill>
                <a:effectLst/>
                <a:uFillTx/>
                <a:latin typeface="Times New Roman"/>
              </a:endParaRPr>
            </a:p>
          </p:txBody>
        </p:sp>
        <p:sp>
          <p:nvSpPr>
            <p:cNvPr id="60" name=""/>
            <p:cNvSpPr/>
            <p:nvPr/>
          </p:nvSpPr>
          <p:spPr>
            <a:xfrm>
              <a:off x="3240000" y="3983760"/>
              <a:ext cx="27000" cy="81360"/>
            </a:xfrm>
            <a:custGeom>
              <a:avLst/>
              <a:gdLst/>
              <a:ahLst/>
              <a:rect l="l" t="t" r="r" b="b"/>
              <a:pathLst>
                <a:path w="15" h="45">
                  <a:moveTo>
                    <a:pt x="6" y="0"/>
                  </a:moveTo>
                  <a:lnTo>
                    <a:pt x="15" y="8"/>
                  </a:lnTo>
                  <a:lnTo>
                    <a:pt x="15" y="27"/>
                  </a:lnTo>
                  <a:lnTo>
                    <a:pt x="9" y="45"/>
                  </a:lnTo>
                  <a:lnTo>
                    <a:pt x="2" y="33"/>
                  </a:lnTo>
                  <a:lnTo>
                    <a:pt x="0" y="12"/>
                  </a:lnTo>
                  <a:lnTo>
                    <a:pt x="6" y="0"/>
                  </a:lnTo>
                  <a:close/>
                </a:path>
              </a:pathLst>
            </a:custGeom>
            <a:solidFill>
              <a:srgbClr val="b4ddc7"/>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61" name=""/>
            <p:cNvSpPr/>
            <p:nvPr/>
          </p:nvSpPr>
          <p:spPr>
            <a:xfrm>
              <a:off x="3240000" y="3983760"/>
              <a:ext cx="27000" cy="81360"/>
            </a:xfrm>
            <a:custGeom>
              <a:avLst/>
              <a:gdLst/>
              <a:ahLst/>
              <a:rect l="l" t="t" r="r" b="b"/>
              <a:pathLst>
                <a:path w="15" h="45">
                  <a:moveTo>
                    <a:pt x="6" y="0"/>
                  </a:moveTo>
                  <a:lnTo>
                    <a:pt x="15" y="8"/>
                  </a:lnTo>
                  <a:lnTo>
                    <a:pt x="15" y="27"/>
                  </a:lnTo>
                  <a:lnTo>
                    <a:pt x="9" y="45"/>
                  </a:lnTo>
                  <a:lnTo>
                    <a:pt x="2" y="33"/>
                  </a:lnTo>
                  <a:lnTo>
                    <a:pt x="0" y="12"/>
                  </a:lnTo>
                  <a:lnTo>
                    <a:pt x="6" y="0"/>
                  </a:lnTo>
                </a:path>
              </a:pathLst>
            </a:custGeom>
            <a:no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62" name=""/>
            <p:cNvSpPr/>
            <p:nvPr/>
          </p:nvSpPr>
          <p:spPr>
            <a:xfrm>
              <a:off x="3240000" y="3983760"/>
              <a:ext cx="27000" cy="81360"/>
            </a:xfrm>
            <a:custGeom>
              <a:avLst/>
              <a:gdLst/>
              <a:ahLst/>
              <a:rect l="l" t="t" r="r" b="b"/>
              <a:pathLst>
                <a:path w="15" h="45">
                  <a:moveTo>
                    <a:pt x="6" y="0"/>
                  </a:moveTo>
                  <a:lnTo>
                    <a:pt x="15" y="8"/>
                  </a:lnTo>
                  <a:lnTo>
                    <a:pt x="15" y="27"/>
                  </a:lnTo>
                  <a:lnTo>
                    <a:pt x="9" y="45"/>
                  </a:lnTo>
                  <a:lnTo>
                    <a:pt x="2" y="33"/>
                  </a:lnTo>
                  <a:lnTo>
                    <a:pt x="0" y="12"/>
                  </a:lnTo>
                  <a:lnTo>
                    <a:pt x="6" y="0"/>
                  </a:lnTo>
                </a:path>
              </a:pathLst>
            </a:custGeom>
            <a:no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63" name=""/>
            <p:cNvSpPr/>
            <p:nvPr/>
          </p:nvSpPr>
          <p:spPr>
            <a:xfrm>
              <a:off x="3589200" y="3292200"/>
              <a:ext cx="30960" cy="18000"/>
            </a:xfrm>
            <a:custGeom>
              <a:avLst/>
              <a:gdLst/>
              <a:ahLst/>
              <a:rect l="l" t="t" r="r" b="b"/>
              <a:pathLst>
                <a:path w="17" h="11">
                  <a:moveTo>
                    <a:pt x="7" y="0"/>
                  </a:moveTo>
                  <a:lnTo>
                    <a:pt x="0" y="5"/>
                  </a:lnTo>
                  <a:lnTo>
                    <a:pt x="0" y="7"/>
                  </a:lnTo>
                  <a:lnTo>
                    <a:pt x="5" y="11"/>
                  </a:lnTo>
                  <a:lnTo>
                    <a:pt x="17" y="3"/>
                  </a:lnTo>
                  <a:lnTo>
                    <a:pt x="7" y="0"/>
                  </a:lnTo>
                  <a:close/>
                </a:path>
              </a:pathLst>
            </a:custGeom>
            <a:solidFill>
              <a:srgbClr val="b4ddc7"/>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64" name=""/>
            <p:cNvSpPr/>
            <p:nvPr/>
          </p:nvSpPr>
          <p:spPr>
            <a:xfrm>
              <a:off x="3589200" y="3292200"/>
              <a:ext cx="30960" cy="18000"/>
            </a:xfrm>
            <a:custGeom>
              <a:avLst/>
              <a:gdLst/>
              <a:ahLst/>
              <a:rect l="l" t="t" r="r" b="b"/>
              <a:pathLst>
                <a:path w="17" h="11">
                  <a:moveTo>
                    <a:pt x="7" y="0"/>
                  </a:moveTo>
                  <a:lnTo>
                    <a:pt x="0" y="5"/>
                  </a:lnTo>
                  <a:lnTo>
                    <a:pt x="0" y="7"/>
                  </a:lnTo>
                  <a:lnTo>
                    <a:pt x="5" y="11"/>
                  </a:lnTo>
                  <a:lnTo>
                    <a:pt x="17" y="3"/>
                  </a:lnTo>
                  <a:lnTo>
                    <a:pt x="7" y="0"/>
                  </a:lnTo>
                </a:path>
              </a:pathLst>
            </a:custGeom>
            <a:no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65" name=""/>
            <p:cNvSpPr/>
            <p:nvPr/>
          </p:nvSpPr>
          <p:spPr>
            <a:xfrm>
              <a:off x="3589200" y="3292200"/>
              <a:ext cx="30960" cy="18000"/>
            </a:xfrm>
            <a:custGeom>
              <a:avLst/>
              <a:gdLst/>
              <a:ahLst/>
              <a:rect l="l" t="t" r="r" b="b"/>
              <a:pathLst>
                <a:path w="17" h="11">
                  <a:moveTo>
                    <a:pt x="7" y="0"/>
                  </a:moveTo>
                  <a:lnTo>
                    <a:pt x="0" y="5"/>
                  </a:lnTo>
                  <a:lnTo>
                    <a:pt x="0" y="7"/>
                  </a:lnTo>
                  <a:lnTo>
                    <a:pt x="5" y="11"/>
                  </a:lnTo>
                  <a:lnTo>
                    <a:pt x="17" y="3"/>
                  </a:lnTo>
                  <a:lnTo>
                    <a:pt x="7" y="0"/>
                  </a:lnTo>
                </a:path>
              </a:pathLst>
            </a:custGeom>
            <a:no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66" name=""/>
            <p:cNvSpPr/>
            <p:nvPr/>
          </p:nvSpPr>
          <p:spPr>
            <a:xfrm>
              <a:off x="2495160" y="4263480"/>
              <a:ext cx="166320" cy="77040"/>
            </a:xfrm>
            <a:custGeom>
              <a:avLst/>
              <a:gdLst/>
              <a:ahLst/>
              <a:rect l="l" t="t" r="r" b="b"/>
              <a:pathLst>
                <a:path w="92" h="42">
                  <a:moveTo>
                    <a:pt x="14" y="13"/>
                  </a:moveTo>
                  <a:lnTo>
                    <a:pt x="0" y="27"/>
                  </a:lnTo>
                  <a:lnTo>
                    <a:pt x="2" y="40"/>
                  </a:lnTo>
                  <a:lnTo>
                    <a:pt x="25" y="42"/>
                  </a:lnTo>
                  <a:lnTo>
                    <a:pt x="62" y="38"/>
                  </a:lnTo>
                  <a:lnTo>
                    <a:pt x="92" y="15"/>
                  </a:lnTo>
                  <a:lnTo>
                    <a:pt x="89" y="0"/>
                  </a:lnTo>
                  <a:lnTo>
                    <a:pt x="50" y="0"/>
                  </a:lnTo>
                  <a:lnTo>
                    <a:pt x="14" y="13"/>
                  </a:lnTo>
                  <a:close/>
                </a:path>
              </a:pathLst>
            </a:custGeom>
            <a:solidFill>
              <a:srgbClr val="b4ddc7"/>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67" name=""/>
            <p:cNvSpPr/>
            <p:nvPr/>
          </p:nvSpPr>
          <p:spPr>
            <a:xfrm>
              <a:off x="2495160" y="4263480"/>
              <a:ext cx="166320" cy="77040"/>
            </a:xfrm>
            <a:custGeom>
              <a:avLst/>
              <a:gdLst/>
              <a:ahLst/>
              <a:rect l="l" t="t" r="r" b="b"/>
              <a:pathLst>
                <a:path w="92" h="42">
                  <a:moveTo>
                    <a:pt x="14" y="13"/>
                  </a:moveTo>
                  <a:lnTo>
                    <a:pt x="0" y="27"/>
                  </a:lnTo>
                  <a:lnTo>
                    <a:pt x="2" y="40"/>
                  </a:lnTo>
                  <a:lnTo>
                    <a:pt x="25" y="42"/>
                  </a:lnTo>
                  <a:lnTo>
                    <a:pt x="62" y="38"/>
                  </a:lnTo>
                  <a:lnTo>
                    <a:pt x="92" y="15"/>
                  </a:lnTo>
                  <a:lnTo>
                    <a:pt x="89" y="0"/>
                  </a:lnTo>
                  <a:lnTo>
                    <a:pt x="50" y="0"/>
                  </a:lnTo>
                  <a:lnTo>
                    <a:pt x="14" y="13"/>
                  </a:lnTo>
                </a:path>
              </a:pathLst>
            </a:custGeom>
            <a:no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68" name=""/>
            <p:cNvSpPr/>
            <p:nvPr/>
          </p:nvSpPr>
          <p:spPr>
            <a:xfrm>
              <a:off x="2495160" y="4263480"/>
              <a:ext cx="166320" cy="77040"/>
            </a:xfrm>
            <a:custGeom>
              <a:avLst/>
              <a:gdLst/>
              <a:ahLst/>
              <a:rect l="l" t="t" r="r" b="b"/>
              <a:pathLst>
                <a:path w="92" h="42">
                  <a:moveTo>
                    <a:pt x="14" y="13"/>
                  </a:moveTo>
                  <a:lnTo>
                    <a:pt x="0" y="27"/>
                  </a:lnTo>
                  <a:lnTo>
                    <a:pt x="2" y="40"/>
                  </a:lnTo>
                  <a:lnTo>
                    <a:pt x="25" y="42"/>
                  </a:lnTo>
                  <a:lnTo>
                    <a:pt x="62" y="38"/>
                  </a:lnTo>
                  <a:lnTo>
                    <a:pt x="92" y="15"/>
                  </a:lnTo>
                  <a:lnTo>
                    <a:pt x="89" y="0"/>
                  </a:lnTo>
                  <a:lnTo>
                    <a:pt x="50" y="0"/>
                  </a:lnTo>
                  <a:lnTo>
                    <a:pt x="14" y="13"/>
                  </a:lnTo>
                </a:path>
              </a:pathLst>
            </a:custGeom>
            <a:no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69" name=""/>
            <p:cNvSpPr/>
            <p:nvPr/>
          </p:nvSpPr>
          <p:spPr>
            <a:xfrm>
              <a:off x="1898640" y="6428520"/>
              <a:ext cx="38160" cy="38520"/>
            </a:xfrm>
            <a:custGeom>
              <a:avLst/>
              <a:gdLst/>
              <a:ahLst/>
              <a:rect l="l" t="t" r="r" b="b"/>
              <a:pathLst>
                <a:path w="21" h="21">
                  <a:moveTo>
                    <a:pt x="4" y="0"/>
                  </a:moveTo>
                  <a:lnTo>
                    <a:pt x="14" y="2"/>
                  </a:lnTo>
                  <a:lnTo>
                    <a:pt x="21" y="7"/>
                  </a:lnTo>
                  <a:lnTo>
                    <a:pt x="21" y="15"/>
                  </a:lnTo>
                  <a:lnTo>
                    <a:pt x="18" y="19"/>
                  </a:lnTo>
                  <a:lnTo>
                    <a:pt x="4" y="21"/>
                  </a:lnTo>
                  <a:lnTo>
                    <a:pt x="0" y="11"/>
                  </a:lnTo>
                  <a:lnTo>
                    <a:pt x="4" y="0"/>
                  </a:lnTo>
                  <a:close/>
                </a:path>
              </a:pathLst>
            </a:custGeom>
            <a:solidFill>
              <a:srgbClr val="b4ddc7"/>
            </a:solidFill>
            <a:ln w="0">
              <a:noFill/>
            </a:ln>
          </p:spPr>
          <p:style>
            <a:lnRef idx="0"/>
            <a:fillRef idx="0"/>
            <a:effectRef idx="0"/>
            <a:fontRef idx="minor"/>
          </p:style>
          <p:txBody>
            <a:bodyPr lIns="90000" rIns="90000" tIns="-8280" bIns="-8280" anchor="t">
              <a:noAutofit/>
            </a:bodyPr>
            <a:p>
              <a:endParaRPr b="0" lang="en-US" sz="2400" strike="noStrike" u="none">
                <a:solidFill>
                  <a:srgbClr val="000000"/>
                </a:solidFill>
                <a:effectLst/>
                <a:uFillTx/>
                <a:latin typeface="Times New Roman"/>
              </a:endParaRPr>
            </a:p>
          </p:txBody>
        </p:sp>
        <p:sp>
          <p:nvSpPr>
            <p:cNvPr id="70" name=""/>
            <p:cNvSpPr/>
            <p:nvPr/>
          </p:nvSpPr>
          <p:spPr>
            <a:xfrm>
              <a:off x="1898640" y="6428520"/>
              <a:ext cx="38160" cy="38520"/>
            </a:xfrm>
            <a:custGeom>
              <a:avLst/>
              <a:gdLst/>
              <a:ahLst/>
              <a:rect l="l" t="t" r="r" b="b"/>
              <a:pathLst>
                <a:path w="21" h="21">
                  <a:moveTo>
                    <a:pt x="4" y="0"/>
                  </a:moveTo>
                  <a:lnTo>
                    <a:pt x="14" y="2"/>
                  </a:lnTo>
                  <a:lnTo>
                    <a:pt x="21" y="7"/>
                  </a:lnTo>
                  <a:lnTo>
                    <a:pt x="21" y="15"/>
                  </a:lnTo>
                  <a:lnTo>
                    <a:pt x="18" y="19"/>
                  </a:lnTo>
                  <a:lnTo>
                    <a:pt x="4" y="21"/>
                  </a:lnTo>
                  <a:lnTo>
                    <a:pt x="0" y="11"/>
                  </a:lnTo>
                  <a:lnTo>
                    <a:pt x="4" y="0"/>
                  </a:lnTo>
                </a:path>
              </a:pathLst>
            </a:custGeom>
            <a:noFill/>
            <a:ln w="0">
              <a:noFill/>
            </a:ln>
          </p:spPr>
          <p:style>
            <a:lnRef idx="0"/>
            <a:fillRef idx="0"/>
            <a:effectRef idx="0"/>
            <a:fontRef idx="minor"/>
          </p:style>
          <p:txBody>
            <a:bodyPr lIns="90000" rIns="90000" tIns="-8280" bIns="-8280" anchor="t">
              <a:noAutofit/>
            </a:bodyPr>
            <a:p>
              <a:endParaRPr b="0" lang="en-US" sz="2400" strike="noStrike" u="none">
                <a:solidFill>
                  <a:srgbClr val="000000"/>
                </a:solidFill>
                <a:effectLst/>
                <a:uFillTx/>
                <a:latin typeface="Times New Roman"/>
              </a:endParaRPr>
            </a:p>
          </p:txBody>
        </p:sp>
        <p:sp>
          <p:nvSpPr>
            <p:cNvPr id="71" name=""/>
            <p:cNvSpPr/>
            <p:nvPr/>
          </p:nvSpPr>
          <p:spPr>
            <a:xfrm>
              <a:off x="1898640" y="6428520"/>
              <a:ext cx="38160" cy="38520"/>
            </a:xfrm>
            <a:custGeom>
              <a:avLst/>
              <a:gdLst/>
              <a:ahLst/>
              <a:rect l="l" t="t" r="r" b="b"/>
              <a:pathLst>
                <a:path w="21" h="21">
                  <a:moveTo>
                    <a:pt x="4" y="0"/>
                  </a:moveTo>
                  <a:lnTo>
                    <a:pt x="14" y="2"/>
                  </a:lnTo>
                  <a:lnTo>
                    <a:pt x="21" y="7"/>
                  </a:lnTo>
                  <a:lnTo>
                    <a:pt x="21" y="15"/>
                  </a:lnTo>
                  <a:lnTo>
                    <a:pt x="18" y="19"/>
                  </a:lnTo>
                  <a:lnTo>
                    <a:pt x="4" y="21"/>
                  </a:lnTo>
                  <a:lnTo>
                    <a:pt x="0" y="11"/>
                  </a:lnTo>
                  <a:lnTo>
                    <a:pt x="4" y="0"/>
                  </a:lnTo>
                </a:path>
              </a:pathLst>
            </a:custGeom>
            <a:noFill/>
            <a:ln w="0">
              <a:noFill/>
            </a:ln>
          </p:spPr>
          <p:style>
            <a:lnRef idx="0"/>
            <a:fillRef idx="0"/>
            <a:effectRef idx="0"/>
            <a:fontRef idx="minor"/>
          </p:style>
          <p:txBody>
            <a:bodyPr lIns="90000" rIns="90000" tIns="-8280" bIns="-8280" anchor="t">
              <a:noAutofit/>
            </a:bodyPr>
            <a:p>
              <a:endParaRPr b="0" lang="en-US" sz="2400" strike="noStrike" u="none">
                <a:solidFill>
                  <a:srgbClr val="000000"/>
                </a:solidFill>
                <a:effectLst/>
                <a:uFillTx/>
                <a:latin typeface="Times New Roman"/>
              </a:endParaRPr>
            </a:p>
          </p:txBody>
        </p:sp>
        <p:sp>
          <p:nvSpPr>
            <p:cNvPr id="72" name=""/>
            <p:cNvSpPr/>
            <p:nvPr/>
          </p:nvSpPr>
          <p:spPr>
            <a:xfrm>
              <a:off x="1984320" y="6407640"/>
              <a:ext cx="42120" cy="45720"/>
            </a:xfrm>
            <a:custGeom>
              <a:avLst/>
              <a:gdLst/>
              <a:ahLst/>
              <a:rect l="l" t="t" r="r" b="b"/>
              <a:pathLst>
                <a:path w="23" h="25">
                  <a:moveTo>
                    <a:pt x="4" y="15"/>
                  </a:moveTo>
                  <a:lnTo>
                    <a:pt x="0" y="12"/>
                  </a:lnTo>
                  <a:lnTo>
                    <a:pt x="16" y="6"/>
                  </a:lnTo>
                  <a:lnTo>
                    <a:pt x="21" y="0"/>
                  </a:lnTo>
                  <a:lnTo>
                    <a:pt x="23" y="8"/>
                  </a:lnTo>
                  <a:lnTo>
                    <a:pt x="19" y="19"/>
                  </a:lnTo>
                  <a:lnTo>
                    <a:pt x="8" y="25"/>
                  </a:lnTo>
                  <a:lnTo>
                    <a:pt x="4" y="15"/>
                  </a:lnTo>
                  <a:close/>
                </a:path>
              </a:pathLst>
            </a:custGeom>
            <a:solidFill>
              <a:srgbClr val="b4ddc7"/>
            </a:solidFill>
            <a:ln w="0">
              <a:noFill/>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73" name=""/>
            <p:cNvSpPr/>
            <p:nvPr/>
          </p:nvSpPr>
          <p:spPr>
            <a:xfrm>
              <a:off x="1984320" y="6407640"/>
              <a:ext cx="42120" cy="45720"/>
            </a:xfrm>
            <a:custGeom>
              <a:avLst/>
              <a:gdLst/>
              <a:ahLst/>
              <a:rect l="l" t="t" r="r" b="b"/>
              <a:pathLst>
                <a:path w="23" h="25">
                  <a:moveTo>
                    <a:pt x="4" y="15"/>
                  </a:moveTo>
                  <a:lnTo>
                    <a:pt x="0" y="12"/>
                  </a:lnTo>
                  <a:lnTo>
                    <a:pt x="16" y="6"/>
                  </a:lnTo>
                  <a:lnTo>
                    <a:pt x="21" y="0"/>
                  </a:lnTo>
                  <a:lnTo>
                    <a:pt x="23" y="8"/>
                  </a:lnTo>
                  <a:lnTo>
                    <a:pt x="19" y="19"/>
                  </a:lnTo>
                  <a:lnTo>
                    <a:pt x="8" y="25"/>
                  </a:lnTo>
                  <a:lnTo>
                    <a:pt x="4" y="15"/>
                  </a:lnTo>
                </a:path>
              </a:pathLst>
            </a:custGeom>
            <a:noFill/>
            <a:ln w="0">
              <a:noFill/>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74" name=""/>
            <p:cNvSpPr/>
            <p:nvPr/>
          </p:nvSpPr>
          <p:spPr>
            <a:xfrm>
              <a:off x="1984320" y="6407640"/>
              <a:ext cx="42120" cy="45720"/>
            </a:xfrm>
            <a:custGeom>
              <a:avLst/>
              <a:gdLst/>
              <a:ahLst/>
              <a:rect l="l" t="t" r="r" b="b"/>
              <a:pathLst>
                <a:path w="23" h="25">
                  <a:moveTo>
                    <a:pt x="4" y="15"/>
                  </a:moveTo>
                  <a:lnTo>
                    <a:pt x="0" y="12"/>
                  </a:lnTo>
                  <a:lnTo>
                    <a:pt x="16" y="6"/>
                  </a:lnTo>
                  <a:lnTo>
                    <a:pt x="21" y="0"/>
                  </a:lnTo>
                  <a:lnTo>
                    <a:pt x="23" y="8"/>
                  </a:lnTo>
                  <a:lnTo>
                    <a:pt x="19" y="19"/>
                  </a:lnTo>
                  <a:lnTo>
                    <a:pt x="8" y="25"/>
                  </a:lnTo>
                  <a:lnTo>
                    <a:pt x="4" y="15"/>
                  </a:lnTo>
                </a:path>
              </a:pathLst>
            </a:custGeom>
            <a:noFill/>
            <a:ln w="0">
              <a:noFill/>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75" name=""/>
            <p:cNvSpPr/>
            <p:nvPr/>
          </p:nvSpPr>
          <p:spPr>
            <a:xfrm>
              <a:off x="2837160" y="5846040"/>
              <a:ext cx="126000" cy="170640"/>
            </a:xfrm>
            <a:custGeom>
              <a:avLst/>
              <a:gdLst/>
              <a:ahLst/>
              <a:rect l="l" t="t" r="r" b="b"/>
              <a:pathLst>
                <a:path w="69" h="94">
                  <a:moveTo>
                    <a:pt x="16" y="44"/>
                  </a:moveTo>
                  <a:lnTo>
                    <a:pt x="27" y="37"/>
                  </a:lnTo>
                  <a:lnTo>
                    <a:pt x="27" y="19"/>
                  </a:lnTo>
                  <a:lnTo>
                    <a:pt x="39" y="23"/>
                  </a:lnTo>
                  <a:lnTo>
                    <a:pt x="62" y="10"/>
                  </a:lnTo>
                  <a:lnTo>
                    <a:pt x="69" y="0"/>
                  </a:lnTo>
                  <a:lnTo>
                    <a:pt x="69" y="16"/>
                  </a:lnTo>
                  <a:lnTo>
                    <a:pt x="62" y="37"/>
                  </a:lnTo>
                  <a:lnTo>
                    <a:pt x="44" y="44"/>
                  </a:lnTo>
                  <a:lnTo>
                    <a:pt x="25" y="62"/>
                  </a:lnTo>
                  <a:lnTo>
                    <a:pt x="25" y="67"/>
                  </a:lnTo>
                  <a:lnTo>
                    <a:pt x="16" y="77"/>
                  </a:lnTo>
                  <a:lnTo>
                    <a:pt x="16" y="88"/>
                  </a:lnTo>
                  <a:lnTo>
                    <a:pt x="10" y="94"/>
                  </a:lnTo>
                  <a:lnTo>
                    <a:pt x="0" y="79"/>
                  </a:lnTo>
                  <a:lnTo>
                    <a:pt x="6" y="56"/>
                  </a:lnTo>
                  <a:lnTo>
                    <a:pt x="16" y="44"/>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6" name=""/>
            <p:cNvSpPr/>
            <p:nvPr/>
          </p:nvSpPr>
          <p:spPr>
            <a:xfrm>
              <a:off x="2837160" y="5846040"/>
              <a:ext cx="126000" cy="170640"/>
            </a:xfrm>
            <a:custGeom>
              <a:avLst/>
              <a:gdLst/>
              <a:ahLst/>
              <a:rect l="l" t="t" r="r" b="b"/>
              <a:pathLst>
                <a:path w="69" h="94">
                  <a:moveTo>
                    <a:pt x="16" y="44"/>
                  </a:moveTo>
                  <a:lnTo>
                    <a:pt x="27" y="37"/>
                  </a:lnTo>
                  <a:lnTo>
                    <a:pt x="27" y="19"/>
                  </a:lnTo>
                  <a:lnTo>
                    <a:pt x="39" y="23"/>
                  </a:lnTo>
                  <a:lnTo>
                    <a:pt x="62" y="10"/>
                  </a:lnTo>
                  <a:lnTo>
                    <a:pt x="69" y="0"/>
                  </a:lnTo>
                  <a:lnTo>
                    <a:pt x="69" y="16"/>
                  </a:lnTo>
                  <a:lnTo>
                    <a:pt x="62" y="37"/>
                  </a:lnTo>
                  <a:lnTo>
                    <a:pt x="44" y="44"/>
                  </a:lnTo>
                  <a:lnTo>
                    <a:pt x="25" y="62"/>
                  </a:lnTo>
                  <a:lnTo>
                    <a:pt x="25" y="67"/>
                  </a:lnTo>
                  <a:lnTo>
                    <a:pt x="16" y="77"/>
                  </a:lnTo>
                  <a:lnTo>
                    <a:pt x="16" y="88"/>
                  </a:lnTo>
                  <a:lnTo>
                    <a:pt x="10" y="94"/>
                  </a:lnTo>
                  <a:lnTo>
                    <a:pt x="0" y="79"/>
                  </a:lnTo>
                  <a:lnTo>
                    <a:pt x="6" y="56"/>
                  </a:lnTo>
                  <a:lnTo>
                    <a:pt x="16" y="44"/>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7" name=""/>
            <p:cNvSpPr/>
            <p:nvPr/>
          </p:nvSpPr>
          <p:spPr>
            <a:xfrm>
              <a:off x="2837160" y="5846040"/>
              <a:ext cx="126000" cy="170640"/>
            </a:xfrm>
            <a:custGeom>
              <a:avLst/>
              <a:gdLst/>
              <a:ahLst/>
              <a:rect l="l" t="t" r="r" b="b"/>
              <a:pathLst>
                <a:path w="69" h="94">
                  <a:moveTo>
                    <a:pt x="16" y="44"/>
                  </a:moveTo>
                  <a:lnTo>
                    <a:pt x="27" y="37"/>
                  </a:lnTo>
                  <a:lnTo>
                    <a:pt x="27" y="19"/>
                  </a:lnTo>
                  <a:lnTo>
                    <a:pt x="39" y="23"/>
                  </a:lnTo>
                  <a:lnTo>
                    <a:pt x="62" y="10"/>
                  </a:lnTo>
                  <a:lnTo>
                    <a:pt x="69" y="0"/>
                  </a:lnTo>
                  <a:lnTo>
                    <a:pt x="69" y="16"/>
                  </a:lnTo>
                  <a:lnTo>
                    <a:pt x="62" y="37"/>
                  </a:lnTo>
                  <a:lnTo>
                    <a:pt x="44" y="44"/>
                  </a:lnTo>
                  <a:lnTo>
                    <a:pt x="25" y="62"/>
                  </a:lnTo>
                  <a:lnTo>
                    <a:pt x="25" y="67"/>
                  </a:lnTo>
                  <a:lnTo>
                    <a:pt x="16" y="77"/>
                  </a:lnTo>
                  <a:lnTo>
                    <a:pt x="16" y="88"/>
                  </a:lnTo>
                  <a:lnTo>
                    <a:pt x="10" y="94"/>
                  </a:lnTo>
                  <a:lnTo>
                    <a:pt x="0" y="79"/>
                  </a:lnTo>
                  <a:lnTo>
                    <a:pt x="6" y="56"/>
                  </a:lnTo>
                  <a:lnTo>
                    <a:pt x="16" y="44"/>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8" name=""/>
            <p:cNvSpPr/>
            <p:nvPr/>
          </p:nvSpPr>
          <p:spPr>
            <a:xfrm>
              <a:off x="3123000" y="5591520"/>
              <a:ext cx="20160" cy="52560"/>
            </a:xfrm>
            <a:custGeom>
              <a:avLst/>
              <a:gdLst/>
              <a:ahLst/>
              <a:rect l="l" t="t" r="r" b="b"/>
              <a:pathLst>
                <a:path w="11" h="29">
                  <a:moveTo>
                    <a:pt x="7" y="17"/>
                  </a:moveTo>
                  <a:lnTo>
                    <a:pt x="11" y="27"/>
                  </a:lnTo>
                  <a:lnTo>
                    <a:pt x="5" y="29"/>
                  </a:lnTo>
                  <a:lnTo>
                    <a:pt x="0" y="21"/>
                  </a:lnTo>
                  <a:lnTo>
                    <a:pt x="0" y="12"/>
                  </a:lnTo>
                  <a:lnTo>
                    <a:pt x="2" y="0"/>
                  </a:lnTo>
                  <a:lnTo>
                    <a:pt x="5" y="15"/>
                  </a:lnTo>
                  <a:lnTo>
                    <a:pt x="7" y="17"/>
                  </a:lnTo>
                  <a:close/>
                </a:path>
              </a:pathLst>
            </a:custGeom>
            <a:solidFill>
              <a:srgbClr val="b4ddc7"/>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79" name=""/>
            <p:cNvSpPr/>
            <p:nvPr/>
          </p:nvSpPr>
          <p:spPr>
            <a:xfrm>
              <a:off x="3123000" y="5591520"/>
              <a:ext cx="20160" cy="52560"/>
            </a:xfrm>
            <a:custGeom>
              <a:avLst/>
              <a:gdLst/>
              <a:ahLst/>
              <a:rect l="l" t="t" r="r" b="b"/>
              <a:pathLst>
                <a:path w="11" h="29">
                  <a:moveTo>
                    <a:pt x="7" y="17"/>
                  </a:moveTo>
                  <a:lnTo>
                    <a:pt x="11" y="27"/>
                  </a:lnTo>
                  <a:lnTo>
                    <a:pt x="5" y="29"/>
                  </a:lnTo>
                  <a:lnTo>
                    <a:pt x="0" y="21"/>
                  </a:lnTo>
                  <a:lnTo>
                    <a:pt x="0" y="12"/>
                  </a:lnTo>
                  <a:lnTo>
                    <a:pt x="2" y="0"/>
                  </a:lnTo>
                  <a:lnTo>
                    <a:pt x="5" y="15"/>
                  </a:lnTo>
                  <a:lnTo>
                    <a:pt x="7" y="17"/>
                  </a:lnTo>
                </a:path>
              </a:pathLst>
            </a:custGeom>
            <a:no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80" name=""/>
            <p:cNvSpPr/>
            <p:nvPr/>
          </p:nvSpPr>
          <p:spPr>
            <a:xfrm>
              <a:off x="3123000" y="5591520"/>
              <a:ext cx="20160" cy="52560"/>
            </a:xfrm>
            <a:custGeom>
              <a:avLst/>
              <a:gdLst/>
              <a:ahLst/>
              <a:rect l="l" t="t" r="r" b="b"/>
              <a:pathLst>
                <a:path w="11" h="29">
                  <a:moveTo>
                    <a:pt x="7" y="17"/>
                  </a:moveTo>
                  <a:lnTo>
                    <a:pt x="11" y="27"/>
                  </a:lnTo>
                  <a:lnTo>
                    <a:pt x="5" y="29"/>
                  </a:lnTo>
                  <a:lnTo>
                    <a:pt x="0" y="21"/>
                  </a:lnTo>
                  <a:lnTo>
                    <a:pt x="0" y="12"/>
                  </a:lnTo>
                  <a:lnTo>
                    <a:pt x="2" y="0"/>
                  </a:lnTo>
                  <a:lnTo>
                    <a:pt x="5" y="15"/>
                  </a:lnTo>
                  <a:lnTo>
                    <a:pt x="7" y="17"/>
                  </a:lnTo>
                </a:path>
              </a:pathLst>
            </a:custGeom>
            <a:no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81" name=""/>
            <p:cNvSpPr/>
            <p:nvPr/>
          </p:nvSpPr>
          <p:spPr>
            <a:xfrm>
              <a:off x="3215520" y="5450400"/>
              <a:ext cx="80640" cy="77040"/>
            </a:xfrm>
            <a:custGeom>
              <a:avLst/>
              <a:gdLst/>
              <a:ahLst/>
              <a:rect l="l" t="t" r="r" b="b"/>
              <a:pathLst>
                <a:path w="46" h="43">
                  <a:moveTo>
                    <a:pt x="18" y="12"/>
                  </a:moveTo>
                  <a:lnTo>
                    <a:pt x="43" y="0"/>
                  </a:lnTo>
                  <a:lnTo>
                    <a:pt x="46" y="4"/>
                  </a:lnTo>
                  <a:lnTo>
                    <a:pt x="45" y="18"/>
                  </a:lnTo>
                  <a:lnTo>
                    <a:pt x="33" y="23"/>
                  </a:lnTo>
                  <a:lnTo>
                    <a:pt x="22" y="37"/>
                  </a:lnTo>
                  <a:lnTo>
                    <a:pt x="12" y="43"/>
                  </a:lnTo>
                  <a:lnTo>
                    <a:pt x="8" y="43"/>
                  </a:lnTo>
                  <a:lnTo>
                    <a:pt x="2" y="35"/>
                  </a:lnTo>
                  <a:lnTo>
                    <a:pt x="0" y="23"/>
                  </a:lnTo>
                  <a:lnTo>
                    <a:pt x="12" y="12"/>
                  </a:lnTo>
                  <a:lnTo>
                    <a:pt x="18" y="12"/>
                  </a:lnTo>
                  <a:close/>
                </a:path>
              </a:pathLst>
            </a:custGeom>
            <a:solidFill>
              <a:srgbClr val="b4ddc7"/>
            </a:solid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82" name=""/>
            <p:cNvSpPr/>
            <p:nvPr/>
          </p:nvSpPr>
          <p:spPr>
            <a:xfrm>
              <a:off x="3215520" y="5450400"/>
              <a:ext cx="80640" cy="77040"/>
            </a:xfrm>
            <a:custGeom>
              <a:avLst/>
              <a:gdLst/>
              <a:ahLst/>
              <a:rect l="l" t="t" r="r" b="b"/>
              <a:pathLst>
                <a:path w="46" h="43">
                  <a:moveTo>
                    <a:pt x="18" y="12"/>
                  </a:moveTo>
                  <a:lnTo>
                    <a:pt x="43" y="0"/>
                  </a:lnTo>
                  <a:lnTo>
                    <a:pt x="46" y="4"/>
                  </a:lnTo>
                  <a:lnTo>
                    <a:pt x="45" y="18"/>
                  </a:lnTo>
                  <a:lnTo>
                    <a:pt x="33" y="23"/>
                  </a:lnTo>
                  <a:lnTo>
                    <a:pt x="22" y="37"/>
                  </a:lnTo>
                  <a:lnTo>
                    <a:pt x="12" y="43"/>
                  </a:lnTo>
                  <a:lnTo>
                    <a:pt x="8" y="43"/>
                  </a:lnTo>
                  <a:lnTo>
                    <a:pt x="2" y="35"/>
                  </a:lnTo>
                  <a:lnTo>
                    <a:pt x="0" y="23"/>
                  </a:lnTo>
                  <a:lnTo>
                    <a:pt x="12" y="12"/>
                  </a:lnTo>
                  <a:lnTo>
                    <a:pt x="18" y="12"/>
                  </a:lnTo>
                </a:path>
              </a:pathLst>
            </a:custGeom>
            <a:no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83" name=""/>
            <p:cNvSpPr/>
            <p:nvPr/>
          </p:nvSpPr>
          <p:spPr>
            <a:xfrm>
              <a:off x="3215520" y="5450400"/>
              <a:ext cx="80640" cy="77040"/>
            </a:xfrm>
            <a:custGeom>
              <a:avLst/>
              <a:gdLst/>
              <a:ahLst/>
              <a:rect l="l" t="t" r="r" b="b"/>
              <a:pathLst>
                <a:path w="46" h="43">
                  <a:moveTo>
                    <a:pt x="18" y="12"/>
                  </a:moveTo>
                  <a:lnTo>
                    <a:pt x="43" y="0"/>
                  </a:lnTo>
                  <a:lnTo>
                    <a:pt x="46" y="4"/>
                  </a:lnTo>
                  <a:lnTo>
                    <a:pt x="45" y="18"/>
                  </a:lnTo>
                  <a:lnTo>
                    <a:pt x="33" y="23"/>
                  </a:lnTo>
                  <a:lnTo>
                    <a:pt x="22" y="37"/>
                  </a:lnTo>
                  <a:lnTo>
                    <a:pt x="12" y="43"/>
                  </a:lnTo>
                  <a:lnTo>
                    <a:pt x="8" y="43"/>
                  </a:lnTo>
                  <a:lnTo>
                    <a:pt x="2" y="35"/>
                  </a:lnTo>
                  <a:lnTo>
                    <a:pt x="0" y="23"/>
                  </a:lnTo>
                  <a:lnTo>
                    <a:pt x="12" y="12"/>
                  </a:lnTo>
                  <a:lnTo>
                    <a:pt x="18" y="12"/>
                  </a:lnTo>
                </a:path>
              </a:pathLst>
            </a:custGeom>
            <a:noFill/>
            <a:ln w="0">
              <a:noFill/>
            </a:ln>
          </p:spPr>
          <p:style>
            <a:lnRef idx="0"/>
            <a:fillRef idx="0"/>
            <a:effectRef idx="0"/>
            <a:fontRef idx="minor"/>
          </p:style>
          <p:txBody>
            <a:bodyPr lIns="90000" rIns="90000" tIns="30240" bIns="30240" anchor="t">
              <a:noAutofit/>
            </a:bodyPr>
            <a:p>
              <a:endParaRPr b="0" lang="en-US" sz="2400" strike="noStrike" u="none">
                <a:solidFill>
                  <a:srgbClr val="000000"/>
                </a:solidFill>
                <a:effectLst/>
                <a:uFillTx/>
                <a:latin typeface="Times New Roman"/>
              </a:endParaRPr>
            </a:p>
          </p:txBody>
        </p:sp>
        <p:sp>
          <p:nvSpPr>
            <p:cNvPr id="84" name=""/>
            <p:cNvSpPr/>
            <p:nvPr/>
          </p:nvSpPr>
          <p:spPr>
            <a:xfrm>
              <a:off x="2270160" y="6326280"/>
              <a:ext cx="35640" cy="38520"/>
            </a:xfrm>
            <a:custGeom>
              <a:avLst/>
              <a:gdLst/>
              <a:ahLst/>
              <a:rect l="l" t="t" r="r" b="b"/>
              <a:pathLst>
                <a:path w="21" h="21">
                  <a:moveTo>
                    <a:pt x="5" y="4"/>
                  </a:moveTo>
                  <a:lnTo>
                    <a:pt x="0" y="0"/>
                  </a:lnTo>
                  <a:lnTo>
                    <a:pt x="2" y="2"/>
                  </a:lnTo>
                  <a:lnTo>
                    <a:pt x="7" y="8"/>
                  </a:lnTo>
                  <a:lnTo>
                    <a:pt x="19" y="12"/>
                  </a:lnTo>
                  <a:lnTo>
                    <a:pt x="21" y="17"/>
                  </a:lnTo>
                  <a:lnTo>
                    <a:pt x="11" y="21"/>
                  </a:lnTo>
                  <a:lnTo>
                    <a:pt x="5" y="13"/>
                  </a:lnTo>
                  <a:lnTo>
                    <a:pt x="5" y="4"/>
                  </a:lnTo>
                  <a:close/>
                </a:path>
              </a:pathLst>
            </a:custGeom>
            <a:solidFill>
              <a:srgbClr val="b4ddc7"/>
            </a:solidFill>
            <a:ln w="0">
              <a:noFill/>
            </a:ln>
          </p:spPr>
          <p:style>
            <a:lnRef idx="0"/>
            <a:fillRef idx="0"/>
            <a:effectRef idx="0"/>
            <a:fontRef idx="minor"/>
          </p:style>
          <p:txBody>
            <a:bodyPr lIns="90000" rIns="90000" tIns="-8280" bIns="-8280" anchor="t">
              <a:noAutofit/>
            </a:bodyPr>
            <a:p>
              <a:endParaRPr b="0" lang="en-US" sz="2400" strike="noStrike" u="none">
                <a:solidFill>
                  <a:srgbClr val="000000"/>
                </a:solidFill>
                <a:effectLst/>
                <a:uFillTx/>
                <a:latin typeface="Times New Roman"/>
              </a:endParaRPr>
            </a:p>
          </p:txBody>
        </p:sp>
        <p:sp>
          <p:nvSpPr>
            <p:cNvPr id="85" name=""/>
            <p:cNvSpPr/>
            <p:nvPr/>
          </p:nvSpPr>
          <p:spPr>
            <a:xfrm>
              <a:off x="2270160" y="6326280"/>
              <a:ext cx="35640" cy="38520"/>
            </a:xfrm>
            <a:custGeom>
              <a:avLst/>
              <a:gdLst/>
              <a:ahLst/>
              <a:rect l="l" t="t" r="r" b="b"/>
              <a:pathLst>
                <a:path w="21" h="21">
                  <a:moveTo>
                    <a:pt x="5" y="4"/>
                  </a:moveTo>
                  <a:lnTo>
                    <a:pt x="0" y="0"/>
                  </a:lnTo>
                  <a:lnTo>
                    <a:pt x="2" y="2"/>
                  </a:lnTo>
                  <a:lnTo>
                    <a:pt x="7" y="8"/>
                  </a:lnTo>
                  <a:lnTo>
                    <a:pt x="19" y="12"/>
                  </a:lnTo>
                  <a:lnTo>
                    <a:pt x="21" y="17"/>
                  </a:lnTo>
                  <a:lnTo>
                    <a:pt x="11" y="21"/>
                  </a:lnTo>
                  <a:lnTo>
                    <a:pt x="5" y="13"/>
                  </a:lnTo>
                  <a:lnTo>
                    <a:pt x="5" y="4"/>
                  </a:lnTo>
                </a:path>
              </a:pathLst>
            </a:custGeom>
            <a:noFill/>
            <a:ln w="0">
              <a:noFill/>
            </a:ln>
          </p:spPr>
          <p:style>
            <a:lnRef idx="0"/>
            <a:fillRef idx="0"/>
            <a:effectRef idx="0"/>
            <a:fontRef idx="minor"/>
          </p:style>
          <p:txBody>
            <a:bodyPr lIns="90000" rIns="90000" tIns="-8280" bIns="-8280" anchor="t">
              <a:noAutofit/>
            </a:bodyPr>
            <a:p>
              <a:endParaRPr b="0" lang="en-US" sz="2400" strike="noStrike" u="none">
                <a:solidFill>
                  <a:srgbClr val="000000"/>
                </a:solidFill>
                <a:effectLst/>
                <a:uFillTx/>
                <a:latin typeface="Times New Roman"/>
              </a:endParaRPr>
            </a:p>
          </p:txBody>
        </p:sp>
        <p:sp>
          <p:nvSpPr>
            <p:cNvPr id="86" name=""/>
            <p:cNvSpPr/>
            <p:nvPr/>
          </p:nvSpPr>
          <p:spPr>
            <a:xfrm>
              <a:off x="2270160" y="6326280"/>
              <a:ext cx="35640" cy="38520"/>
            </a:xfrm>
            <a:custGeom>
              <a:avLst/>
              <a:gdLst/>
              <a:ahLst/>
              <a:rect l="l" t="t" r="r" b="b"/>
              <a:pathLst>
                <a:path w="21" h="21">
                  <a:moveTo>
                    <a:pt x="5" y="4"/>
                  </a:moveTo>
                  <a:lnTo>
                    <a:pt x="0" y="0"/>
                  </a:lnTo>
                  <a:lnTo>
                    <a:pt x="2" y="2"/>
                  </a:lnTo>
                  <a:lnTo>
                    <a:pt x="7" y="8"/>
                  </a:lnTo>
                  <a:lnTo>
                    <a:pt x="19" y="12"/>
                  </a:lnTo>
                  <a:lnTo>
                    <a:pt x="21" y="17"/>
                  </a:lnTo>
                  <a:lnTo>
                    <a:pt x="11" y="21"/>
                  </a:lnTo>
                  <a:lnTo>
                    <a:pt x="5" y="13"/>
                  </a:lnTo>
                  <a:lnTo>
                    <a:pt x="5" y="4"/>
                  </a:lnTo>
                </a:path>
              </a:pathLst>
            </a:custGeom>
            <a:noFill/>
            <a:ln w="0">
              <a:noFill/>
            </a:ln>
          </p:spPr>
          <p:style>
            <a:lnRef idx="0"/>
            <a:fillRef idx="0"/>
            <a:effectRef idx="0"/>
            <a:fontRef idx="minor"/>
          </p:style>
          <p:txBody>
            <a:bodyPr lIns="90000" rIns="90000" tIns="-8280" bIns="-8280" anchor="t">
              <a:noAutofit/>
            </a:bodyPr>
            <a:p>
              <a:endParaRPr b="0" lang="en-US" sz="2400" strike="noStrike" u="none">
                <a:solidFill>
                  <a:srgbClr val="000000"/>
                </a:solidFill>
                <a:effectLst/>
                <a:uFillTx/>
                <a:latin typeface="Times New Roman"/>
              </a:endParaRPr>
            </a:p>
          </p:txBody>
        </p:sp>
        <p:sp>
          <p:nvSpPr>
            <p:cNvPr id="87" name=""/>
            <p:cNvSpPr/>
            <p:nvPr/>
          </p:nvSpPr>
          <p:spPr>
            <a:xfrm>
              <a:off x="8561880" y="990720"/>
              <a:ext cx="105480" cy="84240"/>
            </a:xfrm>
            <a:custGeom>
              <a:avLst/>
              <a:gdLst/>
              <a:ahLst/>
              <a:rect l="l" t="t" r="r" b="b"/>
              <a:pathLst>
                <a:path w="59" h="46">
                  <a:moveTo>
                    <a:pt x="59" y="0"/>
                  </a:moveTo>
                  <a:lnTo>
                    <a:pt x="59" y="13"/>
                  </a:lnTo>
                  <a:lnTo>
                    <a:pt x="31" y="35"/>
                  </a:lnTo>
                  <a:lnTo>
                    <a:pt x="12" y="46"/>
                  </a:lnTo>
                  <a:lnTo>
                    <a:pt x="0" y="42"/>
                  </a:lnTo>
                  <a:lnTo>
                    <a:pt x="13" y="29"/>
                  </a:lnTo>
                  <a:lnTo>
                    <a:pt x="35" y="19"/>
                  </a:lnTo>
                  <a:lnTo>
                    <a:pt x="48" y="0"/>
                  </a:lnTo>
                  <a:lnTo>
                    <a:pt x="59" y="0"/>
                  </a:lnTo>
                  <a:close/>
                </a:path>
              </a:pathLst>
            </a:custGeom>
            <a:solidFill>
              <a:srgbClr val="b4ddc7"/>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88" name=""/>
            <p:cNvSpPr/>
            <p:nvPr/>
          </p:nvSpPr>
          <p:spPr>
            <a:xfrm>
              <a:off x="8561880" y="990720"/>
              <a:ext cx="105480" cy="84240"/>
            </a:xfrm>
            <a:custGeom>
              <a:avLst/>
              <a:gdLst/>
              <a:ahLst/>
              <a:rect l="l" t="t" r="r" b="b"/>
              <a:pathLst>
                <a:path w="59" h="46">
                  <a:moveTo>
                    <a:pt x="59" y="0"/>
                  </a:moveTo>
                  <a:lnTo>
                    <a:pt x="59" y="13"/>
                  </a:lnTo>
                  <a:lnTo>
                    <a:pt x="31" y="35"/>
                  </a:lnTo>
                  <a:lnTo>
                    <a:pt x="12" y="46"/>
                  </a:lnTo>
                  <a:lnTo>
                    <a:pt x="0" y="42"/>
                  </a:lnTo>
                  <a:lnTo>
                    <a:pt x="13" y="29"/>
                  </a:lnTo>
                  <a:lnTo>
                    <a:pt x="35" y="19"/>
                  </a:lnTo>
                  <a:lnTo>
                    <a:pt x="48" y="0"/>
                  </a:lnTo>
                  <a:lnTo>
                    <a:pt x="59" y="0"/>
                  </a:lnTo>
                </a:path>
              </a:pathLst>
            </a:custGeom>
            <a:no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89" name=""/>
            <p:cNvSpPr/>
            <p:nvPr/>
          </p:nvSpPr>
          <p:spPr>
            <a:xfrm>
              <a:off x="8561880" y="990720"/>
              <a:ext cx="105480" cy="84240"/>
            </a:xfrm>
            <a:custGeom>
              <a:avLst/>
              <a:gdLst/>
              <a:ahLst/>
              <a:rect l="l" t="t" r="r" b="b"/>
              <a:pathLst>
                <a:path w="59" h="46">
                  <a:moveTo>
                    <a:pt x="59" y="0"/>
                  </a:moveTo>
                  <a:lnTo>
                    <a:pt x="59" y="13"/>
                  </a:lnTo>
                  <a:lnTo>
                    <a:pt x="31" y="35"/>
                  </a:lnTo>
                  <a:lnTo>
                    <a:pt x="12" y="46"/>
                  </a:lnTo>
                  <a:lnTo>
                    <a:pt x="0" y="42"/>
                  </a:lnTo>
                  <a:lnTo>
                    <a:pt x="13" y="29"/>
                  </a:lnTo>
                  <a:lnTo>
                    <a:pt x="35" y="19"/>
                  </a:lnTo>
                  <a:lnTo>
                    <a:pt x="48" y="0"/>
                  </a:lnTo>
                  <a:lnTo>
                    <a:pt x="59" y="0"/>
                  </a:lnTo>
                </a:path>
              </a:pathLst>
            </a:custGeom>
            <a:no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90" name=""/>
            <p:cNvSpPr/>
            <p:nvPr/>
          </p:nvSpPr>
          <p:spPr>
            <a:xfrm>
              <a:off x="8041680" y="1206720"/>
              <a:ext cx="218160" cy="156960"/>
            </a:xfrm>
            <a:custGeom>
              <a:avLst/>
              <a:gdLst/>
              <a:ahLst/>
              <a:rect l="l" t="t" r="r" b="b"/>
              <a:pathLst>
                <a:path w="121" h="86">
                  <a:moveTo>
                    <a:pt x="121" y="10"/>
                  </a:moveTo>
                  <a:lnTo>
                    <a:pt x="117" y="17"/>
                  </a:lnTo>
                  <a:lnTo>
                    <a:pt x="54" y="63"/>
                  </a:lnTo>
                  <a:lnTo>
                    <a:pt x="19" y="81"/>
                  </a:lnTo>
                  <a:lnTo>
                    <a:pt x="0" y="86"/>
                  </a:lnTo>
                  <a:lnTo>
                    <a:pt x="6" y="65"/>
                  </a:lnTo>
                  <a:lnTo>
                    <a:pt x="58" y="27"/>
                  </a:lnTo>
                  <a:lnTo>
                    <a:pt x="108" y="2"/>
                  </a:lnTo>
                  <a:lnTo>
                    <a:pt x="119" y="0"/>
                  </a:lnTo>
                  <a:lnTo>
                    <a:pt x="121" y="10"/>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1" name=""/>
            <p:cNvSpPr/>
            <p:nvPr/>
          </p:nvSpPr>
          <p:spPr>
            <a:xfrm>
              <a:off x="8041680" y="1206720"/>
              <a:ext cx="218160" cy="156960"/>
            </a:xfrm>
            <a:custGeom>
              <a:avLst/>
              <a:gdLst/>
              <a:ahLst/>
              <a:rect l="l" t="t" r="r" b="b"/>
              <a:pathLst>
                <a:path w="121" h="86">
                  <a:moveTo>
                    <a:pt x="121" y="10"/>
                  </a:moveTo>
                  <a:lnTo>
                    <a:pt x="117" y="17"/>
                  </a:lnTo>
                  <a:lnTo>
                    <a:pt x="54" y="63"/>
                  </a:lnTo>
                  <a:lnTo>
                    <a:pt x="19" y="81"/>
                  </a:lnTo>
                  <a:lnTo>
                    <a:pt x="0" y="86"/>
                  </a:lnTo>
                  <a:lnTo>
                    <a:pt x="6" y="65"/>
                  </a:lnTo>
                  <a:lnTo>
                    <a:pt x="58" y="27"/>
                  </a:lnTo>
                  <a:lnTo>
                    <a:pt x="108" y="2"/>
                  </a:lnTo>
                  <a:lnTo>
                    <a:pt x="119" y="0"/>
                  </a:lnTo>
                  <a:lnTo>
                    <a:pt x="121" y="10"/>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2" name=""/>
            <p:cNvSpPr/>
            <p:nvPr/>
          </p:nvSpPr>
          <p:spPr>
            <a:xfrm>
              <a:off x="8041680" y="1206720"/>
              <a:ext cx="218160" cy="156960"/>
            </a:xfrm>
            <a:custGeom>
              <a:avLst/>
              <a:gdLst/>
              <a:ahLst/>
              <a:rect l="l" t="t" r="r" b="b"/>
              <a:pathLst>
                <a:path w="121" h="86">
                  <a:moveTo>
                    <a:pt x="121" y="10"/>
                  </a:moveTo>
                  <a:lnTo>
                    <a:pt x="117" y="17"/>
                  </a:lnTo>
                  <a:lnTo>
                    <a:pt x="54" y="63"/>
                  </a:lnTo>
                  <a:lnTo>
                    <a:pt x="19" y="81"/>
                  </a:lnTo>
                  <a:lnTo>
                    <a:pt x="0" y="86"/>
                  </a:lnTo>
                  <a:lnTo>
                    <a:pt x="6" y="65"/>
                  </a:lnTo>
                  <a:lnTo>
                    <a:pt x="58" y="27"/>
                  </a:lnTo>
                  <a:lnTo>
                    <a:pt x="108" y="2"/>
                  </a:lnTo>
                  <a:lnTo>
                    <a:pt x="119" y="0"/>
                  </a:lnTo>
                  <a:lnTo>
                    <a:pt x="121" y="10"/>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3" name=""/>
            <p:cNvSpPr/>
            <p:nvPr/>
          </p:nvSpPr>
          <p:spPr>
            <a:xfrm>
              <a:off x="7434000" y="1377360"/>
              <a:ext cx="449640" cy="259200"/>
            </a:xfrm>
            <a:custGeom>
              <a:avLst/>
              <a:gdLst/>
              <a:ahLst/>
              <a:rect l="l" t="t" r="r" b="b"/>
              <a:pathLst>
                <a:path w="250" h="142">
                  <a:moveTo>
                    <a:pt x="248" y="17"/>
                  </a:moveTo>
                  <a:lnTo>
                    <a:pt x="250" y="12"/>
                  </a:lnTo>
                  <a:lnTo>
                    <a:pt x="248" y="21"/>
                  </a:lnTo>
                  <a:lnTo>
                    <a:pt x="213" y="35"/>
                  </a:lnTo>
                  <a:lnTo>
                    <a:pt x="125" y="77"/>
                  </a:lnTo>
                  <a:lnTo>
                    <a:pt x="110" y="77"/>
                  </a:lnTo>
                  <a:lnTo>
                    <a:pt x="94" y="84"/>
                  </a:lnTo>
                  <a:lnTo>
                    <a:pt x="79" y="102"/>
                  </a:lnTo>
                  <a:lnTo>
                    <a:pt x="46" y="119"/>
                  </a:lnTo>
                  <a:lnTo>
                    <a:pt x="20" y="142"/>
                  </a:lnTo>
                  <a:lnTo>
                    <a:pt x="0" y="142"/>
                  </a:lnTo>
                  <a:lnTo>
                    <a:pt x="6" y="131"/>
                  </a:lnTo>
                  <a:lnTo>
                    <a:pt x="22" y="115"/>
                  </a:lnTo>
                  <a:lnTo>
                    <a:pt x="27" y="100"/>
                  </a:lnTo>
                  <a:lnTo>
                    <a:pt x="41" y="96"/>
                  </a:lnTo>
                  <a:lnTo>
                    <a:pt x="68" y="69"/>
                  </a:lnTo>
                  <a:lnTo>
                    <a:pt x="87" y="54"/>
                  </a:lnTo>
                  <a:lnTo>
                    <a:pt x="104" y="48"/>
                  </a:lnTo>
                  <a:lnTo>
                    <a:pt x="116" y="31"/>
                  </a:lnTo>
                  <a:lnTo>
                    <a:pt x="135" y="25"/>
                  </a:lnTo>
                  <a:lnTo>
                    <a:pt x="142" y="29"/>
                  </a:lnTo>
                  <a:lnTo>
                    <a:pt x="148" y="38"/>
                  </a:lnTo>
                  <a:lnTo>
                    <a:pt x="165" y="35"/>
                  </a:lnTo>
                  <a:lnTo>
                    <a:pt x="190" y="21"/>
                  </a:lnTo>
                  <a:lnTo>
                    <a:pt x="213" y="4"/>
                  </a:lnTo>
                  <a:lnTo>
                    <a:pt x="235" y="0"/>
                  </a:lnTo>
                  <a:lnTo>
                    <a:pt x="246" y="6"/>
                  </a:lnTo>
                  <a:lnTo>
                    <a:pt x="248" y="17"/>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4" name=""/>
            <p:cNvSpPr/>
            <p:nvPr/>
          </p:nvSpPr>
          <p:spPr>
            <a:xfrm>
              <a:off x="7434000" y="1377360"/>
              <a:ext cx="449640" cy="259200"/>
            </a:xfrm>
            <a:custGeom>
              <a:avLst/>
              <a:gdLst/>
              <a:ahLst/>
              <a:rect l="l" t="t" r="r" b="b"/>
              <a:pathLst>
                <a:path w="250" h="142">
                  <a:moveTo>
                    <a:pt x="248" y="17"/>
                  </a:moveTo>
                  <a:lnTo>
                    <a:pt x="250" y="12"/>
                  </a:lnTo>
                  <a:lnTo>
                    <a:pt x="248" y="21"/>
                  </a:lnTo>
                  <a:lnTo>
                    <a:pt x="213" y="35"/>
                  </a:lnTo>
                  <a:lnTo>
                    <a:pt x="125" y="77"/>
                  </a:lnTo>
                  <a:lnTo>
                    <a:pt x="110" y="77"/>
                  </a:lnTo>
                  <a:lnTo>
                    <a:pt x="94" y="84"/>
                  </a:lnTo>
                  <a:lnTo>
                    <a:pt x="79" y="102"/>
                  </a:lnTo>
                  <a:lnTo>
                    <a:pt x="46" y="119"/>
                  </a:lnTo>
                  <a:lnTo>
                    <a:pt x="20" y="142"/>
                  </a:lnTo>
                  <a:lnTo>
                    <a:pt x="0" y="142"/>
                  </a:lnTo>
                  <a:lnTo>
                    <a:pt x="6" y="131"/>
                  </a:lnTo>
                  <a:lnTo>
                    <a:pt x="22" y="115"/>
                  </a:lnTo>
                  <a:lnTo>
                    <a:pt x="27" y="100"/>
                  </a:lnTo>
                  <a:lnTo>
                    <a:pt x="41" y="96"/>
                  </a:lnTo>
                  <a:lnTo>
                    <a:pt x="68" y="69"/>
                  </a:lnTo>
                  <a:lnTo>
                    <a:pt x="87" y="54"/>
                  </a:lnTo>
                  <a:lnTo>
                    <a:pt x="104" y="48"/>
                  </a:lnTo>
                  <a:lnTo>
                    <a:pt x="116" y="31"/>
                  </a:lnTo>
                  <a:lnTo>
                    <a:pt x="135" y="25"/>
                  </a:lnTo>
                  <a:lnTo>
                    <a:pt x="142" y="29"/>
                  </a:lnTo>
                  <a:lnTo>
                    <a:pt x="148" y="38"/>
                  </a:lnTo>
                  <a:lnTo>
                    <a:pt x="165" y="35"/>
                  </a:lnTo>
                  <a:lnTo>
                    <a:pt x="190" y="21"/>
                  </a:lnTo>
                  <a:lnTo>
                    <a:pt x="213" y="4"/>
                  </a:lnTo>
                  <a:lnTo>
                    <a:pt x="235" y="0"/>
                  </a:lnTo>
                  <a:lnTo>
                    <a:pt x="246" y="6"/>
                  </a:lnTo>
                  <a:lnTo>
                    <a:pt x="248" y="17"/>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5" name=""/>
            <p:cNvSpPr/>
            <p:nvPr/>
          </p:nvSpPr>
          <p:spPr>
            <a:xfrm>
              <a:off x="7434000" y="1377360"/>
              <a:ext cx="449640" cy="259200"/>
            </a:xfrm>
            <a:custGeom>
              <a:avLst/>
              <a:gdLst/>
              <a:ahLst/>
              <a:rect l="l" t="t" r="r" b="b"/>
              <a:pathLst>
                <a:path w="250" h="142">
                  <a:moveTo>
                    <a:pt x="248" y="17"/>
                  </a:moveTo>
                  <a:lnTo>
                    <a:pt x="250" y="12"/>
                  </a:lnTo>
                  <a:lnTo>
                    <a:pt x="248" y="21"/>
                  </a:lnTo>
                  <a:lnTo>
                    <a:pt x="213" y="35"/>
                  </a:lnTo>
                  <a:lnTo>
                    <a:pt x="125" y="77"/>
                  </a:lnTo>
                  <a:lnTo>
                    <a:pt x="110" y="77"/>
                  </a:lnTo>
                  <a:lnTo>
                    <a:pt x="94" y="84"/>
                  </a:lnTo>
                  <a:lnTo>
                    <a:pt x="79" y="102"/>
                  </a:lnTo>
                  <a:lnTo>
                    <a:pt x="46" y="119"/>
                  </a:lnTo>
                  <a:lnTo>
                    <a:pt x="20" y="142"/>
                  </a:lnTo>
                  <a:lnTo>
                    <a:pt x="0" y="142"/>
                  </a:lnTo>
                  <a:lnTo>
                    <a:pt x="6" y="131"/>
                  </a:lnTo>
                  <a:lnTo>
                    <a:pt x="22" y="115"/>
                  </a:lnTo>
                  <a:lnTo>
                    <a:pt x="27" y="100"/>
                  </a:lnTo>
                  <a:lnTo>
                    <a:pt x="41" y="96"/>
                  </a:lnTo>
                  <a:lnTo>
                    <a:pt x="68" y="69"/>
                  </a:lnTo>
                  <a:lnTo>
                    <a:pt x="87" y="54"/>
                  </a:lnTo>
                  <a:lnTo>
                    <a:pt x="104" y="48"/>
                  </a:lnTo>
                  <a:lnTo>
                    <a:pt x="116" y="31"/>
                  </a:lnTo>
                  <a:lnTo>
                    <a:pt x="135" y="25"/>
                  </a:lnTo>
                  <a:lnTo>
                    <a:pt x="142" y="29"/>
                  </a:lnTo>
                  <a:lnTo>
                    <a:pt x="148" y="38"/>
                  </a:lnTo>
                  <a:lnTo>
                    <a:pt x="165" y="35"/>
                  </a:lnTo>
                  <a:lnTo>
                    <a:pt x="190" y="21"/>
                  </a:lnTo>
                  <a:lnTo>
                    <a:pt x="213" y="4"/>
                  </a:lnTo>
                  <a:lnTo>
                    <a:pt x="235" y="0"/>
                  </a:lnTo>
                  <a:lnTo>
                    <a:pt x="246" y="6"/>
                  </a:lnTo>
                  <a:lnTo>
                    <a:pt x="248" y="17"/>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6" name=""/>
            <p:cNvSpPr/>
            <p:nvPr/>
          </p:nvSpPr>
          <p:spPr>
            <a:xfrm>
              <a:off x="7338960" y="1780200"/>
              <a:ext cx="81000" cy="38520"/>
            </a:xfrm>
            <a:custGeom>
              <a:avLst/>
              <a:gdLst/>
              <a:ahLst/>
              <a:rect l="l" t="t" r="r" b="b"/>
              <a:pathLst>
                <a:path w="46" h="21">
                  <a:moveTo>
                    <a:pt x="36" y="0"/>
                  </a:moveTo>
                  <a:lnTo>
                    <a:pt x="46" y="4"/>
                  </a:lnTo>
                  <a:lnTo>
                    <a:pt x="34" y="11"/>
                  </a:lnTo>
                  <a:lnTo>
                    <a:pt x="11" y="21"/>
                  </a:lnTo>
                  <a:lnTo>
                    <a:pt x="0" y="15"/>
                  </a:lnTo>
                  <a:lnTo>
                    <a:pt x="11" y="7"/>
                  </a:lnTo>
                  <a:lnTo>
                    <a:pt x="36" y="0"/>
                  </a:lnTo>
                  <a:close/>
                </a:path>
              </a:pathLst>
            </a:custGeom>
            <a:solidFill>
              <a:srgbClr val="b4ddc7"/>
            </a:solidFill>
            <a:ln w="0">
              <a:noFill/>
            </a:ln>
          </p:spPr>
          <p:style>
            <a:lnRef idx="0"/>
            <a:fillRef idx="0"/>
            <a:effectRef idx="0"/>
            <a:fontRef idx="minor"/>
          </p:style>
          <p:txBody>
            <a:bodyPr lIns="90000" rIns="90000" tIns="-8280" bIns="-8280" anchor="t">
              <a:noAutofit/>
            </a:bodyPr>
            <a:p>
              <a:endParaRPr b="0" lang="en-US" sz="2400" strike="noStrike" u="none">
                <a:solidFill>
                  <a:srgbClr val="000000"/>
                </a:solidFill>
                <a:effectLst/>
                <a:uFillTx/>
                <a:latin typeface="Times New Roman"/>
              </a:endParaRPr>
            </a:p>
          </p:txBody>
        </p:sp>
        <p:sp>
          <p:nvSpPr>
            <p:cNvPr id="97" name=""/>
            <p:cNvSpPr/>
            <p:nvPr/>
          </p:nvSpPr>
          <p:spPr>
            <a:xfrm>
              <a:off x="7338960" y="1780200"/>
              <a:ext cx="81000" cy="38520"/>
            </a:xfrm>
            <a:custGeom>
              <a:avLst/>
              <a:gdLst/>
              <a:ahLst/>
              <a:rect l="l" t="t" r="r" b="b"/>
              <a:pathLst>
                <a:path w="46" h="21">
                  <a:moveTo>
                    <a:pt x="36" y="0"/>
                  </a:moveTo>
                  <a:lnTo>
                    <a:pt x="46" y="4"/>
                  </a:lnTo>
                  <a:lnTo>
                    <a:pt x="34" y="11"/>
                  </a:lnTo>
                  <a:lnTo>
                    <a:pt x="11" y="21"/>
                  </a:lnTo>
                  <a:lnTo>
                    <a:pt x="0" y="15"/>
                  </a:lnTo>
                  <a:lnTo>
                    <a:pt x="11" y="7"/>
                  </a:lnTo>
                  <a:lnTo>
                    <a:pt x="36" y="0"/>
                  </a:lnTo>
                </a:path>
              </a:pathLst>
            </a:custGeom>
            <a:noFill/>
            <a:ln w="0">
              <a:noFill/>
            </a:ln>
          </p:spPr>
          <p:style>
            <a:lnRef idx="0"/>
            <a:fillRef idx="0"/>
            <a:effectRef idx="0"/>
            <a:fontRef idx="minor"/>
          </p:style>
          <p:txBody>
            <a:bodyPr lIns="90000" rIns="90000" tIns="-8280" bIns="-8280" anchor="t">
              <a:noAutofit/>
            </a:bodyPr>
            <a:p>
              <a:endParaRPr b="0" lang="en-US" sz="2400" strike="noStrike" u="none">
                <a:solidFill>
                  <a:srgbClr val="000000"/>
                </a:solidFill>
                <a:effectLst/>
                <a:uFillTx/>
                <a:latin typeface="Times New Roman"/>
              </a:endParaRPr>
            </a:p>
          </p:txBody>
        </p:sp>
        <p:sp>
          <p:nvSpPr>
            <p:cNvPr id="98" name=""/>
            <p:cNvSpPr/>
            <p:nvPr/>
          </p:nvSpPr>
          <p:spPr>
            <a:xfrm>
              <a:off x="7338960" y="1780200"/>
              <a:ext cx="81000" cy="38520"/>
            </a:xfrm>
            <a:custGeom>
              <a:avLst/>
              <a:gdLst/>
              <a:ahLst/>
              <a:rect l="l" t="t" r="r" b="b"/>
              <a:pathLst>
                <a:path w="46" h="21">
                  <a:moveTo>
                    <a:pt x="36" y="0"/>
                  </a:moveTo>
                  <a:lnTo>
                    <a:pt x="46" y="4"/>
                  </a:lnTo>
                  <a:lnTo>
                    <a:pt x="34" y="11"/>
                  </a:lnTo>
                  <a:lnTo>
                    <a:pt x="11" y="21"/>
                  </a:lnTo>
                  <a:lnTo>
                    <a:pt x="0" y="15"/>
                  </a:lnTo>
                  <a:lnTo>
                    <a:pt x="11" y="7"/>
                  </a:lnTo>
                  <a:lnTo>
                    <a:pt x="36" y="0"/>
                  </a:lnTo>
                </a:path>
              </a:pathLst>
            </a:custGeom>
            <a:noFill/>
            <a:ln w="0">
              <a:noFill/>
            </a:ln>
          </p:spPr>
          <p:style>
            <a:lnRef idx="0"/>
            <a:fillRef idx="0"/>
            <a:effectRef idx="0"/>
            <a:fontRef idx="minor"/>
          </p:style>
          <p:txBody>
            <a:bodyPr lIns="90000" rIns="90000" tIns="-8280" bIns="-8280" anchor="t">
              <a:noAutofit/>
            </a:bodyPr>
            <a:p>
              <a:endParaRPr b="0" lang="en-US" sz="2400" strike="noStrike" u="none">
                <a:solidFill>
                  <a:srgbClr val="000000"/>
                </a:solidFill>
                <a:effectLst/>
                <a:uFillTx/>
                <a:latin typeface="Times New Roman"/>
              </a:endParaRPr>
            </a:p>
          </p:txBody>
        </p:sp>
        <p:sp>
          <p:nvSpPr>
            <p:cNvPr id="99" name=""/>
            <p:cNvSpPr/>
            <p:nvPr/>
          </p:nvSpPr>
          <p:spPr>
            <a:xfrm>
              <a:off x="7068960" y="1625400"/>
              <a:ext cx="209160" cy="195120"/>
            </a:xfrm>
            <a:custGeom>
              <a:avLst/>
              <a:gdLst/>
              <a:ahLst/>
              <a:rect l="l" t="t" r="r" b="b"/>
              <a:pathLst>
                <a:path w="117" h="108">
                  <a:moveTo>
                    <a:pt x="90" y="6"/>
                  </a:moveTo>
                  <a:lnTo>
                    <a:pt x="92" y="0"/>
                  </a:lnTo>
                  <a:lnTo>
                    <a:pt x="109" y="12"/>
                  </a:lnTo>
                  <a:lnTo>
                    <a:pt x="117" y="25"/>
                  </a:lnTo>
                  <a:lnTo>
                    <a:pt x="104" y="33"/>
                  </a:lnTo>
                  <a:lnTo>
                    <a:pt x="25" y="92"/>
                  </a:lnTo>
                  <a:lnTo>
                    <a:pt x="12" y="108"/>
                  </a:lnTo>
                  <a:lnTo>
                    <a:pt x="0" y="92"/>
                  </a:lnTo>
                  <a:lnTo>
                    <a:pt x="71" y="29"/>
                  </a:lnTo>
                  <a:lnTo>
                    <a:pt x="81" y="8"/>
                  </a:lnTo>
                  <a:lnTo>
                    <a:pt x="90" y="6"/>
                  </a:lnTo>
                  <a:close/>
                </a:path>
              </a:pathLst>
            </a:custGeom>
            <a:solidFill>
              <a:srgbClr val="b4ddc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0" name=""/>
            <p:cNvSpPr/>
            <p:nvPr/>
          </p:nvSpPr>
          <p:spPr>
            <a:xfrm>
              <a:off x="7068960" y="1625400"/>
              <a:ext cx="209160" cy="195120"/>
            </a:xfrm>
            <a:custGeom>
              <a:avLst/>
              <a:gdLst/>
              <a:ahLst/>
              <a:rect l="l" t="t" r="r" b="b"/>
              <a:pathLst>
                <a:path w="117" h="108">
                  <a:moveTo>
                    <a:pt x="90" y="6"/>
                  </a:moveTo>
                  <a:lnTo>
                    <a:pt x="92" y="0"/>
                  </a:lnTo>
                  <a:lnTo>
                    <a:pt x="109" y="12"/>
                  </a:lnTo>
                  <a:lnTo>
                    <a:pt x="117" y="25"/>
                  </a:lnTo>
                  <a:lnTo>
                    <a:pt x="104" y="33"/>
                  </a:lnTo>
                  <a:lnTo>
                    <a:pt x="25" y="92"/>
                  </a:lnTo>
                  <a:lnTo>
                    <a:pt x="12" y="108"/>
                  </a:lnTo>
                  <a:lnTo>
                    <a:pt x="0" y="92"/>
                  </a:lnTo>
                  <a:lnTo>
                    <a:pt x="71" y="29"/>
                  </a:lnTo>
                  <a:lnTo>
                    <a:pt x="81" y="8"/>
                  </a:lnTo>
                  <a:lnTo>
                    <a:pt x="90" y="6"/>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 name=""/>
            <p:cNvSpPr/>
            <p:nvPr/>
          </p:nvSpPr>
          <p:spPr>
            <a:xfrm>
              <a:off x="7068960" y="1625400"/>
              <a:ext cx="209160" cy="195120"/>
            </a:xfrm>
            <a:custGeom>
              <a:avLst/>
              <a:gdLst/>
              <a:ahLst/>
              <a:rect l="l" t="t" r="r" b="b"/>
              <a:pathLst>
                <a:path w="117" h="108">
                  <a:moveTo>
                    <a:pt x="90" y="6"/>
                  </a:moveTo>
                  <a:lnTo>
                    <a:pt x="92" y="0"/>
                  </a:lnTo>
                  <a:lnTo>
                    <a:pt x="109" y="12"/>
                  </a:lnTo>
                  <a:lnTo>
                    <a:pt x="117" y="25"/>
                  </a:lnTo>
                  <a:lnTo>
                    <a:pt x="104" y="33"/>
                  </a:lnTo>
                  <a:lnTo>
                    <a:pt x="25" y="92"/>
                  </a:lnTo>
                  <a:lnTo>
                    <a:pt x="12" y="108"/>
                  </a:lnTo>
                  <a:lnTo>
                    <a:pt x="0" y="92"/>
                  </a:lnTo>
                  <a:lnTo>
                    <a:pt x="71" y="29"/>
                  </a:lnTo>
                  <a:lnTo>
                    <a:pt x="81" y="8"/>
                  </a:lnTo>
                  <a:lnTo>
                    <a:pt x="90" y="6"/>
                  </a:lnTo>
                </a:path>
              </a:pathLst>
            </a:cu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02" name=""/>
          <p:cNvSpPr/>
          <p:nvPr/>
        </p:nvSpPr>
        <p:spPr>
          <a:xfrm>
            <a:off x="2324160" y="2590920"/>
            <a:ext cx="6095880" cy="1846080"/>
          </a:xfrm>
          <a:prstGeom prst="rect">
            <a:avLst/>
          </a:prstGeom>
          <a:noFill/>
          <a:ln w="0">
            <a:noFill/>
          </a:ln>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33cc"/>
                </a:solidFill>
                <a:effectLst/>
                <a:uFillTx/>
                <a:latin typeface="Frutiger 55 Roman"/>
              </a:rPr>
              <a:t> </a:t>
            </a:r>
            <a:r>
              <a:rPr b="1" lang="en-US" sz="3200" strike="noStrike" u="none">
                <a:solidFill>
                  <a:srgbClr val="3333cc"/>
                </a:solidFill>
                <a:effectLst/>
                <a:uFillTx/>
                <a:latin typeface="Frutiger 55 Roman"/>
              </a:rPr>
              <a:t>Project</a:t>
            </a:r>
            <a:r>
              <a:rPr b="0" lang="en-US" sz="3200" strike="noStrike" u="none">
                <a:solidFill>
                  <a:srgbClr val="3333cc"/>
                </a:solidFill>
                <a:effectLst/>
                <a:uFillTx/>
                <a:latin typeface="Frutiger 55 Roman"/>
              </a:rPr>
              <a:t> </a:t>
            </a:r>
            <a:r>
              <a:rPr b="1" lang="en-US" sz="3200" strike="noStrike" u="none">
                <a:solidFill>
                  <a:srgbClr val="3333cc"/>
                </a:solidFill>
                <a:effectLst/>
                <a:uFillTx/>
                <a:latin typeface="Frutiger 55 Roman"/>
              </a:rPr>
              <a:t>Sato</a:t>
            </a:r>
            <a:endParaRPr b="0" lang="en-US" sz="3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3333cc"/>
                </a:solidFill>
                <a:effectLst/>
                <a:uFillTx/>
                <a:latin typeface="Frutiger 55 Roman"/>
              </a:rPr>
              <a:t>For Internal Discussion Purposes</a:t>
            </a:r>
            <a:endParaRPr b="0" lang="en-US" sz="2000" strike="noStrike" u="none">
              <a:solidFill>
                <a:srgbClr val="000000"/>
              </a:solidFill>
              <a:effectLst/>
              <a:uFillTx/>
              <a:latin typeface="Times New Roman"/>
            </a:endParaRPr>
          </a:p>
        </p:txBody>
      </p:sp>
      <p:pic>
        <p:nvPicPr>
          <p:cNvPr id="103" name="blanco" descr=""/>
          <p:cNvPicPr/>
          <p:nvPr/>
        </p:nvPicPr>
        <p:blipFill>
          <a:blip r:embed="rId1"/>
          <a:stretch/>
        </p:blipFill>
        <p:spPr>
          <a:xfrm>
            <a:off x="6032520" y="3262320"/>
            <a:ext cx="11160" cy="11160"/>
          </a:xfrm>
          <a:prstGeom prst="rect">
            <a:avLst/>
          </a:prstGeom>
          <a:noFill/>
          <a:ln w="0">
            <a:noFill/>
          </a:ln>
        </p:spPr>
      </p:pic>
      <p:sp>
        <p:nvSpPr>
          <p:cNvPr id="104" name=""/>
          <p:cNvSpPr/>
          <p:nvPr/>
        </p:nvSpPr>
        <p:spPr>
          <a:xfrm>
            <a:off x="1046160" y="6832440"/>
            <a:ext cx="9906120" cy="360"/>
          </a:xfrm>
          <a:prstGeom prst="rect">
            <a:avLst/>
          </a:prstGeom>
          <a:noFill/>
          <a:ln w="0">
            <a:noFill/>
          </a:ln>
          <a:effectLst>
            <a:outerShdw dist="53966" dir="2700000" blurRad="0" rotWithShape="0">
              <a:srgbClr val="808080"/>
            </a:outerShdw>
          </a:effectLst>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pic>
        <p:nvPicPr>
          <p:cNvPr id="105" name="blanco" descr=""/>
          <p:cNvPicPr/>
          <p:nvPr/>
        </p:nvPicPr>
        <p:blipFill>
          <a:blip r:embed="rId2"/>
          <a:stretch/>
        </p:blipFill>
        <p:spPr>
          <a:xfrm>
            <a:off x="6032520" y="4311720"/>
            <a:ext cx="11160" cy="11160"/>
          </a:xfrm>
          <a:prstGeom prst="rect">
            <a:avLst/>
          </a:prstGeom>
          <a:noFill/>
          <a:ln w="0">
            <a:noFill/>
          </a:ln>
        </p:spPr>
      </p:pic>
      <p:pic>
        <p:nvPicPr>
          <p:cNvPr id="106" name="blanco" descr=""/>
          <p:cNvPicPr/>
          <p:nvPr/>
        </p:nvPicPr>
        <p:blipFill>
          <a:blip r:embed="rId3"/>
          <a:stretch/>
        </p:blipFill>
        <p:spPr>
          <a:xfrm>
            <a:off x="2222640" y="0"/>
            <a:ext cx="2092320" cy="11160"/>
          </a:xfrm>
          <a:prstGeom prst="rect">
            <a:avLst/>
          </a:prstGeom>
          <a:noFill/>
          <a:ln w="0">
            <a:noFill/>
          </a:ln>
        </p:spPr>
      </p:pic>
      <p:pic>
        <p:nvPicPr>
          <p:cNvPr id="107" name="blanco" descr=""/>
          <p:cNvPicPr/>
          <p:nvPr/>
        </p:nvPicPr>
        <p:blipFill>
          <a:blip r:embed="rId4"/>
          <a:stretch/>
        </p:blipFill>
        <p:spPr>
          <a:xfrm>
            <a:off x="2778120" y="2738520"/>
            <a:ext cx="971640" cy="11160"/>
          </a:xfrm>
          <a:prstGeom prst="rect">
            <a:avLst/>
          </a:prstGeom>
          <a:noFill/>
          <a:ln w="0">
            <a:noFill/>
          </a:ln>
        </p:spPr>
      </p:pic>
      <p:sp>
        <p:nvSpPr>
          <p:cNvPr id="108" name=""/>
          <p:cNvSpPr/>
          <p:nvPr/>
        </p:nvSpPr>
        <p:spPr>
          <a:xfrm>
            <a:off x="2724120" y="5867280"/>
            <a:ext cx="511812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66"/>
                </a:solidFill>
                <a:effectLst/>
                <a:uFillTx/>
                <a:latin typeface="Arial"/>
              </a:rPr>
              <a:t>16 August 2001</a:t>
            </a:r>
            <a:endParaRPr b="0" lang="en-US" sz="1800" strike="noStrike" u="none">
              <a:solidFill>
                <a:srgbClr val="000000"/>
              </a:solidFill>
              <a:effectLst/>
              <a:uFillTx/>
              <a:latin typeface="Times New Roman"/>
            </a:endParaRPr>
          </a:p>
        </p:txBody>
      </p:sp>
      <p:sp>
        <p:nvSpPr>
          <p:cNvPr id="109" name=""/>
          <p:cNvSpPr/>
          <p:nvPr/>
        </p:nvSpPr>
        <p:spPr>
          <a:xfrm>
            <a:off x="1816200" y="6248520"/>
            <a:ext cx="2063520" cy="45720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pic>
        <p:nvPicPr>
          <p:cNvPr id="110" name="" descr=""/>
          <p:cNvPicPr/>
          <p:nvPr/>
        </p:nvPicPr>
        <p:blipFill>
          <a:blip r:embed="rId5"/>
          <a:srcRect l="3459" t="0" r="0" b="2390"/>
          <a:stretch/>
        </p:blipFill>
        <p:spPr>
          <a:xfrm>
            <a:off x="66600" y="0"/>
            <a:ext cx="1584360" cy="6805440"/>
          </a:xfrm>
          <a:prstGeom prst="rect">
            <a:avLst/>
          </a:prstGeom>
          <a:noFill/>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2" name="PlaceHolder 1"/>
          <p:cNvSpPr>
            <a:spLocks noGrp="1"/>
          </p:cNvSpPr>
          <p:nvPr>
            <p:ph type="title"/>
          </p:nvPr>
        </p:nvSpPr>
        <p:spPr>
          <a:xfrm>
            <a:off x="1981080" y="380520"/>
            <a:ext cx="71820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Enron’s Build Approach</a:t>
            </a:r>
            <a:endParaRPr b="0" lang="en-US" sz="2400" strike="noStrike" u="none">
              <a:solidFill>
                <a:srgbClr val="3333cc"/>
              </a:solidFill>
              <a:effectLst/>
              <a:uFillTx/>
              <a:latin typeface="Frutiger 55 Roman"/>
            </a:endParaRPr>
          </a:p>
        </p:txBody>
      </p:sp>
      <p:sp>
        <p:nvSpPr>
          <p:cNvPr id="153" name=""/>
          <p:cNvSpPr/>
          <p:nvPr/>
        </p:nvSpPr>
        <p:spPr>
          <a:xfrm>
            <a:off x="1816200" y="1144440"/>
            <a:ext cx="2394000" cy="636840"/>
          </a:xfrm>
          <a:prstGeom prst="rect">
            <a:avLst/>
          </a:prstGeom>
          <a:no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Overwhelming Force</a:t>
            </a:r>
            <a:endParaRPr b="0" lang="en-US" sz="1400" strike="noStrike" u="none">
              <a:solidFill>
                <a:srgbClr val="000000"/>
              </a:solidFill>
              <a:effectLst/>
              <a:uFillTx/>
              <a:latin typeface="Times New Roman"/>
            </a:endParaRPr>
          </a:p>
        </p:txBody>
      </p:sp>
      <p:sp>
        <p:nvSpPr>
          <p:cNvPr id="154" name=""/>
          <p:cNvSpPr/>
          <p:nvPr/>
        </p:nvSpPr>
        <p:spPr>
          <a:xfrm>
            <a:off x="1820880" y="1982880"/>
            <a:ext cx="2389320" cy="419076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Designed to quickly capture market opportunity</a:t>
            </a:r>
            <a:endParaRPr b="0" lang="en-US" sz="11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Redeploy best internal resources</a:t>
            </a:r>
            <a:endParaRPr b="0" lang="en-US" sz="11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Throw massive resources to create and capture market</a:t>
            </a:r>
            <a:endParaRPr b="0" lang="en-US" sz="11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Winner take all strategy</a:t>
            </a:r>
            <a:endParaRPr b="0" lang="en-US" sz="11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Presents huge change management challenges</a:t>
            </a:r>
            <a:endParaRPr b="0" lang="en-US" sz="11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“Fire, ready, aim approach”</a:t>
            </a:r>
            <a:endParaRPr b="0" lang="en-US" sz="11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High cost, high profile</a:t>
            </a:r>
            <a:endParaRPr b="0" lang="en-US" sz="11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Internal resources no longer available</a:t>
            </a:r>
            <a:endParaRPr b="0" lang="en-US" sz="1100" strike="noStrike" u="none">
              <a:solidFill>
                <a:srgbClr val="000000"/>
              </a:solidFill>
              <a:effectLst/>
              <a:uFillTx/>
              <a:latin typeface="Times New Roman"/>
            </a:endParaRPr>
          </a:p>
        </p:txBody>
      </p:sp>
      <p:sp>
        <p:nvSpPr>
          <p:cNvPr id="155" name=""/>
          <p:cNvSpPr/>
          <p:nvPr/>
        </p:nvSpPr>
        <p:spPr>
          <a:xfrm>
            <a:off x="4457880" y="1143000"/>
            <a:ext cx="2393640" cy="636480"/>
          </a:xfrm>
          <a:prstGeom prst="rect">
            <a:avLst/>
          </a:prstGeom>
          <a:no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Patient Builder</a:t>
            </a:r>
            <a:endParaRPr b="0" lang="en-US" sz="1400" strike="noStrike" u="none">
              <a:solidFill>
                <a:srgbClr val="000000"/>
              </a:solidFill>
              <a:effectLst/>
              <a:uFillTx/>
              <a:latin typeface="Times New Roman"/>
            </a:endParaRPr>
          </a:p>
        </p:txBody>
      </p:sp>
      <p:sp>
        <p:nvSpPr>
          <p:cNvPr id="156" name=""/>
          <p:cNvSpPr/>
          <p:nvPr/>
        </p:nvSpPr>
        <p:spPr>
          <a:xfrm>
            <a:off x="4462560" y="1981080"/>
            <a:ext cx="2388960" cy="419112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Learn, study market</a:t>
            </a:r>
            <a:endParaRPr b="0" lang="en-US" sz="11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Create local business</a:t>
            </a:r>
            <a:endParaRPr b="0" lang="en-US" sz="11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Commit significant internal resources when time is right</a:t>
            </a:r>
            <a:endParaRPr b="0" lang="en-US" sz="11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Strong buy-in from Corp</a:t>
            </a:r>
            <a:endParaRPr b="0" lang="en-US" sz="11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Get in early and build market and business</a:t>
            </a:r>
            <a:endParaRPr b="0" lang="en-US" sz="11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Requires tremendous patience, time and money</a:t>
            </a:r>
            <a:endParaRPr b="0" lang="en-US" sz="11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Can method be supported given earnings and near term growth pressures?</a:t>
            </a:r>
            <a:endParaRPr b="0" lang="en-US" sz="11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At least 3-5 years to achieve “required” size and success</a:t>
            </a:r>
            <a:endParaRPr b="0" lang="en-US" sz="11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Time required potential inhibitor for internal resources</a:t>
            </a:r>
            <a:endParaRPr b="0" lang="en-US" sz="1100" strike="noStrike" u="none">
              <a:solidFill>
                <a:srgbClr val="000000"/>
              </a:solidFill>
              <a:effectLst/>
              <a:uFillTx/>
              <a:latin typeface="Times New Roman"/>
            </a:endParaRPr>
          </a:p>
        </p:txBody>
      </p:sp>
      <p:sp>
        <p:nvSpPr>
          <p:cNvPr id="157" name=""/>
          <p:cNvSpPr/>
          <p:nvPr/>
        </p:nvSpPr>
        <p:spPr>
          <a:xfrm>
            <a:off x="7099200" y="1143000"/>
            <a:ext cx="2394000" cy="636480"/>
          </a:xfrm>
          <a:prstGeom prst="rect">
            <a:avLst/>
          </a:prstGeom>
          <a:no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Tester</a:t>
            </a:r>
            <a:endParaRPr b="0" lang="en-US" sz="1400" strike="noStrike" u="none">
              <a:solidFill>
                <a:srgbClr val="000000"/>
              </a:solidFill>
              <a:effectLst/>
              <a:uFillTx/>
              <a:latin typeface="Times New Roman"/>
            </a:endParaRPr>
          </a:p>
        </p:txBody>
      </p:sp>
      <p:sp>
        <p:nvSpPr>
          <p:cNvPr id="158" name=""/>
          <p:cNvSpPr/>
          <p:nvPr/>
        </p:nvSpPr>
        <p:spPr>
          <a:xfrm>
            <a:off x="7104240" y="1981080"/>
            <a:ext cx="2388960" cy="419112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Commit smaller number of internal resources and money</a:t>
            </a:r>
            <a:endParaRPr b="0" lang="en-US" sz="11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“Pay as you go”</a:t>
            </a:r>
            <a:endParaRPr b="0" lang="en-US" sz="11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Hire local resources and build business, but at a slower pace</a:t>
            </a:r>
            <a:endParaRPr b="0" lang="en-US" sz="11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Build it and we will come approach</a:t>
            </a:r>
            <a:endParaRPr b="0" lang="en-US" sz="11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Place many small bets; success buys more time</a:t>
            </a:r>
            <a:endParaRPr b="0" lang="en-US" sz="11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Can be successful, but might not have sufficient resources to change/ develop market in reqd time</a:t>
            </a:r>
            <a:endParaRPr b="0" lang="en-US" sz="11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Can sufficient mgt focus be achieved?</a:t>
            </a:r>
            <a:endParaRPr b="0" lang="en-US" sz="11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Might be eclipsed by local or other international competitors</a:t>
            </a:r>
            <a:endParaRPr b="0" lang="en-US" sz="11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Internal resources a challenge and too easy to redeploy w/o critical mass</a:t>
            </a:r>
            <a:endParaRPr b="0" lang="en-US" sz="11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9" name="PlaceHolder 1"/>
          <p:cNvSpPr>
            <a:spLocks noGrp="1"/>
          </p:cNvSpPr>
          <p:nvPr>
            <p:ph type="title"/>
          </p:nvPr>
        </p:nvSpPr>
        <p:spPr>
          <a:xfrm>
            <a:off x="1981080" y="380520"/>
            <a:ext cx="71820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Combine Best of Buy and Build</a:t>
            </a:r>
            <a:endParaRPr b="0" lang="en-US" sz="2400" strike="noStrike" u="none">
              <a:solidFill>
                <a:srgbClr val="3333cc"/>
              </a:solidFill>
              <a:effectLst/>
              <a:uFillTx/>
              <a:latin typeface="Frutiger 55 Roman"/>
            </a:endParaRPr>
          </a:p>
        </p:txBody>
      </p:sp>
      <p:sp>
        <p:nvSpPr>
          <p:cNvPr id="160" name=""/>
          <p:cNvSpPr/>
          <p:nvPr/>
        </p:nvSpPr>
        <p:spPr>
          <a:xfrm>
            <a:off x="2641680" y="1523880"/>
            <a:ext cx="1482480" cy="381240"/>
          </a:xfrm>
          <a:prstGeom prst="rect">
            <a:avLst/>
          </a:prstGeom>
          <a:no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Buy</a:t>
            </a:r>
            <a:endParaRPr b="0" lang="en-US" sz="1400" strike="noStrike" u="none">
              <a:solidFill>
                <a:srgbClr val="000000"/>
              </a:solidFill>
              <a:effectLst/>
              <a:uFillTx/>
              <a:latin typeface="Times New Roman"/>
            </a:endParaRPr>
          </a:p>
        </p:txBody>
      </p:sp>
      <p:sp>
        <p:nvSpPr>
          <p:cNvPr id="161" name=""/>
          <p:cNvSpPr/>
          <p:nvPr/>
        </p:nvSpPr>
        <p:spPr>
          <a:xfrm>
            <a:off x="2641680" y="2133720"/>
            <a:ext cx="1485720" cy="380880"/>
          </a:xfrm>
          <a:prstGeom prst="rect">
            <a:avLst/>
          </a:prstGeom>
          <a:no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Build</a:t>
            </a:r>
            <a:endParaRPr b="0" lang="en-US" sz="1400" strike="noStrike" u="none">
              <a:solidFill>
                <a:srgbClr val="000000"/>
              </a:solidFill>
              <a:effectLst/>
              <a:uFillTx/>
              <a:latin typeface="Times New Roman"/>
            </a:endParaRPr>
          </a:p>
        </p:txBody>
      </p:sp>
      <p:sp>
        <p:nvSpPr>
          <p:cNvPr id="162" name=""/>
          <p:cNvSpPr/>
          <p:nvPr/>
        </p:nvSpPr>
        <p:spPr>
          <a:xfrm>
            <a:off x="5365800" y="1674720"/>
            <a:ext cx="2388960" cy="612720"/>
          </a:xfrm>
          <a:prstGeom prst="rect">
            <a:avLst/>
          </a:prstGeom>
          <a:no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Fixed Term Alliance</a:t>
            </a:r>
            <a:endParaRPr b="0" lang="en-US" sz="1400" strike="noStrike" u="none">
              <a:solidFill>
                <a:srgbClr val="000000"/>
              </a:solidFill>
              <a:effectLst/>
              <a:uFillTx/>
              <a:latin typeface="Times New Roman"/>
            </a:endParaRPr>
          </a:p>
        </p:txBody>
      </p:sp>
      <p:sp>
        <p:nvSpPr>
          <p:cNvPr id="163" name=""/>
          <p:cNvSpPr/>
          <p:nvPr/>
        </p:nvSpPr>
        <p:spPr>
          <a:xfrm>
            <a:off x="5370480" y="2511360"/>
            <a:ext cx="2389320" cy="358452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Best of both buy and build</a:t>
            </a:r>
            <a:endParaRPr b="0" lang="en-US" sz="11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Increase effort and potential for success</a:t>
            </a:r>
            <a:endParaRPr b="0" lang="en-US" sz="11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Lower front end capital entry costs</a:t>
            </a:r>
            <a:endParaRPr b="0" lang="en-US" sz="11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Get human resources quickly… can cherry pick</a:t>
            </a:r>
            <a:endParaRPr b="0" lang="en-US" sz="11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Selected relationships, contacts and business</a:t>
            </a:r>
            <a:endParaRPr b="0" lang="en-US" sz="11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Pick what you want avoiding non performing assets</a:t>
            </a:r>
            <a:endParaRPr b="0" lang="en-US" sz="11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Higher speed</a:t>
            </a:r>
            <a:endParaRPr b="0" lang="en-US" sz="11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Real &amp; acceptable exit strategy</a:t>
            </a:r>
            <a:endParaRPr b="0" lang="en-US" sz="11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Must share upside with partner… winner does not take all</a:t>
            </a:r>
            <a:endParaRPr b="0" lang="en-US" sz="11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Challenge to “traditional” Enron models</a:t>
            </a:r>
            <a:endParaRPr b="0" lang="en-US" sz="11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Not without management challenges</a:t>
            </a:r>
            <a:endParaRPr b="0" lang="en-US" sz="11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p:txBody>
      </p:sp>
      <p:sp>
        <p:nvSpPr>
          <p:cNvPr id="164" name=""/>
          <p:cNvSpPr/>
          <p:nvPr/>
        </p:nvSpPr>
        <p:spPr>
          <a:xfrm>
            <a:off x="4375080" y="1600200"/>
            <a:ext cx="743040" cy="838080"/>
          </a:xfrm>
          <a:prstGeom prst="rightArrow">
            <a:avLst>
              <a:gd name="adj1" fmla="val 50000"/>
              <a:gd name="adj2" fmla="val 43287"/>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5" name=""/>
          <p:cNvSpPr/>
          <p:nvPr/>
        </p:nvSpPr>
        <p:spPr>
          <a:xfrm>
            <a:off x="3384720" y="2514600"/>
            <a:ext cx="4622760" cy="5796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33cc"/>
                </a:solidFill>
                <a:effectLst/>
                <a:uFillTx/>
                <a:latin typeface="Frutiger 55 Roman"/>
              </a:rPr>
              <a:t>3. Proposed Sato Model</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6" name="PlaceHolder 1"/>
          <p:cNvSpPr>
            <a:spLocks noGrp="1"/>
          </p:cNvSpPr>
          <p:nvPr>
            <p:ph type="title"/>
          </p:nvPr>
        </p:nvSpPr>
        <p:spPr>
          <a:xfrm>
            <a:off x="1981080" y="380520"/>
            <a:ext cx="71820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Skill/Resource Combination to Achieve Success Quicker</a:t>
            </a:r>
            <a:endParaRPr b="0" lang="en-US" sz="2400" strike="noStrike" u="none">
              <a:solidFill>
                <a:srgbClr val="3333cc"/>
              </a:solidFill>
              <a:effectLst/>
              <a:uFillTx/>
              <a:latin typeface="Frutiger 55 Roman"/>
            </a:endParaRPr>
          </a:p>
        </p:txBody>
      </p:sp>
      <p:sp>
        <p:nvSpPr>
          <p:cNvPr id="167" name=""/>
          <p:cNvSpPr/>
          <p:nvPr/>
        </p:nvSpPr>
        <p:spPr>
          <a:xfrm>
            <a:off x="2228760" y="1905120"/>
            <a:ext cx="1816200" cy="259056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Enron Asia</a:t>
            </a:r>
            <a:endParaRPr b="0" lang="en-US" sz="1400" strike="noStrike" u="none">
              <a:solidFill>
                <a:srgbClr val="000000"/>
              </a:solidFill>
              <a:effectLst/>
              <a:uFillTx/>
              <a:latin typeface="Times New Roman"/>
            </a:endParaRPr>
          </a:p>
        </p:txBody>
      </p:sp>
      <p:sp>
        <p:nvSpPr>
          <p:cNvPr id="168" name=""/>
          <p:cNvSpPr/>
          <p:nvPr/>
        </p:nvSpPr>
        <p:spPr>
          <a:xfrm>
            <a:off x="2394000" y="2602080"/>
            <a:ext cx="1485720" cy="576000"/>
          </a:xfrm>
          <a:prstGeom prst="rect">
            <a:avLst/>
          </a:prstGeom>
          <a:noFill/>
          <a:ln w="9360">
            <a:solidFill>
              <a:srgbClr val="000000"/>
            </a:solidFill>
            <a:prstDash val="sysDot"/>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Staff, relationships, business</a:t>
            </a:r>
            <a:endParaRPr b="0" lang="en-US" sz="1000" strike="noStrike" u="none">
              <a:solidFill>
                <a:srgbClr val="000000"/>
              </a:solidFill>
              <a:effectLst/>
              <a:uFillTx/>
              <a:latin typeface="Times New Roman"/>
            </a:endParaRPr>
          </a:p>
        </p:txBody>
      </p:sp>
      <p:sp>
        <p:nvSpPr>
          <p:cNvPr id="169" name=""/>
          <p:cNvSpPr/>
          <p:nvPr/>
        </p:nvSpPr>
        <p:spPr>
          <a:xfrm>
            <a:off x="2394000" y="3287880"/>
            <a:ext cx="1485720" cy="1055520"/>
          </a:xfrm>
          <a:prstGeom prst="rect">
            <a:avLst/>
          </a:prstGeom>
          <a:solidFill>
            <a:srgbClr val="3333cc"/>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Frutiger 55 Roman"/>
              </a:rPr>
              <a:t>Risk Management Capabilities</a:t>
            </a:r>
            <a:endParaRPr b="0" lang="en-US" sz="1000" strike="noStrike" u="none">
              <a:solidFill>
                <a:srgbClr val="000000"/>
              </a:solidFill>
              <a:effectLst/>
              <a:uFillTx/>
              <a:latin typeface="Times New Roman"/>
            </a:endParaRPr>
          </a:p>
        </p:txBody>
      </p:sp>
      <p:sp>
        <p:nvSpPr>
          <p:cNvPr id="170" name=""/>
          <p:cNvSpPr/>
          <p:nvPr/>
        </p:nvSpPr>
        <p:spPr>
          <a:xfrm>
            <a:off x="7346880" y="1905120"/>
            <a:ext cx="1816200" cy="259056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Sato</a:t>
            </a:r>
            <a:endParaRPr b="0" lang="en-US" sz="1400" strike="noStrike" u="none">
              <a:solidFill>
                <a:srgbClr val="000000"/>
              </a:solidFill>
              <a:effectLst/>
              <a:uFillTx/>
              <a:latin typeface="Times New Roman"/>
            </a:endParaRPr>
          </a:p>
        </p:txBody>
      </p:sp>
      <p:sp>
        <p:nvSpPr>
          <p:cNvPr id="171" name=""/>
          <p:cNvSpPr/>
          <p:nvPr/>
        </p:nvSpPr>
        <p:spPr>
          <a:xfrm>
            <a:off x="7512120" y="2602080"/>
            <a:ext cx="1485720" cy="576000"/>
          </a:xfrm>
          <a:prstGeom prst="rect">
            <a:avLst/>
          </a:prstGeom>
          <a:solidFill>
            <a:srgbClr val="00cc99"/>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Staff, relationships, business</a:t>
            </a:r>
            <a:endParaRPr b="0" lang="en-US" sz="1000" strike="noStrike" u="none">
              <a:solidFill>
                <a:srgbClr val="000000"/>
              </a:solidFill>
              <a:effectLst/>
              <a:uFillTx/>
              <a:latin typeface="Times New Roman"/>
            </a:endParaRPr>
          </a:p>
        </p:txBody>
      </p:sp>
      <p:sp>
        <p:nvSpPr>
          <p:cNvPr id="172" name=""/>
          <p:cNvSpPr/>
          <p:nvPr/>
        </p:nvSpPr>
        <p:spPr>
          <a:xfrm>
            <a:off x="7512120" y="3287880"/>
            <a:ext cx="1485720" cy="1055520"/>
          </a:xfrm>
          <a:prstGeom prst="rect">
            <a:avLst/>
          </a:prstGeom>
          <a:noFill/>
          <a:ln w="9360">
            <a:solidFill>
              <a:srgbClr val="000000"/>
            </a:solidFill>
            <a:prstDash val="sysDot"/>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Risk Management Capabilities</a:t>
            </a:r>
            <a:endParaRPr b="0" lang="en-US" sz="1000" strike="noStrike" u="none">
              <a:solidFill>
                <a:srgbClr val="000000"/>
              </a:solidFill>
              <a:effectLst/>
              <a:uFillTx/>
              <a:latin typeface="Times New Roman"/>
            </a:endParaRPr>
          </a:p>
        </p:txBody>
      </p:sp>
      <p:sp>
        <p:nvSpPr>
          <p:cNvPr id="173" name=""/>
          <p:cNvSpPr/>
          <p:nvPr/>
        </p:nvSpPr>
        <p:spPr>
          <a:xfrm>
            <a:off x="4788000" y="1905120"/>
            <a:ext cx="1815840" cy="259056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Enron/ Sato Alliance</a:t>
            </a:r>
            <a:endParaRPr b="0" lang="en-US" sz="1400" strike="noStrike" u="none">
              <a:solidFill>
                <a:srgbClr val="000000"/>
              </a:solidFill>
              <a:effectLst/>
              <a:uFillTx/>
              <a:latin typeface="Times New Roman"/>
            </a:endParaRPr>
          </a:p>
        </p:txBody>
      </p:sp>
      <p:sp>
        <p:nvSpPr>
          <p:cNvPr id="174" name=""/>
          <p:cNvSpPr/>
          <p:nvPr/>
        </p:nvSpPr>
        <p:spPr>
          <a:xfrm>
            <a:off x="4952880" y="3287880"/>
            <a:ext cx="1486080" cy="1055520"/>
          </a:xfrm>
          <a:prstGeom prst="rect">
            <a:avLst/>
          </a:prstGeom>
          <a:solidFill>
            <a:srgbClr val="3333cc"/>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Frutiger 55 Roman"/>
              </a:rPr>
              <a:t>Risk Management Capabilities</a:t>
            </a:r>
            <a:endParaRPr b="0" lang="en-US" sz="1000" strike="noStrike" u="none">
              <a:solidFill>
                <a:srgbClr val="000000"/>
              </a:solidFill>
              <a:effectLst/>
              <a:uFillTx/>
              <a:latin typeface="Times New Roman"/>
            </a:endParaRPr>
          </a:p>
        </p:txBody>
      </p:sp>
      <p:sp>
        <p:nvSpPr>
          <p:cNvPr id="175" name=""/>
          <p:cNvSpPr/>
          <p:nvPr/>
        </p:nvSpPr>
        <p:spPr>
          <a:xfrm>
            <a:off x="4952880" y="2590920"/>
            <a:ext cx="1486080" cy="576000"/>
          </a:xfrm>
          <a:prstGeom prst="rect">
            <a:avLst/>
          </a:prstGeom>
          <a:solidFill>
            <a:srgbClr val="00cc99"/>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Staff, relationships, business</a:t>
            </a:r>
            <a:endParaRPr b="0" lang="en-US" sz="1000" strike="noStrike" u="none">
              <a:solidFill>
                <a:srgbClr val="000000"/>
              </a:solidFill>
              <a:effectLst/>
              <a:uFillTx/>
              <a:latin typeface="Times New Roman"/>
            </a:endParaRPr>
          </a:p>
        </p:txBody>
      </p:sp>
      <p:sp>
        <p:nvSpPr>
          <p:cNvPr id="176" name=""/>
          <p:cNvSpPr/>
          <p:nvPr/>
        </p:nvSpPr>
        <p:spPr>
          <a:xfrm>
            <a:off x="3879720" y="3657600"/>
            <a:ext cx="1073160" cy="380880"/>
          </a:xfrm>
          <a:prstGeom prst="rightArrow">
            <a:avLst>
              <a:gd name="adj1" fmla="val 50000"/>
              <a:gd name="adj2" fmla="val 70440"/>
            </a:avLst>
          </a:prstGeom>
          <a:solidFill>
            <a:srgbClr val="cc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7" name=""/>
          <p:cNvSpPr/>
          <p:nvPr/>
        </p:nvSpPr>
        <p:spPr>
          <a:xfrm flipH="1">
            <a:off x="6438240" y="2743200"/>
            <a:ext cx="1073160" cy="380880"/>
          </a:xfrm>
          <a:prstGeom prst="rightArrow">
            <a:avLst>
              <a:gd name="adj1" fmla="val 50000"/>
              <a:gd name="adj2" fmla="val 70440"/>
            </a:avLst>
          </a:prstGeom>
          <a:solidFill>
            <a:srgbClr val="cc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8" name=""/>
          <p:cNvSpPr/>
          <p:nvPr/>
        </p:nvSpPr>
        <p:spPr>
          <a:xfrm>
            <a:off x="4788000" y="4800600"/>
            <a:ext cx="1815840" cy="1447920"/>
          </a:xfrm>
          <a:prstGeom prst="rect">
            <a:avLst/>
          </a:prstGeom>
          <a:no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Achieve critical mass quicker through combination of best pieces of individual businesses</a:t>
            </a:r>
            <a:endParaRPr b="0" lang="en-US" sz="1000" strike="noStrike" u="none">
              <a:solidFill>
                <a:srgbClr val="000000"/>
              </a:solidFill>
              <a:effectLst/>
              <a:uFillTx/>
              <a:latin typeface="Times New Roman"/>
            </a:endParaRPr>
          </a:p>
        </p:txBody>
      </p:sp>
      <p:sp>
        <p:nvSpPr>
          <p:cNvPr id="179" name=""/>
          <p:cNvSpPr/>
          <p:nvPr/>
        </p:nvSpPr>
        <p:spPr>
          <a:xfrm>
            <a:off x="2228760" y="4800600"/>
            <a:ext cx="1816200" cy="1447920"/>
          </a:xfrm>
          <a:prstGeom prst="rect">
            <a:avLst/>
          </a:prstGeom>
          <a:no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For Enron, develop business quicker than what can be done alone.  Have RM piece, but missing Asian business interface</a:t>
            </a:r>
            <a:endParaRPr b="0" lang="en-US" sz="1000" strike="noStrike" u="none">
              <a:solidFill>
                <a:srgbClr val="000000"/>
              </a:solidFill>
              <a:effectLst/>
              <a:uFillTx/>
              <a:latin typeface="Times New Roman"/>
            </a:endParaRPr>
          </a:p>
        </p:txBody>
      </p:sp>
      <p:sp>
        <p:nvSpPr>
          <p:cNvPr id="180" name=""/>
          <p:cNvSpPr/>
          <p:nvPr/>
        </p:nvSpPr>
        <p:spPr>
          <a:xfrm>
            <a:off x="7346880" y="4800600"/>
            <a:ext cx="1816200" cy="1447920"/>
          </a:xfrm>
          <a:prstGeom prst="rect">
            <a:avLst/>
          </a:prstGeom>
          <a:no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For Sato, move to higher margin businesses avoiding RM skill development time. Move ahead of competitors.  Leverage market information more effectively &amp; profitably</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1" name="PlaceHolder 1"/>
          <p:cNvSpPr>
            <a:spLocks noGrp="1"/>
          </p:cNvSpPr>
          <p:nvPr>
            <p:ph type="title"/>
          </p:nvPr>
        </p:nvSpPr>
        <p:spPr>
          <a:xfrm>
            <a:off x="1981080" y="228600"/>
            <a:ext cx="7182000" cy="8380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Enron &amp; Sato: Capabilities &amp; Needs</a:t>
            </a:r>
            <a:endParaRPr b="0" lang="en-US" sz="2400" strike="noStrike" u="none">
              <a:solidFill>
                <a:srgbClr val="3333cc"/>
              </a:solidFill>
              <a:effectLst/>
              <a:uFillTx/>
              <a:latin typeface="Frutiger 55 Roman"/>
            </a:endParaRPr>
          </a:p>
        </p:txBody>
      </p:sp>
      <p:sp>
        <p:nvSpPr>
          <p:cNvPr id="182" name="PlaceHolder 2"/>
          <p:cNvSpPr>
            <a:spLocks noGrp="1"/>
          </p:cNvSpPr>
          <p:nvPr>
            <p:ph/>
          </p:nvPr>
        </p:nvSpPr>
        <p:spPr>
          <a:xfrm>
            <a:off x="1981080" y="1066680"/>
            <a:ext cx="3508560" cy="4114800"/>
          </a:xfrm>
          <a:prstGeom prst="rect">
            <a:avLst/>
          </a:prstGeom>
          <a:noFill/>
          <a:ln w="0">
            <a:noFill/>
          </a:ln>
        </p:spPr>
        <p:txBody>
          <a:bodyPr lIns="90000" rIns="90000" tIns="46800" bIns="46800" anchor="t">
            <a:normAutofit/>
          </a:bodyPr>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     </a:t>
            </a:r>
            <a:r>
              <a:rPr b="0" lang="en-US" sz="1400" strike="noStrike" u="sng">
                <a:solidFill>
                  <a:srgbClr val="000000"/>
                </a:solidFill>
                <a:effectLst/>
                <a:uFillTx/>
                <a:latin typeface="Frutiger 55 Roman"/>
              </a:rPr>
              <a:t>Enron</a:t>
            </a:r>
            <a:endParaRPr b="0" lang="en-US" sz="1400" strike="noStrike" u="none">
              <a:solidFill>
                <a:srgbClr val="000000"/>
              </a:solidFill>
              <a:effectLst/>
              <a:uFillTx/>
              <a:latin typeface="Frutiger 55 Roman"/>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Frutiger 55 Roman"/>
              </a:rPr>
              <a:t>Capabilities</a:t>
            </a:r>
            <a:endParaRPr b="0" lang="en-US" sz="1200" strike="noStrike" u="none">
              <a:solidFill>
                <a:srgbClr val="000000"/>
              </a:solidFill>
              <a:effectLst/>
              <a:uFillTx/>
              <a:latin typeface="Frutiger 55 Roman"/>
            </a:endParaRPr>
          </a:p>
          <a:p>
            <a:pPr marL="343080" indent="-343080">
              <a:spcBef>
                <a:spcPts val="300"/>
              </a:spcBef>
              <a:buClr>
                <a:srgbClr val="ff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Advanced risk management platforms, ability to procure capital</a:t>
            </a:r>
            <a:endParaRPr b="0" lang="en-US" sz="1200" strike="noStrike" u="none">
              <a:solidFill>
                <a:srgbClr val="000000"/>
              </a:solidFill>
              <a:effectLst/>
              <a:uFillTx/>
              <a:latin typeface="Frutiger 55 Roman"/>
            </a:endParaRPr>
          </a:p>
          <a:p>
            <a:pPr marL="343080" indent="-343080">
              <a:spcBef>
                <a:spcPts val="300"/>
              </a:spcBef>
              <a:buClr>
                <a:srgbClr val="ff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Expertise in deregulating, liberalizing markets</a:t>
            </a:r>
            <a:endParaRPr b="0" lang="en-US" sz="1200" strike="noStrike" u="none">
              <a:solidFill>
                <a:srgbClr val="000000"/>
              </a:solidFill>
              <a:effectLst/>
              <a:uFillTx/>
              <a:latin typeface="Frutiger 55 Roman"/>
            </a:endParaRPr>
          </a:p>
          <a:p>
            <a:pPr marL="343080" indent="-343080">
              <a:spcBef>
                <a:spcPts val="300"/>
              </a:spcBef>
              <a:buClr>
                <a:srgbClr val="ff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Pioneer in use of B2B e-Commerce as a revenue driver</a:t>
            </a:r>
            <a:endParaRPr b="0" lang="en-US" sz="1200" strike="noStrike" u="none">
              <a:solidFill>
                <a:srgbClr val="000000"/>
              </a:solidFill>
              <a:effectLst/>
              <a:uFillTx/>
              <a:latin typeface="Frutiger 55 Roman"/>
            </a:endParaRPr>
          </a:p>
          <a:p>
            <a:pPr marL="343080" indent="-343080">
              <a:spcBef>
                <a:spcPts val="300"/>
              </a:spcBef>
              <a:buClr>
                <a:srgbClr val="ff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Operational, growing capabilities in Japan, locally trained staff</a:t>
            </a:r>
            <a:endParaRPr b="0" lang="en-US" sz="1200" strike="noStrike" u="none">
              <a:solidFill>
                <a:srgbClr val="000000"/>
              </a:solidFill>
              <a:effectLst/>
              <a:uFillTx/>
              <a:latin typeface="Frutiger 55 Roman"/>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marL="343080" indent="-34308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Frutiger 55 Roman"/>
              </a:rPr>
              <a:t>Needs</a:t>
            </a:r>
            <a:r>
              <a:rPr b="0" lang="en-US" sz="1200" strike="noStrike" u="none">
                <a:solidFill>
                  <a:srgbClr val="000000"/>
                </a:solidFill>
                <a:effectLst/>
                <a:uFillTx/>
                <a:latin typeface="Frutiger 55 Roman"/>
              </a:rPr>
              <a:t> – </a:t>
            </a:r>
            <a:r>
              <a:rPr b="0" i="1" lang="en-US" sz="1200" strike="noStrike" u="none">
                <a:solidFill>
                  <a:srgbClr val="000000"/>
                </a:solidFill>
                <a:effectLst/>
                <a:uFillTx/>
                <a:latin typeface="Frutiger 55 Roman"/>
              </a:rPr>
              <a:t>an Asian Network</a:t>
            </a:r>
            <a:endParaRPr b="0" lang="en-US" sz="1200" strike="noStrike" u="none">
              <a:solidFill>
                <a:srgbClr val="000000"/>
              </a:solidFill>
              <a:effectLst/>
              <a:uFillTx/>
              <a:latin typeface="Frutiger 55 Roman"/>
            </a:endParaRPr>
          </a:p>
          <a:p>
            <a:pPr marL="343080" indent="-343080">
              <a:spcBef>
                <a:spcPts val="300"/>
              </a:spcBef>
              <a:buClr>
                <a:srgbClr val="ff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Enhanced access to Corporate Japan’s customer base to accelerate market penetration.</a:t>
            </a:r>
            <a:endParaRPr b="0" lang="en-US" sz="1200" strike="noStrike" u="none">
              <a:solidFill>
                <a:srgbClr val="000000"/>
              </a:solidFill>
              <a:effectLst/>
              <a:uFillTx/>
              <a:latin typeface="Frutiger 55 Roman"/>
            </a:endParaRPr>
          </a:p>
          <a:p>
            <a:pPr marL="343080" indent="-343080">
              <a:spcBef>
                <a:spcPts val="300"/>
              </a:spcBef>
              <a:buClr>
                <a:srgbClr val="ff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Improved access to market flows, market intelligence as a competitive advantage.</a:t>
            </a:r>
            <a:endParaRPr b="0" lang="en-US" sz="1200" strike="noStrike" u="none">
              <a:solidFill>
                <a:srgbClr val="000000"/>
              </a:solidFill>
              <a:effectLst/>
              <a:uFillTx/>
              <a:latin typeface="Frutiger 55 Roman"/>
            </a:endParaRPr>
          </a:p>
          <a:p>
            <a:pPr marL="343080" indent="-343080">
              <a:spcBef>
                <a:spcPts val="300"/>
              </a:spcBef>
              <a:buClr>
                <a:srgbClr val="ff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Early successes</a:t>
            </a:r>
            <a:endParaRPr b="0" lang="en-US" sz="1200" strike="noStrike" u="none">
              <a:solidFill>
                <a:srgbClr val="000000"/>
              </a:solidFill>
              <a:effectLst/>
              <a:uFillTx/>
              <a:latin typeface="Frutiger 55 Roman"/>
            </a:endParaRPr>
          </a:p>
        </p:txBody>
      </p:sp>
      <p:sp>
        <p:nvSpPr>
          <p:cNvPr id="183" name="PlaceHolder 3"/>
          <p:cNvSpPr>
            <a:spLocks noGrp="1"/>
          </p:cNvSpPr>
          <p:nvPr>
            <p:ph/>
          </p:nvPr>
        </p:nvSpPr>
        <p:spPr>
          <a:xfrm>
            <a:off x="5654520" y="1066680"/>
            <a:ext cx="3508560" cy="4114800"/>
          </a:xfrm>
          <a:prstGeom prst="rect">
            <a:avLst/>
          </a:prstGeom>
          <a:noFill/>
          <a:ln w="0">
            <a:noFill/>
          </a:ln>
        </p:spPr>
        <p:txBody>
          <a:bodyPr lIns="90000" rIns="90000" tIns="46800" bIns="46800" anchor="t">
            <a:normAutofit lnSpcReduction="9999"/>
          </a:bodyPr>
          <a:p>
            <a:pPr marL="343080" indent="-343080">
              <a:lnSpc>
                <a:spcPct val="9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    </a:t>
            </a:r>
            <a:r>
              <a:rPr b="0" lang="en-US" sz="1400" strike="noStrike" u="sng">
                <a:solidFill>
                  <a:srgbClr val="000000"/>
                </a:solidFill>
                <a:effectLst/>
                <a:uFillTx/>
                <a:latin typeface="Frutiger 55 Roman"/>
              </a:rPr>
              <a:t>Sato</a:t>
            </a:r>
            <a:endParaRPr b="0" lang="en-US" sz="1400" strike="noStrike" u="none">
              <a:solidFill>
                <a:srgbClr val="000000"/>
              </a:solidFill>
              <a:effectLst/>
              <a:uFillTx/>
              <a:latin typeface="Frutiger 55 Roman"/>
            </a:endParaRPr>
          </a:p>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Frutiger 55 Roman"/>
              </a:rPr>
              <a:t>Capabilities</a:t>
            </a:r>
            <a:endParaRPr b="0" lang="en-US" sz="1200" strike="noStrike" u="none">
              <a:solidFill>
                <a:srgbClr val="000000"/>
              </a:solidFill>
              <a:effectLst/>
              <a:uFillTx/>
              <a:latin typeface="Frutiger 55 Roman"/>
            </a:endParaRPr>
          </a:p>
          <a:p>
            <a:pPr marL="343080" indent="-343080">
              <a:lnSpc>
                <a:spcPct val="90000"/>
              </a:lnSpc>
              <a:spcBef>
                <a:spcPts val="300"/>
              </a:spcBef>
              <a:buClr>
                <a:srgbClr val="ff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Long dated, entrenched business relationships across corporate Japan</a:t>
            </a:r>
            <a:endParaRPr b="0" lang="en-US" sz="1200" strike="noStrike" u="none">
              <a:solidFill>
                <a:srgbClr val="000000"/>
              </a:solidFill>
              <a:effectLst/>
              <a:uFillTx/>
              <a:latin typeface="Frutiger 55 Roman"/>
            </a:endParaRPr>
          </a:p>
          <a:p>
            <a:pPr marL="343080" indent="-343080">
              <a:lnSpc>
                <a:spcPct val="90000"/>
              </a:lnSpc>
              <a:spcBef>
                <a:spcPts val="300"/>
              </a:spcBef>
              <a:buClr>
                <a:srgbClr val="ff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Positioned at the crossroads of a wide range of physical commodity flows into/out of Japan</a:t>
            </a:r>
            <a:endParaRPr b="0" lang="en-US" sz="1200" strike="noStrike" u="none">
              <a:solidFill>
                <a:srgbClr val="000000"/>
              </a:solidFill>
              <a:effectLst/>
              <a:uFillTx/>
              <a:latin typeface="Frutiger 55 Roman"/>
            </a:endParaRPr>
          </a:p>
          <a:p>
            <a:pPr marL="343080" indent="-343080">
              <a:lnSpc>
                <a:spcPct val="90000"/>
              </a:lnSpc>
              <a:spcBef>
                <a:spcPts val="300"/>
              </a:spcBef>
              <a:buClr>
                <a:srgbClr val="ff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Superior market intelligence based on relationships, existing physical flow business.                      </a:t>
            </a:r>
            <a:endParaRPr b="0" lang="en-US" sz="1200" strike="noStrike" u="none">
              <a:solidFill>
                <a:srgbClr val="000000"/>
              </a:solidFill>
              <a:effectLst/>
              <a:uFillTx/>
              <a:latin typeface="Frutiger 55 Roman"/>
            </a:endParaRPr>
          </a:p>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Frutiger 55 Roman"/>
              </a:rPr>
              <a:t>Needs</a:t>
            </a:r>
            <a:r>
              <a:rPr b="0" lang="en-US" sz="1200" strike="noStrike" u="none">
                <a:solidFill>
                  <a:srgbClr val="000000"/>
                </a:solidFill>
                <a:effectLst/>
                <a:uFillTx/>
                <a:latin typeface="Frutiger 55 Roman"/>
              </a:rPr>
              <a:t> – </a:t>
            </a:r>
            <a:r>
              <a:rPr b="0" i="1" lang="en-US" sz="1200" strike="noStrike" u="none">
                <a:solidFill>
                  <a:srgbClr val="000000"/>
                </a:solidFill>
                <a:effectLst/>
                <a:uFillTx/>
                <a:latin typeface="Frutiger 55 Roman"/>
              </a:rPr>
              <a:t>To reinvent their business</a:t>
            </a:r>
            <a:endParaRPr b="0" lang="en-US" sz="1200" strike="noStrike" u="none">
              <a:solidFill>
                <a:srgbClr val="000000"/>
              </a:solidFill>
              <a:effectLst/>
              <a:uFillTx/>
              <a:latin typeface="Frutiger 55 Roman"/>
            </a:endParaRPr>
          </a:p>
          <a:p>
            <a:pPr marL="343080" indent="-343080">
              <a:lnSpc>
                <a:spcPct val="90000"/>
              </a:lnSpc>
              <a:spcBef>
                <a:spcPts val="300"/>
              </a:spcBef>
              <a:buClr>
                <a:srgbClr val="ff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Capability to offer “value added” financial + risk management services, in additional to physical/logistical solutions</a:t>
            </a:r>
            <a:endParaRPr b="0" lang="en-US" sz="1200" strike="noStrike" u="none">
              <a:solidFill>
                <a:srgbClr val="000000"/>
              </a:solidFill>
              <a:effectLst/>
              <a:uFillTx/>
              <a:latin typeface="Frutiger 55 Roman"/>
            </a:endParaRPr>
          </a:p>
          <a:p>
            <a:pPr marL="343080" indent="-343080">
              <a:lnSpc>
                <a:spcPct val="90000"/>
              </a:lnSpc>
              <a:spcBef>
                <a:spcPts val="300"/>
              </a:spcBef>
              <a:buClr>
                <a:srgbClr val="ff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To grow their business, against background of stronger capitalized trading companies and e-Commerce disintermediation.</a:t>
            </a:r>
            <a:endParaRPr b="0" lang="en-US" sz="1200" strike="noStrike" u="none">
              <a:solidFill>
                <a:srgbClr val="000000"/>
              </a:solidFill>
              <a:effectLst/>
              <a:uFillTx/>
              <a:latin typeface="Frutiger 55 Roman"/>
            </a:endParaRPr>
          </a:p>
          <a:p>
            <a:pPr marL="343080" indent="-343080">
              <a:lnSpc>
                <a:spcPct val="90000"/>
              </a:lnSpc>
              <a:spcBef>
                <a:spcPts val="300"/>
              </a:spcBef>
              <a:buClr>
                <a:srgbClr val="ff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Cultural transformation, risk management capabilities.</a:t>
            </a:r>
            <a:endParaRPr b="0" lang="en-US" sz="1200" strike="noStrike" u="none">
              <a:solidFill>
                <a:srgbClr val="000000"/>
              </a:solidFill>
              <a:effectLst/>
              <a:uFillTx/>
              <a:latin typeface="Frutiger 55 Roman"/>
            </a:endParaRPr>
          </a:p>
          <a:p>
            <a:pPr marL="343080" indent="-343080">
              <a:lnSpc>
                <a:spcPct val="90000"/>
              </a:lnSpc>
              <a:spcBef>
                <a:spcPts val="300"/>
              </a:spcBef>
              <a:buClr>
                <a:srgbClr val="ff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Liquidity, capital</a:t>
            </a:r>
            <a:endParaRPr b="0" lang="en-US" sz="1200" strike="noStrike" u="none">
              <a:solidFill>
                <a:srgbClr val="000000"/>
              </a:solidFill>
              <a:effectLst/>
              <a:uFillTx/>
              <a:latin typeface="Frutiger 55 Roman"/>
            </a:endParaRPr>
          </a:p>
          <a:p>
            <a:pPr marL="343080" indent="-343080">
              <a:lnSpc>
                <a:spcPct val="90000"/>
              </a:lnSpc>
              <a:spcBef>
                <a:spcPts val="300"/>
              </a:spcBef>
              <a:buClr>
                <a:srgbClr val="ff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Demonstrate to equity+debt investors the success of their rehabilitation plan.</a:t>
            </a:r>
            <a:endParaRPr b="0" lang="en-US" sz="1200" strike="noStrike" u="none">
              <a:solidFill>
                <a:srgbClr val="000000"/>
              </a:solidFill>
              <a:effectLst/>
              <a:uFillTx/>
              <a:latin typeface="Frutiger 55 Roman"/>
            </a:endParaRPr>
          </a:p>
          <a:p>
            <a:pPr marL="343080" indent="0">
              <a:lnSpc>
                <a:spcPct val="9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p:txBody>
      </p:sp>
      <p:sp>
        <p:nvSpPr>
          <p:cNvPr id="184" name=""/>
          <p:cNvSpPr/>
          <p:nvPr/>
        </p:nvSpPr>
        <p:spPr>
          <a:xfrm>
            <a:off x="2590920" y="5791320"/>
            <a:ext cx="5943600" cy="685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Enron needs an accelerator to access opportunities in Japan. </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Sato needs a new business model. </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Complimentary needs and capabilities.</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5" name="PlaceHolder 1"/>
          <p:cNvSpPr>
            <a:spLocks noGrp="1"/>
          </p:cNvSpPr>
          <p:nvPr>
            <p:ph type="title"/>
          </p:nvPr>
        </p:nvSpPr>
        <p:spPr>
          <a:xfrm>
            <a:off x="1981080" y="151920"/>
            <a:ext cx="71820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cc"/>
                </a:solidFill>
                <a:effectLst/>
                <a:uFillTx/>
                <a:latin typeface="Frutiger 55 Roman"/>
              </a:rPr>
              <a:t>Alternative Entry Models</a:t>
            </a:r>
            <a:endParaRPr b="0" lang="en-US" sz="2800" strike="noStrike" u="none">
              <a:solidFill>
                <a:srgbClr val="3333cc"/>
              </a:solidFill>
              <a:effectLst/>
              <a:uFillTx/>
              <a:latin typeface="Frutiger 55 Roman"/>
            </a:endParaRPr>
          </a:p>
        </p:txBody>
      </p:sp>
      <p:sp>
        <p:nvSpPr>
          <p:cNvPr id="186" name=""/>
          <p:cNvSpPr/>
          <p:nvPr/>
        </p:nvSpPr>
        <p:spPr>
          <a:xfrm>
            <a:off x="6813720" y="1143000"/>
            <a:ext cx="2558880" cy="449568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pPr marL="228600" indent="-228600"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Frutiger 55 Roman"/>
              </a:rPr>
              <a:t>Alliance of Selected “Front Office” Origination Businesses</a:t>
            </a:r>
            <a:endParaRPr b="0" lang="en-US" sz="1200" strike="noStrike" u="none">
              <a:solidFill>
                <a:srgbClr val="000000"/>
              </a:solidFill>
              <a:effectLst/>
              <a:uFillTx/>
              <a:latin typeface="Times New Roman"/>
            </a:endParaRPr>
          </a:p>
          <a:p>
            <a:pPr marL="228600" indent="-228600"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lnSpc>
                <a:spcPct val="100000"/>
              </a:lnSpc>
              <a:spcBef>
                <a:spcPts val="249"/>
              </a:spcBef>
              <a:buClr>
                <a:srgbClr val="ff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All existing “flow” revenues (physical, logistical in case of Sato) remain with the relevant party.</a:t>
            </a:r>
            <a:endParaRPr b="0" lang="en-US" sz="1000" strike="noStrike" u="none">
              <a:solidFill>
                <a:srgbClr val="000000"/>
              </a:solidFill>
              <a:effectLst/>
              <a:uFillTx/>
              <a:latin typeface="Times New Roman"/>
            </a:endParaRPr>
          </a:p>
          <a:p>
            <a:pPr marL="228600" indent="-228600">
              <a:lnSpc>
                <a:spcPct val="100000"/>
              </a:lnSpc>
              <a:spcBef>
                <a:spcPts val="249"/>
              </a:spcBef>
              <a:buClr>
                <a:srgbClr val="ff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Leverage existing staff, resources, through secondment.</a:t>
            </a:r>
            <a:endParaRPr b="0" lang="en-US" sz="1000" strike="noStrike" u="none">
              <a:solidFill>
                <a:srgbClr val="000000"/>
              </a:solidFill>
              <a:effectLst/>
              <a:uFillTx/>
              <a:latin typeface="Times New Roman"/>
            </a:endParaRPr>
          </a:p>
          <a:p>
            <a:pPr marL="228600" indent="-228600">
              <a:lnSpc>
                <a:spcPct val="100000"/>
              </a:lnSpc>
              <a:spcBef>
                <a:spcPts val="249"/>
              </a:spcBef>
              <a:buClr>
                <a:srgbClr val="ff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Sato’s existing contracts + risk positions (equity investments existing supply businesses, long/short positions etc remain </a:t>
            </a:r>
            <a:r>
              <a:rPr b="0" lang="en-US" sz="1000" strike="noStrike" u="sng">
                <a:solidFill>
                  <a:srgbClr val="000000"/>
                </a:solidFill>
                <a:effectLst/>
                <a:uFillTx/>
                <a:latin typeface="Frutiger 55 Roman"/>
              </a:rPr>
              <a:t>outside</a:t>
            </a:r>
            <a:r>
              <a:rPr b="0" lang="en-US" sz="1000" strike="noStrike" u="none">
                <a:solidFill>
                  <a:srgbClr val="000000"/>
                </a:solidFill>
                <a:effectLst/>
                <a:uFillTx/>
                <a:latin typeface="Frutiger 55 Roman"/>
              </a:rPr>
              <a:t> the Alliance.</a:t>
            </a:r>
            <a:endParaRPr b="0" lang="en-US" sz="1000" strike="noStrike" u="none">
              <a:solidFill>
                <a:srgbClr val="000000"/>
              </a:solidFill>
              <a:effectLst/>
              <a:uFillTx/>
              <a:latin typeface="Times New Roman"/>
            </a:endParaRPr>
          </a:p>
          <a:p>
            <a:pPr marL="228600" indent="-228600">
              <a:lnSpc>
                <a:spcPct val="100000"/>
              </a:lnSpc>
              <a:spcBef>
                <a:spcPts val="249"/>
              </a:spcBef>
              <a:buClr>
                <a:srgbClr val="ff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Enron gains desired positions through extensive local/regional network</a:t>
            </a:r>
            <a:endParaRPr b="0" lang="en-US" sz="1000" strike="noStrike" u="none">
              <a:solidFill>
                <a:srgbClr val="000000"/>
              </a:solidFill>
              <a:effectLst/>
              <a:uFillTx/>
              <a:latin typeface="Times New Roman"/>
            </a:endParaRPr>
          </a:p>
          <a:p>
            <a:pPr marL="228600" indent="-228600">
              <a:lnSpc>
                <a:spcPct val="100000"/>
              </a:lnSpc>
              <a:spcBef>
                <a:spcPts val="249"/>
              </a:spcBef>
              <a:buClr>
                <a:srgbClr val="ff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Work a pipeline of hundreds of deals</a:t>
            </a:r>
            <a:endParaRPr b="0" lang="en-US" sz="1000" strike="noStrike" u="none">
              <a:solidFill>
                <a:srgbClr val="000000"/>
              </a:solidFill>
              <a:effectLst/>
              <a:uFillTx/>
              <a:latin typeface="Times New Roman"/>
            </a:endParaRPr>
          </a:p>
          <a:p>
            <a:pPr marL="228600" indent="-228600">
              <a:lnSpc>
                <a:spcPct val="100000"/>
              </a:lnSpc>
              <a:spcBef>
                <a:spcPts val="249"/>
              </a:spcBef>
              <a:buClr>
                <a:srgbClr val="ff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Front end SG&amp;A effectively covered by “pass through” of existing revenues to originating party.</a:t>
            </a:r>
            <a:endParaRPr b="0" lang="en-US" sz="1000" strike="noStrike" u="none">
              <a:solidFill>
                <a:srgbClr val="000000"/>
              </a:solidFill>
              <a:effectLst/>
              <a:uFillTx/>
              <a:latin typeface="Times New Roman"/>
            </a:endParaRPr>
          </a:p>
          <a:p>
            <a:pPr marL="228600" indent="-228600">
              <a:lnSpc>
                <a:spcPct val="100000"/>
              </a:lnSpc>
              <a:spcBef>
                <a:spcPts val="249"/>
              </a:spcBef>
              <a:buClr>
                <a:srgbClr val="ff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No inheriting of partners pre existing risk positions, assets, contractual rights &amp; obligations. Limited disclosure.</a:t>
            </a:r>
            <a:endParaRPr b="0" lang="en-US" sz="1000" strike="noStrike" u="none">
              <a:solidFill>
                <a:srgbClr val="000000"/>
              </a:solidFill>
              <a:effectLst/>
              <a:uFillTx/>
              <a:latin typeface="Times New Roman"/>
            </a:endParaRPr>
          </a:p>
          <a:p>
            <a:pPr marL="228600" indent="-228600">
              <a:lnSpc>
                <a:spcPct val="100000"/>
              </a:lnSpc>
              <a:spcBef>
                <a:spcPts val="249"/>
              </a:spcBef>
              <a:buClr>
                <a:srgbClr val="ff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Minimal front end capital</a:t>
            </a:r>
            <a:endParaRPr b="0" lang="en-US" sz="1000" strike="noStrike" u="none">
              <a:solidFill>
                <a:srgbClr val="000000"/>
              </a:solidFill>
              <a:effectLst/>
              <a:uFillTx/>
              <a:latin typeface="Times New Roman"/>
            </a:endParaRPr>
          </a:p>
          <a:p>
            <a:pPr marL="228600" indent="-228600">
              <a:lnSpc>
                <a:spcPct val="100000"/>
              </a:lnSpc>
              <a:spcBef>
                <a:spcPts val="249"/>
              </a:spcBef>
              <a:buClr>
                <a:srgbClr val="ff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A means to get local and to exit</a:t>
            </a:r>
            <a:endParaRPr b="0" lang="en-US" sz="1000" strike="noStrike" u="none">
              <a:solidFill>
                <a:srgbClr val="000000"/>
              </a:solidFill>
              <a:effectLst/>
              <a:uFillTx/>
              <a:latin typeface="Times New Roman"/>
            </a:endParaRPr>
          </a:p>
        </p:txBody>
      </p:sp>
      <p:sp>
        <p:nvSpPr>
          <p:cNvPr id="187" name=""/>
          <p:cNvSpPr/>
          <p:nvPr/>
        </p:nvSpPr>
        <p:spPr>
          <a:xfrm>
            <a:off x="1898640" y="5791320"/>
            <a:ext cx="7473960" cy="685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Origination alliance is due diligence and disclosure light, fast to market, involves low/no front end </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capital outlay, and leverages the complimentary capabilities and needs of Enron and Sato.</a:t>
            </a:r>
            <a:endParaRPr b="0" lang="en-US" sz="1200" strike="noStrike" u="none">
              <a:solidFill>
                <a:srgbClr val="000000"/>
              </a:solidFill>
              <a:effectLst/>
              <a:uFillTx/>
              <a:latin typeface="Times New Roman"/>
            </a:endParaRPr>
          </a:p>
        </p:txBody>
      </p:sp>
      <p:grpSp>
        <p:nvGrpSpPr>
          <p:cNvPr id="188" name=""/>
          <p:cNvGrpSpPr/>
          <p:nvPr/>
        </p:nvGrpSpPr>
        <p:grpSpPr>
          <a:xfrm>
            <a:off x="2053440" y="1062360"/>
            <a:ext cx="2428920" cy="2370600"/>
            <a:chOff x="2053440" y="1062360"/>
            <a:chExt cx="2428920" cy="2370600"/>
          </a:xfrm>
        </p:grpSpPr>
        <p:sp>
          <p:nvSpPr>
            <p:cNvPr id="189" name=""/>
            <p:cNvSpPr/>
            <p:nvPr/>
          </p:nvSpPr>
          <p:spPr>
            <a:xfrm rot="2700000">
              <a:off x="3124080" y="685440"/>
              <a:ext cx="228600" cy="3124080"/>
            </a:xfrm>
            <a:prstGeom prst="rect">
              <a:avLst/>
            </a:prstGeom>
            <a:solidFill>
              <a:srgbClr val="ff3300">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0" name=""/>
            <p:cNvSpPr/>
            <p:nvPr/>
          </p:nvSpPr>
          <p:spPr>
            <a:xfrm rot="18900000">
              <a:off x="3182760" y="685440"/>
              <a:ext cx="228240" cy="3124080"/>
            </a:xfrm>
            <a:prstGeom prst="rect">
              <a:avLst/>
            </a:prstGeom>
            <a:solidFill>
              <a:srgbClr val="ff3300">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191" name="PlaceHolder 2"/>
          <p:cNvSpPr>
            <a:spLocks noGrp="1"/>
          </p:cNvSpPr>
          <p:nvPr>
            <p:ph/>
          </p:nvPr>
        </p:nvSpPr>
        <p:spPr>
          <a:xfrm>
            <a:off x="1905120" y="1143000"/>
            <a:ext cx="2666880" cy="2209680"/>
          </a:xfrm>
          <a:prstGeom prst="rect">
            <a:avLst/>
          </a:prstGeom>
          <a:noFill/>
          <a:ln w="9360">
            <a:solidFill>
              <a:srgbClr val="000000"/>
            </a:solidFill>
            <a:miter/>
          </a:ln>
        </p:spPr>
        <p:txBody>
          <a:bodyPr lIns="90000" rIns="90000" tIns="46800" bIns="46800" anchor="t">
            <a:normAutofit/>
          </a:bodyPr>
          <a:p>
            <a:pPr marL="228600" indent="-228600" algn="ctr">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Frutiger 55 Roman"/>
              </a:rPr>
              <a:t>Buy a Sato Business Line</a:t>
            </a:r>
            <a:endParaRPr b="0" lang="en-US" sz="1200" strike="noStrike" u="none">
              <a:solidFill>
                <a:srgbClr val="000000"/>
              </a:solidFill>
              <a:effectLst/>
              <a:uFillTx/>
              <a:latin typeface="Frutiger 55 Roman"/>
            </a:endParaRPr>
          </a:p>
          <a:p>
            <a:pPr marL="228600" indent="-228600" algn="ctr">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marL="228600" indent="-228600">
              <a:spcBef>
                <a:spcPts val="249"/>
              </a:spcBef>
              <a:buClr>
                <a:srgbClr val="ff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Complex earnings valuation and multiple issues.</a:t>
            </a:r>
            <a:endParaRPr b="0" lang="en-US" sz="1000" strike="noStrike" u="none">
              <a:solidFill>
                <a:srgbClr val="000000"/>
              </a:solidFill>
              <a:effectLst/>
              <a:uFillTx/>
              <a:latin typeface="Frutiger 55 Roman"/>
            </a:endParaRPr>
          </a:p>
          <a:p>
            <a:pPr marL="228600" indent="-228600">
              <a:spcBef>
                <a:spcPts val="249"/>
              </a:spcBef>
              <a:buClr>
                <a:srgbClr val="ff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Asset &amp; contract valuation, due diligence, challenges, etc.</a:t>
            </a:r>
            <a:endParaRPr b="0" lang="en-US" sz="1000" strike="noStrike" u="none">
              <a:solidFill>
                <a:srgbClr val="000000"/>
              </a:solidFill>
              <a:effectLst/>
              <a:uFillTx/>
              <a:latin typeface="Frutiger 55 Roman"/>
            </a:endParaRPr>
          </a:p>
          <a:p>
            <a:pPr marL="228600" indent="-228600">
              <a:spcBef>
                <a:spcPts val="249"/>
              </a:spcBef>
              <a:buClr>
                <a:srgbClr val="ff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Disclosure </a:t>
            </a:r>
            <a:endParaRPr b="0" lang="en-US" sz="1000" strike="noStrike" u="none">
              <a:solidFill>
                <a:srgbClr val="000000"/>
              </a:solidFill>
              <a:effectLst/>
              <a:uFillTx/>
              <a:latin typeface="Frutiger 55 Roman"/>
            </a:endParaRPr>
          </a:p>
          <a:p>
            <a:pPr marL="228600" indent="-228600">
              <a:spcBef>
                <a:spcPts val="249"/>
              </a:spcBef>
              <a:buClr>
                <a:srgbClr val="ff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High front end entry/capital cost.</a:t>
            </a:r>
            <a:endParaRPr b="0" lang="en-US" sz="1000" strike="noStrike" u="none">
              <a:solidFill>
                <a:srgbClr val="000000"/>
              </a:solidFill>
              <a:effectLst/>
              <a:uFillTx/>
              <a:latin typeface="Frutiger 55 Roman"/>
            </a:endParaRPr>
          </a:p>
          <a:p>
            <a:pPr marL="228600" indent="-228600">
              <a:spcBef>
                <a:spcPts val="249"/>
              </a:spcBef>
              <a:buClr>
                <a:srgbClr val="ff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Integration of staff.</a:t>
            </a:r>
            <a:endParaRPr b="0" lang="en-US" sz="1000" strike="noStrike" u="none">
              <a:solidFill>
                <a:srgbClr val="000000"/>
              </a:solidFill>
              <a:effectLst/>
              <a:uFillTx/>
              <a:latin typeface="Frutiger 55 Roman"/>
            </a:endParaRPr>
          </a:p>
          <a:p>
            <a:pPr marL="228600" indent="-228600">
              <a:spcBef>
                <a:spcPts val="249"/>
              </a:spcBef>
              <a:buClr>
                <a:srgbClr val="ff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Limited flexibility to refine, fine tune, exit.</a:t>
            </a:r>
            <a:endParaRPr b="0" lang="en-US" sz="1000" strike="noStrike" u="none">
              <a:solidFill>
                <a:srgbClr val="000000"/>
              </a:solidFill>
              <a:effectLst/>
              <a:uFillTx/>
              <a:latin typeface="Frutiger 55 Roman"/>
            </a:endParaRPr>
          </a:p>
        </p:txBody>
      </p:sp>
      <p:grpSp>
        <p:nvGrpSpPr>
          <p:cNvPr id="192" name=""/>
          <p:cNvGrpSpPr/>
          <p:nvPr/>
        </p:nvGrpSpPr>
        <p:grpSpPr>
          <a:xfrm>
            <a:off x="2053440" y="3348360"/>
            <a:ext cx="2428920" cy="2370600"/>
            <a:chOff x="2053440" y="3348360"/>
            <a:chExt cx="2428920" cy="2370600"/>
          </a:xfrm>
        </p:grpSpPr>
        <p:sp>
          <p:nvSpPr>
            <p:cNvPr id="193" name=""/>
            <p:cNvSpPr/>
            <p:nvPr/>
          </p:nvSpPr>
          <p:spPr>
            <a:xfrm rot="2700000">
              <a:off x="3124080" y="2971440"/>
              <a:ext cx="228600" cy="3124080"/>
            </a:xfrm>
            <a:prstGeom prst="rect">
              <a:avLst/>
            </a:prstGeom>
            <a:solidFill>
              <a:srgbClr val="ff3300">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4" name=""/>
            <p:cNvSpPr/>
            <p:nvPr/>
          </p:nvSpPr>
          <p:spPr>
            <a:xfrm rot="18900000">
              <a:off x="3182760" y="2971440"/>
              <a:ext cx="228240" cy="3124080"/>
            </a:xfrm>
            <a:prstGeom prst="rect">
              <a:avLst/>
            </a:prstGeom>
            <a:solidFill>
              <a:srgbClr val="ff3300">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195" name=""/>
          <p:cNvSpPr/>
          <p:nvPr/>
        </p:nvSpPr>
        <p:spPr>
          <a:xfrm>
            <a:off x="1905120" y="3429000"/>
            <a:ext cx="2666880" cy="220968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pPr marL="228600" indent="-228600"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Frutiger 55 Roman"/>
              </a:rPr>
              <a:t>Buy Sato’s People</a:t>
            </a:r>
            <a:endParaRPr b="0" lang="en-US" sz="1200" strike="noStrike" u="none">
              <a:solidFill>
                <a:srgbClr val="000000"/>
              </a:solidFill>
              <a:effectLst/>
              <a:uFillTx/>
              <a:latin typeface="Times New Roman"/>
            </a:endParaRPr>
          </a:p>
          <a:p>
            <a:pPr marL="228600" indent="-228600"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8600" indent="-228600">
              <a:lnSpc>
                <a:spcPct val="100000"/>
              </a:lnSpc>
              <a:spcBef>
                <a:spcPts val="249"/>
              </a:spcBef>
              <a:buClr>
                <a:srgbClr val="ff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High front end SG&amp;A. No front end revenue flows. (20/80 rule)</a:t>
            </a:r>
            <a:endParaRPr b="0" lang="en-US" sz="1000" strike="noStrike" u="none">
              <a:solidFill>
                <a:srgbClr val="000000"/>
              </a:solidFill>
              <a:effectLst/>
              <a:uFillTx/>
              <a:latin typeface="Times New Roman"/>
            </a:endParaRPr>
          </a:p>
          <a:p>
            <a:pPr marL="228600" indent="-228600">
              <a:lnSpc>
                <a:spcPct val="100000"/>
              </a:lnSpc>
              <a:spcBef>
                <a:spcPts val="249"/>
              </a:spcBef>
              <a:buClr>
                <a:srgbClr val="ff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How do we get their best?</a:t>
            </a:r>
            <a:endParaRPr b="0" lang="en-US" sz="1000" strike="noStrike" u="none">
              <a:solidFill>
                <a:srgbClr val="000000"/>
              </a:solidFill>
              <a:effectLst/>
              <a:uFillTx/>
              <a:latin typeface="Times New Roman"/>
            </a:endParaRPr>
          </a:p>
          <a:p>
            <a:pPr marL="228600" indent="-228600">
              <a:lnSpc>
                <a:spcPct val="100000"/>
              </a:lnSpc>
              <a:spcBef>
                <a:spcPts val="249"/>
              </a:spcBef>
              <a:buClr>
                <a:srgbClr val="ff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Integration, training, control, challenges</a:t>
            </a:r>
            <a:endParaRPr b="0" lang="en-US" sz="1000" strike="noStrike" u="none">
              <a:solidFill>
                <a:srgbClr val="000000"/>
              </a:solidFill>
              <a:effectLst/>
              <a:uFillTx/>
              <a:latin typeface="Times New Roman"/>
            </a:endParaRPr>
          </a:p>
          <a:p>
            <a:pPr marL="228600" indent="-228600">
              <a:lnSpc>
                <a:spcPct val="100000"/>
              </a:lnSpc>
              <a:spcBef>
                <a:spcPts val="249"/>
              </a:spcBef>
              <a:buClr>
                <a:srgbClr val="ff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Sato’s resistance to letting go &amp; “Cannibalizing” their existing business-creation of internal earnings “gap”, loss of momentum</a:t>
            </a:r>
            <a:endParaRPr b="0" lang="en-US" sz="1000" strike="noStrike" u="none">
              <a:solidFill>
                <a:srgbClr val="000000"/>
              </a:solidFill>
              <a:effectLst/>
              <a:uFillTx/>
              <a:latin typeface="Times New Roman"/>
            </a:endParaRPr>
          </a:p>
          <a:p>
            <a:pPr marL="228600" indent="-228600">
              <a:lnSpc>
                <a:spcPct val="100000"/>
              </a:lnSpc>
              <a:spcBef>
                <a:spcPts val="249"/>
              </a:spcBef>
              <a:buClr>
                <a:srgbClr val="ff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Incentives to perform?  … TIME.</a:t>
            </a:r>
            <a:endParaRPr b="0" lang="en-US" sz="1000" strike="noStrike" u="none">
              <a:solidFill>
                <a:srgbClr val="000000"/>
              </a:solidFill>
              <a:effectLst/>
              <a:uFillTx/>
              <a:latin typeface="Times New Roman"/>
            </a:endParaRPr>
          </a:p>
        </p:txBody>
      </p:sp>
      <p:sp>
        <p:nvSpPr>
          <p:cNvPr id="196" name=""/>
          <p:cNvSpPr/>
          <p:nvPr/>
        </p:nvSpPr>
        <p:spPr>
          <a:xfrm>
            <a:off x="4876920" y="2666880"/>
            <a:ext cx="1676160" cy="1371600"/>
          </a:xfrm>
          <a:custGeom>
            <a:avLst/>
            <a:gdLst>
              <a:gd name="textAreaLeft" fmla="*/ 261720 w 1676160"/>
              <a:gd name="textAreaRight" fmla="*/ 1419840 w 1676160"/>
              <a:gd name="textAreaTop" fmla="*/ 361800 h 1371600"/>
              <a:gd name="textAreaBottom" fmla="*/ 1009800 h 1371600"/>
            </a:gdLst>
            <a:ahLst/>
            <a:cxnLst/>
            <a:rect l="textAreaLeft" t="textAreaTop" r="textAreaRight" b="textAreaBottom"/>
            <a:pathLst>
              <a:path w="21600" h="21600">
                <a:moveTo>
                  <a:pt x="3375" y="5700"/>
                </a:moveTo>
                <a:lnTo>
                  <a:pt x="14605" y="5700"/>
                </a:lnTo>
                <a:lnTo>
                  <a:pt x="14605" y="0"/>
                </a:lnTo>
                <a:lnTo>
                  <a:pt x="21600" y="10800"/>
                </a:lnTo>
                <a:lnTo>
                  <a:pt x="14605" y="21600"/>
                </a:lnTo>
                <a:lnTo>
                  <a:pt x="14605" y="15900"/>
                </a:lnTo>
                <a:lnTo>
                  <a:pt x="3375" y="15900"/>
                </a:lnTo>
                <a:close/>
              </a:path>
              <a:path w="21600" h="21600">
                <a:moveTo>
                  <a:pt x="0" y="5700"/>
                </a:moveTo>
                <a:lnTo>
                  <a:pt x="675" y="5700"/>
                </a:lnTo>
                <a:lnTo>
                  <a:pt x="675" y="15900"/>
                </a:lnTo>
                <a:lnTo>
                  <a:pt x="0" y="15900"/>
                </a:lnTo>
                <a:close/>
              </a:path>
              <a:path w="21600" h="21600">
                <a:moveTo>
                  <a:pt x="1350" y="5700"/>
                </a:moveTo>
                <a:lnTo>
                  <a:pt x="2700" y="5700"/>
                </a:lnTo>
                <a:lnTo>
                  <a:pt x="2700" y="15900"/>
                </a:lnTo>
                <a:lnTo>
                  <a:pt x="1350" y="15900"/>
                </a:lnTo>
                <a:close/>
              </a:path>
            </a:pathLst>
          </a:custGeom>
          <a:solidFill>
            <a:srgbClr val="cc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7" name="PlaceHolder 1"/>
          <p:cNvSpPr>
            <a:spLocks noGrp="1"/>
          </p:cNvSpPr>
          <p:nvPr>
            <p:ph type="title"/>
          </p:nvPr>
        </p:nvSpPr>
        <p:spPr>
          <a:xfrm>
            <a:off x="1981080" y="380520"/>
            <a:ext cx="71820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Origination Alliance Structure for Asia</a:t>
            </a:r>
            <a:endParaRPr b="0" lang="en-US" sz="2400" strike="noStrike" u="none">
              <a:solidFill>
                <a:srgbClr val="3333cc"/>
              </a:solidFill>
              <a:effectLst/>
              <a:uFillTx/>
              <a:latin typeface="Frutiger 55 Roman"/>
            </a:endParaRPr>
          </a:p>
        </p:txBody>
      </p:sp>
      <p:sp>
        <p:nvSpPr>
          <p:cNvPr id="198" name=""/>
          <p:cNvSpPr/>
          <p:nvPr/>
        </p:nvSpPr>
        <p:spPr>
          <a:xfrm>
            <a:off x="4705200" y="2435400"/>
            <a:ext cx="1981440" cy="6127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Enron/Sato SPV</a:t>
            </a:r>
            <a:endParaRPr b="0" lang="en-US" sz="1400" strike="noStrike" u="none">
              <a:solidFill>
                <a:srgbClr val="000000"/>
              </a:solidFill>
              <a:effectLst/>
              <a:uFillTx/>
              <a:latin typeface="Times New Roman"/>
            </a:endParaRPr>
          </a:p>
        </p:txBody>
      </p:sp>
      <p:sp>
        <p:nvSpPr>
          <p:cNvPr id="199" name=""/>
          <p:cNvSpPr/>
          <p:nvPr/>
        </p:nvSpPr>
        <p:spPr>
          <a:xfrm>
            <a:off x="1816200" y="3886200"/>
            <a:ext cx="1320840" cy="5364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Enron Asia</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(Trading)</a:t>
            </a:r>
            <a:endParaRPr b="0" lang="en-US" sz="1200" strike="noStrike" u="none">
              <a:solidFill>
                <a:srgbClr val="000000"/>
              </a:solidFill>
              <a:effectLst/>
              <a:uFillTx/>
              <a:latin typeface="Times New Roman"/>
            </a:endParaRPr>
          </a:p>
        </p:txBody>
      </p:sp>
      <p:sp>
        <p:nvSpPr>
          <p:cNvPr id="200" name=""/>
          <p:cNvSpPr/>
          <p:nvPr/>
        </p:nvSpPr>
        <p:spPr>
          <a:xfrm>
            <a:off x="2228760" y="2590920"/>
            <a:ext cx="2476440" cy="1295280"/>
          </a:xfrm>
          <a:custGeom>
            <a:avLst/>
            <a:gdLst/>
            <a:ahLst/>
            <a:rect l="l" t="t" r="r" b="b"/>
            <a:pathLst>
              <a:path w="1008" h="816">
                <a:moveTo>
                  <a:pt x="0" y="816"/>
                </a:moveTo>
                <a:lnTo>
                  <a:pt x="0" y="0"/>
                </a:lnTo>
                <a:lnTo>
                  <a:pt x="1008" y="0"/>
                </a:lnTo>
              </a:path>
            </a:pathLst>
          </a:custGeom>
          <a:noFill/>
          <a:ln w="9360">
            <a:solidFill>
              <a:srgbClr val="000000"/>
            </a:solidFill>
            <a:round/>
            <a:tailEnd len="med" type="triangle" w="me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201" name=""/>
          <p:cNvSpPr/>
          <p:nvPr/>
        </p:nvSpPr>
        <p:spPr>
          <a:xfrm>
            <a:off x="2724120" y="2743200"/>
            <a:ext cx="1981080" cy="1143000"/>
          </a:xfrm>
          <a:custGeom>
            <a:avLst/>
            <a:gdLst/>
            <a:ahLst/>
            <a:rect l="l" t="t" r="r" b="b"/>
            <a:pathLst>
              <a:path w="528" h="624">
                <a:moveTo>
                  <a:pt x="528" y="0"/>
                </a:moveTo>
                <a:lnTo>
                  <a:pt x="0" y="0"/>
                </a:lnTo>
                <a:lnTo>
                  <a:pt x="0" y="624"/>
                </a:lnTo>
              </a:path>
            </a:pathLst>
          </a:custGeom>
          <a:noFill/>
          <a:ln w="9360">
            <a:solidFill>
              <a:srgbClr val="000000"/>
            </a:solidFill>
            <a:round/>
            <a:tailEnd len="med" type="triangle" w="me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202" name=""/>
          <p:cNvSpPr/>
          <p:nvPr/>
        </p:nvSpPr>
        <p:spPr>
          <a:xfrm>
            <a:off x="2738520" y="2743200"/>
            <a:ext cx="644400" cy="231480"/>
          </a:xfrm>
          <a:prstGeom prst="rect">
            <a:avLst/>
          </a:prstGeom>
          <a:noFill/>
          <a:ln w="0">
            <a:noFill/>
          </a:ln>
        </p:spPr>
        <p:style>
          <a:lnRef idx="0"/>
          <a:fillRef idx="0"/>
          <a:effectRef idx="0"/>
          <a:fontRef idx="minor"/>
        </p:style>
        <p:txBody>
          <a:bodyPr wrap="none" lIns="90000" rIns="90000" tIns="46800" bIns="4680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Positions</a:t>
            </a:r>
            <a:endParaRPr b="0" lang="en-US" sz="900" strike="noStrike" u="none">
              <a:solidFill>
                <a:srgbClr val="000000"/>
              </a:solidFill>
              <a:effectLst/>
              <a:uFillTx/>
              <a:latin typeface="Times New Roman"/>
            </a:endParaRPr>
          </a:p>
        </p:txBody>
      </p:sp>
      <p:sp>
        <p:nvSpPr>
          <p:cNvPr id="203" name=""/>
          <p:cNvSpPr/>
          <p:nvPr/>
        </p:nvSpPr>
        <p:spPr>
          <a:xfrm>
            <a:off x="1519920" y="2590920"/>
            <a:ext cx="790560" cy="369000"/>
          </a:xfrm>
          <a:prstGeom prst="rect">
            <a:avLst/>
          </a:prstGeom>
          <a:noFill/>
          <a:ln w="0">
            <a:noFill/>
          </a:ln>
        </p:spPr>
        <p:style>
          <a:lnRef idx="0"/>
          <a:fillRef idx="0"/>
          <a:effectRef idx="0"/>
          <a:fontRef idx="minor"/>
        </p:style>
        <p:txBody>
          <a:bodyPr wrap="none" lIns="90000" rIns="90000" tIns="46800" bIns="4680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Pricing/ </a:t>
            </a:r>
            <a:endParaRPr b="0" lang="en-US" sz="9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Agency Fee</a:t>
            </a:r>
            <a:endParaRPr b="0" lang="en-US" sz="900" strike="noStrike" u="none">
              <a:solidFill>
                <a:srgbClr val="000000"/>
              </a:solidFill>
              <a:effectLst/>
              <a:uFillTx/>
              <a:latin typeface="Times New Roman"/>
            </a:endParaRPr>
          </a:p>
        </p:txBody>
      </p:sp>
      <p:sp>
        <p:nvSpPr>
          <p:cNvPr id="204" name=""/>
          <p:cNvSpPr/>
          <p:nvPr/>
        </p:nvSpPr>
        <p:spPr>
          <a:xfrm>
            <a:off x="3301920" y="3886200"/>
            <a:ext cx="1320840" cy="5364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Enron Asia</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(Marketing)</a:t>
            </a:r>
            <a:endParaRPr b="0" lang="en-US" sz="1200" strike="noStrike" u="none">
              <a:solidFill>
                <a:srgbClr val="000000"/>
              </a:solidFill>
              <a:effectLst/>
              <a:uFillTx/>
              <a:latin typeface="Times New Roman"/>
            </a:endParaRPr>
          </a:p>
        </p:txBody>
      </p:sp>
      <p:sp>
        <p:nvSpPr>
          <p:cNvPr id="205" name=""/>
          <p:cNvSpPr/>
          <p:nvPr/>
        </p:nvSpPr>
        <p:spPr>
          <a:xfrm>
            <a:off x="3962520" y="2895480"/>
            <a:ext cx="742680" cy="990720"/>
          </a:xfrm>
          <a:custGeom>
            <a:avLst/>
            <a:gdLst/>
            <a:ahLst/>
            <a:rect l="l" t="t" r="r" b="b"/>
            <a:pathLst>
              <a:path w="432" h="624">
                <a:moveTo>
                  <a:pt x="0" y="624"/>
                </a:moveTo>
                <a:lnTo>
                  <a:pt x="0" y="0"/>
                </a:lnTo>
                <a:lnTo>
                  <a:pt x="432" y="0"/>
                </a:lnTo>
              </a:path>
            </a:pathLst>
          </a:custGeom>
          <a:noFill/>
          <a:ln w="9360">
            <a:solidFill>
              <a:srgbClr val="000000"/>
            </a:solidFill>
            <a:round/>
            <a:tailEnd len="med" type="triangle" w="me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206" name=""/>
          <p:cNvSpPr/>
          <p:nvPr/>
        </p:nvSpPr>
        <p:spPr>
          <a:xfrm>
            <a:off x="7443720" y="3048120"/>
            <a:ext cx="727200" cy="369000"/>
          </a:xfrm>
          <a:prstGeom prst="rect">
            <a:avLst/>
          </a:prstGeom>
          <a:noFill/>
          <a:ln w="0">
            <a:noFill/>
          </a:ln>
        </p:spPr>
        <p:style>
          <a:lnRef idx="0"/>
          <a:fillRef idx="0"/>
          <a:effectRef idx="0"/>
          <a:fontRef idx="minor"/>
        </p:style>
        <p:txBody>
          <a:bodyPr wrap="none" lIns="90000" rIns="90000" tIns="46800" bIns="4680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Seconded </a:t>
            </a:r>
            <a:endParaRPr b="0" lang="en-US" sz="9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Resources</a:t>
            </a:r>
            <a:endParaRPr b="0" lang="en-US" sz="900" strike="noStrike" u="none">
              <a:solidFill>
                <a:srgbClr val="000000"/>
              </a:solidFill>
              <a:effectLst/>
              <a:uFillTx/>
              <a:latin typeface="Times New Roman"/>
            </a:endParaRPr>
          </a:p>
        </p:txBody>
      </p:sp>
      <p:sp>
        <p:nvSpPr>
          <p:cNvPr id="207" name=""/>
          <p:cNvSpPr/>
          <p:nvPr/>
        </p:nvSpPr>
        <p:spPr>
          <a:xfrm>
            <a:off x="2146320" y="4495680"/>
            <a:ext cx="660240" cy="457200"/>
          </a:xfrm>
          <a:prstGeom prst="upDownArrow">
            <a:avLst>
              <a:gd name="adj1" fmla="val 41667"/>
              <a:gd name="adj2" fmla="val 28472"/>
            </a:avLst>
          </a:prstGeom>
          <a:solidFill>
            <a:srgbClr val="cc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8" name=""/>
          <p:cNvSpPr/>
          <p:nvPr/>
        </p:nvSpPr>
        <p:spPr>
          <a:xfrm>
            <a:off x="1816200" y="5029200"/>
            <a:ext cx="1320840" cy="457200"/>
          </a:xfrm>
          <a:prstGeom prst="roundRect">
            <a:avLst>
              <a:gd name="adj" fmla="val 16667"/>
            </a:avLst>
          </a:prstGeom>
          <a:no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Asian/Global Market</a:t>
            </a:r>
            <a:endParaRPr b="0" lang="en-US" sz="1200" strike="noStrike" u="none">
              <a:solidFill>
                <a:srgbClr val="000000"/>
              </a:solidFill>
              <a:effectLst/>
              <a:uFillTx/>
              <a:latin typeface="Times New Roman"/>
            </a:endParaRPr>
          </a:p>
        </p:txBody>
      </p:sp>
      <p:sp>
        <p:nvSpPr>
          <p:cNvPr id="209" name=""/>
          <p:cNvSpPr/>
          <p:nvPr/>
        </p:nvSpPr>
        <p:spPr>
          <a:xfrm>
            <a:off x="1568520" y="3733920"/>
            <a:ext cx="3301920" cy="914400"/>
          </a:xfrm>
          <a:prstGeom prst="rect">
            <a:avLst/>
          </a:prstGeom>
          <a:noFill/>
          <a:ln w="9360">
            <a:solidFill>
              <a:srgbClr val="000000"/>
            </a:solidFill>
            <a:miter/>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Enron</a:t>
            </a:r>
            <a:endParaRPr b="0" lang="en-US" sz="1200" strike="noStrike" u="none">
              <a:solidFill>
                <a:srgbClr val="000000"/>
              </a:solidFill>
              <a:effectLst/>
              <a:uFillTx/>
              <a:latin typeface="Times New Roman"/>
            </a:endParaRPr>
          </a:p>
        </p:txBody>
      </p:sp>
      <p:sp>
        <p:nvSpPr>
          <p:cNvPr id="210" name=""/>
          <p:cNvSpPr/>
          <p:nvPr/>
        </p:nvSpPr>
        <p:spPr>
          <a:xfrm>
            <a:off x="4870440" y="3048120"/>
            <a:ext cx="247680" cy="914400"/>
          </a:xfrm>
          <a:custGeom>
            <a:avLst/>
            <a:gdLst/>
            <a:ahLst/>
            <a:rect l="l" t="t" r="r" b="b"/>
            <a:pathLst>
              <a:path w="144" h="576">
                <a:moveTo>
                  <a:pt x="0" y="576"/>
                </a:moveTo>
                <a:lnTo>
                  <a:pt x="144" y="576"/>
                </a:lnTo>
                <a:lnTo>
                  <a:pt x="144" y="0"/>
                </a:lnTo>
              </a:path>
            </a:pathLst>
          </a:custGeom>
          <a:noFill/>
          <a:ln w="9360">
            <a:solidFill>
              <a:srgbClr val="000000"/>
            </a:solidFill>
            <a:round/>
            <a:tailEnd len="med" type="triangle" w="me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211" name=""/>
          <p:cNvSpPr/>
          <p:nvPr/>
        </p:nvSpPr>
        <p:spPr>
          <a:xfrm>
            <a:off x="4870440" y="3048120"/>
            <a:ext cx="577800" cy="1218960"/>
          </a:xfrm>
          <a:custGeom>
            <a:avLst/>
            <a:gdLst/>
            <a:ahLst/>
            <a:rect l="l" t="t" r="r" b="b"/>
            <a:pathLst>
              <a:path w="336" h="768">
                <a:moveTo>
                  <a:pt x="336" y="0"/>
                </a:moveTo>
                <a:lnTo>
                  <a:pt x="336" y="768"/>
                </a:lnTo>
                <a:lnTo>
                  <a:pt x="0" y="768"/>
                </a:lnTo>
              </a:path>
            </a:pathLst>
          </a:custGeom>
          <a:noFill/>
          <a:ln w="9360">
            <a:solidFill>
              <a:srgbClr val="000000"/>
            </a:solidFill>
            <a:round/>
            <a:tailEnd len="med" type="triangle" w="me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212" name=""/>
          <p:cNvSpPr/>
          <p:nvPr/>
        </p:nvSpPr>
        <p:spPr>
          <a:xfrm>
            <a:off x="4358520" y="3429000"/>
            <a:ext cx="752400" cy="231480"/>
          </a:xfrm>
          <a:prstGeom prst="rect">
            <a:avLst/>
          </a:prstGeom>
          <a:noFill/>
          <a:ln w="0">
            <a:noFill/>
          </a:ln>
        </p:spPr>
        <p:style>
          <a:lnRef idx="0"/>
          <a:fillRef idx="0"/>
          <a:effectRef idx="0"/>
          <a:fontRef idx="minor"/>
        </p:style>
        <p:txBody>
          <a:bodyPr wrap="none" lIns="90000" rIns="90000" tIns="46800" bIns="4680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Min Capital</a:t>
            </a:r>
            <a:endParaRPr b="0" lang="en-US" sz="900" strike="noStrike" u="none">
              <a:solidFill>
                <a:srgbClr val="000000"/>
              </a:solidFill>
              <a:effectLst/>
              <a:uFillTx/>
              <a:latin typeface="Times New Roman"/>
            </a:endParaRPr>
          </a:p>
        </p:txBody>
      </p:sp>
      <p:sp>
        <p:nvSpPr>
          <p:cNvPr id="213" name=""/>
          <p:cNvSpPr/>
          <p:nvPr/>
        </p:nvSpPr>
        <p:spPr>
          <a:xfrm>
            <a:off x="4928400" y="4267080"/>
            <a:ext cx="682560" cy="231480"/>
          </a:xfrm>
          <a:prstGeom prst="rect">
            <a:avLst/>
          </a:prstGeom>
          <a:noFill/>
          <a:ln w="0">
            <a:noFill/>
          </a:ln>
        </p:spPr>
        <p:style>
          <a:lnRef idx="0"/>
          <a:fillRef idx="0"/>
          <a:effectRef idx="0"/>
          <a:fontRef idx="minor"/>
        </p:style>
        <p:txBody>
          <a:bodyPr wrap="none" lIns="90000" rIns="90000" tIns="46800" bIns="4680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Dividends</a:t>
            </a:r>
            <a:endParaRPr b="0" lang="en-US" sz="900" strike="noStrike" u="none">
              <a:solidFill>
                <a:srgbClr val="000000"/>
              </a:solidFill>
              <a:effectLst/>
              <a:uFillTx/>
              <a:latin typeface="Times New Roman"/>
            </a:endParaRPr>
          </a:p>
        </p:txBody>
      </p:sp>
      <p:sp>
        <p:nvSpPr>
          <p:cNvPr id="214" name=""/>
          <p:cNvSpPr/>
          <p:nvPr/>
        </p:nvSpPr>
        <p:spPr>
          <a:xfrm>
            <a:off x="6769080" y="3886200"/>
            <a:ext cx="1320840" cy="536400"/>
          </a:xfrm>
          <a:prstGeom prst="rect">
            <a:avLst/>
          </a:prstGeom>
          <a:no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Commercial Sales</a:t>
            </a:r>
            <a:endParaRPr b="0" lang="en-US" sz="1200" strike="noStrike" u="none">
              <a:solidFill>
                <a:srgbClr val="000000"/>
              </a:solidFill>
              <a:effectLst/>
              <a:uFillTx/>
              <a:latin typeface="Times New Roman"/>
            </a:endParaRPr>
          </a:p>
        </p:txBody>
      </p:sp>
      <p:sp>
        <p:nvSpPr>
          <p:cNvPr id="215" name=""/>
          <p:cNvSpPr/>
          <p:nvPr/>
        </p:nvSpPr>
        <p:spPr>
          <a:xfrm>
            <a:off x="8255160" y="3886200"/>
            <a:ext cx="1320480" cy="5364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Logistics</a:t>
            </a:r>
            <a:endParaRPr b="0" lang="en-US" sz="1200" strike="noStrike" u="none">
              <a:solidFill>
                <a:srgbClr val="000000"/>
              </a:solidFill>
              <a:effectLst/>
              <a:uFillTx/>
              <a:latin typeface="Times New Roman"/>
            </a:endParaRPr>
          </a:p>
        </p:txBody>
      </p:sp>
      <p:sp>
        <p:nvSpPr>
          <p:cNvPr id="216" name=""/>
          <p:cNvSpPr/>
          <p:nvPr/>
        </p:nvSpPr>
        <p:spPr>
          <a:xfrm>
            <a:off x="6521400" y="3733920"/>
            <a:ext cx="3301920" cy="1752480"/>
          </a:xfrm>
          <a:prstGeom prst="rect">
            <a:avLst/>
          </a:prstGeom>
          <a:noFill/>
          <a:ln w="9360">
            <a:solidFill>
              <a:srgbClr val="000000"/>
            </a:solidFill>
            <a:miter/>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Sato</a:t>
            </a:r>
            <a:endParaRPr b="0" lang="en-US" sz="1200" strike="noStrike" u="none">
              <a:solidFill>
                <a:srgbClr val="000000"/>
              </a:solidFill>
              <a:effectLst/>
              <a:uFillTx/>
              <a:latin typeface="Times New Roman"/>
            </a:endParaRPr>
          </a:p>
        </p:txBody>
      </p:sp>
      <p:sp>
        <p:nvSpPr>
          <p:cNvPr id="217" name=""/>
          <p:cNvSpPr/>
          <p:nvPr/>
        </p:nvSpPr>
        <p:spPr>
          <a:xfrm>
            <a:off x="7512120" y="4645080"/>
            <a:ext cx="1320840" cy="5364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Assets</a:t>
            </a:r>
            <a:endParaRPr b="0" lang="en-US" sz="1200" strike="noStrike" u="none">
              <a:solidFill>
                <a:srgbClr val="000000"/>
              </a:solidFill>
              <a:effectLst/>
              <a:uFillTx/>
              <a:latin typeface="Times New Roman"/>
            </a:endParaRPr>
          </a:p>
        </p:txBody>
      </p:sp>
      <p:sp>
        <p:nvSpPr>
          <p:cNvPr id="218" name=""/>
          <p:cNvSpPr/>
          <p:nvPr/>
        </p:nvSpPr>
        <p:spPr>
          <a:xfrm flipH="1">
            <a:off x="6273720" y="3048120"/>
            <a:ext cx="247680" cy="914400"/>
          </a:xfrm>
          <a:custGeom>
            <a:avLst/>
            <a:gdLst/>
            <a:ahLst/>
            <a:rect l="l" t="t" r="r" b="b"/>
            <a:pathLst>
              <a:path w="144" h="576">
                <a:moveTo>
                  <a:pt x="0" y="576"/>
                </a:moveTo>
                <a:lnTo>
                  <a:pt x="144" y="576"/>
                </a:lnTo>
                <a:lnTo>
                  <a:pt x="144" y="0"/>
                </a:lnTo>
              </a:path>
            </a:pathLst>
          </a:custGeom>
          <a:noFill/>
          <a:ln w="9360">
            <a:solidFill>
              <a:srgbClr val="000000"/>
            </a:solidFill>
            <a:round/>
            <a:tailEnd len="med" type="triangle" w="me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219" name=""/>
          <p:cNvSpPr/>
          <p:nvPr/>
        </p:nvSpPr>
        <p:spPr>
          <a:xfrm flipH="1">
            <a:off x="5942880" y="3048120"/>
            <a:ext cx="577800" cy="1218960"/>
          </a:xfrm>
          <a:custGeom>
            <a:avLst/>
            <a:gdLst/>
            <a:ahLst/>
            <a:rect l="l" t="t" r="r" b="b"/>
            <a:pathLst>
              <a:path w="336" h="768">
                <a:moveTo>
                  <a:pt x="336" y="0"/>
                </a:moveTo>
                <a:lnTo>
                  <a:pt x="336" y="768"/>
                </a:lnTo>
                <a:lnTo>
                  <a:pt x="0" y="768"/>
                </a:lnTo>
              </a:path>
            </a:pathLst>
          </a:custGeom>
          <a:noFill/>
          <a:ln w="9360">
            <a:solidFill>
              <a:srgbClr val="000000"/>
            </a:solidFill>
            <a:round/>
            <a:tailEnd len="med" type="triangle" w="me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220" name=""/>
          <p:cNvSpPr/>
          <p:nvPr/>
        </p:nvSpPr>
        <p:spPr>
          <a:xfrm flipH="1">
            <a:off x="6339240" y="3429000"/>
            <a:ext cx="752400" cy="231480"/>
          </a:xfrm>
          <a:prstGeom prst="rect">
            <a:avLst/>
          </a:prstGeom>
          <a:noFill/>
          <a:ln w="0">
            <a:noFill/>
          </a:ln>
        </p:spPr>
        <p:style>
          <a:lnRef idx="0"/>
          <a:fillRef idx="0"/>
          <a:effectRef idx="0"/>
          <a:fontRef idx="minor"/>
        </p:style>
        <p:txBody>
          <a:bodyPr wrap="none" lIns="90000" rIns="90000" tIns="46800" bIns="4680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Min Capital</a:t>
            </a:r>
            <a:endParaRPr b="0" lang="en-US" sz="900" strike="noStrike" u="none">
              <a:solidFill>
                <a:srgbClr val="000000"/>
              </a:solidFill>
              <a:effectLst/>
              <a:uFillTx/>
              <a:latin typeface="Times New Roman"/>
            </a:endParaRPr>
          </a:p>
        </p:txBody>
      </p:sp>
      <p:sp>
        <p:nvSpPr>
          <p:cNvPr id="221" name=""/>
          <p:cNvSpPr/>
          <p:nvPr/>
        </p:nvSpPr>
        <p:spPr>
          <a:xfrm flipH="1">
            <a:off x="5753880" y="4267080"/>
            <a:ext cx="682560" cy="231480"/>
          </a:xfrm>
          <a:prstGeom prst="rect">
            <a:avLst/>
          </a:prstGeom>
          <a:noFill/>
          <a:ln w="0">
            <a:noFill/>
          </a:ln>
        </p:spPr>
        <p:style>
          <a:lnRef idx="0"/>
          <a:fillRef idx="0"/>
          <a:effectRef idx="0"/>
          <a:fontRef idx="minor"/>
        </p:style>
        <p:txBody>
          <a:bodyPr wrap="none" lIns="90000" rIns="90000" tIns="46800" bIns="4680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Dividends</a:t>
            </a:r>
            <a:endParaRPr b="0" lang="en-US" sz="900" strike="noStrike" u="none">
              <a:solidFill>
                <a:srgbClr val="000000"/>
              </a:solidFill>
              <a:effectLst/>
              <a:uFillTx/>
              <a:latin typeface="Times New Roman"/>
            </a:endParaRPr>
          </a:p>
        </p:txBody>
      </p:sp>
      <p:sp>
        <p:nvSpPr>
          <p:cNvPr id="222" name=""/>
          <p:cNvSpPr/>
          <p:nvPr/>
        </p:nvSpPr>
        <p:spPr>
          <a:xfrm flipH="1">
            <a:off x="6686640" y="2895480"/>
            <a:ext cx="743040" cy="990720"/>
          </a:xfrm>
          <a:custGeom>
            <a:avLst/>
            <a:gdLst/>
            <a:ahLst/>
            <a:rect l="l" t="t" r="r" b="b"/>
            <a:pathLst>
              <a:path w="432" h="624">
                <a:moveTo>
                  <a:pt x="0" y="624"/>
                </a:moveTo>
                <a:lnTo>
                  <a:pt x="0" y="0"/>
                </a:lnTo>
                <a:lnTo>
                  <a:pt x="432" y="0"/>
                </a:lnTo>
              </a:path>
            </a:pathLst>
          </a:custGeom>
          <a:noFill/>
          <a:ln w="9360">
            <a:solidFill>
              <a:srgbClr val="000000"/>
            </a:solidFill>
            <a:round/>
            <a:tailEnd len="med" type="triangle" w="me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223" name=""/>
          <p:cNvSpPr/>
          <p:nvPr/>
        </p:nvSpPr>
        <p:spPr>
          <a:xfrm flipH="1">
            <a:off x="6686640" y="2666880"/>
            <a:ext cx="2146320" cy="1067040"/>
          </a:xfrm>
          <a:custGeom>
            <a:avLst/>
            <a:gdLst/>
            <a:ahLst/>
            <a:rect l="l" t="t" r="r" b="b"/>
            <a:pathLst>
              <a:path w="432" h="624">
                <a:moveTo>
                  <a:pt x="0" y="624"/>
                </a:moveTo>
                <a:lnTo>
                  <a:pt x="0" y="0"/>
                </a:lnTo>
                <a:lnTo>
                  <a:pt x="432" y="0"/>
                </a:lnTo>
              </a:path>
            </a:pathLst>
          </a:custGeom>
          <a:noFill/>
          <a:ln w="9360">
            <a:solidFill>
              <a:srgbClr val="000000"/>
            </a:solidFill>
            <a:round/>
            <a:tailEnd len="med" type="triangle" w="me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224" name=""/>
          <p:cNvSpPr/>
          <p:nvPr/>
        </p:nvSpPr>
        <p:spPr>
          <a:xfrm flipH="1">
            <a:off x="7924680" y="2133720"/>
            <a:ext cx="1733760" cy="3808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Asian relationships, name, licenses, permits, flow/ commercial information</a:t>
            </a:r>
            <a:endParaRPr b="0" lang="en-US" sz="900" strike="noStrike" u="none">
              <a:solidFill>
                <a:srgbClr val="000000"/>
              </a:solidFill>
              <a:effectLst/>
              <a:uFillTx/>
              <a:latin typeface="Times New Roman"/>
            </a:endParaRPr>
          </a:p>
        </p:txBody>
      </p:sp>
      <p:sp>
        <p:nvSpPr>
          <p:cNvPr id="225" name=""/>
          <p:cNvSpPr/>
          <p:nvPr/>
        </p:nvSpPr>
        <p:spPr>
          <a:xfrm>
            <a:off x="3281040" y="3048120"/>
            <a:ext cx="727200" cy="369000"/>
          </a:xfrm>
          <a:prstGeom prst="rect">
            <a:avLst/>
          </a:prstGeom>
          <a:noFill/>
          <a:ln w="0">
            <a:noFill/>
          </a:ln>
        </p:spPr>
        <p:style>
          <a:lnRef idx="0"/>
          <a:fillRef idx="0"/>
          <a:effectRef idx="0"/>
          <a:fontRef idx="minor"/>
        </p:style>
        <p:txBody>
          <a:bodyPr wrap="none" lIns="90000" rIns="90000" tIns="46800" bIns="4680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Seconded </a:t>
            </a:r>
            <a:endParaRPr b="0" lang="en-US" sz="9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Resources</a:t>
            </a:r>
            <a:endParaRPr b="0" lang="en-US" sz="900" strike="noStrike" u="none">
              <a:solidFill>
                <a:srgbClr val="000000"/>
              </a:solidFill>
              <a:effectLst/>
              <a:uFillTx/>
              <a:latin typeface="Times New Roman"/>
            </a:endParaRPr>
          </a:p>
        </p:txBody>
      </p:sp>
      <p:sp>
        <p:nvSpPr>
          <p:cNvPr id="226" name=""/>
          <p:cNvSpPr/>
          <p:nvPr/>
        </p:nvSpPr>
        <p:spPr>
          <a:xfrm>
            <a:off x="5365800" y="1905120"/>
            <a:ext cx="660240" cy="457200"/>
          </a:xfrm>
          <a:prstGeom prst="upDownArrow">
            <a:avLst>
              <a:gd name="adj1" fmla="val 41667"/>
              <a:gd name="adj2" fmla="val 28472"/>
            </a:avLst>
          </a:prstGeom>
          <a:solidFill>
            <a:srgbClr val="cc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7" name=""/>
          <p:cNvSpPr/>
          <p:nvPr/>
        </p:nvSpPr>
        <p:spPr>
          <a:xfrm>
            <a:off x="4705200" y="1371600"/>
            <a:ext cx="1981440" cy="457200"/>
          </a:xfrm>
          <a:prstGeom prst="roundRect">
            <a:avLst>
              <a:gd name="adj" fmla="val 16667"/>
            </a:avLst>
          </a:prstGeom>
          <a:no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Asian Market</a:t>
            </a:r>
            <a:endParaRPr b="0" lang="en-US" sz="1200" strike="noStrike" u="none">
              <a:solidFill>
                <a:srgbClr val="000000"/>
              </a:solidFill>
              <a:effectLst/>
              <a:uFillTx/>
              <a:latin typeface="Times New Roman"/>
            </a:endParaRPr>
          </a:p>
        </p:txBody>
      </p:sp>
      <p:sp>
        <p:nvSpPr>
          <p:cNvPr id="228" name=""/>
          <p:cNvSpPr/>
          <p:nvPr/>
        </p:nvSpPr>
        <p:spPr>
          <a:xfrm flipH="1">
            <a:off x="3549600" y="1905120"/>
            <a:ext cx="1733760" cy="38088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Origination/marketing activities across defined business lines</a:t>
            </a:r>
            <a:endParaRPr b="0" lang="en-US" sz="900" strike="noStrike" u="none">
              <a:solidFill>
                <a:srgbClr val="000000"/>
              </a:solidFill>
              <a:effectLst/>
              <a:uFillTx/>
              <a:latin typeface="Times New Roman"/>
            </a:endParaRPr>
          </a:p>
        </p:txBody>
      </p:sp>
      <p:sp>
        <p:nvSpPr>
          <p:cNvPr id="229" name=""/>
          <p:cNvSpPr/>
          <p:nvPr/>
        </p:nvSpPr>
        <p:spPr>
          <a:xfrm>
            <a:off x="7842240" y="5562720"/>
            <a:ext cx="660240" cy="457200"/>
          </a:xfrm>
          <a:prstGeom prst="upDownArrow">
            <a:avLst>
              <a:gd name="adj1" fmla="val 41667"/>
              <a:gd name="adj2" fmla="val 28472"/>
            </a:avLst>
          </a:prstGeom>
          <a:solidFill>
            <a:srgbClr val="cc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0" name=""/>
          <p:cNvSpPr/>
          <p:nvPr/>
        </p:nvSpPr>
        <p:spPr>
          <a:xfrm>
            <a:off x="7512120" y="6095880"/>
            <a:ext cx="1320840" cy="457200"/>
          </a:xfrm>
          <a:prstGeom prst="roundRect">
            <a:avLst>
              <a:gd name="adj" fmla="val 16667"/>
            </a:avLst>
          </a:prstGeom>
          <a:no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Asian/Global Market</a:t>
            </a:r>
            <a:endParaRPr b="0" lang="en-US" sz="1200" strike="noStrike" u="none">
              <a:solidFill>
                <a:srgbClr val="000000"/>
              </a:solidFill>
              <a:effectLst/>
              <a:uFillTx/>
              <a:latin typeface="Times New Roman"/>
            </a:endParaRPr>
          </a:p>
        </p:txBody>
      </p:sp>
      <p:grpSp>
        <p:nvGrpSpPr>
          <p:cNvPr id="231" name=""/>
          <p:cNvGrpSpPr/>
          <p:nvPr/>
        </p:nvGrpSpPr>
        <p:grpSpPr>
          <a:xfrm>
            <a:off x="1600200" y="5943600"/>
            <a:ext cx="4495680" cy="533160"/>
            <a:chOff x="1600200" y="5943600"/>
            <a:chExt cx="4495680" cy="533160"/>
          </a:xfrm>
        </p:grpSpPr>
        <p:sp>
          <p:nvSpPr>
            <p:cNvPr id="232" name=""/>
            <p:cNvSpPr/>
            <p:nvPr/>
          </p:nvSpPr>
          <p:spPr>
            <a:xfrm>
              <a:off x="1748160" y="6019560"/>
              <a:ext cx="4308120" cy="3992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SG&amp;A Coverage: Each partner finances its own staff seconded to the J.V.</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 In return Sato retains cash flows from it’s existing businesses.</a:t>
              </a:r>
              <a:endParaRPr b="0" lang="en-US" sz="1000" strike="noStrike" u="none">
                <a:solidFill>
                  <a:srgbClr val="000000"/>
                </a:solidFill>
                <a:effectLst/>
                <a:uFillTx/>
                <a:latin typeface="Times New Roman"/>
              </a:endParaRPr>
            </a:p>
          </p:txBody>
        </p:sp>
        <p:sp>
          <p:nvSpPr>
            <p:cNvPr id="233" name=""/>
            <p:cNvSpPr/>
            <p:nvPr/>
          </p:nvSpPr>
          <p:spPr>
            <a:xfrm>
              <a:off x="1600200" y="5943600"/>
              <a:ext cx="4495680" cy="5331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4" name=""/>
          <p:cNvSpPr/>
          <p:nvPr/>
        </p:nvSpPr>
        <p:spPr>
          <a:xfrm>
            <a:off x="3384720" y="2514600"/>
            <a:ext cx="4622760" cy="57960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33cc"/>
                </a:solidFill>
                <a:effectLst/>
                <a:uFillTx/>
                <a:latin typeface="Frutiger 55 Roman"/>
              </a:rPr>
              <a:t>4. Sato’s Business Network</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5" name="PlaceHolder 1"/>
          <p:cNvSpPr>
            <a:spLocks noGrp="1"/>
          </p:cNvSpPr>
          <p:nvPr>
            <p:ph type="title"/>
          </p:nvPr>
        </p:nvSpPr>
        <p:spPr>
          <a:xfrm>
            <a:off x="1981080" y="380520"/>
            <a:ext cx="71820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Sato’s Asian Network</a:t>
            </a:r>
            <a:endParaRPr b="0" lang="en-US" sz="2400" strike="noStrike" u="none">
              <a:solidFill>
                <a:srgbClr val="3333cc"/>
              </a:solidFill>
              <a:effectLst/>
              <a:uFillTx/>
              <a:latin typeface="Frutiger 55 Roman"/>
            </a:endParaRPr>
          </a:p>
        </p:txBody>
      </p:sp>
      <p:grpSp>
        <p:nvGrpSpPr>
          <p:cNvPr id="236" name=""/>
          <p:cNvGrpSpPr/>
          <p:nvPr/>
        </p:nvGrpSpPr>
        <p:grpSpPr>
          <a:xfrm>
            <a:off x="2971800" y="1311120"/>
            <a:ext cx="4992480" cy="4900680"/>
            <a:chOff x="2971800" y="1311120"/>
            <a:chExt cx="4992480" cy="4900680"/>
          </a:xfrm>
        </p:grpSpPr>
        <p:sp>
          <p:nvSpPr>
            <p:cNvPr id="237" name=""/>
            <p:cNvSpPr/>
            <p:nvPr/>
          </p:nvSpPr>
          <p:spPr>
            <a:xfrm>
              <a:off x="3970800" y="3355920"/>
              <a:ext cx="419400" cy="298440"/>
            </a:xfrm>
            <a:custGeom>
              <a:avLst/>
              <a:gdLst/>
              <a:ahLst/>
              <a:rect l="l" t="t" r="r" b="b"/>
              <a:pathLst>
                <a:path w="338" h="260">
                  <a:moveTo>
                    <a:pt x="0" y="0"/>
                  </a:moveTo>
                  <a:lnTo>
                    <a:pt x="0" y="93"/>
                  </a:lnTo>
                  <a:lnTo>
                    <a:pt x="124" y="216"/>
                  </a:lnTo>
                  <a:lnTo>
                    <a:pt x="230" y="260"/>
                  </a:lnTo>
                  <a:lnTo>
                    <a:pt x="308" y="260"/>
                  </a:lnTo>
                  <a:lnTo>
                    <a:pt x="338" y="184"/>
                  </a:lnTo>
                  <a:lnTo>
                    <a:pt x="278" y="184"/>
                  </a:lnTo>
                  <a:lnTo>
                    <a:pt x="167" y="137"/>
                  </a:lnTo>
                  <a:lnTo>
                    <a:pt x="61" y="30"/>
                  </a:lnTo>
                  <a:lnTo>
                    <a:pt x="0" y="0"/>
                  </a:lnTo>
                  <a:lnTo>
                    <a:pt x="0" y="0"/>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8" name=""/>
            <p:cNvSpPr/>
            <p:nvPr/>
          </p:nvSpPr>
          <p:spPr>
            <a:xfrm>
              <a:off x="4450680" y="3567240"/>
              <a:ext cx="187560" cy="108000"/>
            </a:xfrm>
            <a:custGeom>
              <a:avLst/>
              <a:gdLst/>
              <a:ahLst/>
              <a:rect l="l" t="t" r="r" b="b"/>
              <a:pathLst>
                <a:path w="152" h="93">
                  <a:moveTo>
                    <a:pt x="0" y="0"/>
                  </a:moveTo>
                  <a:lnTo>
                    <a:pt x="0" y="63"/>
                  </a:lnTo>
                  <a:lnTo>
                    <a:pt x="61" y="76"/>
                  </a:lnTo>
                  <a:lnTo>
                    <a:pt x="135" y="93"/>
                  </a:lnTo>
                  <a:lnTo>
                    <a:pt x="152" y="32"/>
                  </a:lnTo>
                  <a:lnTo>
                    <a:pt x="0" y="0"/>
                  </a:lnTo>
                  <a:lnTo>
                    <a:pt x="0" y="0"/>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9" name=""/>
            <p:cNvSpPr/>
            <p:nvPr/>
          </p:nvSpPr>
          <p:spPr>
            <a:xfrm>
              <a:off x="5286600" y="3954600"/>
              <a:ext cx="591480" cy="601560"/>
            </a:xfrm>
            <a:custGeom>
              <a:avLst/>
              <a:gdLst/>
              <a:ahLst/>
              <a:rect l="l" t="t" r="r" b="b"/>
              <a:pathLst>
                <a:path w="477" h="524">
                  <a:moveTo>
                    <a:pt x="137" y="0"/>
                  </a:moveTo>
                  <a:lnTo>
                    <a:pt x="93" y="0"/>
                  </a:lnTo>
                  <a:lnTo>
                    <a:pt x="78" y="45"/>
                  </a:lnTo>
                  <a:lnTo>
                    <a:pt x="93" y="95"/>
                  </a:lnTo>
                  <a:lnTo>
                    <a:pt x="61" y="123"/>
                  </a:lnTo>
                  <a:lnTo>
                    <a:pt x="0" y="108"/>
                  </a:lnTo>
                  <a:lnTo>
                    <a:pt x="0" y="171"/>
                  </a:lnTo>
                  <a:lnTo>
                    <a:pt x="17" y="171"/>
                  </a:lnTo>
                  <a:lnTo>
                    <a:pt x="30" y="231"/>
                  </a:lnTo>
                  <a:lnTo>
                    <a:pt x="93" y="262"/>
                  </a:lnTo>
                  <a:lnTo>
                    <a:pt x="93" y="325"/>
                  </a:lnTo>
                  <a:lnTo>
                    <a:pt x="169" y="325"/>
                  </a:lnTo>
                  <a:lnTo>
                    <a:pt x="199" y="340"/>
                  </a:lnTo>
                  <a:lnTo>
                    <a:pt x="230" y="309"/>
                  </a:lnTo>
                  <a:lnTo>
                    <a:pt x="277" y="309"/>
                  </a:lnTo>
                  <a:lnTo>
                    <a:pt x="291" y="355"/>
                  </a:lnTo>
                  <a:lnTo>
                    <a:pt x="369" y="448"/>
                  </a:lnTo>
                  <a:lnTo>
                    <a:pt x="369" y="509"/>
                  </a:lnTo>
                  <a:lnTo>
                    <a:pt x="445" y="509"/>
                  </a:lnTo>
                  <a:lnTo>
                    <a:pt x="477" y="524"/>
                  </a:lnTo>
                  <a:lnTo>
                    <a:pt x="477" y="416"/>
                  </a:lnTo>
                  <a:lnTo>
                    <a:pt x="429" y="368"/>
                  </a:lnTo>
                  <a:lnTo>
                    <a:pt x="399" y="368"/>
                  </a:lnTo>
                  <a:lnTo>
                    <a:pt x="291" y="199"/>
                  </a:lnTo>
                  <a:lnTo>
                    <a:pt x="291" y="138"/>
                  </a:lnTo>
                  <a:lnTo>
                    <a:pt x="137" y="77"/>
                  </a:lnTo>
                  <a:lnTo>
                    <a:pt x="137" y="0"/>
                  </a:lnTo>
                  <a:lnTo>
                    <a:pt x="137" y="0"/>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0" name=""/>
            <p:cNvSpPr/>
            <p:nvPr/>
          </p:nvSpPr>
          <p:spPr>
            <a:xfrm>
              <a:off x="2971800" y="2827440"/>
              <a:ext cx="2020680" cy="2128680"/>
            </a:xfrm>
            <a:custGeom>
              <a:avLst/>
              <a:gdLst/>
              <a:ahLst/>
              <a:rect l="l" t="t" r="r" b="b"/>
              <a:pathLst>
                <a:path w="1629" h="1861">
                  <a:moveTo>
                    <a:pt x="690" y="30"/>
                  </a:moveTo>
                  <a:lnTo>
                    <a:pt x="614" y="91"/>
                  </a:lnTo>
                  <a:lnTo>
                    <a:pt x="460" y="91"/>
                  </a:lnTo>
                  <a:lnTo>
                    <a:pt x="460" y="139"/>
                  </a:lnTo>
                  <a:lnTo>
                    <a:pt x="492" y="152"/>
                  </a:lnTo>
                  <a:lnTo>
                    <a:pt x="492" y="245"/>
                  </a:lnTo>
                  <a:lnTo>
                    <a:pt x="414" y="369"/>
                  </a:lnTo>
                  <a:lnTo>
                    <a:pt x="276" y="477"/>
                  </a:lnTo>
                  <a:lnTo>
                    <a:pt x="154" y="477"/>
                  </a:lnTo>
                  <a:lnTo>
                    <a:pt x="106" y="568"/>
                  </a:lnTo>
                  <a:lnTo>
                    <a:pt x="154" y="629"/>
                  </a:lnTo>
                  <a:lnTo>
                    <a:pt x="169" y="707"/>
                  </a:lnTo>
                  <a:lnTo>
                    <a:pt x="122" y="690"/>
                  </a:lnTo>
                  <a:lnTo>
                    <a:pt x="46" y="707"/>
                  </a:lnTo>
                  <a:lnTo>
                    <a:pt x="0" y="690"/>
                  </a:lnTo>
                  <a:lnTo>
                    <a:pt x="0" y="739"/>
                  </a:lnTo>
                  <a:lnTo>
                    <a:pt x="30" y="753"/>
                  </a:lnTo>
                  <a:lnTo>
                    <a:pt x="93" y="753"/>
                  </a:lnTo>
                  <a:lnTo>
                    <a:pt x="76" y="783"/>
                  </a:lnTo>
                  <a:lnTo>
                    <a:pt x="15" y="783"/>
                  </a:lnTo>
                  <a:lnTo>
                    <a:pt x="0" y="848"/>
                  </a:lnTo>
                  <a:lnTo>
                    <a:pt x="61" y="908"/>
                  </a:lnTo>
                  <a:lnTo>
                    <a:pt x="154" y="924"/>
                  </a:lnTo>
                  <a:lnTo>
                    <a:pt x="198" y="863"/>
                  </a:lnTo>
                  <a:lnTo>
                    <a:pt x="215" y="876"/>
                  </a:lnTo>
                  <a:lnTo>
                    <a:pt x="215" y="1030"/>
                  </a:lnTo>
                  <a:lnTo>
                    <a:pt x="198" y="1230"/>
                  </a:lnTo>
                  <a:lnTo>
                    <a:pt x="260" y="1494"/>
                  </a:lnTo>
                  <a:lnTo>
                    <a:pt x="338" y="1617"/>
                  </a:lnTo>
                  <a:lnTo>
                    <a:pt x="338" y="1724"/>
                  </a:lnTo>
                  <a:lnTo>
                    <a:pt x="399" y="1847"/>
                  </a:lnTo>
                  <a:lnTo>
                    <a:pt x="460" y="1861"/>
                  </a:lnTo>
                  <a:lnTo>
                    <a:pt x="584" y="1739"/>
                  </a:lnTo>
                  <a:lnTo>
                    <a:pt x="568" y="1661"/>
                  </a:lnTo>
                  <a:lnTo>
                    <a:pt x="629" y="1553"/>
                  </a:lnTo>
                  <a:lnTo>
                    <a:pt x="614" y="1477"/>
                  </a:lnTo>
                  <a:lnTo>
                    <a:pt x="629" y="1401"/>
                  </a:lnTo>
                  <a:lnTo>
                    <a:pt x="768" y="1338"/>
                  </a:lnTo>
                  <a:lnTo>
                    <a:pt x="814" y="1277"/>
                  </a:lnTo>
                  <a:lnTo>
                    <a:pt x="876" y="1230"/>
                  </a:lnTo>
                  <a:lnTo>
                    <a:pt x="876" y="1171"/>
                  </a:lnTo>
                  <a:lnTo>
                    <a:pt x="966" y="1171"/>
                  </a:lnTo>
                  <a:lnTo>
                    <a:pt x="1013" y="1138"/>
                  </a:lnTo>
                  <a:lnTo>
                    <a:pt x="1089" y="1000"/>
                  </a:lnTo>
                  <a:lnTo>
                    <a:pt x="1167" y="952"/>
                  </a:lnTo>
                  <a:lnTo>
                    <a:pt x="1106" y="876"/>
                  </a:lnTo>
                  <a:lnTo>
                    <a:pt x="1122" y="815"/>
                  </a:lnTo>
                  <a:lnTo>
                    <a:pt x="1106" y="753"/>
                  </a:lnTo>
                  <a:lnTo>
                    <a:pt x="1184" y="753"/>
                  </a:lnTo>
                  <a:lnTo>
                    <a:pt x="1198" y="815"/>
                  </a:lnTo>
                  <a:lnTo>
                    <a:pt x="1276" y="848"/>
                  </a:lnTo>
                  <a:lnTo>
                    <a:pt x="1336" y="848"/>
                  </a:lnTo>
                  <a:lnTo>
                    <a:pt x="1352" y="924"/>
                  </a:lnTo>
                  <a:lnTo>
                    <a:pt x="1352" y="1030"/>
                  </a:lnTo>
                  <a:lnTo>
                    <a:pt x="1367" y="1093"/>
                  </a:lnTo>
                  <a:lnTo>
                    <a:pt x="1397" y="1015"/>
                  </a:lnTo>
                  <a:lnTo>
                    <a:pt x="1397" y="939"/>
                  </a:lnTo>
                  <a:lnTo>
                    <a:pt x="1412" y="863"/>
                  </a:lnTo>
                  <a:lnTo>
                    <a:pt x="1506" y="815"/>
                  </a:lnTo>
                  <a:lnTo>
                    <a:pt x="1521" y="739"/>
                  </a:lnTo>
                  <a:lnTo>
                    <a:pt x="1612" y="707"/>
                  </a:lnTo>
                  <a:lnTo>
                    <a:pt x="1612" y="614"/>
                  </a:lnTo>
                  <a:lnTo>
                    <a:pt x="1629" y="553"/>
                  </a:lnTo>
                  <a:lnTo>
                    <a:pt x="1582" y="523"/>
                  </a:lnTo>
                  <a:lnTo>
                    <a:pt x="1475" y="583"/>
                  </a:lnTo>
                  <a:lnTo>
                    <a:pt x="1336" y="646"/>
                  </a:lnTo>
                  <a:lnTo>
                    <a:pt x="1319" y="707"/>
                  </a:lnTo>
                  <a:lnTo>
                    <a:pt x="1245" y="690"/>
                  </a:lnTo>
                  <a:lnTo>
                    <a:pt x="1184" y="677"/>
                  </a:lnTo>
                  <a:lnTo>
                    <a:pt x="1184" y="614"/>
                  </a:lnTo>
                  <a:lnTo>
                    <a:pt x="1135" y="614"/>
                  </a:lnTo>
                  <a:lnTo>
                    <a:pt x="1106" y="690"/>
                  </a:lnTo>
                  <a:lnTo>
                    <a:pt x="1028" y="690"/>
                  </a:lnTo>
                  <a:lnTo>
                    <a:pt x="920" y="646"/>
                  </a:lnTo>
                  <a:lnTo>
                    <a:pt x="798" y="523"/>
                  </a:lnTo>
                  <a:lnTo>
                    <a:pt x="798" y="429"/>
                  </a:lnTo>
                  <a:lnTo>
                    <a:pt x="751" y="353"/>
                  </a:lnTo>
                  <a:lnTo>
                    <a:pt x="707" y="230"/>
                  </a:lnTo>
                  <a:lnTo>
                    <a:pt x="768" y="152"/>
                  </a:lnTo>
                  <a:lnTo>
                    <a:pt x="814" y="30"/>
                  </a:lnTo>
                  <a:lnTo>
                    <a:pt x="768" y="0"/>
                  </a:lnTo>
                  <a:lnTo>
                    <a:pt x="690" y="30"/>
                  </a:lnTo>
                  <a:lnTo>
                    <a:pt x="690" y="30"/>
                  </a:lnTo>
                  <a:close/>
                </a:path>
              </a:pathLst>
            </a:custGeom>
            <a:solidFill>
              <a:srgbClr val="99ff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1" name=""/>
            <p:cNvSpPr/>
            <p:nvPr/>
          </p:nvSpPr>
          <p:spPr>
            <a:xfrm>
              <a:off x="3960720" y="3319560"/>
              <a:ext cx="417600" cy="298440"/>
            </a:xfrm>
            <a:custGeom>
              <a:avLst/>
              <a:gdLst/>
              <a:ahLst/>
              <a:rect l="l" t="t" r="r" b="b"/>
              <a:pathLst>
                <a:path w="337" h="261">
                  <a:moveTo>
                    <a:pt x="0" y="0"/>
                  </a:moveTo>
                  <a:lnTo>
                    <a:pt x="0" y="94"/>
                  </a:lnTo>
                  <a:lnTo>
                    <a:pt x="122" y="217"/>
                  </a:lnTo>
                  <a:lnTo>
                    <a:pt x="230" y="261"/>
                  </a:lnTo>
                  <a:lnTo>
                    <a:pt x="308" y="261"/>
                  </a:lnTo>
                  <a:lnTo>
                    <a:pt x="337" y="185"/>
                  </a:lnTo>
                  <a:lnTo>
                    <a:pt x="276" y="185"/>
                  </a:lnTo>
                  <a:lnTo>
                    <a:pt x="168" y="139"/>
                  </a:lnTo>
                  <a:lnTo>
                    <a:pt x="61" y="31"/>
                  </a:lnTo>
                  <a:lnTo>
                    <a:pt x="0" y="0"/>
                  </a:lnTo>
                  <a:lnTo>
                    <a:pt x="0" y="0"/>
                  </a:lnTo>
                  <a:close/>
                </a:path>
              </a:pathLst>
            </a:custGeom>
            <a:solidFill>
              <a:srgbClr val="d19ed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2" name=""/>
            <p:cNvSpPr/>
            <p:nvPr/>
          </p:nvSpPr>
          <p:spPr>
            <a:xfrm>
              <a:off x="4440600" y="3530520"/>
              <a:ext cx="187560" cy="104760"/>
            </a:xfrm>
            <a:custGeom>
              <a:avLst/>
              <a:gdLst/>
              <a:ahLst/>
              <a:rect l="l" t="t" r="r" b="b"/>
              <a:pathLst>
                <a:path w="152" h="93">
                  <a:moveTo>
                    <a:pt x="0" y="0"/>
                  </a:moveTo>
                  <a:lnTo>
                    <a:pt x="0" y="63"/>
                  </a:lnTo>
                  <a:lnTo>
                    <a:pt x="61" y="76"/>
                  </a:lnTo>
                  <a:lnTo>
                    <a:pt x="135" y="93"/>
                  </a:lnTo>
                  <a:lnTo>
                    <a:pt x="152" y="32"/>
                  </a:lnTo>
                  <a:lnTo>
                    <a:pt x="0" y="0"/>
                  </a:lnTo>
                  <a:lnTo>
                    <a:pt x="0" y="0"/>
                  </a:lnTo>
                  <a:close/>
                </a:path>
              </a:pathLst>
            </a:custGeom>
            <a:solidFill>
              <a:srgbClr val="d19ed1"/>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3" name=""/>
            <p:cNvSpPr/>
            <p:nvPr/>
          </p:nvSpPr>
          <p:spPr>
            <a:xfrm>
              <a:off x="4344120" y="3687840"/>
              <a:ext cx="304200" cy="318960"/>
            </a:xfrm>
            <a:custGeom>
              <a:avLst/>
              <a:gdLst/>
              <a:ahLst/>
              <a:rect l="l" t="t" r="r" b="b"/>
              <a:pathLst>
                <a:path w="246" h="277">
                  <a:moveTo>
                    <a:pt x="61" y="199"/>
                  </a:moveTo>
                  <a:lnTo>
                    <a:pt x="0" y="123"/>
                  </a:lnTo>
                  <a:lnTo>
                    <a:pt x="16" y="62"/>
                  </a:lnTo>
                  <a:lnTo>
                    <a:pt x="0" y="0"/>
                  </a:lnTo>
                  <a:lnTo>
                    <a:pt x="78" y="0"/>
                  </a:lnTo>
                  <a:lnTo>
                    <a:pt x="92" y="62"/>
                  </a:lnTo>
                  <a:lnTo>
                    <a:pt x="170" y="95"/>
                  </a:lnTo>
                  <a:lnTo>
                    <a:pt x="230" y="95"/>
                  </a:lnTo>
                  <a:lnTo>
                    <a:pt x="246" y="171"/>
                  </a:lnTo>
                  <a:lnTo>
                    <a:pt x="246" y="277"/>
                  </a:lnTo>
                  <a:lnTo>
                    <a:pt x="230" y="262"/>
                  </a:lnTo>
                  <a:lnTo>
                    <a:pt x="213" y="199"/>
                  </a:lnTo>
                  <a:lnTo>
                    <a:pt x="170" y="199"/>
                  </a:lnTo>
                  <a:lnTo>
                    <a:pt x="139" y="138"/>
                  </a:lnTo>
                  <a:lnTo>
                    <a:pt x="154" y="199"/>
                  </a:lnTo>
                  <a:lnTo>
                    <a:pt x="154" y="232"/>
                  </a:lnTo>
                  <a:lnTo>
                    <a:pt x="109" y="247"/>
                  </a:lnTo>
                  <a:lnTo>
                    <a:pt x="78" y="216"/>
                  </a:lnTo>
                  <a:lnTo>
                    <a:pt x="61" y="199"/>
                  </a:lnTo>
                  <a:lnTo>
                    <a:pt x="61" y="199"/>
                  </a:lnTo>
                  <a:close/>
                </a:path>
              </a:pathLst>
            </a:custGeom>
            <a:solidFill>
              <a:srgbClr val="ffff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4" name=""/>
            <p:cNvSpPr/>
            <p:nvPr/>
          </p:nvSpPr>
          <p:spPr>
            <a:xfrm>
              <a:off x="4665960" y="3530520"/>
              <a:ext cx="611640" cy="1465200"/>
            </a:xfrm>
            <a:custGeom>
              <a:avLst/>
              <a:gdLst/>
              <a:ahLst/>
              <a:rect l="l" t="t" r="r" b="b"/>
              <a:pathLst>
                <a:path w="492" h="1279">
                  <a:moveTo>
                    <a:pt x="245" y="0"/>
                  </a:moveTo>
                  <a:lnTo>
                    <a:pt x="245" y="93"/>
                  </a:lnTo>
                  <a:lnTo>
                    <a:pt x="154" y="125"/>
                  </a:lnTo>
                  <a:lnTo>
                    <a:pt x="139" y="201"/>
                  </a:lnTo>
                  <a:lnTo>
                    <a:pt x="45" y="249"/>
                  </a:lnTo>
                  <a:lnTo>
                    <a:pt x="30" y="325"/>
                  </a:lnTo>
                  <a:lnTo>
                    <a:pt x="30" y="401"/>
                  </a:lnTo>
                  <a:lnTo>
                    <a:pt x="0" y="479"/>
                  </a:lnTo>
                  <a:lnTo>
                    <a:pt x="0" y="570"/>
                  </a:lnTo>
                  <a:lnTo>
                    <a:pt x="91" y="601"/>
                  </a:lnTo>
                  <a:lnTo>
                    <a:pt x="154" y="694"/>
                  </a:lnTo>
                  <a:lnTo>
                    <a:pt x="154" y="863"/>
                  </a:lnTo>
                  <a:lnTo>
                    <a:pt x="215" y="863"/>
                  </a:lnTo>
                  <a:lnTo>
                    <a:pt x="308" y="831"/>
                  </a:lnTo>
                  <a:lnTo>
                    <a:pt x="353" y="880"/>
                  </a:lnTo>
                  <a:lnTo>
                    <a:pt x="353" y="924"/>
                  </a:lnTo>
                  <a:lnTo>
                    <a:pt x="414" y="1064"/>
                  </a:lnTo>
                  <a:lnTo>
                    <a:pt x="414" y="1279"/>
                  </a:lnTo>
                  <a:lnTo>
                    <a:pt x="462" y="1264"/>
                  </a:lnTo>
                  <a:lnTo>
                    <a:pt x="492" y="1156"/>
                  </a:lnTo>
                  <a:lnTo>
                    <a:pt x="492" y="1047"/>
                  </a:lnTo>
                  <a:lnTo>
                    <a:pt x="445" y="971"/>
                  </a:lnTo>
                  <a:lnTo>
                    <a:pt x="414" y="910"/>
                  </a:lnTo>
                  <a:lnTo>
                    <a:pt x="414" y="831"/>
                  </a:lnTo>
                  <a:lnTo>
                    <a:pt x="369" y="754"/>
                  </a:lnTo>
                  <a:lnTo>
                    <a:pt x="369" y="601"/>
                  </a:lnTo>
                  <a:lnTo>
                    <a:pt x="431" y="570"/>
                  </a:lnTo>
                  <a:lnTo>
                    <a:pt x="492" y="511"/>
                  </a:lnTo>
                  <a:lnTo>
                    <a:pt x="492" y="447"/>
                  </a:lnTo>
                  <a:lnTo>
                    <a:pt x="445" y="416"/>
                  </a:lnTo>
                  <a:lnTo>
                    <a:pt x="431" y="325"/>
                  </a:lnTo>
                  <a:lnTo>
                    <a:pt x="353" y="325"/>
                  </a:lnTo>
                  <a:lnTo>
                    <a:pt x="353" y="262"/>
                  </a:lnTo>
                  <a:lnTo>
                    <a:pt x="399" y="186"/>
                  </a:lnTo>
                  <a:lnTo>
                    <a:pt x="399" y="139"/>
                  </a:lnTo>
                  <a:lnTo>
                    <a:pt x="414" y="108"/>
                  </a:lnTo>
                  <a:lnTo>
                    <a:pt x="386" y="32"/>
                  </a:lnTo>
                  <a:lnTo>
                    <a:pt x="336" y="15"/>
                  </a:lnTo>
                  <a:lnTo>
                    <a:pt x="308" y="0"/>
                  </a:lnTo>
                  <a:lnTo>
                    <a:pt x="245" y="0"/>
                  </a:lnTo>
                  <a:lnTo>
                    <a:pt x="245" y="0"/>
                  </a:lnTo>
                  <a:close/>
                </a:path>
              </a:pathLst>
            </a:custGeom>
            <a:solidFill>
              <a:srgbClr val="7fcc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5" name=""/>
            <p:cNvSpPr/>
            <p:nvPr/>
          </p:nvSpPr>
          <p:spPr>
            <a:xfrm>
              <a:off x="5124960" y="4116240"/>
              <a:ext cx="610200" cy="1123920"/>
            </a:xfrm>
            <a:custGeom>
              <a:avLst/>
              <a:gdLst/>
              <a:ahLst/>
              <a:rect l="l" t="t" r="r" b="b"/>
              <a:pathLst>
                <a:path w="492" h="983">
                  <a:moveTo>
                    <a:pt x="123" y="0"/>
                  </a:moveTo>
                  <a:lnTo>
                    <a:pt x="62" y="59"/>
                  </a:lnTo>
                  <a:lnTo>
                    <a:pt x="0" y="90"/>
                  </a:lnTo>
                  <a:lnTo>
                    <a:pt x="0" y="243"/>
                  </a:lnTo>
                  <a:lnTo>
                    <a:pt x="45" y="320"/>
                  </a:lnTo>
                  <a:lnTo>
                    <a:pt x="45" y="399"/>
                  </a:lnTo>
                  <a:lnTo>
                    <a:pt x="123" y="536"/>
                  </a:lnTo>
                  <a:lnTo>
                    <a:pt x="123" y="645"/>
                  </a:lnTo>
                  <a:lnTo>
                    <a:pt x="93" y="753"/>
                  </a:lnTo>
                  <a:lnTo>
                    <a:pt x="45" y="768"/>
                  </a:lnTo>
                  <a:lnTo>
                    <a:pt x="62" y="861"/>
                  </a:lnTo>
                  <a:lnTo>
                    <a:pt x="140" y="954"/>
                  </a:lnTo>
                  <a:lnTo>
                    <a:pt x="260" y="983"/>
                  </a:lnTo>
                  <a:lnTo>
                    <a:pt x="277" y="954"/>
                  </a:lnTo>
                  <a:lnTo>
                    <a:pt x="201" y="920"/>
                  </a:lnTo>
                  <a:lnTo>
                    <a:pt x="140" y="892"/>
                  </a:lnTo>
                  <a:lnTo>
                    <a:pt x="93" y="799"/>
                  </a:lnTo>
                  <a:lnTo>
                    <a:pt x="140" y="753"/>
                  </a:lnTo>
                  <a:lnTo>
                    <a:pt x="154" y="614"/>
                  </a:lnTo>
                  <a:lnTo>
                    <a:pt x="154" y="536"/>
                  </a:lnTo>
                  <a:lnTo>
                    <a:pt x="184" y="492"/>
                  </a:lnTo>
                  <a:lnTo>
                    <a:pt x="232" y="553"/>
                  </a:lnTo>
                  <a:lnTo>
                    <a:pt x="338" y="567"/>
                  </a:lnTo>
                  <a:lnTo>
                    <a:pt x="338" y="445"/>
                  </a:lnTo>
                  <a:lnTo>
                    <a:pt x="492" y="337"/>
                  </a:lnTo>
                  <a:lnTo>
                    <a:pt x="492" y="276"/>
                  </a:lnTo>
                  <a:lnTo>
                    <a:pt x="414" y="183"/>
                  </a:lnTo>
                  <a:lnTo>
                    <a:pt x="401" y="137"/>
                  </a:lnTo>
                  <a:lnTo>
                    <a:pt x="353" y="137"/>
                  </a:lnTo>
                  <a:lnTo>
                    <a:pt x="323" y="167"/>
                  </a:lnTo>
                  <a:lnTo>
                    <a:pt x="290" y="152"/>
                  </a:lnTo>
                  <a:lnTo>
                    <a:pt x="216" y="152"/>
                  </a:lnTo>
                  <a:lnTo>
                    <a:pt x="216" y="90"/>
                  </a:lnTo>
                  <a:lnTo>
                    <a:pt x="154" y="59"/>
                  </a:lnTo>
                  <a:lnTo>
                    <a:pt x="140" y="0"/>
                  </a:lnTo>
                  <a:lnTo>
                    <a:pt x="123" y="0"/>
                  </a:lnTo>
                  <a:lnTo>
                    <a:pt x="123" y="0"/>
                  </a:lnTo>
                  <a:close/>
                </a:path>
              </a:pathLst>
            </a:custGeom>
            <a:solidFill>
              <a:srgbClr val="ff967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6" name=""/>
            <p:cNvSpPr/>
            <p:nvPr/>
          </p:nvSpPr>
          <p:spPr>
            <a:xfrm>
              <a:off x="5277960" y="3917880"/>
              <a:ext cx="591480" cy="598680"/>
            </a:xfrm>
            <a:custGeom>
              <a:avLst/>
              <a:gdLst/>
              <a:ahLst/>
              <a:rect l="l" t="t" r="r" b="b"/>
              <a:pathLst>
                <a:path w="477" h="525">
                  <a:moveTo>
                    <a:pt x="137" y="0"/>
                  </a:moveTo>
                  <a:lnTo>
                    <a:pt x="93" y="0"/>
                  </a:lnTo>
                  <a:lnTo>
                    <a:pt x="78" y="48"/>
                  </a:lnTo>
                  <a:lnTo>
                    <a:pt x="93" y="95"/>
                  </a:lnTo>
                  <a:lnTo>
                    <a:pt x="61" y="124"/>
                  </a:lnTo>
                  <a:lnTo>
                    <a:pt x="0" y="109"/>
                  </a:lnTo>
                  <a:lnTo>
                    <a:pt x="0" y="173"/>
                  </a:lnTo>
                  <a:lnTo>
                    <a:pt x="17" y="173"/>
                  </a:lnTo>
                  <a:lnTo>
                    <a:pt x="31" y="232"/>
                  </a:lnTo>
                  <a:lnTo>
                    <a:pt x="93" y="263"/>
                  </a:lnTo>
                  <a:lnTo>
                    <a:pt x="93" y="325"/>
                  </a:lnTo>
                  <a:lnTo>
                    <a:pt x="167" y="325"/>
                  </a:lnTo>
                  <a:lnTo>
                    <a:pt x="200" y="340"/>
                  </a:lnTo>
                  <a:lnTo>
                    <a:pt x="230" y="310"/>
                  </a:lnTo>
                  <a:lnTo>
                    <a:pt x="278" y="310"/>
                  </a:lnTo>
                  <a:lnTo>
                    <a:pt x="291" y="356"/>
                  </a:lnTo>
                  <a:lnTo>
                    <a:pt x="369" y="449"/>
                  </a:lnTo>
                  <a:lnTo>
                    <a:pt x="369" y="510"/>
                  </a:lnTo>
                  <a:lnTo>
                    <a:pt x="445" y="510"/>
                  </a:lnTo>
                  <a:lnTo>
                    <a:pt x="477" y="525"/>
                  </a:lnTo>
                  <a:lnTo>
                    <a:pt x="477" y="416"/>
                  </a:lnTo>
                  <a:lnTo>
                    <a:pt x="430" y="371"/>
                  </a:lnTo>
                  <a:lnTo>
                    <a:pt x="399" y="371"/>
                  </a:lnTo>
                  <a:lnTo>
                    <a:pt x="291" y="202"/>
                  </a:lnTo>
                  <a:lnTo>
                    <a:pt x="291" y="141"/>
                  </a:lnTo>
                  <a:lnTo>
                    <a:pt x="137" y="78"/>
                  </a:lnTo>
                  <a:lnTo>
                    <a:pt x="137" y="0"/>
                  </a:lnTo>
                  <a:lnTo>
                    <a:pt x="137" y="0"/>
                  </a:lnTo>
                  <a:close/>
                </a:path>
              </a:pathLst>
            </a:custGeom>
            <a:solidFill>
              <a:srgbClr val="99ff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7" name=""/>
            <p:cNvSpPr/>
            <p:nvPr/>
          </p:nvSpPr>
          <p:spPr>
            <a:xfrm>
              <a:off x="5411880" y="3848040"/>
              <a:ext cx="644760" cy="1195560"/>
            </a:xfrm>
            <a:custGeom>
              <a:avLst/>
              <a:gdLst/>
              <a:ahLst/>
              <a:rect l="l" t="t" r="r" b="b"/>
              <a:pathLst>
                <a:path w="520" h="1046">
                  <a:moveTo>
                    <a:pt x="0" y="61"/>
                  </a:moveTo>
                  <a:lnTo>
                    <a:pt x="0" y="17"/>
                  </a:lnTo>
                  <a:lnTo>
                    <a:pt x="45" y="17"/>
                  </a:lnTo>
                  <a:lnTo>
                    <a:pt x="76" y="33"/>
                  </a:lnTo>
                  <a:lnTo>
                    <a:pt x="106" y="0"/>
                  </a:lnTo>
                  <a:lnTo>
                    <a:pt x="260" y="33"/>
                  </a:lnTo>
                  <a:lnTo>
                    <a:pt x="399" y="156"/>
                  </a:lnTo>
                  <a:lnTo>
                    <a:pt x="368" y="185"/>
                  </a:lnTo>
                  <a:lnTo>
                    <a:pt x="368" y="215"/>
                  </a:lnTo>
                  <a:lnTo>
                    <a:pt x="290" y="280"/>
                  </a:lnTo>
                  <a:lnTo>
                    <a:pt x="306" y="356"/>
                  </a:lnTo>
                  <a:lnTo>
                    <a:pt x="353" y="371"/>
                  </a:lnTo>
                  <a:lnTo>
                    <a:pt x="399" y="432"/>
                  </a:lnTo>
                  <a:lnTo>
                    <a:pt x="490" y="510"/>
                  </a:lnTo>
                  <a:lnTo>
                    <a:pt x="520" y="603"/>
                  </a:lnTo>
                  <a:lnTo>
                    <a:pt x="520" y="740"/>
                  </a:lnTo>
                  <a:lnTo>
                    <a:pt x="505" y="818"/>
                  </a:lnTo>
                  <a:lnTo>
                    <a:pt x="444" y="894"/>
                  </a:lnTo>
                  <a:lnTo>
                    <a:pt x="368" y="924"/>
                  </a:lnTo>
                  <a:lnTo>
                    <a:pt x="336" y="970"/>
                  </a:lnTo>
                  <a:lnTo>
                    <a:pt x="321" y="1033"/>
                  </a:lnTo>
                  <a:lnTo>
                    <a:pt x="290" y="1033"/>
                  </a:lnTo>
                  <a:lnTo>
                    <a:pt x="260" y="1046"/>
                  </a:lnTo>
                  <a:lnTo>
                    <a:pt x="245" y="1046"/>
                  </a:lnTo>
                  <a:lnTo>
                    <a:pt x="245" y="939"/>
                  </a:lnTo>
                  <a:lnTo>
                    <a:pt x="212" y="911"/>
                  </a:lnTo>
                  <a:lnTo>
                    <a:pt x="260" y="863"/>
                  </a:lnTo>
                  <a:lnTo>
                    <a:pt x="290" y="818"/>
                  </a:lnTo>
                  <a:lnTo>
                    <a:pt x="353" y="787"/>
                  </a:lnTo>
                  <a:lnTo>
                    <a:pt x="353" y="740"/>
                  </a:lnTo>
                  <a:lnTo>
                    <a:pt x="399" y="726"/>
                  </a:lnTo>
                  <a:lnTo>
                    <a:pt x="399" y="662"/>
                  </a:lnTo>
                  <a:lnTo>
                    <a:pt x="368" y="586"/>
                  </a:lnTo>
                  <a:lnTo>
                    <a:pt x="368" y="477"/>
                  </a:lnTo>
                  <a:lnTo>
                    <a:pt x="321" y="432"/>
                  </a:lnTo>
                  <a:lnTo>
                    <a:pt x="290" y="432"/>
                  </a:lnTo>
                  <a:lnTo>
                    <a:pt x="182" y="263"/>
                  </a:lnTo>
                  <a:lnTo>
                    <a:pt x="182" y="202"/>
                  </a:lnTo>
                  <a:lnTo>
                    <a:pt x="28" y="139"/>
                  </a:lnTo>
                  <a:lnTo>
                    <a:pt x="28" y="61"/>
                  </a:lnTo>
                  <a:lnTo>
                    <a:pt x="0" y="61"/>
                  </a:lnTo>
                  <a:lnTo>
                    <a:pt x="0" y="61"/>
                  </a:lnTo>
                  <a:close/>
                </a:path>
              </a:pathLst>
            </a:custGeom>
            <a:solidFill>
              <a:srgbClr val="7fcc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8" name=""/>
            <p:cNvSpPr/>
            <p:nvPr/>
          </p:nvSpPr>
          <p:spPr>
            <a:xfrm>
              <a:off x="5544720" y="4500720"/>
              <a:ext cx="361080" cy="390240"/>
            </a:xfrm>
            <a:custGeom>
              <a:avLst/>
              <a:gdLst/>
              <a:ahLst/>
              <a:rect l="l" t="t" r="r" b="b"/>
              <a:pathLst>
                <a:path w="293" h="340">
                  <a:moveTo>
                    <a:pt x="262" y="15"/>
                  </a:moveTo>
                  <a:lnTo>
                    <a:pt x="230" y="0"/>
                  </a:lnTo>
                  <a:lnTo>
                    <a:pt x="154" y="0"/>
                  </a:lnTo>
                  <a:lnTo>
                    <a:pt x="0" y="108"/>
                  </a:lnTo>
                  <a:lnTo>
                    <a:pt x="0" y="230"/>
                  </a:lnTo>
                  <a:lnTo>
                    <a:pt x="15" y="292"/>
                  </a:lnTo>
                  <a:lnTo>
                    <a:pt x="106" y="340"/>
                  </a:lnTo>
                  <a:lnTo>
                    <a:pt x="154" y="292"/>
                  </a:lnTo>
                  <a:lnTo>
                    <a:pt x="184" y="247"/>
                  </a:lnTo>
                  <a:lnTo>
                    <a:pt x="247" y="216"/>
                  </a:lnTo>
                  <a:lnTo>
                    <a:pt x="247" y="169"/>
                  </a:lnTo>
                  <a:lnTo>
                    <a:pt x="293" y="155"/>
                  </a:lnTo>
                  <a:lnTo>
                    <a:pt x="293" y="91"/>
                  </a:lnTo>
                  <a:lnTo>
                    <a:pt x="262" y="15"/>
                  </a:lnTo>
                  <a:lnTo>
                    <a:pt x="262" y="15"/>
                  </a:lnTo>
                  <a:close/>
                </a:path>
              </a:pathLst>
            </a:custGeom>
            <a:solidFill>
              <a:srgbClr val="d69b7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9" name=""/>
            <p:cNvSpPr/>
            <p:nvPr/>
          </p:nvSpPr>
          <p:spPr>
            <a:xfrm>
              <a:off x="5298480" y="5208480"/>
              <a:ext cx="397440" cy="368280"/>
            </a:xfrm>
            <a:custGeom>
              <a:avLst/>
              <a:gdLst/>
              <a:ahLst/>
              <a:rect l="l" t="t" r="r" b="b"/>
              <a:pathLst>
                <a:path w="320" h="324">
                  <a:moveTo>
                    <a:pt x="0" y="0"/>
                  </a:moveTo>
                  <a:lnTo>
                    <a:pt x="92" y="228"/>
                  </a:lnTo>
                  <a:lnTo>
                    <a:pt x="274" y="324"/>
                  </a:lnTo>
                  <a:lnTo>
                    <a:pt x="320" y="308"/>
                  </a:lnTo>
                  <a:lnTo>
                    <a:pt x="261" y="200"/>
                  </a:lnTo>
                  <a:lnTo>
                    <a:pt x="227" y="200"/>
                  </a:lnTo>
                  <a:lnTo>
                    <a:pt x="227" y="75"/>
                  </a:lnTo>
                  <a:lnTo>
                    <a:pt x="183" y="0"/>
                  </a:lnTo>
                  <a:lnTo>
                    <a:pt x="137" y="0"/>
                  </a:lnTo>
                  <a:lnTo>
                    <a:pt x="120" y="29"/>
                  </a:lnTo>
                  <a:lnTo>
                    <a:pt x="0" y="0"/>
                  </a:lnTo>
                  <a:lnTo>
                    <a:pt x="0" y="0"/>
                  </a:lnTo>
                  <a:close/>
                </a:path>
              </a:pathLst>
            </a:custGeom>
            <a:solidFill>
              <a:srgbClr val="99ff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0" name=""/>
            <p:cNvSpPr/>
            <p:nvPr/>
          </p:nvSpPr>
          <p:spPr>
            <a:xfrm>
              <a:off x="7374600" y="1469880"/>
              <a:ext cx="304200" cy="352440"/>
            </a:xfrm>
            <a:custGeom>
              <a:avLst/>
              <a:gdLst/>
              <a:ahLst/>
              <a:rect l="l" t="t" r="r" b="b"/>
              <a:pathLst>
                <a:path w="247" h="308">
                  <a:moveTo>
                    <a:pt x="169" y="0"/>
                  </a:moveTo>
                  <a:lnTo>
                    <a:pt x="202" y="45"/>
                  </a:lnTo>
                  <a:lnTo>
                    <a:pt x="247" y="45"/>
                  </a:lnTo>
                  <a:lnTo>
                    <a:pt x="202" y="91"/>
                  </a:lnTo>
                  <a:lnTo>
                    <a:pt x="230" y="215"/>
                  </a:lnTo>
                  <a:lnTo>
                    <a:pt x="187" y="199"/>
                  </a:lnTo>
                  <a:lnTo>
                    <a:pt x="109" y="199"/>
                  </a:lnTo>
                  <a:lnTo>
                    <a:pt x="93" y="247"/>
                  </a:lnTo>
                  <a:lnTo>
                    <a:pt x="154" y="277"/>
                  </a:lnTo>
                  <a:lnTo>
                    <a:pt x="126" y="308"/>
                  </a:lnTo>
                  <a:lnTo>
                    <a:pt x="46" y="247"/>
                  </a:lnTo>
                  <a:lnTo>
                    <a:pt x="61" y="199"/>
                  </a:lnTo>
                  <a:lnTo>
                    <a:pt x="61" y="106"/>
                  </a:lnTo>
                  <a:lnTo>
                    <a:pt x="0" y="30"/>
                  </a:lnTo>
                  <a:lnTo>
                    <a:pt x="154" y="45"/>
                  </a:lnTo>
                  <a:lnTo>
                    <a:pt x="169" y="0"/>
                  </a:lnTo>
                  <a:lnTo>
                    <a:pt x="169" y="0"/>
                  </a:lnTo>
                  <a:close/>
                </a:path>
              </a:pathLst>
            </a:custGeom>
            <a:solidFill>
              <a:srgbClr val="b995b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1" name=""/>
            <p:cNvSpPr/>
            <p:nvPr/>
          </p:nvSpPr>
          <p:spPr>
            <a:xfrm>
              <a:off x="7279920" y="1854360"/>
              <a:ext cx="493560" cy="741240"/>
            </a:xfrm>
            <a:custGeom>
              <a:avLst/>
              <a:gdLst/>
              <a:ahLst/>
              <a:rect l="l" t="t" r="r" b="b"/>
              <a:pathLst>
                <a:path w="399" h="648">
                  <a:moveTo>
                    <a:pt x="215" y="0"/>
                  </a:moveTo>
                  <a:lnTo>
                    <a:pt x="185" y="33"/>
                  </a:lnTo>
                  <a:lnTo>
                    <a:pt x="215" y="78"/>
                  </a:lnTo>
                  <a:lnTo>
                    <a:pt x="245" y="78"/>
                  </a:lnTo>
                  <a:lnTo>
                    <a:pt x="278" y="156"/>
                  </a:lnTo>
                  <a:lnTo>
                    <a:pt x="263" y="325"/>
                  </a:lnTo>
                  <a:lnTo>
                    <a:pt x="230" y="342"/>
                  </a:lnTo>
                  <a:lnTo>
                    <a:pt x="202" y="325"/>
                  </a:lnTo>
                  <a:lnTo>
                    <a:pt x="169" y="342"/>
                  </a:lnTo>
                  <a:lnTo>
                    <a:pt x="215" y="358"/>
                  </a:lnTo>
                  <a:lnTo>
                    <a:pt x="202" y="432"/>
                  </a:lnTo>
                  <a:lnTo>
                    <a:pt x="154" y="494"/>
                  </a:lnTo>
                  <a:lnTo>
                    <a:pt x="107" y="494"/>
                  </a:lnTo>
                  <a:lnTo>
                    <a:pt x="31" y="557"/>
                  </a:lnTo>
                  <a:lnTo>
                    <a:pt x="31" y="603"/>
                  </a:lnTo>
                  <a:lnTo>
                    <a:pt x="0" y="648"/>
                  </a:lnTo>
                  <a:lnTo>
                    <a:pt x="61" y="648"/>
                  </a:lnTo>
                  <a:lnTo>
                    <a:pt x="76" y="618"/>
                  </a:lnTo>
                  <a:lnTo>
                    <a:pt x="169" y="542"/>
                  </a:lnTo>
                  <a:lnTo>
                    <a:pt x="202" y="588"/>
                  </a:lnTo>
                  <a:lnTo>
                    <a:pt x="245" y="588"/>
                  </a:lnTo>
                  <a:lnTo>
                    <a:pt x="245" y="557"/>
                  </a:lnTo>
                  <a:lnTo>
                    <a:pt x="245" y="494"/>
                  </a:lnTo>
                  <a:lnTo>
                    <a:pt x="306" y="479"/>
                  </a:lnTo>
                  <a:lnTo>
                    <a:pt x="323" y="447"/>
                  </a:lnTo>
                  <a:lnTo>
                    <a:pt x="323" y="401"/>
                  </a:lnTo>
                  <a:lnTo>
                    <a:pt x="369" y="358"/>
                  </a:lnTo>
                  <a:lnTo>
                    <a:pt x="369" y="386"/>
                  </a:lnTo>
                  <a:lnTo>
                    <a:pt x="399" y="386"/>
                  </a:lnTo>
                  <a:lnTo>
                    <a:pt x="399" y="325"/>
                  </a:lnTo>
                  <a:lnTo>
                    <a:pt x="369" y="247"/>
                  </a:lnTo>
                  <a:lnTo>
                    <a:pt x="369" y="186"/>
                  </a:lnTo>
                  <a:lnTo>
                    <a:pt x="337" y="156"/>
                  </a:lnTo>
                  <a:lnTo>
                    <a:pt x="323" y="78"/>
                  </a:lnTo>
                  <a:lnTo>
                    <a:pt x="291" y="48"/>
                  </a:lnTo>
                  <a:lnTo>
                    <a:pt x="278" y="0"/>
                  </a:lnTo>
                  <a:lnTo>
                    <a:pt x="215" y="0"/>
                  </a:lnTo>
                  <a:lnTo>
                    <a:pt x="215" y="0"/>
                  </a:lnTo>
                  <a:close/>
                </a:path>
              </a:pathLst>
            </a:custGeom>
            <a:solidFill>
              <a:srgbClr val="b995b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2" name=""/>
            <p:cNvSpPr/>
            <p:nvPr/>
          </p:nvSpPr>
          <p:spPr>
            <a:xfrm>
              <a:off x="7374600" y="2527200"/>
              <a:ext cx="133920" cy="120600"/>
            </a:xfrm>
            <a:custGeom>
              <a:avLst/>
              <a:gdLst/>
              <a:ahLst/>
              <a:rect l="l" t="t" r="r" b="b"/>
              <a:pathLst>
                <a:path w="109" h="106">
                  <a:moveTo>
                    <a:pt x="61" y="0"/>
                  </a:moveTo>
                  <a:lnTo>
                    <a:pt x="109" y="30"/>
                  </a:lnTo>
                  <a:lnTo>
                    <a:pt x="93" y="60"/>
                  </a:lnTo>
                  <a:lnTo>
                    <a:pt x="61" y="45"/>
                  </a:lnTo>
                  <a:lnTo>
                    <a:pt x="46" y="106"/>
                  </a:lnTo>
                  <a:lnTo>
                    <a:pt x="0" y="78"/>
                  </a:lnTo>
                  <a:lnTo>
                    <a:pt x="15" y="45"/>
                  </a:lnTo>
                  <a:lnTo>
                    <a:pt x="46" y="30"/>
                  </a:lnTo>
                  <a:lnTo>
                    <a:pt x="61" y="0"/>
                  </a:lnTo>
                  <a:lnTo>
                    <a:pt x="61" y="0"/>
                  </a:lnTo>
                  <a:close/>
                </a:path>
              </a:pathLst>
            </a:custGeom>
            <a:solidFill>
              <a:srgbClr val="b995b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3" name=""/>
            <p:cNvSpPr/>
            <p:nvPr/>
          </p:nvSpPr>
          <p:spPr>
            <a:xfrm>
              <a:off x="7183440" y="2630520"/>
              <a:ext cx="208080" cy="212760"/>
            </a:xfrm>
            <a:custGeom>
              <a:avLst/>
              <a:gdLst/>
              <a:ahLst/>
              <a:rect l="l" t="t" r="r" b="b"/>
              <a:pathLst>
                <a:path w="169" h="184">
                  <a:moveTo>
                    <a:pt x="78" y="0"/>
                  </a:moveTo>
                  <a:lnTo>
                    <a:pt x="154" y="30"/>
                  </a:lnTo>
                  <a:lnTo>
                    <a:pt x="154" y="108"/>
                  </a:lnTo>
                  <a:lnTo>
                    <a:pt x="169" y="156"/>
                  </a:lnTo>
                  <a:lnTo>
                    <a:pt x="154" y="184"/>
                  </a:lnTo>
                  <a:lnTo>
                    <a:pt x="124" y="139"/>
                  </a:lnTo>
                  <a:lnTo>
                    <a:pt x="124" y="171"/>
                  </a:lnTo>
                  <a:lnTo>
                    <a:pt x="93" y="184"/>
                  </a:lnTo>
                  <a:lnTo>
                    <a:pt x="78" y="171"/>
                  </a:lnTo>
                  <a:lnTo>
                    <a:pt x="93" y="108"/>
                  </a:lnTo>
                  <a:lnTo>
                    <a:pt x="78" y="63"/>
                  </a:lnTo>
                  <a:lnTo>
                    <a:pt x="46" y="63"/>
                  </a:lnTo>
                  <a:lnTo>
                    <a:pt x="46" y="108"/>
                  </a:lnTo>
                  <a:lnTo>
                    <a:pt x="0" y="78"/>
                  </a:lnTo>
                  <a:lnTo>
                    <a:pt x="61" y="30"/>
                  </a:lnTo>
                  <a:lnTo>
                    <a:pt x="78" y="0"/>
                  </a:lnTo>
                  <a:lnTo>
                    <a:pt x="78" y="0"/>
                  </a:lnTo>
                  <a:close/>
                </a:path>
              </a:pathLst>
            </a:custGeom>
            <a:solidFill>
              <a:srgbClr val="b995b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4" name=""/>
            <p:cNvSpPr/>
            <p:nvPr/>
          </p:nvSpPr>
          <p:spPr>
            <a:xfrm>
              <a:off x="6707520" y="1908000"/>
              <a:ext cx="436680" cy="776520"/>
            </a:xfrm>
            <a:custGeom>
              <a:avLst/>
              <a:gdLst/>
              <a:ahLst/>
              <a:rect l="l" t="t" r="r" b="b"/>
              <a:pathLst>
                <a:path w="354" h="678">
                  <a:moveTo>
                    <a:pt x="217" y="0"/>
                  </a:moveTo>
                  <a:lnTo>
                    <a:pt x="185" y="91"/>
                  </a:lnTo>
                  <a:lnTo>
                    <a:pt x="185" y="216"/>
                  </a:lnTo>
                  <a:lnTo>
                    <a:pt x="154" y="232"/>
                  </a:lnTo>
                  <a:lnTo>
                    <a:pt x="124" y="294"/>
                  </a:lnTo>
                  <a:lnTo>
                    <a:pt x="124" y="323"/>
                  </a:lnTo>
                  <a:lnTo>
                    <a:pt x="171" y="323"/>
                  </a:lnTo>
                  <a:lnTo>
                    <a:pt x="217" y="368"/>
                  </a:lnTo>
                  <a:lnTo>
                    <a:pt x="217" y="399"/>
                  </a:lnTo>
                  <a:lnTo>
                    <a:pt x="308" y="446"/>
                  </a:lnTo>
                  <a:lnTo>
                    <a:pt x="322" y="540"/>
                  </a:lnTo>
                  <a:lnTo>
                    <a:pt x="354" y="555"/>
                  </a:lnTo>
                  <a:lnTo>
                    <a:pt x="308" y="631"/>
                  </a:lnTo>
                  <a:lnTo>
                    <a:pt x="278" y="631"/>
                  </a:lnTo>
                  <a:lnTo>
                    <a:pt x="247" y="678"/>
                  </a:lnTo>
                  <a:lnTo>
                    <a:pt x="217" y="678"/>
                  </a:lnTo>
                  <a:lnTo>
                    <a:pt x="200" y="618"/>
                  </a:lnTo>
                  <a:lnTo>
                    <a:pt x="200" y="570"/>
                  </a:lnTo>
                  <a:lnTo>
                    <a:pt x="171" y="555"/>
                  </a:lnTo>
                  <a:lnTo>
                    <a:pt x="171" y="509"/>
                  </a:lnTo>
                  <a:lnTo>
                    <a:pt x="139" y="477"/>
                  </a:lnTo>
                  <a:lnTo>
                    <a:pt x="93" y="494"/>
                  </a:lnTo>
                  <a:lnTo>
                    <a:pt x="46" y="477"/>
                  </a:lnTo>
                  <a:lnTo>
                    <a:pt x="46" y="431"/>
                  </a:lnTo>
                  <a:lnTo>
                    <a:pt x="31" y="353"/>
                  </a:lnTo>
                  <a:lnTo>
                    <a:pt x="0" y="368"/>
                  </a:lnTo>
                  <a:lnTo>
                    <a:pt x="0" y="310"/>
                  </a:lnTo>
                  <a:lnTo>
                    <a:pt x="31" y="232"/>
                  </a:lnTo>
                  <a:lnTo>
                    <a:pt x="93" y="216"/>
                  </a:lnTo>
                  <a:lnTo>
                    <a:pt x="107" y="171"/>
                  </a:lnTo>
                  <a:lnTo>
                    <a:pt x="124" y="171"/>
                  </a:lnTo>
                  <a:lnTo>
                    <a:pt x="139" y="45"/>
                  </a:lnTo>
                  <a:lnTo>
                    <a:pt x="217" y="0"/>
                  </a:lnTo>
                  <a:lnTo>
                    <a:pt x="217" y="0"/>
                  </a:lnTo>
                  <a:close/>
                </a:path>
              </a:pathLst>
            </a:custGeom>
            <a:solidFill>
              <a:srgbClr val="ffff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5" name=""/>
            <p:cNvSpPr/>
            <p:nvPr/>
          </p:nvSpPr>
          <p:spPr>
            <a:xfrm>
              <a:off x="6784560" y="3530520"/>
              <a:ext cx="113400" cy="230400"/>
            </a:xfrm>
            <a:custGeom>
              <a:avLst/>
              <a:gdLst/>
              <a:ahLst/>
              <a:rect l="l" t="t" r="r" b="b"/>
              <a:pathLst>
                <a:path w="91" h="201">
                  <a:moveTo>
                    <a:pt x="76" y="0"/>
                  </a:moveTo>
                  <a:lnTo>
                    <a:pt x="44" y="0"/>
                  </a:lnTo>
                  <a:lnTo>
                    <a:pt x="0" y="47"/>
                  </a:lnTo>
                  <a:lnTo>
                    <a:pt x="15" y="125"/>
                  </a:lnTo>
                  <a:lnTo>
                    <a:pt x="44" y="201"/>
                  </a:lnTo>
                  <a:lnTo>
                    <a:pt x="76" y="186"/>
                  </a:lnTo>
                  <a:lnTo>
                    <a:pt x="91" y="125"/>
                  </a:lnTo>
                  <a:lnTo>
                    <a:pt x="76" y="76"/>
                  </a:lnTo>
                  <a:lnTo>
                    <a:pt x="76" y="0"/>
                  </a:lnTo>
                  <a:lnTo>
                    <a:pt x="76" y="0"/>
                  </a:lnTo>
                  <a:close/>
                </a:path>
              </a:pathLst>
            </a:custGeom>
            <a:solidFill>
              <a:srgbClr val="7fcc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6" name=""/>
            <p:cNvSpPr/>
            <p:nvPr/>
          </p:nvSpPr>
          <p:spPr>
            <a:xfrm>
              <a:off x="6858720" y="4027320"/>
              <a:ext cx="211320" cy="384480"/>
            </a:xfrm>
            <a:custGeom>
              <a:avLst/>
              <a:gdLst/>
              <a:ahLst/>
              <a:rect l="l" t="t" r="r" b="b"/>
              <a:pathLst>
                <a:path w="169" h="337">
                  <a:moveTo>
                    <a:pt x="169" y="91"/>
                  </a:moveTo>
                  <a:lnTo>
                    <a:pt x="137" y="0"/>
                  </a:lnTo>
                  <a:lnTo>
                    <a:pt x="93" y="14"/>
                  </a:lnTo>
                  <a:lnTo>
                    <a:pt x="76" y="29"/>
                  </a:lnTo>
                  <a:lnTo>
                    <a:pt x="61" y="14"/>
                  </a:lnTo>
                  <a:lnTo>
                    <a:pt x="30" y="59"/>
                  </a:lnTo>
                  <a:lnTo>
                    <a:pt x="61" y="168"/>
                  </a:lnTo>
                  <a:lnTo>
                    <a:pt x="47" y="200"/>
                  </a:lnTo>
                  <a:lnTo>
                    <a:pt x="0" y="168"/>
                  </a:lnTo>
                  <a:lnTo>
                    <a:pt x="30" y="276"/>
                  </a:lnTo>
                  <a:lnTo>
                    <a:pt x="93" y="308"/>
                  </a:lnTo>
                  <a:lnTo>
                    <a:pt x="106" y="337"/>
                  </a:lnTo>
                  <a:lnTo>
                    <a:pt x="169" y="308"/>
                  </a:lnTo>
                  <a:lnTo>
                    <a:pt x="123" y="245"/>
                  </a:lnTo>
                  <a:lnTo>
                    <a:pt x="123" y="137"/>
                  </a:lnTo>
                  <a:lnTo>
                    <a:pt x="169" y="137"/>
                  </a:lnTo>
                  <a:lnTo>
                    <a:pt x="169" y="91"/>
                  </a:lnTo>
                  <a:lnTo>
                    <a:pt x="169" y="91"/>
                  </a:lnTo>
                  <a:close/>
                </a:path>
              </a:pathLst>
            </a:custGeom>
            <a:solidFill>
              <a:srgbClr val="ff967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7" name=""/>
            <p:cNvSpPr/>
            <p:nvPr/>
          </p:nvSpPr>
          <p:spPr>
            <a:xfrm>
              <a:off x="6975720" y="4430880"/>
              <a:ext cx="73440" cy="106200"/>
            </a:xfrm>
            <a:custGeom>
              <a:avLst/>
              <a:gdLst/>
              <a:ahLst/>
              <a:rect l="l" t="t" r="r" b="b"/>
              <a:pathLst>
                <a:path w="61" h="93">
                  <a:moveTo>
                    <a:pt x="0" y="15"/>
                  </a:moveTo>
                  <a:lnTo>
                    <a:pt x="61" y="0"/>
                  </a:lnTo>
                  <a:lnTo>
                    <a:pt x="61" y="93"/>
                  </a:lnTo>
                  <a:lnTo>
                    <a:pt x="30" y="93"/>
                  </a:lnTo>
                  <a:lnTo>
                    <a:pt x="0" y="15"/>
                  </a:lnTo>
                  <a:lnTo>
                    <a:pt x="0" y="15"/>
                  </a:lnTo>
                  <a:close/>
                </a:path>
              </a:pathLst>
            </a:custGeom>
            <a:solidFill>
              <a:srgbClr val="ff967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8" name=""/>
            <p:cNvSpPr/>
            <p:nvPr/>
          </p:nvSpPr>
          <p:spPr>
            <a:xfrm>
              <a:off x="7104960" y="4537080"/>
              <a:ext cx="96120" cy="119160"/>
            </a:xfrm>
            <a:custGeom>
              <a:avLst/>
              <a:gdLst/>
              <a:ahLst/>
              <a:rect l="l" t="t" r="r" b="b"/>
              <a:pathLst>
                <a:path w="77" h="104">
                  <a:moveTo>
                    <a:pt x="0" y="0"/>
                  </a:moveTo>
                  <a:lnTo>
                    <a:pt x="32" y="15"/>
                  </a:lnTo>
                  <a:lnTo>
                    <a:pt x="77" y="0"/>
                  </a:lnTo>
                  <a:lnTo>
                    <a:pt x="17" y="104"/>
                  </a:lnTo>
                  <a:lnTo>
                    <a:pt x="0" y="0"/>
                  </a:lnTo>
                  <a:lnTo>
                    <a:pt x="0" y="0"/>
                  </a:lnTo>
                  <a:close/>
                </a:path>
              </a:pathLst>
            </a:custGeom>
            <a:solidFill>
              <a:srgbClr val="ff967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9" name=""/>
            <p:cNvSpPr/>
            <p:nvPr/>
          </p:nvSpPr>
          <p:spPr>
            <a:xfrm>
              <a:off x="7162920" y="4587840"/>
              <a:ext cx="94680" cy="123840"/>
            </a:xfrm>
            <a:custGeom>
              <a:avLst/>
              <a:gdLst/>
              <a:ahLst/>
              <a:rect l="l" t="t" r="r" b="b"/>
              <a:pathLst>
                <a:path w="76" h="108">
                  <a:moveTo>
                    <a:pt x="76" y="0"/>
                  </a:moveTo>
                  <a:lnTo>
                    <a:pt x="46" y="0"/>
                  </a:lnTo>
                  <a:lnTo>
                    <a:pt x="30" y="47"/>
                  </a:lnTo>
                  <a:lnTo>
                    <a:pt x="0" y="79"/>
                  </a:lnTo>
                  <a:lnTo>
                    <a:pt x="15" y="108"/>
                  </a:lnTo>
                  <a:lnTo>
                    <a:pt x="76" y="108"/>
                  </a:lnTo>
                  <a:lnTo>
                    <a:pt x="46" y="79"/>
                  </a:lnTo>
                  <a:lnTo>
                    <a:pt x="76" y="0"/>
                  </a:lnTo>
                  <a:lnTo>
                    <a:pt x="76" y="0"/>
                  </a:lnTo>
                  <a:close/>
                </a:path>
              </a:pathLst>
            </a:custGeom>
            <a:solidFill>
              <a:srgbClr val="ff967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0" name=""/>
            <p:cNvSpPr/>
            <p:nvPr/>
          </p:nvSpPr>
          <p:spPr>
            <a:xfrm>
              <a:off x="7104960" y="4359240"/>
              <a:ext cx="192240" cy="52560"/>
            </a:xfrm>
            <a:custGeom>
              <a:avLst/>
              <a:gdLst/>
              <a:ahLst/>
              <a:rect l="l" t="t" r="r" b="b"/>
              <a:pathLst>
                <a:path w="155" h="46">
                  <a:moveTo>
                    <a:pt x="0" y="30"/>
                  </a:moveTo>
                  <a:lnTo>
                    <a:pt x="62" y="0"/>
                  </a:lnTo>
                  <a:lnTo>
                    <a:pt x="155" y="17"/>
                  </a:lnTo>
                  <a:lnTo>
                    <a:pt x="155" y="46"/>
                  </a:lnTo>
                  <a:lnTo>
                    <a:pt x="140" y="46"/>
                  </a:lnTo>
                  <a:lnTo>
                    <a:pt x="123" y="30"/>
                  </a:lnTo>
                  <a:lnTo>
                    <a:pt x="62" y="30"/>
                  </a:lnTo>
                  <a:lnTo>
                    <a:pt x="0" y="30"/>
                  </a:lnTo>
                  <a:lnTo>
                    <a:pt x="0" y="30"/>
                  </a:lnTo>
                  <a:close/>
                </a:path>
              </a:pathLst>
            </a:custGeom>
            <a:solidFill>
              <a:srgbClr val="ff967f"/>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261" name=""/>
            <p:cNvSpPr/>
            <p:nvPr/>
          </p:nvSpPr>
          <p:spPr>
            <a:xfrm>
              <a:off x="7297200" y="4411800"/>
              <a:ext cx="115200" cy="68040"/>
            </a:xfrm>
            <a:custGeom>
              <a:avLst/>
              <a:gdLst/>
              <a:ahLst/>
              <a:rect l="l" t="t" r="r" b="b"/>
              <a:pathLst>
                <a:path w="92" h="61">
                  <a:moveTo>
                    <a:pt x="0" y="0"/>
                  </a:moveTo>
                  <a:lnTo>
                    <a:pt x="46" y="0"/>
                  </a:lnTo>
                  <a:lnTo>
                    <a:pt x="92" y="32"/>
                  </a:lnTo>
                  <a:lnTo>
                    <a:pt x="76" y="61"/>
                  </a:lnTo>
                  <a:lnTo>
                    <a:pt x="31" y="32"/>
                  </a:lnTo>
                  <a:lnTo>
                    <a:pt x="0" y="32"/>
                  </a:lnTo>
                  <a:lnTo>
                    <a:pt x="0" y="0"/>
                  </a:lnTo>
                  <a:lnTo>
                    <a:pt x="0" y="0"/>
                  </a:lnTo>
                  <a:close/>
                </a:path>
              </a:pathLst>
            </a:custGeom>
            <a:solidFill>
              <a:srgbClr val="ff967f"/>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262" name=""/>
            <p:cNvSpPr/>
            <p:nvPr/>
          </p:nvSpPr>
          <p:spPr>
            <a:xfrm>
              <a:off x="7297200" y="4500720"/>
              <a:ext cx="77400" cy="123840"/>
            </a:xfrm>
            <a:custGeom>
              <a:avLst/>
              <a:gdLst/>
              <a:ahLst/>
              <a:rect l="l" t="t" r="r" b="b"/>
              <a:pathLst>
                <a:path w="61" h="108">
                  <a:moveTo>
                    <a:pt x="46" y="0"/>
                  </a:moveTo>
                  <a:lnTo>
                    <a:pt x="0" y="0"/>
                  </a:lnTo>
                  <a:lnTo>
                    <a:pt x="31" y="32"/>
                  </a:lnTo>
                  <a:lnTo>
                    <a:pt x="31" y="62"/>
                  </a:lnTo>
                  <a:lnTo>
                    <a:pt x="61" y="108"/>
                  </a:lnTo>
                  <a:lnTo>
                    <a:pt x="61" y="47"/>
                  </a:lnTo>
                  <a:lnTo>
                    <a:pt x="46" y="32"/>
                  </a:lnTo>
                  <a:lnTo>
                    <a:pt x="46" y="0"/>
                  </a:lnTo>
                  <a:lnTo>
                    <a:pt x="46" y="0"/>
                  </a:lnTo>
                  <a:close/>
                </a:path>
              </a:pathLst>
            </a:custGeom>
            <a:solidFill>
              <a:srgbClr val="ff967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3" name=""/>
            <p:cNvSpPr/>
            <p:nvPr/>
          </p:nvSpPr>
          <p:spPr>
            <a:xfrm>
              <a:off x="7162920" y="4624560"/>
              <a:ext cx="381600" cy="282240"/>
            </a:xfrm>
            <a:custGeom>
              <a:avLst/>
              <a:gdLst/>
              <a:ahLst/>
              <a:rect l="l" t="t" r="r" b="b"/>
              <a:pathLst>
                <a:path w="308" h="245">
                  <a:moveTo>
                    <a:pt x="184" y="0"/>
                  </a:moveTo>
                  <a:lnTo>
                    <a:pt x="200" y="47"/>
                  </a:lnTo>
                  <a:lnTo>
                    <a:pt x="169" y="91"/>
                  </a:lnTo>
                  <a:lnTo>
                    <a:pt x="139" y="76"/>
                  </a:lnTo>
                  <a:lnTo>
                    <a:pt x="108" y="122"/>
                  </a:lnTo>
                  <a:lnTo>
                    <a:pt x="93" y="108"/>
                  </a:lnTo>
                  <a:lnTo>
                    <a:pt x="46" y="122"/>
                  </a:lnTo>
                  <a:lnTo>
                    <a:pt x="0" y="232"/>
                  </a:lnTo>
                  <a:lnTo>
                    <a:pt x="30" y="232"/>
                  </a:lnTo>
                  <a:lnTo>
                    <a:pt x="61" y="154"/>
                  </a:lnTo>
                  <a:lnTo>
                    <a:pt x="124" y="139"/>
                  </a:lnTo>
                  <a:lnTo>
                    <a:pt x="139" y="215"/>
                  </a:lnTo>
                  <a:lnTo>
                    <a:pt x="184" y="245"/>
                  </a:lnTo>
                  <a:lnTo>
                    <a:pt x="230" y="245"/>
                  </a:lnTo>
                  <a:lnTo>
                    <a:pt x="230" y="154"/>
                  </a:lnTo>
                  <a:lnTo>
                    <a:pt x="278" y="169"/>
                  </a:lnTo>
                  <a:lnTo>
                    <a:pt x="295" y="200"/>
                  </a:lnTo>
                  <a:lnTo>
                    <a:pt x="308" y="184"/>
                  </a:lnTo>
                  <a:lnTo>
                    <a:pt x="278" y="91"/>
                  </a:lnTo>
                  <a:lnTo>
                    <a:pt x="247" y="15"/>
                  </a:lnTo>
                  <a:lnTo>
                    <a:pt x="184" y="0"/>
                  </a:lnTo>
                  <a:lnTo>
                    <a:pt x="184" y="0"/>
                  </a:lnTo>
                  <a:close/>
                </a:path>
              </a:pathLst>
            </a:custGeom>
            <a:solidFill>
              <a:srgbClr val="ff967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4" name=""/>
            <p:cNvSpPr/>
            <p:nvPr/>
          </p:nvSpPr>
          <p:spPr>
            <a:xfrm>
              <a:off x="6762240" y="4624560"/>
              <a:ext cx="173520" cy="245880"/>
            </a:xfrm>
            <a:custGeom>
              <a:avLst/>
              <a:gdLst/>
              <a:ahLst/>
              <a:rect l="l" t="t" r="r" b="b"/>
              <a:pathLst>
                <a:path w="139" h="215">
                  <a:moveTo>
                    <a:pt x="108" y="0"/>
                  </a:moveTo>
                  <a:lnTo>
                    <a:pt x="139" y="28"/>
                  </a:lnTo>
                  <a:lnTo>
                    <a:pt x="61" y="122"/>
                  </a:lnTo>
                  <a:lnTo>
                    <a:pt x="47" y="200"/>
                  </a:lnTo>
                  <a:lnTo>
                    <a:pt x="0" y="215"/>
                  </a:lnTo>
                  <a:lnTo>
                    <a:pt x="47" y="122"/>
                  </a:lnTo>
                  <a:lnTo>
                    <a:pt x="108" y="47"/>
                  </a:lnTo>
                  <a:lnTo>
                    <a:pt x="108" y="0"/>
                  </a:lnTo>
                  <a:lnTo>
                    <a:pt x="108" y="0"/>
                  </a:lnTo>
                  <a:close/>
                </a:path>
              </a:pathLst>
            </a:custGeom>
            <a:solidFill>
              <a:srgbClr val="ff967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5" name=""/>
            <p:cNvSpPr/>
            <p:nvPr/>
          </p:nvSpPr>
          <p:spPr>
            <a:xfrm>
              <a:off x="6935760" y="5208480"/>
              <a:ext cx="512640" cy="720720"/>
            </a:xfrm>
            <a:custGeom>
              <a:avLst/>
              <a:gdLst/>
              <a:ahLst/>
              <a:rect l="l" t="t" r="r" b="b"/>
              <a:pathLst>
                <a:path w="414" h="631">
                  <a:moveTo>
                    <a:pt x="414" y="0"/>
                  </a:moveTo>
                  <a:lnTo>
                    <a:pt x="414" y="59"/>
                  </a:lnTo>
                  <a:lnTo>
                    <a:pt x="308" y="139"/>
                  </a:lnTo>
                  <a:lnTo>
                    <a:pt x="123" y="168"/>
                  </a:lnTo>
                  <a:lnTo>
                    <a:pt x="108" y="183"/>
                  </a:lnTo>
                  <a:lnTo>
                    <a:pt x="108" y="246"/>
                  </a:lnTo>
                  <a:lnTo>
                    <a:pt x="137" y="276"/>
                  </a:lnTo>
                  <a:lnTo>
                    <a:pt x="184" y="261"/>
                  </a:lnTo>
                  <a:lnTo>
                    <a:pt x="292" y="200"/>
                  </a:lnTo>
                  <a:lnTo>
                    <a:pt x="277" y="246"/>
                  </a:lnTo>
                  <a:lnTo>
                    <a:pt x="184" y="308"/>
                  </a:lnTo>
                  <a:lnTo>
                    <a:pt x="260" y="324"/>
                  </a:lnTo>
                  <a:lnTo>
                    <a:pt x="292" y="369"/>
                  </a:lnTo>
                  <a:lnTo>
                    <a:pt x="230" y="460"/>
                  </a:lnTo>
                  <a:lnTo>
                    <a:pt x="277" y="476"/>
                  </a:lnTo>
                  <a:lnTo>
                    <a:pt x="277" y="508"/>
                  </a:lnTo>
                  <a:lnTo>
                    <a:pt x="245" y="538"/>
                  </a:lnTo>
                  <a:lnTo>
                    <a:pt x="154" y="538"/>
                  </a:lnTo>
                  <a:lnTo>
                    <a:pt x="123" y="508"/>
                  </a:lnTo>
                  <a:lnTo>
                    <a:pt x="108" y="508"/>
                  </a:lnTo>
                  <a:lnTo>
                    <a:pt x="93" y="554"/>
                  </a:lnTo>
                  <a:lnTo>
                    <a:pt x="123" y="599"/>
                  </a:lnTo>
                  <a:lnTo>
                    <a:pt x="45" y="631"/>
                  </a:lnTo>
                  <a:lnTo>
                    <a:pt x="45" y="538"/>
                  </a:lnTo>
                  <a:lnTo>
                    <a:pt x="0" y="508"/>
                  </a:lnTo>
                  <a:lnTo>
                    <a:pt x="0" y="460"/>
                  </a:lnTo>
                  <a:lnTo>
                    <a:pt x="45" y="369"/>
                  </a:lnTo>
                  <a:lnTo>
                    <a:pt x="32" y="324"/>
                  </a:lnTo>
                  <a:lnTo>
                    <a:pt x="45" y="276"/>
                  </a:lnTo>
                  <a:lnTo>
                    <a:pt x="76" y="276"/>
                  </a:lnTo>
                  <a:lnTo>
                    <a:pt x="76" y="168"/>
                  </a:lnTo>
                  <a:lnTo>
                    <a:pt x="108" y="139"/>
                  </a:lnTo>
                  <a:lnTo>
                    <a:pt x="108" y="92"/>
                  </a:lnTo>
                  <a:lnTo>
                    <a:pt x="353" y="59"/>
                  </a:lnTo>
                  <a:lnTo>
                    <a:pt x="414" y="0"/>
                  </a:lnTo>
                  <a:lnTo>
                    <a:pt x="414" y="0"/>
                  </a:lnTo>
                  <a:close/>
                </a:path>
              </a:pathLst>
            </a:custGeom>
            <a:solidFill>
              <a:srgbClr val="d69b7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6" name=""/>
            <p:cNvSpPr/>
            <p:nvPr/>
          </p:nvSpPr>
          <p:spPr>
            <a:xfrm>
              <a:off x="7639560" y="5083200"/>
              <a:ext cx="154800" cy="264960"/>
            </a:xfrm>
            <a:custGeom>
              <a:avLst/>
              <a:gdLst/>
              <a:ahLst/>
              <a:rect l="l" t="t" r="r" b="b"/>
              <a:pathLst>
                <a:path w="124" h="232">
                  <a:moveTo>
                    <a:pt x="46" y="0"/>
                  </a:moveTo>
                  <a:lnTo>
                    <a:pt x="15" y="63"/>
                  </a:lnTo>
                  <a:lnTo>
                    <a:pt x="0" y="139"/>
                  </a:lnTo>
                  <a:lnTo>
                    <a:pt x="32" y="139"/>
                  </a:lnTo>
                  <a:lnTo>
                    <a:pt x="46" y="202"/>
                  </a:lnTo>
                  <a:lnTo>
                    <a:pt x="93" y="232"/>
                  </a:lnTo>
                  <a:lnTo>
                    <a:pt x="46" y="139"/>
                  </a:lnTo>
                  <a:lnTo>
                    <a:pt x="124" y="124"/>
                  </a:lnTo>
                  <a:lnTo>
                    <a:pt x="61" y="110"/>
                  </a:lnTo>
                  <a:lnTo>
                    <a:pt x="108" y="32"/>
                  </a:lnTo>
                  <a:lnTo>
                    <a:pt x="78" y="17"/>
                  </a:lnTo>
                  <a:lnTo>
                    <a:pt x="46" y="110"/>
                  </a:lnTo>
                  <a:lnTo>
                    <a:pt x="46" y="0"/>
                  </a:lnTo>
                  <a:lnTo>
                    <a:pt x="46" y="0"/>
                  </a:lnTo>
                  <a:close/>
                </a:path>
              </a:pathLst>
            </a:custGeom>
            <a:solidFill>
              <a:srgbClr val="d69b7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7" name=""/>
            <p:cNvSpPr/>
            <p:nvPr/>
          </p:nvSpPr>
          <p:spPr>
            <a:xfrm>
              <a:off x="7715160" y="5435640"/>
              <a:ext cx="249120" cy="125280"/>
            </a:xfrm>
            <a:custGeom>
              <a:avLst/>
              <a:gdLst/>
              <a:ahLst/>
              <a:rect l="l" t="t" r="r" b="b"/>
              <a:pathLst>
                <a:path w="201" h="108">
                  <a:moveTo>
                    <a:pt x="201" y="0"/>
                  </a:moveTo>
                  <a:lnTo>
                    <a:pt x="123" y="13"/>
                  </a:lnTo>
                  <a:lnTo>
                    <a:pt x="93" y="28"/>
                  </a:lnTo>
                  <a:lnTo>
                    <a:pt x="47" y="28"/>
                  </a:lnTo>
                  <a:lnTo>
                    <a:pt x="0" y="76"/>
                  </a:lnTo>
                  <a:lnTo>
                    <a:pt x="0" y="108"/>
                  </a:lnTo>
                  <a:lnTo>
                    <a:pt x="32" y="108"/>
                  </a:lnTo>
                  <a:lnTo>
                    <a:pt x="63" y="76"/>
                  </a:lnTo>
                  <a:lnTo>
                    <a:pt x="169" y="76"/>
                  </a:lnTo>
                  <a:lnTo>
                    <a:pt x="201" y="28"/>
                  </a:lnTo>
                  <a:lnTo>
                    <a:pt x="201" y="0"/>
                  </a:lnTo>
                  <a:lnTo>
                    <a:pt x="201" y="0"/>
                  </a:lnTo>
                  <a:close/>
                </a:path>
              </a:pathLst>
            </a:custGeom>
            <a:solidFill>
              <a:srgbClr val="d69b7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8" name=""/>
            <p:cNvSpPr/>
            <p:nvPr/>
          </p:nvSpPr>
          <p:spPr>
            <a:xfrm>
              <a:off x="6134400" y="4956120"/>
              <a:ext cx="801360" cy="550800"/>
            </a:xfrm>
            <a:custGeom>
              <a:avLst/>
              <a:gdLst/>
              <a:ahLst/>
              <a:rect l="l" t="t" r="r" b="b"/>
              <a:pathLst>
                <a:path w="647" h="479">
                  <a:moveTo>
                    <a:pt x="647" y="76"/>
                  </a:moveTo>
                  <a:lnTo>
                    <a:pt x="540" y="76"/>
                  </a:lnTo>
                  <a:lnTo>
                    <a:pt x="540" y="32"/>
                  </a:lnTo>
                  <a:lnTo>
                    <a:pt x="508" y="0"/>
                  </a:lnTo>
                  <a:lnTo>
                    <a:pt x="432" y="63"/>
                  </a:lnTo>
                  <a:lnTo>
                    <a:pt x="432" y="125"/>
                  </a:lnTo>
                  <a:lnTo>
                    <a:pt x="371" y="184"/>
                  </a:lnTo>
                  <a:lnTo>
                    <a:pt x="371" y="218"/>
                  </a:lnTo>
                  <a:lnTo>
                    <a:pt x="293" y="232"/>
                  </a:lnTo>
                  <a:lnTo>
                    <a:pt x="247" y="310"/>
                  </a:lnTo>
                  <a:lnTo>
                    <a:pt x="215" y="310"/>
                  </a:lnTo>
                  <a:lnTo>
                    <a:pt x="124" y="370"/>
                  </a:lnTo>
                  <a:lnTo>
                    <a:pt x="124" y="431"/>
                  </a:lnTo>
                  <a:lnTo>
                    <a:pt x="17" y="446"/>
                  </a:lnTo>
                  <a:lnTo>
                    <a:pt x="0" y="464"/>
                  </a:lnTo>
                  <a:lnTo>
                    <a:pt x="109" y="479"/>
                  </a:lnTo>
                  <a:lnTo>
                    <a:pt x="202" y="431"/>
                  </a:lnTo>
                  <a:lnTo>
                    <a:pt x="278" y="431"/>
                  </a:lnTo>
                  <a:lnTo>
                    <a:pt x="323" y="401"/>
                  </a:lnTo>
                  <a:lnTo>
                    <a:pt x="339" y="340"/>
                  </a:lnTo>
                  <a:lnTo>
                    <a:pt x="462" y="184"/>
                  </a:lnTo>
                  <a:lnTo>
                    <a:pt x="540" y="184"/>
                  </a:lnTo>
                  <a:lnTo>
                    <a:pt x="616" y="140"/>
                  </a:lnTo>
                  <a:lnTo>
                    <a:pt x="569" y="125"/>
                  </a:lnTo>
                  <a:lnTo>
                    <a:pt x="647" y="76"/>
                  </a:lnTo>
                  <a:lnTo>
                    <a:pt x="647" y="76"/>
                  </a:lnTo>
                  <a:close/>
                </a:path>
              </a:pathLst>
            </a:custGeom>
            <a:solidFill>
              <a:srgbClr val="99ff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9" name=""/>
            <p:cNvSpPr/>
            <p:nvPr/>
          </p:nvSpPr>
          <p:spPr>
            <a:xfrm>
              <a:off x="6096600" y="5170320"/>
              <a:ext cx="821880" cy="669960"/>
            </a:xfrm>
            <a:custGeom>
              <a:avLst/>
              <a:gdLst/>
              <a:ahLst/>
              <a:rect l="l" t="t" r="r" b="b"/>
              <a:pathLst>
                <a:path w="661" h="588">
                  <a:moveTo>
                    <a:pt x="28" y="280"/>
                  </a:moveTo>
                  <a:lnTo>
                    <a:pt x="0" y="310"/>
                  </a:lnTo>
                  <a:lnTo>
                    <a:pt x="0" y="418"/>
                  </a:lnTo>
                  <a:lnTo>
                    <a:pt x="76" y="572"/>
                  </a:lnTo>
                  <a:lnTo>
                    <a:pt x="184" y="588"/>
                  </a:lnTo>
                  <a:lnTo>
                    <a:pt x="275" y="542"/>
                  </a:lnTo>
                  <a:lnTo>
                    <a:pt x="367" y="588"/>
                  </a:lnTo>
                  <a:lnTo>
                    <a:pt x="475" y="572"/>
                  </a:lnTo>
                  <a:lnTo>
                    <a:pt x="490" y="464"/>
                  </a:lnTo>
                  <a:lnTo>
                    <a:pt x="553" y="358"/>
                  </a:lnTo>
                  <a:lnTo>
                    <a:pt x="553" y="262"/>
                  </a:lnTo>
                  <a:lnTo>
                    <a:pt x="661" y="186"/>
                  </a:lnTo>
                  <a:lnTo>
                    <a:pt x="614" y="156"/>
                  </a:lnTo>
                  <a:lnTo>
                    <a:pt x="614" y="93"/>
                  </a:lnTo>
                  <a:lnTo>
                    <a:pt x="568" y="80"/>
                  </a:lnTo>
                  <a:lnTo>
                    <a:pt x="568" y="0"/>
                  </a:lnTo>
                  <a:lnTo>
                    <a:pt x="490" y="0"/>
                  </a:lnTo>
                  <a:lnTo>
                    <a:pt x="367" y="156"/>
                  </a:lnTo>
                  <a:lnTo>
                    <a:pt x="351" y="217"/>
                  </a:lnTo>
                  <a:lnTo>
                    <a:pt x="306" y="247"/>
                  </a:lnTo>
                  <a:lnTo>
                    <a:pt x="230" y="247"/>
                  </a:lnTo>
                  <a:lnTo>
                    <a:pt x="137" y="295"/>
                  </a:lnTo>
                  <a:lnTo>
                    <a:pt x="45" y="280"/>
                  </a:lnTo>
                  <a:lnTo>
                    <a:pt x="28" y="280"/>
                  </a:lnTo>
                  <a:lnTo>
                    <a:pt x="28" y="280"/>
                  </a:lnTo>
                  <a:close/>
                </a:path>
              </a:pathLst>
            </a:custGeom>
            <a:solidFill>
              <a:srgbClr val="d69b7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0" name=""/>
            <p:cNvSpPr/>
            <p:nvPr/>
          </p:nvSpPr>
          <p:spPr>
            <a:xfrm>
              <a:off x="6993000" y="5983200"/>
              <a:ext cx="264600" cy="120600"/>
            </a:xfrm>
            <a:custGeom>
              <a:avLst/>
              <a:gdLst/>
              <a:ahLst/>
              <a:rect l="l" t="t" r="r" b="b"/>
              <a:pathLst>
                <a:path w="215" h="107">
                  <a:moveTo>
                    <a:pt x="215" y="0"/>
                  </a:moveTo>
                  <a:lnTo>
                    <a:pt x="169" y="44"/>
                  </a:lnTo>
                  <a:lnTo>
                    <a:pt x="0" y="78"/>
                  </a:lnTo>
                  <a:lnTo>
                    <a:pt x="0" y="107"/>
                  </a:lnTo>
                  <a:lnTo>
                    <a:pt x="185" y="93"/>
                  </a:lnTo>
                  <a:lnTo>
                    <a:pt x="215" y="0"/>
                  </a:lnTo>
                  <a:lnTo>
                    <a:pt x="215" y="0"/>
                  </a:lnTo>
                  <a:close/>
                </a:path>
              </a:pathLst>
            </a:custGeom>
            <a:solidFill>
              <a:srgbClr val="d69b7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1" name=""/>
            <p:cNvSpPr/>
            <p:nvPr/>
          </p:nvSpPr>
          <p:spPr>
            <a:xfrm>
              <a:off x="6935760" y="6140520"/>
              <a:ext cx="168840" cy="71280"/>
            </a:xfrm>
            <a:custGeom>
              <a:avLst/>
              <a:gdLst/>
              <a:ahLst/>
              <a:rect l="l" t="t" r="r" b="b"/>
              <a:pathLst>
                <a:path w="137" h="61">
                  <a:moveTo>
                    <a:pt x="0" y="0"/>
                  </a:moveTo>
                  <a:lnTo>
                    <a:pt x="0" y="30"/>
                  </a:lnTo>
                  <a:lnTo>
                    <a:pt x="123" y="61"/>
                  </a:lnTo>
                  <a:lnTo>
                    <a:pt x="137" y="30"/>
                  </a:lnTo>
                  <a:lnTo>
                    <a:pt x="0" y="0"/>
                  </a:lnTo>
                  <a:lnTo>
                    <a:pt x="0" y="0"/>
                  </a:lnTo>
                  <a:close/>
                </a:path>
              </a:pathLst>
            </a:custGeom>
            <a:solidFill>
              <a:srgbClr val="d69b7d"/>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272" name=""/>
            <p:cNvSpPr/>
            <p:nvPr/>
          </p:nvSpPr>
          <p:spPr>
            <a:xfrm>
              <a:off x="6707520" y="6089760"/>
              <a:ext cx="228240" cy="87120"/>
            </a:xfrm>
            <a:custGeom>
              <a:avLst/>
              <a:gdLst/>
              <a:ahLst/>
              <a:rect l="l" t="t" r="r" b="b"/>
              <a:pathLst>
                <a:path w="185" h="76">
                  <a:moveTo>
                    <a:pt x="185" y="14"/>
                  </a:moveTo>
                  <a:lnTo>
                    <a:pt x="93" y="0"/>
                  </a:lnTo>
                  <a:lnTo>
                    <a:pt x="0" y="29"/>
                  </a:lnTo>
                  <a:lnTo>
                    <a:pt x="0" y="76"/>
                  </a:lnTo>
                  <a:lnTo>
                    <a:pt x="93" y="29"/>
                  </a:lnTo>
                  <a:lnTo>
                    <a:pt x="185" y="14"/>
                  </a:lnTo>
                  <a:lnTo>
                    <a:pt x="185" y="14"/>
                  </a:lnTo>
                  <a:close/>
                </a:path>
              </a:pathLst>
            </a:custGeom>
            <a:solidFill>
              <a:srgbClr val="d69b7d"/>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73" name=""/>
            <p:cNvSpPr/>
            <p:nvPr/>
          </p:nvSpPr>
          <p:spPr>
            <a:xfrm>
              <a:off x="6573240" y="6122880"/>
              <a:ext cx="94320" cy="69840"/>
            </a:xfrm>
            <a:custGeom>
              <a:avLst/>
              <a:gdLst/>
              <a:ahLst/>
              <a:rect l="l" t="t" r="r" b="b"/>
              <a:pathLst>
                <a:path w="76" h="62">
                  <a:moveTo>
                    <a:pt x="76" y="0"/>
                  </a:moveTo>
                  <a:lnTo>
                    <a:pt x="76" y="47"/>
                  </a:lnTo>
                  <a:lnTo>
                    <a:pt x="0" y="62"/>
                  </a:lnTo>
                  <a:lnTo>
                    <a:pt x="0" y="32"/>
                  </a:lnTo>
                  <a:lnTo>
                    <a:pt x="76" y="0"/>
                  </a:lnTo>
                  <a:lnTo>
                    <a:pt x="76" y="0"/>
                  </a:lnTo>
                  <a:close/>
                </a:path>
              </a:pathLst>
            </a:custGeom>
            <a:solidFill>
              <a:srgbClr val="70230d"/>
            </a:solidFill>
            <a:ln w="0">
              <a:noFill/>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74" name=""/>
            <p:cNvSpPr/>
            <p:nvPr/>
          </p:nvSpPr>
          <p:spPr>
            <a:xfrm>
              <a:off x="5754600" y="6072120"/>
              <a:ext cx="799560" cy="120600"/>
            </a:xfrm>
            <a:custGeom>
              <a:avLst/>
              <a:gdLst/>
              <a:ahLst/>
              <a:rect l="l" t="t" r="r" b="b"/>
              <a:pathLst>
                <a:path w="645" h="106">
                  <a:moveTo>
                    <a:pt x="78" y="0"/>
                  </a:moveTo>
                  <a:lnTo>
                    <a:pt x="0" y="44"/>
                  </a:lnTo>
                  <a:lnTo>
                    <a:pt x="124" y="44"/>
                  </a:lnTo>
                  <a:lnTo>
                    <a:pt x="200" y="91"/>
                  </a:lnTo>
                  <a:lnTo>
                    <a:pt x="584" y="91"/>
                  </a:lnTo>
                  <a:lnTo>
                    <a:pt x="645" y="106"/>
                  </a:lnTo>
                  <a:lnTo>
                    <a:pt x="629" y="76"/>
                  </a:lnTo>
                  <a:lnTo>
                    <a:pt x="629" y="29"/>
                  </a:lnTo>
                  <a:lnTo>
                    <a:pt x="569" y="44"/>
                  </a:lnTo>
                  <a:lnTo>
                    <a:pt x="508" y="0"/>
                  </a:lnTo>
                  <a:lnTo>
                    <a:pt x="339" y="0"/>
                  </a:lnTo>
                  <a:lnTo>
                    <a:pt x="293" y="44"/>
                  </a:lnTo>
                  <a:lnTo>
                    <a:pt x="215" y="44"/>
                  </a:lnTo>
                  <a:lnTo>
                    <a:pt x="124" y="0"/>
                  </a:lnTo>
                  <a:lnTo>
                    <a:pt x="78" y="0"/>
                  </a:lnTo>
                  <a:lnTo>
                    <a:pt x="78" y="0"/>
                  </a:lnTo>
                  <a:close/>
                </a:path>
              </a:pathLst>
            </a:custGeom>
            <a:solidFill>
              <a:srgbClr val="d69b7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5" name=""/>
            <p:cNvSpPr/>
            <p:nvPr/>
          </p:nvSpPr>
          <p:spPr>
            <a:xfrm>
              <a:off x="4877280" y="5348160"/>
              <a:ext cx="973440" cy="774720"/>
            </a:xfrm>
            <a:custGeom>
              <a:avLst/>
              <a:gdLst/>
              <a:ahLst/>
              <a:rect l="l" t="t" r="r" b="b"/>
              <a:pathLst>
                <a:path w="785" h="677">
                  <a:moveTo>
                    <a:pt x="139" y="0"/>
                  </a:moveTo>
                  <a:lnTo>
                    <a:pt x="76" y="17"/>
                  </a:lnTo>
                  <a:lnTo>
                    <a:pt x="0" y="0"/>
                  </a:lnTo>
                  <a:lnTo>
                    <a:pt x="0" y="30"/>
                  </a:lnTo>
                  <a:lnTo>
                    <a:pt x="139" y="154"/>
                  </a:lnTo>
                  <a:lnTo>
                    <a:pt x="200" y="154"/>
                  </a:lnTo>
                  <a:lnTo>
                    <a:pt x="262" y="262"/>
                  </a:lnTo>
                  <a:lnTo>
                    <a:pt x="262" y="338"/>
                  </a:lnTo>
                  <a:lnTo>
                    <a:pt x="369" y="447"/>
                  </a:lnTo>
                  <a:lnTo>
                    <a:pt x="369" y="492"/>
                  </a:lnTo>
                  <a:lnTo>
                    <a:pt x="584" y="677"/>
                  </a:lnTo>
                  <a:lnTo>
                    <a:pt x="660" y="662"/>
                  </a:lnTo>
                  <a:lnTo>
                    <a:pt x="692" y="633"/>
                  </a:lnTo>
                  <a:lnTo>
                    <a:pt x="768" y="616"/>
                  </a:lnTo>
                  <a:lnTo>
                    <a:pt x="785" y="538"/>
                  </a:lnTo>
                  <a:lnTo>
                    <a:pt x="584" y="416"/>
                  </a:lnTo>
                  <a:lnTo>
                    <a:pt x="601" y="354"/>
                  </a:lnTo>
                  <a:lnTo>
                    <a:pt x="567" y="338"/>
                  </a:lnTo>
                  <a:lnTo>
                    <a:pt x="553" y="354"/>
                  </a:lnTo>
                  <a:lnTo>
                    <a:pt x="432" y="247"/>
                  </a:lnTo>
                  <a:lnTo>
                    <a:pt x="401" y="262"/>
                  </a:lnTo>
                  <a:lnTo>
                    <a:pt x="293" y="154"/>
                  </a:lnTo>
                  <a:lnTo>
                    <a:pt x="217" y="30"/>
                  </a:lnTo>
                  <a:lnTo>
                    <a:pt x="154" y="30"/>
                  </a:lnTo>
                  <a:lnTo>
                    <a:pt x="139" y="0"/>
                  </a:lnTo>
                  <a:lnTo>
                    <a:pt x="139" y="0"/>
                  </a:lnTo>
                  <a:close/>
                </a:path>
              </a:pathLst>
            </a:custGeom>
            <a:solidFill>
              <a:srgbClr val="d69b7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6" name=""/>
            <p:cNvSpPr/>
            <p:nvPr/>
          </p:nvSpPr>
          <p:spPr>
            <a:xfrm>
              <a:off x="3659760" y="4870440"/>
              <a:ext cx="168480" cy="264960"/>
            </a:xfrm>
            <a:custGeom>
              <a:avLst/>
              <a:gdLst/>
              <a:ahLst/>
              <a:rect l="l" t="t" r="r" b="b"/>
              <a:pathLst>
                <a:path w="137" h="232">
                  <a:moveTo>
                    <a:pt x="61" y="0"/>
                  </a:moveTo>
                  <a:lnTo>
                    <a:pt x="15" y="45"/>
                  </a:lnTo>
                  <a:lnTo>
                    <a:pt x="0" y="123"/>
                  </a:lnTo>
                  <a:lnTo>
                    <a:pt x="15" y="201"/>
                  </a:lnTo>
                  <a:lnTo>
                    <a:pt x="61" y="232"/>
                  </a:lnTo>
                  <a:lnTo>
                    <a:pt x="137" y="216"/>
                  </a:lnTo>
                  <a:lnTo>
                    <a:pt x="137" y="93"/>
                  </a:lnTo>
                  <a:lnTo>
                    <a:pt x="76" y="30"/>
                  </a:lnTo>
                  <a:lnTo>
                    <a:pt x="61" y="0"/>
                  </a:lnTo>
                  <a:lnTo>
                    <a:pt x="61" y="0"/>
                  </a:lnTo>
                  <a:close/>
                </a:path>
              </a:pathLst>
            </a:custGeom>
            <a:solidFill>
              <a:srgbClr val="ffff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7" name=""/>
            <p:cNvSpPr/>
            <p:nvPr/>
          </p:nvSpPr>
          <p:spPr>
            <a:xfrm>
              <a:off x="3599640" y="1311120"/>
              <a:ext cx="3393000" cy="2805120"/>
            </a:xfrm>
            <a:custGeom>
              <a:avLst/>
              <a:gdLst/>
              <a:ahLst/>
              <a:rect l="l" t="t" r="r" b="b"/>
              <a:pathLst>
                <a:path w="2735" h="2450">
                  <a:moveTo>
                    <a:pt x="2722" y="200"/>
                  </a:moveTo>
                  <a:lnTo>
                    <a:pt x="2722" y="245"/>
                  </a:lnTo>
                  <a:lnTo>
                    <a:pt x="2735" y="278"/>
                  </a:lnTo>
                  <a:lnTo>
                    <a:pt x="2735" y="386"/>
                  </a:lnTo>
                  <a:lnTo>
                    <a:pt x="2676" y="386"/>
                  </a:lnTo>
                  <a:lnTo>
                    <a:pt x="2676" y="431"/>
                  </a:lnTo>
                  <a:lnTo>
                    <a:pt x="2722" y="492"/>
                  </a:lnTo>
                  <a:lnTo>
                    <a:pt x="2722" y="523"/>
                  </a:lnTo>
                  <a:lnTo>
                    <a:pt x="2644" y="568"/>
                  </a:lnTo>
                  <a:lnTo>
                    <a:pt x="2629" y="694"/>
                  </a:lnTo>
                  <a:lnTo>
                    <a:pt x="2612" y="694"/>
                  </a:lnTo>
                  <a:lnTo>
                    <a:pt x="2598" y="739"/>
                  </a:lnTo>
                  <a:lnTo>
                    <a:pt x="2536" y="755"/>
                  </a:lnTo>
                  <a:lnTo>
                    <a:pt x="2505" y="833"/>
                  </a:lnTo>
                  <a:lnTo>
                    <a:pt x="2505" y="907"/>
                  </a:lnTo>
                  <a:lnTo>
                    <a:pt x="2475" y="907"/>
                  </a:lnTo>
                  <a:lnTo>
                    <a:pt x="2382" y="1017"/>
                  </a:lnTo>
                  <a:lnTo>
                    <a:pt x="2366" y="969"/>
                  </a:lnTo>
                  <a:lnTo>
                    <a:pt x="2382" y="891"/>
                  </a:lnTo>
                  <a:lnTo>
                    <a:pt x="2366" y="861"/>
                  </a:lnTo>
                  <a:lnTo>
                    <a:pt x="2306" y="891"/>
                  </a:lnTo>
                  <a:lnTo>
                    <a:pt x="2306" y="922"/>
                  </a:lnTo>
                  <a:lnTo>
                    <a:pt x="2290" y="954"/>
                  </a:lnTo>
                  <a:lnTo>
                    <a:pt x="2275" y="954"/>
                  </a:lnTo>
                  <a:lnTo>
                    <a:pt x="2258" y="1000"/>
                  </a:lnTo>
                  <a:lnTo>
                    <a:pt x="2214" y="1017"/>
                  </a:lnTo>
                  <a:lnTo>
                    <a:pt x="2184" y="1047"/>
                  </a:lnTo>
                  <a:lnTo>
                    <a:pt x="2214" y="1093"/>
                  </a:lnTo>
                  <a:lnTo>
                    <a:pt x="2258" y="1093"/>
                  </a:lnTo>
                  <a:lnTo>
                    <a:pt x="2306" y="1154"/>
                  </a:lnTo>
                  <a:lnTo>
                    <a:pt x="2336" y="1123"/>
                  </a:lnTo>
                  <a:lnTo>
                    <a:pt x="2336" y="1063"/>
                  </a:lnTo>
                  <a:lnTo>
                    <a:pt x="2366" y="1093"/>
                  </a:lnTo>
                  <a:lnTo>
                    <a:pt x="2414" y="1093"/>
                  </a:lnTo>
                  <a:lnTo>
                    <a:pt x="2414" y="1063"/>
                  </a:lnTo>
                  <a:lnTo>
                    <a:pt x="2475" y="1063"/>
                  </a:lnTo>
                  <a:lnTo>
                    <a:pt x="2490" y="1093"/>
                  </a:lnTo>
                  <a:lnTo>
                    <a:pt x="2460" y="1141"/>
                  </a:lnTo>
                  <a:lnTo>
                    <a:pt x="2414" y="1141"/>
                  </a:lnTo>
                  <a:lnTo>
                    <a:pt x="2414" y="1184"/>
                  </a:lnTo>
                  <a:lnTo>
                    <a:pt x="2366" y="1247"/>
                  </a:lnTo>
                  <a:lnTo>
                    <a:pt x="2366" y="1325"/>
                  </a:lnTo>
                  <a:lnTo>
                    <a:pt x="2399" y="1338"/>
                  </a:lnTo>
                  <a:lnTo>
                    <a:pt x="2475" y="1431"/>
                  </a:lnTo>
                  <a:lnTo>
                    <a:pt x="2520" y="1447"/>
                  </a:lnTo>
                  <a:lnTo>
                    <a:pt x="2568" y="1509"/>
                  </a:lnTo>
                  <a:lnTo>
                    <a:pt x="2536" y="1570"/>
                  </a:lnTo>
                  <a:lnTo>
                    <a:pt x="2490" y="1587"/>
                  </a:lnTo>
                  <a:lnTo>
                    <a:pt x="2520" y="1616"/>
                  </a:lnTo>
                  <a:lnTo>
                    <a:pt x="2551" y="1587"/>
                  </a:lnTo>
                  <a:lnTo>
                    <a:pt x="2583" y="1601"/>
                  </a:lnTo>
                  <a:lnTo>
                    <a:pt x="2583" y="1709"/>
                  </a:lnTo>
                  <a:lnTo>
                    <a:pt x="2536" y="1737"/>
                  </a:lnTo>
                  <a:lnTo>
                    <a:pt x="2536" y="1831"/>
                  </a:lnTo>
                  <a:lnTo>
                    <a:pt x="2490" y="1908"/>
                  </a:lnTo>
                  <a:lnTo>
                    <a:pt x="2505" y="1986"/>
                  </a:lnTo>
                  <a:lnTo>
                    <a:pt x="2442" y="2047"/>
                  </a:lnTo>
                  <a:lnTo>
                    <a:pt x="2399" y="2156"/>
                  </a:lnTo>
                  <a:lnTo>
                    <a:pt x="2258" y="2264"/>
                  </a:lnTo>
                  <a:lnTo>
                    <a:pt x="2167" y="2264"/>
                  </a:lnTo>
                  <a:lnTo>
                    <a:pt x="2136" y="2310"/>
                  </a:lnTo>
                  <a:lnTo>
                    <a:pt x="2030" y="2355"/>
                  </a:lnTo>
                  <a:lnTo>
                    <a:pt x="2030" y="2355"/>
                  </a:lnTo>
                  <a:lnTo>
                    <a:pt x="2030" y="2418"/>
                  </a:lnTo>
                  <a:lnTo>
                    <a:pt x="1982" y="2450"/>
                  </a:lnTo>
                  <a:lnTo>
                    <a:pt x="1982" y="2355"/>
                  </a:lnTo>
                  <a:lnTo>
                    <a:pt x="1952" y="2372"/>
                  </a:lnTo>
                  <a:lnTo>
                    <a:pt x="1861" y="2372"/>
                  </a:lnTo>
                  <a:lnTo>
                    <a:pt x="1722" y="2249"/>
                  </a:lnTo>
                  <a:lnTo>
                    <a:pt x="1568" y="2216"/>
                  </a:lnTo>
                  <a:lnTo>
                    <a:pt x="1538" y="2249"/>
                  </a:lnTo>
                  <a:lnTo>
                    <a:pt x="1507" y="2233"/>
                  </a:lnTo>
                  <a:lnTo>
                    <a:pt x="1462" y="2233"/>
                  </a:lnTo>
                  <a:lnTo>
                    <a:pt x="1462" y="2277"/>
                  </a:lnTo>
                  <a:lnTo>
                    <a:pt x="1446" y="2277"/>
                  </a:lnTo>
                  <a:lnTo>
                    <a:pt x="1431" y="2325"/>
                  </a:lnTo>
                  <a:lnTo>
                    <a:pt x="1446" y="2372"/>
                  </a:lnTo>
                  <a:lnTo>
                    <a:pt x="1414" y="2401"/>
                  </a:lnTo>
                  <a:lnTo>
                    <a:pt x="1353" y="2386"/>
                  </a:lnTo>
                  <a:lnTo>
                    <a:pt x="1306" y="2355"/>
                  </a:lnTo>
                  <a:lnTo>
                    <a:pt x="1292" y="2264"/>
                  </a:lnTo>
                  <a:lnTo>
                    <a:pt x="1214" y="2264"/>
                  </a:lnTo>
                  <a:lnTo>
                    <a:pt x="1214" y="2201"/>
                  </a:lnTo>
                  <a:lnTo>
                    <a:pt x="1260" y="2125"/>
                  </a:lnTo>
                  <a:lnTo>
                    <a:pt x="1260" y="2078"/>
                  </a:lnTo>
                  <a:lnTo>
                    <a:pt x="1275" y="2047"/>
                  </a:lnTo>
                  <a:lnTo>
                    <a:pt x="1247" y="1971"/>
                  </a:lnTo>
                  <a:lnTo>
                    <a:pt x="1197" y="1954"/>
                  </a:lnTo>
                  <a:lnTo>
                    <a:pt x="1169" y="1939"/>
                  </a:lnTo>
                  <a:lnTo>
                    <a:pt x="1106" y="1939"/>
                  </a:lnTo>
                  <a:lnTo>
                    <a:pt x="1123" y="1878"/>
                  </a:lnTo>
                  <a:lnTo>
                    <a:pt x="1076" y="1848"/>
                  </a:lnTo>
                  <a:lnTo>
                    <a:pt x="969" y="1908"/>
                  </a:lnTo>
                  <a:lnTo>
                    <a:pt x="830" y="1971"/>
                  </a:lnTo>
                  <a:lnTo>
                    <a:pt x="678" y="1939"/>
                  </a:lnTo>
                  <a:lnTo>
                    <a:pt x="568" y="1939"/>
                  </a:lnTo>
                  <a:lnTo>
                    <a:pt x="460" y="1893"/>
                  </a:lnTo>
                  <a:lnTo>
                    <a:pt x="446" y="1878"/>
                  </a:lnTo>
                  <a:lnTo>
                    <a:pt x="353" y="1785"/>
                  </a:lnTo>
                  <a:lnTo>
                    <a:pt x="292" y="1754"/>
                  </a:lnTo>
                  <a:lnTo>
                    <a:pt x="245" y="1678"/>
                  </a:lnTo>
                  <a:lnTo>
                    <a:pt x="201" y="1555"/>
                  </a:lnTo>
                  <a:lnTo>
                    <a:pt x="262" y="1477"/>
                  </a:lnTo>
                  <a:lnTo>
                    <a:pt x="308" y="1355"/>
                  </a:lnTo>
                  <a:lnTo>
                    <a:pt x="262" y="1325"/>
                  </a:lnTo>
                  <a:lnTo>
                    <a:pt x="184" y="1355"/>
                  </a:lnTo>
                  <a:lnTo>
                    <a:pt x="138" y="1355"/>
                  </a:lnTo>
                  <a:lnTo>
                    <a:pt x="123" y="1277"/>
                  </a:lnTo>
                  <a:lnTo>
                    <a:pt x="47" y="1232"/>
                  </a:lnTo>
                  <a:lnTo>
                    <a:pt x="47" y="1201"/>
                  </a:lnTo>
                  <a:lnTo>
                    <a:pt x="47" y="1154"/>
                  </a:lnTo>
                  <a:lnTo>
                    <a:pt x="0" y="1123"/>
                  </a:lnTo>
                  <a:lnTo>
                    <a:pt x="0" y="1063"/>
                  </a:lnTo>
                  <a:lnTo>
                    <a:pt x="47" y="1032"/>
                  </a:lnTo>
                  <a:lnTo>
                    <a:pt x="108" y="1000"/>
                  </a:lnTo>
                  <a:lnTo>
                    <a:pt x="184" y="1000"/>
                  </a:lnTo>
                  <a:lnTo>
                    <a:pt x="184" y="985"/>
                  </a:lnTo>
                  <a:lnTo>
                    <a:pt x="292" y="939"/>
                  </a:lnTo>
                  <a:lnTo>
                    <a:pt x="338" y="833"/>
                  </a:lnTo>
                  <a:lnTo>
                    <a:pt x="353" y="755"/>
                  </a:lnTo>
                  <a:lnTo>
                    <a:pt x="414" y="739"/>
                  </a:lnTo>
                  <a:lnTo>
                    <a:pt x="414" y="709"/>
                  </a:lnTo>
                  <a:lnTo>
                    <a:pt x="494" y="584"/>
                  </a:lnTo>
                  <a:lnTo>
                    <a:pt x="555" y="584"/>
                  </a:lnTo>
                  <a:lnTo>
                    <a:pt x="583" y="523"/>
                  </a:lnTo>
                  <a:lnTo>
                    <a:pt x="692" y="523"/>
                  </a:lnTo>
                  <a:lnTo>
                    <a:pt x="783" y="601"/>
                  </a:lnTo>
                  <a:lnTo>
                    <a:pt x="813" y="694"/>
                  </a:lnTo>
                  <a:lnTo>
                    <a:pt x="813" y="770"/>
                  </a:lnTo>
                  <a:lnTo>
                    <a:pt x="846" y="800"/>
                  </a:lnTo>
                  <a:lnTo>
                    <a:pt x="891" y="800"/>
                  </a:lnTo>
                  <a:lnTo>
                    <a:pt x="1000" y="861"/>
                  </a:lnTo>
                  <a:lnTo>
                    <a:pt x="1047" y="985"/>
                  </a:lnTo>
                  <a:lnTo>
                    <a:pt x="1197" y="985"/>
                  </a:lnTo>
                  <a:lnTo>
                    <a:pt x="1247" y="954"/>
                  </a:lnTo>
                  <a:lnTo>
                    <a:pt x="1275" y="954"/>
                  </a:lnTo>
                  <a:lnTo>
                    <a:pt x="1384" y="1000"/>
                  </a:lnTo>
                  <a:lnTo>
                    <a:pt x="1631" y="1000"/>
                  </a:lnTo>
                  <a:lnTo>
                    <a:pt x="1752" y="954"/>
                  </a:lnTo>
                  <a:lnTo>
                    <a:pt x="1783" y="907"/>
                  </a:lnTo>
                  <a:lnTo>
                    <a:pt x="1830" y="846"/>
                  </a:lnTo>
                  <a:lnTo>
                    <a:pt x="1830" y="739"/>
                  </a:lnTo>
                  <a:lnTo>
                    <a:pt x="1922" y="722"/>
                  </a:lnTo>
                  <a:lnTo>
                    <a:pt x="1998" y="661"/>
                  </a:lnTo>
                  <a:lnTo>
                    <a:pt x="1982" y="601"/>
                  </a:lnTo>
                  <a:lnTo>
                    <a:pt x="2121" y="553"/>
                  </a:lnTo>
                  <a:lnTo>
                    <a:pt x="2136" y="492"/>
                  </a:lnTo>
                  <a:lnTo>
                    <a:pt x="2091" y="462"/>
                  </a:lnTo>
                  <a:lnTo>
                    <a:pt x="2015" y="462"/>
                  </a:lnTo>
                  <a:lnTo>
                    <a:pt x="1952" y="508"/>
                  </a:lnTo>
                  <a:lnTo>
                    <a:pt x="1922" y="475"/>
                  </a:lnTo>
                  <a:lnTo>
                    <a:pt x="1922" y="416"/>
                  </a:lnTo>
                  <a:lnTo>
                    <a:pt x="1967" y="338"/>
                  </a:lnTo>
                  <a:lnTo>
                    <a:pt x="2015" y="200"/>
                  </a:lnTo>
                  <a:lnTo>
                    <a:pt x="2043" y="108"/>
                  </a:lnTo>
                  <a:lnTo>
                    <a:pt x="1952" y="91"/>
                  </a:lnTo>
                  <a:lnTo>
                    <a:pt x="2043" y="30"/>
                  </a:lnTo>
                  <a:lnTo>
                    <a:pt x="2076" y="0"/>
                  </a:lnTo>
                  <a:lnTo>
                    <a:pt x="2199" y="0"/>
                  </a:lnTo>
                  <a:lnTo>
                    <a:pt x="2306" y="46"/>
                  </a:lnTo>
                  <a:lnTo>
                    <a:pt x="2382" y="169"/>
                  </a:lnTo>
                  <a:lnTo>
                    <a:pt x="2460" y="184"/>
                  </a:lnTo>
                  <a:lnTo>
                    <a:pt x="2490" y="169"/>
                  </a:lnTo>
                  <a:lnTo>
                    <a:pt x="2536" y="245"/>
                  </a:lnTo>
                  <a:lnTo>
                    <a:pt x="2583" y="230"/>
                  </a:lnTo>
                  <a:lnTo>
                    <a:pt x="2629" y="139"/>
                  </a:lnTo>
                  <a:lnTo>
                    <a:pt x="2690" y="139"/>
                  </a:lnTo>
                  <a:lnTo>
                    <a:pt x="2722" y="200"/>
                  </a:lnTo>
                  <a:lnTo>
                    <a:pt x="2722" y="200"/>
                  </a:lnTo>
                  <a:close/>
                </a:path>
              </a:pathLst>
            </a:custGeom>
            <a:solidFill>
              <a:srgbClr val="ff967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78" name=""/>
          <p:cNvSpPr/>
          <p:nvPr/>
        </p:nvSpPr>
        <p:spPr>
          <a:xfrm>
            <a:off x="5530680" y="3048120"/>
            <a:ext cx="660600" cy="304560"/>
          </a:xfrm>
          <a:prstGeom prst="rect">
            <a:avLst/>
          </a:prstGeom>
          <a:noFill/>
          <a:ln w="9360">
            <a:solidFill>
              <a:srgbClr val="000000"/>
            </a:solidFill>
            <a:miter/>
          </a:ln>
        </p:spPr>
        <p:style>
          <a:lnRef idx="0"/>
          <a:fillRef idx="0"/>
          <a:effectRef idx="0"/>
          <a:fontRef idx="minor"/>
        </p:style>
        <p:txBody>
          <a:bodyPr lIns="45720" rIns="45720" tIns="46800" bIns="46800" anchor="t">
            <a:noAutofit/>
          </a:bodyPr>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China</a:t>
            </a:r>
            <a:endParaRPr b="0" lang="en-US" sz="700" strike="noStrike" u="none">
              <a:solidFill>
                <a:srgbClr val="000000"/>
              </a:solidFill>
              <a:effectLst/>
              <a:uFillTx/>
              <a:latin typeface="Times New Roman"/>
            </a:endParaRPr>
          </a:p>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1,563.4</a:t>
            </a:r>
            <a:endParaRPr b="0" lang="en-US" sz="700" strike="noStrike" u="none">
              <a:solidFill>
                <a:srgbClr val="000000"/>
              </a:solidFill>
              <a:effectLst/>
              <a:uFillTx/>
              <a:latin typeface="Times New Roman"/>
            </a:endParaRPr>
          </a:p>
        </p:txBody>
      </p:sp>
      <p:sp>
        <p:nvSpPr>
          <p:cNvPr id="279" name=""/>
          <p:cNvSpPr/>
          <p:nvPr/>
        </p:nvSpPr>
        <p:spPr>
          <a:xfrm>
            <a:off x="3219480" y="3809880"/>
            <a:ext cx="660240" cy="304920"/>
          </a:xfrm>
          <a:prstGeom prst="rect">
            <a:avLst/>
          </a:prstGeom>
          <a:noFill/>
          <a:ln w="9360">
            <a:solidFill>
              <a:srgbClr val="000000"/>
            </a:solidFill>
            <a:miter/>
          </a:ln>
        </p:spPr>
        <p:style>
          <a:lnRef idx="0"/>
          <a:fillRef idx="0"/>
          <a:effectRef idx="0"/>
          <a:fontRef idx="minor"/>
        </p:style>
        <p:txBody>
          <a:bodyPr lIns="45720" rIns="45720" tIns="46800" bIns="46800" anchor="t">
            <a:noAutofit/>
          </a:bodyPr>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India</a:t>
            </a:r>
            <a:endParaRPr b="0" lang="en-US" sz="700" strike="noStrike" u="none">
              <a:solidFill>
                <a:srgbClr val="000000"/>
              </a:solidFill>
              <a:effectLst/>
              <a:uFillTx/>
              <a:latin typeface="Times New Roman"/>
            </a:endParaRPr>
          </a:p>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282.0</a:t>
            </a:r>
            <a:endParaRPr b="0" lang="en-US" sz="700" strike="noStrike" u="none">
              <a:solidFill>
                <a:srgbClr val="000000"/>
              </a:solidFill>
              <a:effectLst/>
              <a:uFillTx/>
              <a:latin typeface="Times New Roman"/>
            </a:endParaRPr>
          </a:p>
        </p:txBody>
      </p:sp>
      <p:sp>
        <p:nvSpPr>
          <p:cNvPr id="280" name=""/>
          <p:cNvSpPr/>
          <p:nvPr/>
        </p:nvSpPr>
        <p:spPr>
          <a:xfrm>
            <a:off x="6521400" y="2209680"/>
            <a:ext cx="660600" cy="304920"/>
          </a:xfrm>
          <a:prstGeom prst="rect">
            <a:avLst/>
          </a:prstGeom>
          <a:noFill/>
          <a:ln w="9360">
            <a:solidFill>
              <a:srgbClr val="000000"/>
            </a:solidFill>
            <a:miter/>
          </a:ln>
        </p:spPr>
        <p:style>
          <a:lnRef idx="0"/>
          <a:fillRef idx="0"/>
          <a:effectRef idx="0"/>
          <a:fontRef idx="minor"/>
        </p:style>
        <p:txBody>
          <a:bodyPr lIns="45720" rIns="45720" tIns="46800" bIns="46800" anchor="t">
            <a:noAutofit/>
          </a:bodyPr>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Korea</a:t>
            </a:r>
            <a:endParaRPr b="0" lang="en-US" sz="700" strike="noStrike" u="none">
              <a:solidFill>
                <a:srgbClr val="000000"/>
              </a:solidFill>
              <a:effectLst/>
              <a:uFillTx/>
              <a:latin typeface="Times New Roman"/>
            </a:endParaRPr>
          </a:p>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1,443.0</a:t>
            </a:r>
            <a:endParaRPr b="0" lang="en-US" sz="700" strike="noStrike" u="none">
              <a:solidFill>
                <a:srgbClr val="000000"/>
              </a:solidFill>
              <a:effectLst/>
              <a:uFillTx/>
              <a:latin typeface="Times New Roman"/>
            </a:endParaRPr>
          </a:p>
        </p:txBody>
      </p:sp>
      <p:sp>
        <p:nvSpPr>
          <p:cNvPr id="281" name=""/>
          <p:cNvSpPr/>
          <p:nvPr/>
        </p:nvSpPr>
        <p:spPr>
          <a:xfrm>
            <a:off x="7594560" y="2133720"/>
            <a:ext cx="660600" cy="304560"/>
          </a:xfrm>
          <a:prstGeom prst="rect">
            <a:avLst/>
          </a:prstGeom>
          <a:noFill/>
          <a:ln w="9360">
            <a:solidFill>
              <a:srgbClr val="000000"/>
            </a:solidFill>
            <a:miter/>
          </a:ln>
        </p:spPr>
        <p:style>
          <a:lnRef idx="0"/>
          <a:fillRef idx="0"/>
          <a:effectRef idx="0"/>
          <a:fontRef idx="minor"/>
        </p:style>
        <p:txBody>
          <a:bodyPr lIns="45720" rIns="45720" tIns="46800" bIns="46800" anchor="t">
            <a:noAutofit/>
          </a:bodyPr>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Japan</a:t>
            </a:r>
            <a:endParaRPr b="0" lang="en-US" sz="700" strike="noStrike" u="none">
              <a:solidFill>
                <a:srgbClr val="000000"/>
              </a:solidFill>
              <a:effectLst/>
              <a:uFillTx/>
              <a:latin typeface="Times New Roman"/>
            </a:endParaRPr>
          </a:p>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44,637.7</a:t>
            </a:r>
            <a:endParaRPr b="0" lang="en-US" sz="700" strike="noStrike" u="none">
              <a:solidFill>
                <a:srgbClr val="000000"/>
              </a:solidFill>
              <a:effectLst/>
              <a:uFillTx/>
              <a:latin typeface="Times New Roman"/>
            </a:endParaRPr>
          </a:p>
        </p:txBody>
      </p:sp>
      <p:sp>
        <p:nvSpPr>
          <p:cNvPr id="282" name=""/>
          <p:cNvSpPr/>
          <p:nvPr/>
        </p:nvSpPr>
        <p:spPr>
          <a:xfrm>
            <a:off x="6769080" y="3505320"/>
            <a:ext cx="660600" cy="304560"/>
          </a:xfrm>
          <a:prstGeom prst="rect">
            <a:avLst/>
          </a:prstGeom>
          <a:noFill/>
          <a:ln w="9360">
            <a:solidFill>
              <a:srgbClr val="000000"/>
            </a:solidFill>
            <a:miter/>
          </a:ln>
        </p:spPr>
        <p:style>
          <a:lnRef idx="0"/>
          <a:fillRef idx="0"/>
          <a:effectRef idx="0"/>
          <a:fontRef idx="minor"/>
        </p:style>
        <p:txBody>
          <a:bodyPr lIns="45720" rIns="45720" tIns="46800" bIns="46800" anchor="t">
            <a:noAutofit/>
          </a:bodyPr>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Taiwan</a:t>
            </a:r>
            <a:endParaRPr b="0" lang="en-US" sz="700" strike="noStrike" u="none">
              <a:solidFill>
                <a:srgbClr val="000000"/>
              </a:solidFill>
              <a:effectLst/>
              <a:uFillTx/>
              <a:latin typeface="Times New Roman"/>
            </a:endParaRPr>
          </a:p>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628.6</a:t>
            </a:r>
            <a:endParaRPr b="0" lang="en-US" sz="700" strike="noStrike" u="none">
              <a:solidFill>
                <a:srgbClr val="000000"/>
              </a:solidFill>
              <a:effectLst/>
              <a:uFillTx/>
              <a:latin typeface="Times New Roman"/>
            </a:endParaRPr>
          </a:p>
        </p:txBody>
      </p:sp>
      <p:sp>
        <p:nvSpPr>
          <p:cNvPr id="283" name=""/>
          <p:cNvSpPr/>
          <p:nvPr/>
        </p:nvSpPr>
        <p:spPr>
          <a:xfrm>
            <a:off x="6851520" y="4191120"/>
            <a:ext cx="660600" cy="304560"/>
          </a:xfrm>
          <a:prstGeom prst="rect">
            <a:avLst/>
          </a:prstGeom>
          <a:noFill/>
          <a:ln w="9360">
            <a:solidFill>
              <a:srgbClr val="000000"/>
            </a:solidFill>
            <a:miter/>
          </a:ln>
        </p:spPr>
        <p:style>
          <a:lnRef idx="0"/>
          <a:fillRef idx="0"/>
          <a:effectRef idx="0"/>
          <a:fontRef idx="minor"/>
        </p:style>
        <p:txBody>
          <a:bodyPr lIns="45720" rIns="45720" tIns="46800" bIns="46800" anchor="t">
            <a:noAutofit/>
          </a:bodyPr>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Philippines</a:t>
            </a:r>
            <a:endParaRPr b="0" lang="en-US" sz="700" strike="noStrike" u="none">
              <a:solidFill>
                <a:srgbClr val="000000"/>
              </a:solidFill>
              <a:effectLst/>
              <a:uFillTx/>
              <a:latin typeface="Times New Roman"/>
            </a:endParaRPr>
          </a:p>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521.9</a:t>
            </a:r>
            <a:endParaRPr b="0" lang="en-US" sz="700" strike="noStrike" u="none">
              <a:solidFill>
                <a:srgbClr val="000000"/>
              </a:solidFill>
              <a:effectLst/>
              <a:uFillTx/>
              <a:latin typeface="Times New Roman"/>
            </a:endParaRPr>
          </a:p>
        </p:txBody>
      </p:sp>
      <p:sp>
        <p:nvSpPr>
          <p:cNvPr id="284" name=""/>
          <p:cNvSpPr/>
          <p:nvPr/>
        </p:nvSpPr>
        <p:spPr>
          <a:xfrm>
            <a:off x="5943600" y="4495680"/>
            <a:ext cx="660240" cy="304920"/>
          </a:xfrm>
          <a:prstGeom prst="rect">
            <a:avLst/>
          </a:prstGeom>
          <a:noFill/>
          <a:ln w="9360">
            <a:solidFill>
              <a:srgbClr val="000000"/>
            </a:solidFill>
            <a:miter/>
          </a:ln>
        </p:spPr>
        <p:style>
          <a:lnRef idx="0"/>
          <a:fillRef idx="0"/>
          <a:effectRef idx="0"/>
          <a:fontRef idx="minor"/>
        </p:style>
        <p:txBody>
          <a:bodyPr lIns="45720" rIns="45720" tIns="46800" bIns="46800" anchor="t">
            <a:noAutofit/>
          </a:bodyPr>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Vietnam</a:t>
            </a:r>
            <a:endParaRPr b="0" lang="en-US" sz="700" strike="noStrike" u="none">
              <a:solidFill>
                <a:srgbClr val="000000"/>
              </a:solidFill>
              <a:effectLst/>
              <a:uFillTx/>
              <a:latin typeface="Times New Roman"/>
            </a:endParaRPr>
          </a:p>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407.5</a:t>
            </a:r>
            <a:endParaRPr b="0" lang="en-US" sz="700" strike="noStrike" u="none">
              <a:solidFill>
                <a:srgbClr val="000000"/>
              </a:solidFill>
              <a:effectLst/>
              <a:uFillTx/>
              <a:latin typeface="Times New Roman"/>
            </a:endParaRPr>
          </a:p>
        </p:txBody>
      </p:sp>
      <p:sp>
        <p:nvSpPr>
          <p:cNvPr id="285" name=""/>
          <p:cNvSpPr/>
          <p:nvPr/>
        </p:nvSpPr>
        <p:spPr>
          <a:xfrm>
            <a:off x="5118120" y="4343400"/>
            <a:ext cx="660240" cy="304920"/>
          </a:xfrm>
          <a:prstGeom prst="rect">
            <a:avLst/>
          </a:prstGeom>
          <a:noFill/>
          <a:ln w="9360">
            <a:solidFill>
              <a:srgbClr val="000000"/>
            </a:solidFill>
            <a:miter/>
          </a:ln>
        </p:spPr>
        <p:style>
          <a:lnRef idx="0"/>
          <a:fillRef idx="0"/>
          <a:effectRef idx="0"/>
          <a:fontRef idx="minor"/>
        </p:style>
        <p:txBody>
          <a:bodyPr lIns="45720" rIns="45720" tIns="46800" bIns="46800" anchor="t">
            <a:noAutofit/>
          </a:bodyPr>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Thailand</a:t>
            </a:r>
            <a:endParaRPr b="0" lang="en-US" sz="700" strike="noStrike" u="none">
              <a:solidFill>
                <a:srgbClr val="000000"/>
              </a:solidFill>
              <a:effectLst/>
              <a:uFillTx/>
              <a:latin typeface="Times New Roman"/>
            </a:endParaRPr>
          </a:p>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648.7</a:t>
            </a:r>
            <a:endParaRPr b="0" lang="en-US" sz="700" strike="noStrike" u="none">
              <a:solidFill>
                <a:srgbClr val="000000"/>
              </a:solidFill>
              <a:effectLst/>
              <a:uFillTx/>
              <a:latin typeface="Times New Roman"/>
            </a:endParaRPr>
          </a:p>
        </p:txBody>
      </p:sp>
      <p:sp>
        <p:nvSpPr>
          <p:cNvPr id="286" name=""/>
          <p:cNvSpPr/>
          <p:nvPr/>
        </p:nvSpPr>
        <p:spPr>
          <a:xfrm>
            <a:off x="5778360" y="5105520"/>
            <a:ext cx="660600" cy="304560"/>
          </a:xfrm>
          <a:prstGeom prst="rect">
            <a:avLst/>
          </a:prstGeom>
          <a:noFill/>
          <a:ln w="9360">
            <a:solidFill>
              <a:srgbClr val="000000"/>
            </a:solidFill>
            <a:miter/>
          </a:ln>
        </p:spPr>
        <p:style>
          <a:lnRef idx="0"/>
          <a:fillRef idx="0"/>
          <a:effectRef idx="0"/>
          <a:fontRef idx="minor"/>
        </p:style>
        <p:txBody>
          <a:bodyPr lIns="45720" rIns="45720" tIns="46800" bIns="46800" anchor="t">
            <a:noAutofit/>
          </a:bodyPr>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Malaysia</a:t>
            </a:r>
            <a:endParaRPr b="0" lang="en-US" sz="700" strike="noStrike" u="none">
              <a:solidFill>
                <a:srgbClr val="000000"/>
              </a:solidFill>
              <a:effectLst/>
              <a:uFillTx/>
              <a:latin typeface="Times New Roman"/>
            </a:endParaRPr>
          </a:p>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677.0</a:t>
            </a:r>
            <a:endParaRPr b="0" lang="en-US" sz="700" strike="noStrike" u="none">
              <a:solidFill>
                <a:srgbClr val="000000"/>
              </a:solidFill>
              <a:effectLst/>
              <a:uFillTx/>
              <a:latin typeface="Times New Roman"/>
            </a:endParaRPr>
          </a:p>
        </p:txBody>
      </p:sp>
      <p:sp>
        <p:nvSpPr>
          <p:cNvPr id="287" name=""/>
          <p:cNvSpPr/>
          <p:nvPr/>
        </p:nvSpPr>
        <p:spPr>
          <a:xfrm>
            <a:off x="6026040" y="5943600"/>
            <a:ext cx="660600" cy="304920"/>
          </a:xfrm>
          <a:prstGeom prst="rect">
            <a:avLst/>
          </a:prstGeom>
          <a:noFill/>
          <a:ln w="9360">
            <a:solidFill>
              <a:srgbClr val="000000"/>
            </a:solidFill>
            <a:miter/>
          </a:ln>
        </p:spPr>
        <p:style>
          <a:lnRef idx="0"/>
          <a:fillRef idx="0"/>
          <a:effectRef idx="0"/>
          <a:fontRef idx="minor"/>
        </p:style>
        <p:txBody>
          <a:bodyPr lIns="45720" rIns="45720" tIns="46800" bIns="46800" anchor="t">
            <a:noAutofit/>
          </a:bodyPr>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Indonesia</a:t>
            </a:r>
            <a:endParaRPr b="0" lang="en-US" sz="700" strike="noStrike" u="none">
              <a:solidFill>
                <a:srgbClr val="000000"/>
              </a:solidFill>
              <a:effectLst/>
              <a:uFillTx/>
              <a:latin typeface="Times New Roman"/>
            </a:endParaRPr>
          </a:p>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5,805.0</a:t>
            </a:r>
            <a:endParaRPr b="0" lang="en-US" sz="700" strike="noStrike" u="none">
              <a:solidFill>
                <a:srgbClr val="000000"/>
              </a:solidFill>
              <a:effectLst/>
              <a:uFillTx/>
              <a:latin typeface="Times New Roman"/>
            </a:endParaRPr>
          </a:p>
        </p:txBody>
      </p:sp>
      <p:sp>
        <p:nvSpPr>
          <p:cNvPr id="288" name=""/>
          <p:cNvSpPr/>
          <p:nvPr/>
        </p:nvSpPr>
        <p:spPr>
          <a:xfrm>
            <a:off x="5448240" y="5486400"/>
            <a:ext cx="660600" cy="304920"/>
          </a:xfrm>
          <a:prstGeom prst="rect">
            <a:avLst/>
          </a:prstGeom>
          <a:noFill/>
          <a:ln w="9360">
            <a:solidFill>
              <a:srgbClr val="000000"/>
            </a:solidFill>
            <a:miter/>
          </a:ln>
        </p:spPr>
        <p:style>
          <a:lnRef idx="0"/>
          <a:fillRef idx="0"/>
          <a:effectRef idx="0"/>
          <a:fontRef idx="minor"/>
        </p:style>
        <p:txBody>
          <a:bodyPr lIns="45720" rIns="45720" tIns="46800" bIns="46800" anchor="t">
            <a:noAutofit/>
          </a:bodyPr>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Singapore</a:t>
            </a:r>
            <a:endParaRPr b="0" lang="en-US" sz="700" strike="noStrike" u="none">
              <a:solidFill>
                <a:srgbClr val="000000"/>
              </a:solidFill>
              <a:effectLst/>
              <a:uFillTx/>
              <a:latin typeface="Times New Roman"/>
            </a:endParaRPr>
          </a:p>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691.5</a:t>
            </a:r>
            <a:endParaRPr b="0" lang="en-US" sz="700" strike="noStrike" u="none">
              <a:solidFill>
                <a:srgbClr val="000000"/>
              </a:solidFill>
              <a:effectLst/>
              <a:uFillTx/>
              <a:latin typeface="Times New Roman"/>
            </a:endParaRPr>
          </a:p>
        </p:txBody>
      </p:sp>
      <p:sp>
        <p:nvSpPr>
          <p:cNvPr id="289" name=""/>
          <p:cNvSpPr/>
          <p:nvPr/>
        </p:nvSpPr>
        <p:spPr>
          <a:xfrm>
            <a:off x="6026040" y="3733920"/>
            <a:ext cx="660600" cy="304560"/>
          </a:xfrm>
          <a:prstGeom prst="rect">
            <a:avLst/>
          </a:prstGeom>
          <a:noFill/>
          <a:ln w="9360">
            <a:solidFill>
              <a:srgbClr val="000000"/>
            </a:solidFill>
            <a:miter/>
          </a:ln>
        </p:spPr>
        <p:style>
          <a:lnRef idx="0"/>
          <a:fillRef idx="0"/>
          <a:effectRef idx="0"/>
          <a:fontRef idx="minor"/>
        </p:style>
        <p:txBody>
          <a:bodyPr lIns="45720" rIns="45720" tIns="46800" bIns="46800" anchor="t">
            <a:noAutofit/>
          </a:bodyPr>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Hong Kong</a:t>
            </a:r>
            <a:endParaRPr b="0" lang="en-US" sz="700" strike="noStrike" u="none">
              <a:solidFill>
                <a:srgbClr val="000000"/>
              </a:solidFill>
              <a:effectLst/>
              <a:uFillTx/>
              <a:latin typeface="Times New Roman"/>
            </a:endParaRPr>
          </a:p>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239.1</a:t>
            </a:r>
            <a:endParaRPr b="0" lang="en-US" sz="700" strike="noStrike" u="none">
              <a:solidFill>
                <a:srgbClr val="000000"/>
              </a:solidFill>
              <a:effectLst/>
              <a:uFillTx/>
              <a:latin typeface="Times New Roman"/>
            </a:endParaRPr>
          </a:p>
        </p:txBody>
      </p:sp>
      <p:sp>
        <p:nvSpPr>
          <p:cNvPr id="290" name=""/>
          <p:cNvSpPr/>
          <p:nvPr/>
        </p:nvSpPr>
        <p:spPr>
          <a:xfrm>
            <a:off x="2532240" y="2724120"/>
            <a:ext cx="1303200" cy="895320"/>
          </a:xfrm>
          <a:custGeom>
            <a:avLst/>
            <a:gdLst/>
            <a:ahLst/>
            <a:rect l="l" t="t" r="r" b="b"/>
            <a:pathLst>
              <a:path w="1044" h="831">
                <a:moveTo>
                  <a:pt x="768" y="31"/>
                </a:moveTo>
                <a:lnTo>
                  <a:pt x="753" y="109"/>
                </a:lnTo>
                <a:lnTo>
                  <a:pt x="662" y="154"/>
                </a:lnTo>
                <a:lnTo>
                  <a:pt x="630" y="137"/>
                </a:lnTo>
                <a:lnTo>
                  <a:pt x="614" y="170"/>
                </a:lnTo>
                <a:lnTo>
                  <a:pt x="630" y="200"/>
                </a:lnTo>
                <a:lnTo>
                  <a:pt x="584" y="215"/>
                </a:lnTo>
                <a:lnTo>
                  <a:pt x="552" y="293"/>
                </a:lnTo>
                <a:lnTo>
                  <a:pt x="523" y="293"/>
                </a:lnTo>
                <a:lnTo>
                  <a:pt x="460" y="246"/>
                </a:lnTo>
                <a:lnTo>
                  <a:pt x="447" y="308"/>
                </a:lnTo>
                <a:lnTo>
                  <a:pt x="400" y="308"/>
                </a:lnTo>
                <a:lnTo>
                  <a:pt x="354" y="369"/>
                </a:lnTo>
                <a:lnTo>
                  <a:pt x="325" y="369"/>
                </a:lnTo>
                <a:lnTo>
                  <a:pt x="230" y="323"/>
                </a:lnTo>
                <a:lnTo>
                  <a:pt x="122" y="323"/>
                </a:lnTo>
                <a:lnTo>
                  <a:pt x="61" y="308"/>
                </a:lnTo>
                <a:lnTo>
                  <a:pt x="61" y="369"/>
                </a:lnTo>
                <a:lnTo>
                  <a:pt x="92" y="415"/>
                </a:lnTo>
                <a:lnTo>
                  <a:pt x="92" y="508"/>
                </a:lnTo>
                <a:lnTo>
                  <a:pt x="31" y="536"/>
                </a:lnTo>
                <a:lnTo>
                  <a:pt x="0" y="601"/>
                </a:lnTo>
                <a:lnTo>
                  <a:pt x="92" y="616"/>
                </a:lnTo>
                <a:lnTo>
                  <a:pt x="154" y="647"/>
                </a:lnTo>
                <a:lnTo>
                  <a:pt x="230" y="647"/>
                </a:lnTo>
                <a:lnTo>
                  <a:pt x="276" y="692"/>
                </a:lnTo>
                <a:lnTo>
                  <a:pt x="276" y="738"/>
                </a:lnTo>
                <a:lnTo>
                  <a:pt x="354" y="814"/>
                </a:lnTo>
                <a:lnTo>
                  <a:pt x="400" y="831"/>
                </a:lnTo>
                <a:lnTo>
                  <a:pt x="476" y="814"/>
                </a:lnTo>
                <a:lnTo>
                  <a:pt x="523" y="831"/>
                </a:lnTo>
                <a:lnTo>
                  <a:pt x="508" y="753"/>
                </a:lnTo>
                <a:lnTo>
                  <a:pt x="460" y="692"/>
                </a:lnTo>
                <a:lnTo>
                  <a:pt x="508" y="601"/>
                </a:lnTo>
                <a:lnTo>
                  <a:pt x="630" y="601"/>
                </a:lnTo>
                <a:lnTo>
                  <a:pt x="768" y="493"/>
                </a:lnTo>
                <a:lnTo>
                  <a:pt x="846" y="369"/>
                </a:lnTo>
                <a:lnTo>
                  <a:pt x="846" y="276"/>
                </a:lnTo>
                <a:lnTo>
                  <a:pt x="814" y="263"/>
                </a:lnTo>
                <a:lnTo>
                  <a:pt x="814" y="215"/>
                </a:lnTo>
                <a:lnTo>
                  <a:pt x="968" y="215"/>
                </a:lnTo>
                <a:lnTo>
                  <a:pt x="1044" y="154"/>
                </a:lnTo>
                <a:lnTo>
                  <a:pt x="998" y="154"/>
                </a:lnTo>
                <a:lnTo>
                  <a:pt x="983" y="76"/>
                </a:lnTo>
                <a:lnTo>
                  <a:pt x="907" y="31"/>
                </a:lnTo>
                <a:lnTo>
                  <a:pt x="907" y="0"/>
                </a:lnTo>
                <a:lnTo>
                  <a:pt x="768" y="0"/>
                </a:lnTo>
                <a:lnTo>
                  <a:pt x="768" y="31"/>
                </a:lnTo>
                <a:lnTo>
                  <a:pt x="768" y="31"/>
                </a:lnTo>
                <a:close/>
              </a:path>
            </a:pathLst>
          </a:custGeom>
          <a:solidFill>
            <a:srgbClr val="d69b7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1" name=""/>
          <p:cNvSpPr/>
          <p:nvPr/>
        </p:nvSpPr>
        <p:spPr>
          <a:xfrm>
            <a:off x="2641680" y="3200400"/>
            <a:ext cx="660240" cy="304920"/>
          </a:xfrm>
          <a:prstGeom prst="rect">
            <a:avLst/>
          </a:prstGeom>
          <a:noFill/>
          <a:ln w="9360">
            <a:solidFill>
              <a:srgbClr val="000000"/>
            </a:solidFill>
            <a:miter/>
          </a:ln>
        </p:spPr>
        <p:style>
          <a:lnRef idx="0"/>
          <a:fillRef idx="0"/>
          <a:effectRef idx="0"/>
          <a:fontRef idx="minor"/>
        </p:style>
        <p:txBody>
          <a:bodyPr lIns="45720" rIns="45720" tIns="46800" bIns="46800" anchor="t">
            <a:noAutofit/>
          </a:bodyPr>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Pakistan</a:t>
            </a:r>
            <a:endParaRPr b="0" lang="en-US" sz="700" strike="noStrike" u="none">
              <a:solidFill>
                <a:srgbClr val="000000"/>
              </a:solidFill>
              <a:effectLst/>
              <a:uFillTx/>
              <a:latin typeface="Times New Roman"/>
            </a:endParaRPr>
          </a:p>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211.0</a:t>
            </a:r>
            <a:endParaRPr b="0" lang="en-US" sz="700" strike="noStrike" u="none">
              <a:solidFill>
                <a:srgbClr val="000000"/>
              </a:solidFill>
              <a:effectLst/>
              <a:uFillTx/>
              <a:latin typeface="Times New Roman"/>
            </a:endParaRPr>
          </a:p>
        </p:txBody>
      </p:sp>
      <p:sp>
        <p:nvSpPr>
          <p:cNvPr id="292" name=""/>
          <p:cNvSpPr/>
          <p:nvPr/>
        </p:nvSpPr>
        <p:spPr>
          <a:xfrm>
            <a:off x="1981080" y="5486400"/>
            <a:ext cx="1155960" cy="46656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67 Offices in Asia Pacific</a:t>
            </a:r>
            <a:endParaRPr b="0" lang="en-US" sz="1200" strike="noStrike" u="none">
              <a:solidFill>
                <a:srgbClr val="000000"/>
              </a:solidFill>
              <a:effectLst/>
              <a:uFillTx/>
              <a:latin typeface="Times New Roman"/>
            </a:endParaRPr>
          </a:p>
        </p:txBody>
      </p:sp>
      <p:sp>
        <p:nvSpPr>
          <p:cNvPr id="293" name=""/>
          <p:cNvSpPr/>
          <p:nvPr/>
        </p:nvSpPr>
        <p:spPr>
          <a:xfrm>
            <a:off x="3301920" y="5791320"/>
            <a:ext cx="1155960" cy="45972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Total Asia 57,876.7</a:t>
            </a:r>
            <a:endParaRPr b="0" lang="en-US" sz="1200" strike="noStrike" u="none">
              <a:solidFill>
                <a:srgbClr val="000000"/>
              </a:solidFill>
              <a:effectLst/>
              <a:uFillTx/>
              <a:latin typeface="Times New Roman"/>
            </a:endParaRPr>
          </a:p>
        </p:txBody>
      </p:sp>
      <p:sp>
        <p:nvSpPr>
          <p:cNvPr id="294" name=""/>
          <p:cNvSpPr/>
          <p:nvPr/>
        </p:nvSpPr>
        <p:spPr>
          <a:xfrm>
            <a:off x="1981080" y="6086520"/>
            <a:ext cx="1155960" cy="46656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pPr algn="ct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Country    Rev MM USD        </a:t>
            </a:r>
            <a:endParaRPr b="0" lang="en-US" sz="11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5" name="PlaceHolder 1"/>
          <p:cNvSpPr>
            <a:spLocks noGrp="1"/>
          </p:cNvSpPr>
          <p:nvPr>
            <p:ph type="title"/>
          </p:nvPr>
        </p:nvSpPr>
        <p:spPr>
          <a:xfrm>
            <a:off x="1981080" y="380520"/>
            <a:ext cx="71820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Sato’s Global Network</a:t>
            </a:r>
            <a:endParaRPr b="0" lang="en-US" sz="2400" strike="noStrike" u="none">
              <a:solidFill>
                <a:srgbClr val="3333cc"/>
              </a:solidFill>
              <a:effectLst/>
              <a:uFillTx/>
              <a:latin typeface="Frutiger 55 Roman"/>
            </a:endParaRPr>
          </a:p>
        </p:txBody>
      </p:sp>
      <p:grpSp>
        <p:nvGrpSpPr>
          <p:cNvPr id="296" name=""/>
          <p:cNvGrpSpPr/>
          <p:nvPr/>
        </p:nvGrpSpPr>
        <p:grpSpPr>
          <a:xfrm>
            <a:off x="1930320" y="1752480"/>
            <a:ext cx="7314840" cy="3784320"/>
            <a:chOff x="1930320" y="1752480"/>
            <a:chExt cx="7314840" cy="3784320"/>
          </a:xfrm>
        </p:grpSpPr>
        <p:sp>
          <p:nvSpPr>
            <p:cNvPr id="297" name=""/>
            <p:cNvSpPr/>
            <p:nvPr/>
          </p:nvSpPr>
          <p:spPr>
            <a:xfrm>
              <a:off x="5269320" y="2727000"/>
              <a:ext cx="26640" cy="41040"/>
            </a:xfrm>
            <a:custGeom>
              <a:avLst/>
              <a:gdLst/>
              <a:ahLst/>
              <a:rect l="l" t="t" r="r" b="b"/>
              <a:pathLst>
                <a:path w="15" h="25">
                  <a:moveTo>
                    <a:pt x="15" y="0"/>
                  </a:moveTo>
                  <a:lnTo>
                    <a:pt x="11" y="8"/>
                  </a:lnTo>
                  <a:lnTo>
                    <a:pt x="12" y="25"/>
                  </a:lnTo>
                  <a:lnTo>
                    <a:pt x="0" y="8"/>
                  </a:lnTo>
                  <a:lnTo>
                    <a:pt x="15" y="0"/>
                  </a:lnTo>
                  <a:lnTo>
                    <a:pt x="15" y="0"/>
                  </a:lnTo>
                  <a:close/>
                </a:path>
              </a:pathLst>
            </a:custGeom>
            <a:solidFill>
              <a:srgbClr val="000000"/>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298" name=""/>
            <p:cNvSpPr/>
            <p:nvPr/>
          </p:nvSpPr>
          <p:spPr>
            <a:xfrm>
              <a:off x="3696840" y="2122560"/>
              <a:ext cx="506160" cy="434880"/>
            </a:xfrm>
            <a:custGeom>
              <a:avLst/>
              <a:gdLst/>
              <a:ahLst/>
              <a:rect l="l" t="t" r="r" b="b"/>
              <a:pathLst>
                <a:path w="284" h="264">
                  <a:moveTo>
                    <a:pt x="51" y="0"/>
                  </a:moveTo>
                  <a:lnTo>
                    <a:pt x="28" y="12"/>
                  </a:lnTo>
                  <a:lnTo>
                    <a:pt x="0" y="50"/>
                  </a:lnTo>
                  <a:lnTo>
                    <a:pt x="9" y="78"/>
                  </a:lnTo>
                  <a:lnTo>
                    <a:pt x="55" y="91"/>
                  </a:lnTo>
                  <a:lnTo>
                    <a:pt x="109" y="91"/>
                  </a:lnTo>
                  <a:lnTo>
                    <a:pt x="123" y="114"/>
                  </a:lnTo>
                  <a:lnTo>
                    <a:pt x="149" y="116"/>
                  </a:lnTo>
                  <a:lnTo>
                    <a:pt x="168" y="139"/>
                  </a:lnTo>
                  <a:lnTo>
                    <a:pt x="156" y="164"/>
                  </a:lnTo>
                  <a:lnTo>
                    <a:pt x="132" y="188"/>
                  </a:lnTo>
                  <a:lnTo>
                    <a:pt x="108" y="187"/>
                  </a:lnTo>
                  <a:lnTo>
                    <a:pt x="88" y="198"/>
                  </a:lnTo>
                  <a:lnTo>
                    <a:pt x="149" y="210"/>
                  </a:lnTo>
                  <a:lnTo>
                    <a:pt x="179" y="249"/>
                  </a:lnTo>
                  <a:lnTo>
                    <a:pt x="218" y="264"/>
                  </a:lnTo>
                  <a:lnTo>
                    <a:pt x="218" y="253"/>
                  </a:lnTo>
                  <a:lnTo>
                    <a:pt x="198" y="228"/>
                  </a:lnTo>
                  <a:lnTo>
                    <a:pt x="231" y="248"/>
                  </a:lnTo>
                  <a:lnTo>
                    <a:pt x="244" y="239"/>
                  </a:lnTo>
                  <a:lnTo>
                    <a:pt x="219" y="199"/>
                  </a:lnTo>
                  <a:lnTo>
                    <a:pt x="216" y="176"/>
                  </a:lnTo>
                  <a:lnTo>
                    <a:pt x="233" y="176"/>
                  </a:lnTo>
                  <a:lnTo>
                    <a:pt x="244" y="199"/>
                  </a:lnTo>
                  <a:lnTo>
                    <a:pt x="267" y="205"/>
                  </a:lnTo>
                  <a:lnTo>
                    <a:pt x="284" y="182"/>
                  </a:lnTo>
                  <a:lnTo>
                    <a:pt x="284" y="155"/>
                  </a:lnTo>
                  <a:lnTo>
                    <a:pt x="253" y="138"/>
                  </a:lnTo>
                  <a:lnTo>
                    <a:pt x="240" y="138"/>
                  </a:lnTo>
                  <a:lnTo>
                    <a:pt x="231" y="125"/>
                  </a:lnTo>
                  <a:lnTo>
                    <a:pt x="211" y="116"/>
                  </a:lnTo>
                  <a:lnTo>
                    <a:pt x="241" y="111"/>
                  </a:lnTo>
                  <a:lnTo>
                    <a:pt x="235" y="99"/>
                  </a:lnTo>
                  <a:lnTo>
                    <a:pt x="216" y="80"/>
                  </a:lnTo>
                  <a:lnTo>
                    <a:pt x="216" y="62"/>
                  </a:lnTo>
                  <a:lnTo>
                    <a:pt x="179" y="58"/>
                  </a:lnTo>
                  <a:lnTo>
                    <a:pt x="175" y="47"/>
                  </a:lnTo>
                  <a:lnTo>
                    <a:pt x="154" y="36"/>
                  </a:lnTo>
                  <a:lnTo>
                    <a:pt x="138" y="10"/>
                  </a:lnTo>
                  <a:lnTo>
                    <a:pt x="95" y="8"/>
                  </a:lnTo>
                  <a:lnTo>
                    <a:pt x="65" y="15"/>
                  </a:lnTo>
                  <a:lnTo>
                    <a:pt x="47" y="51"/>
                  </a:lnTo>
                  <a:lnTo>
                    <a:pt x="55" y="10"/>
                  </a:lnTo>
                  <a:lnTo>
                    <a:pt x="51" y="0"/>
                  </a:lnTo>
                  <a:lnTo>
                    <a:pt x="51" y="0"/>
                  </a:lnTo>
                  <a:close/>
                </a:path>
              </a:pathLst>
            </a:custGeom>
            <a:solidFill>
              <a:srgbClr val="0dc20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9" name=""/>
            <p:cNvSpPr/>
            <p:nvPr/>
          </p:nvSpPr>
          <p:spPr>
            <a:xfrm>
              <a:off x="3668400" y="2394360"/>
              <a:ext cx="142560" cy="146520"/>
            </a:xfrm>
            <a:custGeom>
              <a:avLst/>
              <a:gdLst/>
              <a:ahLst/>
              <a:rect l="l" t="t" r="r" b="b"/>
              <a:pathLst>
                <a:path w="80" h="89">
                  <a:moveTo>
                    <a:pt x="31" y="0"/>
                  </a:moveTo>
                  <a:lnTo>
                    <a:pt x="26" y="23"/>
                  </a:lnTo>
                  <a:lnTo>
                    <a:pt x="3" y="48"/>
                  </a:lnTo>
                  <a:lnTo>
                    <a:pt x="0" y="66"/>
                  </a:lnTo>
                  <a:lnTo>
                    <a:pt x="26" y="58"/>
                  </a:lnTo>
                  <a:lnTo>
                    <a:pt x="36" y="65"/>
                  </a:lnTo>
                  <a:lnTo>
                    <a:pt x="18" y="73"/>
                  </a:lnTo>
                  <a:lnTo>
                    <a:pt x="31" y="89"/>
                  </a:lnTo>
                  <a:lnTo>
                    <a:pt x="48" y="78"/>
                  </a:lnTo>
                  <a:lnTo>
                    <a:pt x="56" y="62"/>
                  </a:lnTo>
                  <a:lnTo>
                    <a:pt x="80" y="56"/>
                  </a:lnTo>
                  <a:lnTo>
                    <a:pt x="67" y="39"/>
                  </a:lnTo>
                  <a:lnTo>
                    <a:pt x="38" y="14"/>
                  </a:lnTo>
                  <a:lnTo>
                    <a:pt x="31" y="0"/>
                  </a:lnTo>
                  <a:lnTo>
                    <a:pt x="31" y="0"/>
                  </a:lnTo>
                  <a:close/>
                </a:path>
              </a:pathLst>
            </a:custGeom>
            <a:solidFill>
              <a:srgbClr val="0dc20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0" name=""/>
            <p:cNvSpPr/>
            <p:nvPr/>
          </p:nvSpPr>
          <p:spPr>
            <a:xfrm>
              <a:off x="3648960" y="1771920"/>
              <a:ext cx="655560" cy="264960"/>
            </a:xfrm>
            <a:custGeom>
              <a:avLst/>
              <a:gdLst/>
              <a:ahLst/>
              <a:rect l="l" t="t" r="r" b="b"/>
              <a:pathLst>
                <a:path w="368" h="161">
                  <a:moveTo>
                    <a:pt x="368" y="25"/>
                  </a:moveTo>
                  <a:lnTo>
                    <a:pt x="326" y="15"/>
                  </a:lnTo>
                  <a:lnTo>
                    <a:pt x="286" y="12"/>
                  </a:lnTo>
                  <a:lnTo>
                    <a:pt x="257" y="0"/>
                  </a:lnTo>
                  <a:lnTo>
                    <a:pt x="179" y="4"/>
                  </a:lnTo>
                  <a:lnTo>
                    <a:pt x="152" y="15"/>
                  </a:lnTo>
                  <a:lnTo>
                    <a:pt x="106" y="15"/>
                  </a:lnTo>
                  <a:lnTo>
                    <a:pt x="96" y="27"/>
                  </a:lnTo>
                  <a:lnTo>
                    <a:pt x="58" y="29"/>
                  </a:lnTo>
                  <a:lnTo>
                    <a:pt x="102" y="54"/>
                  </a:lnTo>
                  <a:lnTo>
                    <a:pt x="91" y="65"/>
                  </a:lnTo>
                  <a:lnTo>
                    <a:pt x="64" y="52"/>
                  </a:lnTo>
                  <a:lnTo>
                    <a:pt x="49" y="45"/>
                  </a:lnTo>
                  <a:lnTo>
                    <a:pt x="45" y="36"/>
                  </a:lnTo>
                  <a:lnTo>
                    <a:pt x="22" y="38"/>
                  </a:lnTo>
                  <a:lnTo>
                    <a:pt x="1" y="48"/>
                  </a:lnTo>
                  <a:lnTo>
                    <a:pt x="0" y="84"/>
                  </a:lnTo>
                  <a:lnTo>
                    <a:pt x="16" y="89"/>
                  </a:lnTo>
                  <a:lnTo>
                    <a:pt x="42" y="89"/>
                  </a:lnTo>
                  <a:lnTo>
                    <a:pt x="25" y="106"/>
                  </a:lnTo>
                  <a:lnTo>
                    <a:pt x="48" y="128"/>
                  </a:lnTo>
                  <a:lnTo>
                    <a:pt x="56" y="114"/>
                  </a:lnTo>
                  <a:lnTo>
                    <a:pt x="96" y="89"/>
                  </a:lnTo>
                  <a:lnTo>
                    <a:pt x="108" y="93"/>
                  </a:lnTo>
                  <a:lnTo>
                    <a:pt x="73" y="114"/>
                  </a:lnTo>
                  <a:lnTo>
                    <a:pt x="95" y="124"/>
                  </a:lnTo>
                  <a:lnTo>
                    <a:pt x="74" y="129"/>
                  </a:lnTo>
                  <a:lnTo>
                    <a:pt x="58" y="150"/>
                  </a:lnTo>
                  <a:lnTo>
                    <a:pt x="92" y="158"/>
                  </a:lnTo>
                  <a:lnTo>
                    <a:pt x="176" y="161"/>
                  </a:lnTo>
                  <a:lnTo>
                    <a:pt x="157" y="146"/>
                  </a:lnTo>
                  <a:lnTo>
                    <a:pt x="181" y="132"/>
                  </a:lnTo>
                  <a:lnTo>
                    <a:pt x="192" y="107"/>
                  </a:lnTo>
                  <a:lnTo>
                    <a:pt x="218" y="104"/>
                  </a:lnTo>
                  <a:lnTo>
                    <a:pt x="214" y="89"/>
                  </a:lnTo>
                  <a:lnTo>
                    <a:pt x="250" y="88"/>
                  </a:lnTo>
                  <a:lnTo>
                    <a:pt x="271" y="63"/>
                  </a:lnTo>
                  <a:lnTo>
                    <a:pt x="313" y="55"/>
                  </a:lnTo>
                  <a:lnTo>
                    <a:pt x="344" y="33"/>
                  </a:lnTo>
                  <a:lnTo>
                    <a:pt x="368" y="25"/>
                  </a:lnTo>
                  <a:lnTo>
                    <a:pt x="368" y="25"/>
                  </a:lnTo>
                  <a:close/>
                </a:path>
              </a:pathLst>
            </a:custGeom>
            <a:solidFill>
              <a:srgbClr val="0dc20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1" name=""/>
            <p:cNvSpPr/>
            <p:nvPr/>
          </p:nvSpPr>
          <p:spPr>
            <a:xfrm>
              <a:off x="4046400" y="1752480"/>
              <a:ext cx="1146600" cy="893880"/>
            </a:xfrm>
            <a:custGeom>
              <a:avLst/>
              <a:gdLst/>
              <a:ahLst/>
              <a:rect l="l" t="t" r="r" b="b"/>
              <a:pathLst>
                <a:path w="643" h="543">
                  <a:moveTo>
                    <a:pt x="543" y="39"/>
                  </a:moveTo>
                  <a:lnTo>
                    <a:pt x="525" y="27"/>
                  </a:lnTo>
                  <a:lnTo>
                    <a:pt x="485" y="24"/>
                  </a:lnTo>
                  <a:lnTo>
                    <a:pt x="464" y="16"/>
                  </a:lnTo>
                  <a:lnTo>
                    <a:pt x="431" y="24"/>
                  </a:lnTo>
                  <a:lnTo>
                    <a:pt x="470" y="5"/>
                  </a:lnTo>
                  <a:lnTo>
                    <a:pt x="415" y="0"/>
                  </a:lnTo>
                  <a:lnTo>
                    <a:pt x="375" y="9"/>
                  </a:lnTo>
                  <a:lnTo>
                    <a:pt x="313" y="15"/>
                  </a:lnTo>
                  <a:lnTo>
                    <a:pt x="284" y="27"/>
                  </a:lnTo>
                  <a:lnTo>
                    <a:pt x="248" y="30"/>
                  </a:lnTo>
                  <a:lnTo>
                    <a:pt x="236" y="48"/>
                  </a:lnTo>
                  <a:lnTo>
                    <a:pt x="207" y="37"/>
                  </a:lnTo>
                  <a:lnTo>
                    <a:pt x="155" y="48"/>
                  </a:lnTo>
                  <a:lnTo>
                    <a:pt x="123" y="53"/>
                  </a:lnTo>
                  <a:lnTo>
                    <a:pt x="100" y="77"/>
                  </a:lnTo>
                  <a:lnTo>
                    <a:pt x="70" y="89"/>
                  </a:lnTo>
                  <a:lnTo>
                    <a:pt x="86" y="101"/>
                  </a:lnTo>
                  <a:lnTo>
                    <a:pt x="63" y="114"/>
                  </a:lnTo>
                  <a:lnTo>
                    <a:pt x="27" y="119"/>
                  </a:lnTo>
                  <a:lnTo>
                    <a:pt x="0" y="144"/>
                  </a:lnTo>
                  <a:lnTo>
                    <a:pt x="27" y="155"/>
                  </a:lnTo>
                  <a:lnTo>
                    <a:pt x="8" y="167"/>
                  </a:lnTo>
                  <a:lnTo>
                    <a:pt x="19" y="180"/>
                  </a:lnTo>
                  <a:lnTo>
                    <a:pt x="57" y="180"/>
                  </a:lnTo>
                  <a:lnTo>
                    <a:pt x="49" y="193"/>
                  </a:lnTo>
                  <a:lnTo>
                    <a:pt x="144" y="198"/>
                  </a:lnTo>
                  <a:lnTo>
                    <a:pt x="165" y="214"/>
                  </a:lnTo>
                  <a:lnTo>
                    <a:pt x="158" y="264"/>
                  </a:lnTo>
                  <a:lnTo>
                    <a:pt x="177" y="280"/>
                  </a:lnTo>
                  <a:lnTo>
                    <a:pt x="158" y="298"/>
                  </a:lnTo>
                  <a:lnTo>
                    <a:pt x="191" y="305"/>
                  </a:lnTo>
                  <a:lnTo>
                    <a:pt x="162" y="306"/>
                  </a:lnTo>
                  <a:lnTo>
                    <a:pt x="165" y="335"/>
                  </a:lnTo>
                  <a:lnTo>
                    <a:pt x="203" y="342"/>
                  </a:lnTo>
                  <a:lnTo>
                    <a:pt x="191" y="352"/>
                  </a:lnTo>
                  <a:lnTo>
                    <a:pt x="167" y="352"/>
                  </a:lnTo>
                  <a:lnTo>
                    <a:pt x="158" y="376"/>
                  </a:lnTo>
                  <a:lnTo>
                    <a:pt x="171" y="419"/>
                  </a:lnTo>
                  <a:lnTo>
                    <a:pt x="203" y="471"/>
                  </a:lnTo>
                  <a:lnTo>
                    <a:pt x="203" y="489"/>
                  </a:lnTo>
                  <a:lnTo>
                    <a:pt x="228" y="526"/>
                  </a:lnTo>
                  <a:lnTo>
                    <a:pt x="266" y="543"/>
                  </a:lnTo>
                  <a:lnTo>
                    <a:pt x="275" y="525"/>
                  </a:lnTo>
                  <a:lnTo>
                    <a:pt x="309" y="482"/>
                  </a:lnTo>
                  <a:lnTo>
                    <a:pt x="312" y="426"/>
                  </a:lnTo>
                  <a:lnTo>
                    <a:pt x="335" y="430"/>
                  </a:lnTo>
                  <a:lnTo>
                    <a:pt x="343" y="413"/>
                  </a:lnTo>
                  <a:lnTo>
                    <a:pt x="367" y="412"/>
                  </a:lnTo>
                  <a:lnTo>
                    <a:pt x="386" y="396"/>
                  </a:lnTo>
                  <a:lnTo>
                    <a:pt x="419" y="364"/>
                  </a:lnTo>
                  <a:lnTo>
                    <a:pt x="460" y="363"/>
                  </a:lnTo>
                  <a:lnTo>
                    <a:pt x="473" y="347"/>
                  </a:lnTo>
                  <a:lnTo>
                    <a:pt x="529" y="336"/>
                  </a:lnTo>
                  <a:lnTo>
                    <a:pt x="532" y="324"/>
                  </a:lnTo>
                  <a:lnTo>
                    <a:pt x="486" y="320"/>
                  </a:lnTo>
                  <a:lnTo>
                    <a:pt x="484" y="298"/>
                  </a:lnTo>
                  <a:lnTo>
                    <a:pt x="500" y="312"/>
                  </a:lnTo>
                  <a:lnTo>
                    <a:pt x="534" y="309"/>
                  </a:lnTo>
                  <a:lnTo>
                    <a:pt x="501" y="287"/>
                  </a:lnTo>
                  <a:lnTo>
                    <a:pt x="506" y="272"/>
                  </a:lnTo>
                  <a:lnTo>
                    <a:pt x="526" y="283"/>
                  </a:lnTo>
                  <a:lnTo>
                    <a:pt x="537" y="261"/>
                  </a:lnTo>
                  <a:lnTo>
                    <a:pt x="525" y="243"/>
                  </a:lnTo>
                  <a:lnTo>
                    <a:pt x="556" y="231"/>
                  </a:lnTo>
                  <a:lnTo>
                    <a:pt x="537" y="204"/>
                  </a:lnTo>
                  <a:lnTo>
                    <a:pt x="552" y="204"/>
                  </a:lnTo>
                  <a:lnTo>
                    <a:pt x="540" y="180"/>
                  </a:lnTo>
                  <a:lnTo>
                    <a:pt x="554" y="180"/>
                  </a:lnTo>
                  <a:lnTo>
                    <a:pt x="567" y="185"/>
                  </a:lnTo>
                  <a:lnTo>
                    <a:pt x="573" y="167"/>
                  </a:lnTo>
                  <a:lnTo>
                    <a:pt x="552" y="147"/>
                  </a:lnTo>
                  <a:lnTo>
                    <a:pt x="558" y="101"/>
                  </a:lnTo>
                  <a:lnTo>
                    <a:pt x="589" y="97"/>
                  </a:lnTo>
                  <a:lnTo>
                    <a:pt x="595" y="81"/>
                  </a:lnTo>
                  <a:lnTo>
                    <a:pt x="643" y="64"/>
                  </a:lnTo>
                  <a:lnTo>
                    <a:pt x="629" y="53"/>
                  </a:lnTo>
                  <a:lnTo>
                    <a:pt x="603" y="52"/>
                  </a:lnTo>
                  <a:lnTo>
                    <a:pt x="577" y="67"/>
                  </a:lnTo>
                  <a:lnTo>
                    <a:pt x="543" y="64"/>
                  </a:lnTo>
                  <a:lnTo>
                    <a:pt x="519" y="79"/>
                  </a:lnTo>
                  <a:lnTo>
                    <a:pt x="526" y="53"/>
                  </a:lnTo>
                  <a:lnTo>
                    <a:pt x="495" y="48"/>
                  </a:lnTo>
                  <a:lnTo>
                    <a:pt x="523" y="42"/>
                  </a:lnTo>
                  <a:lnTo>
                    <a:pt x="543" y="39"/>
                  </a:lnTo>
                  <a:lnTo>
                    <a:pt x="543" y="39"/>
                  </a:lnTo>
                  <a:close/>
                </a:path>
              </a:pathLst>
            </a:custGeom>
            <a:solidFill>
              <a:srgbClr val="0dc20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2" name=""/>
            <p:cNvSpPr/>
            <p:nvPr/>
          </p:nvSpPr>
          <p:spPr>
            <a:xfrm>
              <a:off x="4903920" y="2395800"/>
              <a:ext cx="217440" cy="125280"/>
            </a:xfrm>
            <a:custGeom>
              <a:avLst/>
              <a:gdLst/>
              <a:ahLst/>
              <a:rect l="l" t="t" r="r" b="b"/>
              <a:pathLst>
                <a:path w="122" h="76">
                  <a:moveTo>
                    <a:pt x="86" y="0"/>
                  </a:moveTo>
                  <a:lnTo>
                    <a:pt x="60" y="18"/>
                  </a:lnTo>
                  <a:lnTo>
                    <a:pt x="38" y="18"/>
                  </a:lnTo>
                  <a:lnTo>
                    <a:pt x="29" y="6"/>
                  </a:lnTo>
                  <a:lnTo>
                    <a:pt x="0" y="28"/>
                  </a:lnTo>
                  <a:lnTo>
                    <a:pt x="14" y="54"/>
                  </a:lnTo>
                  <a:lnTo>
                    <a:pt x="12" y="72"/>
                  </a:lnTo>
                  <a:lnTo>
                    <a:pt x="71" y="76"/>
                  </a:lnTo>
                  <a:lnTo>
                    <a:pt x="92" y="61"/>
                  </a:lnTo>
                  <a:lnTo>
                    <a:pt x="119" y="55"/>
                  </a:lnTo>
                  <a:lnTo>
                    <a:pt x="122" y="6"/>
                  </a:lnTo>
                  <a:lnTo>
                    <a:pt x="99" y="10"/>
                  </a:lnTo>
                  <a:lnTo>
                    <a:pt x="86" y="0"/>
                  </a:lnTo>
                  <a:lnTo>
                    <a:pt x="86" y="0"/>
                  </a:lnTo>
                  <a:close/>
                </a:path>
              </a:pathLst>
            </a:custGeom>
            <a:solidFill>
              <a:srgbClr val="0dc20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3" name=""/>
            <p:cNvSpPr/>
            <p:nvPr/>
          </p:nvSpPr>
          <p:spPr>
            <a:xfrm>
              <a:off x="1930320" y="2091600"/>
              <a:ext cx="2365560" cy="1837080"/>
            </a:xfrm>
            <a:custGeom>
              <a:avLst/>
              <a:gdLst/>
              <a:ahLst/>
              <a:rect l="l" t="t" r="r" b="b"/>
              <a:pathLst>
                <a:path w="1327" h="1116">
                  <a:moveTo>
                    <a:pt x="990" y="19"/>
                  </a:moveTo>
                  <a:lnTo>
                    <a:pt x="958" y="0"/>
                  </a:lnTo>
                  <a:lnTo>
                    <a:pt x="938" y="27"/>
                  </a:lnTo>
                  <a:lnTo>
                    <a:pt x="935" y="73"/>
                  </a:lnTo>
                  <a:lnTo>
                    <a:pt x="914" y="99"/>
                  </a:lnTo>
                  <a:lnTo>
                    <a:pt x="923" y="117"/>
                  </a:lnTo>
                  <a:lnTo>
                    <a:pt x="890" y="129"/>
                  </a:lnTo>
                  <a:lnTo>
                    <a:pt x="883" y="99"/>
                  </a:lnTo>
                  <a:lnTo>
                    <a:pt x="852" y="117"/>
                  </a:lnTo>
                  <a:lnTo>
                    <a:pt x="850" y="139"/>
                  </a:lnTo>
                  <a:lnTo>
                    <a:pt x="786" y="113"/>
                  </a:lnTo>
                  <a:lnTo>
                    <a:pt x="756" y="121"/>
                  </a:lnTo>
                  <a:lnTo>
                    <a:pt x="742" y="143"/>
                  </a:lnTo>
                  <a:lnTo>
                    <a:pt x="675" y="130"/>
                  </a:lnTo>
                  <a:lnTo>
                    <a:pt x="675" y="106"/>
                  </a:lnTo>
                  <a:lnTo>
                    <a:pt x="635" y="110"/>
                  </a:lnTo>
                  <a:lnTo>
                    <a:pt x="608" y="80"/>
                  </a:lnTo>
                  <a:lnTo>
                    <a:pt x="587" y="82"/>
                  </a:lnTo>
                  <a:lnTo>
                    <a:pt x="587" y="103"/>
                  </a:lnTo>
                  <a:lnTo>
                    <a:pt x="561" y="82"/>
                  </a:lnTo>
                  <a:lnTo>
                    <a:pt x="514" y="99"/>
                  </a:lnTo>
                  <a:lnTo>
                    <a:pt x="488" y="110"/>
                  </a:lnTo>
                  <a:lnTo>
                    <a:pt x="469" y="99"/>
                  </a:lnTo>
                  <a:lnTo>
                    <a:pt x="452" y="110"/>
                  </a:lnTo>
                  <a:lnTo>
                    <a:pt x="421" y="91"/>
                  </a:lnTo>
                  <a:lnTo>
                    <a:pt x="364" y="82"/>
                  </a:lnTo>
                  <a:lnTo>
                    <a:pt x="351" y="95"/>
                  </a:lnTo>
                  <a:lnTo>
                    <a:pt x="338" y="82"/>
                  </a:lnTo>
                  <a:lnTo>
                    <a:pt x="307" y="80"/>
                  </a:lnTo>
                  <a:lnTo>
                    <a:pt x="291" y="62"/>
                  </a:lnTo>
                  <a:lnTo>
                    <a:pt x="268" y="64"/>
                  </a:lnTo>
                  <a:lnTo>
                    <a:pt x="261" y="45"/>
                  </a:lnTo>
                  <a:lnTo>
                    <a:pt x="234" y="56"/>
                  </a:lnTo>
                  <a:lnTo>
                    <a:pt x="161" y="75"/>
                  </a:lnTo>
                  <a:lnTo>
                    <a:pt x="131" y="110"/>
                  </a:lnTo>
                  <a:lnTo>
                    <a:pt x="161" y="147"/>
                  </a:lnTo>
                  <a:lnTo>
                    <a:pt x="157" y="155"/>
                  </a:lnTo>
                  <a:lnTo>
                    <a:pt x="125" y="143"/>
                  </a:lnTo>
                  <a:lnTo>
                    <a:pt x="100" y="155"/>
                  </a:lnTo>
                  <a:lnTo>
                    <a:pt x="117" y="195"/>
                  </a:lnTo>
                  <a:lnTo>
                    <a:pt x="137" y="184"/>
                  </a:lnTo>
                  <a:lnTo>
                    <a:pt x="157" y="195"/>
                  </a:lnTo>
                  <a:lnTo>
                    <a:pt x="137" y="212"/>
                  </a:lnTo>
                  <a:lnTo>
                    <a:pt x="131" y="225"/>
                  </a:lnTo>
                  <a:lnTo>
                    <a:pt x="104" y="223"/>
                  </a:lnTo>
                  <a:lnTo>
                    <a:pt x="78" y="245"/>
                  </a:lnTo>
                  <a:lnTo>
                    <a:pt x="78" y="278"/>
                  </a:lnTo>
                  <a:lnTo>
                    <a:pt x="100" y="289"/>
                  </a:lnTo>
                  <a:lnTo>
                    <a:pt x="124" y="282"/>
                  </a:lnTo>
                  <a:lnTo>
                    <a:pt x="114" y="305"/>
                  </a:lnTo>
                  <a:lnTo>
                    <a:pt x="143" y="308"/>
                  </a:lnTo>
                  <a:lnTo>
                    <a:pt x="146" y="323"/>
                  </a:lnTo>
                  <a:lnTo>
                    <a:pt x="88" y="357"/>
                  </a:lnTo>
                  <a:lnTo>
                    <a:pt x="0" y="383"/>
                  </a:lnTo>
                  <a:lnTo>
                    <a:pt x="0" y="390"/>
                  </a:lnTo>
                  <a:lnTo>
                    <a:pt x="93" y="364"/>
                  </a:lnTo>
                  <a:lnTo>
                    <a:pt x="195" y="297"/>
                  </a:lnTo>
                  <a:lnTo>
                    <a:pt x="181" y="282"/>
                  </a:lnTo>
                  <a:lnTo>
                    <a:pt x="170" y="275"/>
                  </a:lnTo>
                  <a:lnTo>
                    <a:pt x="195" y="275"/>
                  </a:lnTo>
                  <a:lnTo>
                    <a:pt x="231" y="240"/>
                  </a:lnTo>
                  <a:lnTo>
                    <a:pt x="231" y="251"/>
                  </a:lnTo>
                  <a:lnTo>
                    <a:pt x="213" y="275"/>
                  </a:lnTo>
                  <a:lnTo>
                    <a:pt x="249" y="271"/>
                  </a:lnTo>
                  <a:lnTo>
                    <a:pt x="268" y="275"/>
                  </a:lnTo>
                  <a:lnTo>
                    <a:pt x="268" y="260"/>
                  </a:lnTo>
                  <a:lnTo>
                    <a:pt x="283" y="262"/>
                  </a:lnTo>
                  <a:lnTo>
                    <a:pt x="315" y="275"/>
                  </a:lnTo>
                  <a:lnTo>
                    <a:pt x="338" y="260"/>
                  </a:lnTo>
                  <a:lnTo>
                    <a:pt x="341" y="245"/>
                  </a:lnTo>
                  <a:lnTo>
                    <a:pt x="371" y="260"/>
                  </a:lnTo>
                  <a:lnTo>
                    <a:pt x="351" y="275"/>
                  </a:lnTo>
                  <a:lnTo>
                    <a:pt x="362" y="300"/>
                  </a:lnTo>
                  <a:lnTo>
                    <a:pt x="378" y="308"/>
                  </a:lnTo>
                  <a:lnTo>
                    <a:pt x="389" y="372"/>
                  </a:lnTo>
                  <a:lnTo>
                    <a:pt x="406" y="388"/>
                  </a:lnTo>
                  <a:lnTo>
                    <a:pt x="421" y="379"/>
                  </a:lnTo>
                  <a:lnTo>
                    <a:pt x="439" y="399"/>
                  </a:lnTo>
                  <a:lnTo>
                    <a:pt x="439" y="425"/>
                  </a:lnTo>
                  <a:lnTo>
                    <a:pt x="448" y="438"/>
                  </a:lnTo>
                  <a:lnTo>
                    <a:pt x="429" y="447"/>
                  </a:lnTo>
                  <a:lnTo>
                    <a:pt x="450" y="481"/>
                  </a:lnTo>
                  <a:lnTo>
                    <a:pt x="459" y="492"/>
                  </a:lnTo>
                  <a:lnTo>
                    <a:pt x="436" y="584"/>
                  </a:lnTo>
                  <a:lnTo>
                    <a:pt x="478" y="727"/>
                  </a:lnTo>
                  <a:lnTo>
                    <a:pt x="488" y="759"/>
                  </a:lnTo>
                  <a:lnTo>
                    <a:pt x="514" y="766"/>
                  </a:lnTo>
                  <a:lnTo>
                    <a:pt x="522" y="811"/>
                  </a:lnTo>
                  <a:lnTo>
                    <a:pt x="535" y="833"/>
                  </a:lnTo>
                  <a:lnTo>
                    <a:pt x="522" y="848"/>
                  </a:lnTo>
                  <a:lnTo>
                    <a:pt x="532" y="866"/>
                  </a:lnTo>
                  <a:lnTo>
                    <a:pt x="555" y="894"/>
                  </a:lnTo>
                  <a:lnTo>
                    <a:pt x="569" y="917"/>
                  </a:lnTo>
                  <a:lnTo>
                    <a:pt x="593" y="931"/>
                  </a:lnTo>
                  <a:lnTo>
                    <a:pt x="598" y="927"/>
                  </a:lnTo>
                  <a:lnTo>
                    <a:pt x="587" y="902"/>
                  </a:lnTo>
                  <a:lnTo>
                    <a:pt x="565" y="859"/>
                  </a:lnTo>
                  <a:lnTo>
                    <a:pt x="555" y="829"/>
                  </a:lnTo>
                  <a:lnTo>
                    <a:pt x="553" y="803"/>
                  </a:lnTo>
                  <a:lnTo>
                    <a:pt x="565" y="803"/>
                  </a:lnTo>
                  <a:lnTo>
                    <a:pt x="569" y="840"/>
                  </a:lnTo>
                  <a:lnTo>
                    <a:pt x="590" y="872"/>
                  </a:lnTo>
                  <a:lnTo>
                    <a:pt x="639" y="927"/>
                  </a:lnTo>
                  <a:lnTo>
                    <a:pt x="652" y="931"/>
                  </a:lnTo>
                  <a:lnTo>
                    <a:pt x="674" y="955"/>
                  </a:lnTo>
                  <a:lnTo>
                    <a:pt x="703" y="973"/>
                  </a:lnTo>
                  <a:lnTo>
                    <a:pt x="736" y="1002"/>
                  </a:lnTo>
                  <a:lnTo>
                    <a:pt x="769" y="1015"/>
                  </a:lnTo>
                  <a:lnTo>
                    <a:pt x="802" y="1028"/>
                  </a:lnTo>
                  <a:lnTo>
                    <a:pt x="857" y="1092"/>
                  </a:lnTo>
                  <a:lnTo>
                    <a:pt x="872" y="1104"/>
                  </a:lnTo>
                  <a:lnTo>
                    <a:pt x="895" y="1116"/>
                  </a:lnTo>
                  <a:lnTo>
                    <a:pt x="949" y="1100"/>
                  </a:lnTo>
                  <a:lnTo>
                    <a:pt x="961" y="1067"/>
                  </a:lnTo>
                  <a:lnTo>
                    <a:pt x="932" y="1081"/>
                  </a:lnTo>
                  <a:lnTo>
                    <a:pt x="894" y="1078"/>
                  </a:lnTo>
                  <a:lnTo>
                    <a:pt x="887" y="1059"/>
                  </a:lnTo>
                  <a:lnTo>
                    <a:pt x="894" y="1035"/>
                  </a:lnTo>
                  <a:lnTo>
                    <a:pt x="894" y="1006"/>
                  </a:lnTo>
                  <a:lnTo>
                    <a:pt x="868" y="987"/>
                  </a:lnTo>
                  <a:lnTo>
                    <a:pt x="847" y="983"/>
                  </a:lnTo>
                  <a:lnTo>
                    <a:pt x="843" y="991"/>
                  </a:lnTo>
                  <a:lnTo>
                    <a:pt x="815" y="983"/>
                  </a:lnTo>
                  <a:lnTo>
                    <a:pt x="824" y="968"/>
                  </a:lnTo>
                  <a:lnTo>
                    <a:pt x="852" y="961"/>
                  </a:lnTo>
                  <a:lnTo>
                    <a:pt x="843" y="935"/>
                  </a:lnTo>
                  <a:lnTo>
                    <a:pt x="850" y="927"/>
                  </a:lnTo>
                  <a:lnTo>
                    <a:pt x="844" y="894"/>
                  </a:lnTo>
                  <a:lnTo>
                    <a:pt x="833" y="898"/>
                  </a:lnTo>
                  <a:lnTo>
                    <a:pt x="810" y="902"/>
                  </a:lnTo>
                  <a:lnTo>
                    <a:pt x="792" y="922"/>
                  </a:lnTo>
                  <a:lnTo>
                    <a:pt x="756" y="927"/>
                  </a:lnTo>
                  <a:lnTo>
                    <a:pt x="719" y="909"/>
                  </a:lnTo>
                  <a:lnTo>
                    <a:pt x="716" y="863"/>
                  </a:lnTo>
                  <a:lnTo>
                    <a:pt x="738" y="840"/>
                  </a:lnTo>
                  <a:lnTo>
                    <a:pt x="738" y="818"/>
                  </a:lnTo>
                  <a:lnTo>
                    <a:pt x="726" y="803"/>
                  </a:lnTo>
                  <a:lnTo>
                    <a:pt x="747" y="807"/>
                  </a:lnTo>
                  <a:lnTo>
                    <a:pt x="777" y="792"/>
                  </a:lnTo>
                  <a:lnTo>
                    <a:pt x="780" y="781"/>
                  </a:lnTo>
                  <a:lnTo>
                    <a:pt x="795" y="784"/>
                  </a:lnTo>
                  <a:lnTo>
                    <a:pt x="797" y="796"/>
                  </a:lnTo>
                  <a:lnTo>
                    <a:pt x="822" y="796"/>
                  </a:lnTo>
                  <a:lnTo>
                    <a:pt x="843" y="807"/>
                  </a:lnTo>
                  <a:lnTo>
                    <a:pt x="843" y="789"/>
                  </a:lnTo>
                  <a:lnTo>
                    <a:pt x="857" y="789"/>
                  </a:lnTo>
                  <a:lnTo>
                    <a:pt x="870" y="803"/>
                  </a:lnTo>
                  <a:lnTo>
                    <a:pt x="906" y="803"/>
                  </a:lnTo>
                  <a:lnTo>
                    <a:pt x="906" y="840"/>
                  </a:lnTo>
                  <a:lnTo>
                    <a:pt x="923" y="866"/>
                  </a:lnTo>
                  <a:lnTo>
                    <a:pt x="940" y="872"/>
                  </a:lnTo>
                  <a:lnTo>
                    <a:pt x="943" y="855"/>
                  </a:lnTo>
                  <a:lnTo>
                    <a:pt x="943" y="803"/>
                  </a:lnTo>
                  <a:lnTo>
                    <a:pt x="935" y="789"/>
                  </a:lnTo>
                  <a:lnTo>
                    <a:pt x="980" y="724"/>
                  </a:lnTo>
                  <a:lnTo>
                    <a:pt x="1002" y="722"/>
                  </a:lnTo>
                  <a:lnTo>
                    <a:pt x="1011" y="698"/>
                  </a:lnTo>
                  <a:lnTo>
                    <a:pt x="1024" y="694"/>
                  </a:lnTo>
                  <a:lnTo>
                    <a:pt x="1011" y="679"/>
                  </a:lnTo>
                  <a:lnTo>
                    <a:pt x="1013" y="665"/>
                  </a:lnTo>
                  <a:lnTo>
                    <a:pt x="1037" y="653"/>
                  </a:lnTo>
                  <a:lnTo>
                    <a:pt x="1055" y="628"/>
                  </a:lnTo>
                  <a:lnTo>
                    <a:pt x="1086" y="623"/>
                  </a:lnTo>
                  <a:lnTo>
                    <a:pt x="1094" y="597"/>
                  </a:lnTo>
                  <a:lnTo>
                    <a:pt x="1086" y="591"/>
                  </a:lnTo>
                  <a:lnTo>
                    <a:pt x="1099" y="575"/>
                  </a:lnTo>
                  <a:lnTo>
                    <a:pt x="1134" y="566"/>
                  </a:lnTo>
                  <a:lnTo>
                    <a:pt x="1169" y="557"/>
                  </a:lnTo>
                  <a:lnTo>
                    <a:pt x="1174" y="577"/>
                  </a:lnTo>
                  <a:lnTo>
                    <a:pt x="1165" y="597"/>
                  </a:lnTo>
                  <a:lnTo>
                    <a:pt x="1156" y="614"/>
                  </a:lnTo>
                  <a:lnTo>
                    <a:pt x="1187" y="620"/>
                  </a:lnTo>
                  <a:lnTo>
                    <a:pt x="1195" y="605"/>
                  </a:lnTo>
                  <a:lnTo>
                    <a:pt x="1207" y="594"/>
                  </a:lnTo>
                  <a:lnTo>
                    <a:pt x="1236" y="583"/>
                  </a:lnTo>
                  <a:lnTo>
                    <a:pt x="1236" y="557"/>
                  </a:lnTo>
                  <a:lnTo>
                    <a:pt x="1218" y="548"/>
                  </a:lnTo>
                  <a:lnTo>
                    <a:pt x="1218" y="559"/>
                  </a:lnTo>
                  <a:lnTo>
                    <a:pt x="1204" y="566"/>
                  </a:lnTo>
                  <a:lnTo>
                    <a:pt x="1184" y="559"/>
                  </a:lnTo>
                  <a:lnTo>
                    <a:pt x="1195" y="533"/>
                  </a:lnTo>
                  <a:lnTo>
                    <a:pt x="1188" y="521"/>
                  </a:lnTo>
                  <a:lnTo>
                    <a:pt x="1169" y="521"/>
                  </a:lnTo>
                  <a:lnTo>
                    <a:pt x="1123" y="536"/>
                  </a:lnTo>
                  <a:lnTo>
                    <a:pt x="1169" y="511"/>
                  </a:lnTo>
                  <a:lnTo>
                    <a:pt x="1239" y="515"/>
                  </a:lnTo>
                  <a:lnTo>
                    <a:pt x="1268" y="503"/>
                  </a:lnTo>
                  <a:lnTo>
                    <a:pt x="1275" y="521"/>
                  </a:lnTo>
                  <a:lnTo>
                    <a:pt x="1244" y="536"/>
                  </a:lnTo>
                  <a:lnTo>
                    <a:pt x="1250" y="544"/>
                  </a:lnTo>
                  <a:lnTo>
                    <a:pt x="1275" y="559"/>
                  </a:lnTo>
                  <a:lnTo>
                    <a:pt x="1281" y="548"/>
                  </a:lnTo>
                  <a:lnTo>
                    <a:pt x="1291" y="572"/>
                  </a:lnTo>
                  <a:lnTo>
                    <a:pt x="1305" y="559"/>
                  </a:lnTo>
                  <a:lnTo>
                    <a:pt x="1327" y="559"/>
                  </a:lnTo>
                  <a:lnTo>
                    <a:pt x="1323" y="521"/>
                  </a:lnTo>
                  <a:lnTo>
                    <a:pt x="1302" y="515"/>
                  </a:lnTo>
                  <a:lnTo>
                    <a:pt x="1291" y="496"/>
                  </a:lnTo>
                  <a:lnTo>
                    <a:pt x="1305" y="489"/>
                  </a:lnTo>
                  <a:lnTo>
                    <a:pt x="1305" y="438"/>
                  </a:lnTo>
                  <a:lnTo>
                    <a:pt x="1275" y="416"/>
                  </a:lnTo>
                  <a:lnTo>
                    <a:pt x="1247" y="410"/>
                  </a:lnTo>
                  <a:lnTo>
                    <a:pt x="1244" y="370"/>
                  </a:lnTo>
                  <a:lnTo>
                    <a:pt x="1226" y="334"/>
                  </a:lnTo>
                  <a:lnTo>
                    <a:pt x="1218" y="300"/>
                  </a:lnTo>
                  <a:lnTo>
                    <a:pt x="1207" y="305"/>
                  </a:lnTo>
                  <a:lnTo>
                    <a:pt x="1192" y="294"/>
                  </a:lnTo>
                  <a:lnTo>
                    <a:pt x="1187" y="326"/>
                  </a:lnTo>
                  <a:lnTo>
                    <a:pt x="1169" y="338"/>
                  </a:lnTo>
                  <a:lnTo>
                    <a:pt x="1154" y="312"/>
                  </a:lnTo>
                  <a:lnTo>
                    <a:pt x="1169" y="297"/>
                  </a:lnTo>
                  <a:lnTo>
                    <a:pt x="1154" y="278"/>
                  </a:lnTo>
                  <a:lnTo>
                    <a:pt x="1130" y="275"/>
                  </a:lnTo>
                  <a:lnTo>
                    <a:pt x="1119" y="257"/>
                  </a:lnTo>
                  <a:lnTo>
                    <a:pt x="1060" y="257"/>
                  </a:lnTo>
                  <a:lnTo>
                    <a:pt x="1067" y="282"/>
                  </a:lnTo>
                  <a:lnTo>
                    <a:pt x="1050" y="294"/>
                  </a:lnTo>
                  <a:lnTo>
                    <a:pt x="1060" y="308"/>
                  </a:lnTo>
                  <a:lnTo>
                    <a:pt x="1046" y="331"/>
                  </a:lnTo>
                  <a:lnTo>
                    <a:pt x="1060" y="349"/>
                  </a:lnTo>
                  <a:lnTo>
                    <a:pt x="1049" y="379"/>
                  </a:lnTo>
                  <a:lnTo>
                    <a:pt x="1020" y="399"/>
                  </a:lnTo>
                  <a:lnTo>
                    <a:pt x="1023" y="414"/>
                  </a:lnTo>
                  <a:lnTo>
                    <a:pt x="1023" y="451"/>
                  </a:lnTo>
                  <a:lnTo>
                    <a:pt x="1002" y="451"/>
                  </a:lnTo>
                  <a:lnTo>
                    <a:pt x="1011" y="427"/>
                  </a:lnTo>
                  <a:lnTo>
                    <a:pt x="1000" y="414"/>
                  </a:lnTo>
                  <a:lnTo>
                    <a:pt x="1000" y="390"/>
                  </a:lnTo>
                  <a:lnTo>
                    <a:pt x="980" y="388"/>
                  </a:lnTo>
                  <a:lnTo>
                    <a:pt x="950" y="372"/>
                  </a:lnTo>
                  <a:lnTo>
                    <a:pt x="923" y="353"/>
                  </a:lnTo>
                  <a:lnTo>
                    <a:pt x="906" y="357"/>
                  </a:lnTo>
                  <a:lnTo>
                    <a:pt x="894" y="319"/>
                  </a:lnTo>
                  <a:lnTo>
                    <a:pt x="873" y="308"/>
                  </a:lnTo>
                  <a:lnTo>
                    <a:pt x="885" y="271"/>
                  </a:lnTo>
                  <a:lnTo>
                    <a:pt x="906" y="260"/>
                  </a:lnTo>
                  <a:lnTo>
                    <a:pt x="927" y="257"/>
                  </a:lnTo>
                  <a:lnTo>
                    <a:pt x="929" y="229"/>
                  </a:lnTo>
                  <a:lnTo>
                    <a:pt x="964" y="223"/>
                  </a:lnTo>
                  <a:lnTo>
                    <a:pt x="987" y="192"/>
                  </a:lnTo>
                  <a:lnTo>
                    <a:pt x="1000" y="166"/>
                  </a:lnTo>
                  <a:lnTo>
                    <a:pt x="1028" y="161"/>
                  </a:lnTo>
                  <a:lnTo>
                    <a:pt x="1050" y="147"/>
                  </a:lnTo>
                  <a:lnTo>
                    <a:pt x="1031" y="139"/>
                  </a:lnTo>
                  <a:lnTo>
                    <a:pt x="1024" y="113"/>
                  </a:lnTo>
                  <a:lnTo>
                    <a:pt x="1008" y="113"/>
                  </a:lnTo>
                  <a:lnTo>
                    <a:pt x="993" y="139"/>
                  </a:lnTo>
                  <a:lnTo>
                    <a:pt x="980" y="117"/>
                  </a:lnTo>
                  <a:lnTo>
                    <a:pt x="953" y="106"/>
                  </a:lnTo>
                  <a:lnTo>
                    <a:pt x="958" y="85"/>
                  </a:lnTo>
                  <a:lnTo>
                    <a:pt x="943" y="73"/>
                  </a:lnTo>
                  <a:lnTo>
                    <a:pt x="961" y="27"/>
                  </a:lnTo>
                  <a:lnTo>
                    <a:pt x="990" y="19"/>
                  </a:lnTo>
                  <a:lnTo>
                    <a:pt x="990" y="19"/>
                  </a:lnTo>
                  <a:close/>
                </a:path>
              </a:pathLst>
            </a:custGeom>
            <a:solidFill>
              <a:srgbClr val="0dc20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4" name=""/>
            <p:cNvSpPr/>
            <p:nvPr/>
          </p:nvSpPr>
          <p:spPr>
            <a:xfrm>
              <a:off x="3501000" y="3812040"/>
              <a:ext cx="1055160" cy="1724760"/>
            </a:xfrm>
            <a:custGeom>
              <a:avLst/>
              <a:gdLst/>
              <a:ahLst/>
              <a:rect l="l" t="t" r="r" b="b"/>
              <a:pathLst>
                <a:path w="592" h="1048">
                  <a:moveTo>
                    <a:pt x="83" y="16"/>
                  </a:moveTo>
                  <a:lnTo>
                    <a:pt x="62" y="55"/>
                  </a:lnTo>
                  <a:lnTo>
                    <a:pt x="59" y="102"/>
                  </a:lnTo>
                  <a:lnTo>
                    <a:pt x="69" y="140"/>
                  </a:lnTo>
                  <a:lnTo>
                    <a:pt x="21" y="177"/>
                  </a:lnTo>
                  <a:lnTo>
                    <a:pt x="26" y="224"/>
                  </a:lnTo>
                  <a:lnTo>
                    <a:pt x="0" y="242"/>
                  </a:lnTo>
                  <a:lnTo>
                    <a:pt x="9" y="262"/>
                  </a:lnTo>
                  <a:lnTo>
                    <a:pt x="54" y="313"/>
                  </a:lnTo>
                  <a:lnTo>
                    <a:pt x="57" y="344"/>
                  </a:lnTo>
                  <a:lnTo>
                    <a:pt x="103" y="407"/>
                  </a:lnTo>
                  <a:lnTo>
                    <a:pt x="135" y="415"/>
                  </a:lnTo>
                  <a:lnTo>
                    <a:pt x="142" y="454"/>
                  </a:lnTo>
                  <a:lnTo>
                    <a:pt x="152" y="474"/>
                  </a:lnTo>
                  <a:lnTo>
                    <a:pt x="147" y="564"/>
                  </a:lnTo>
                  <a:lnTo>
                    <a:pt x="135" y="598"/>
                  </a:lnTo>
                  <a:lnTo>
                    <a:pt x="139" y="691"/>
                  </a:lnTo>
                  <a:lnTo>
                    <a:pt x="127" y="788"/>
                  </a:lnTo>
                  <a:lnTo>
                    <a:pt x="145" y="801"/>
                  </a:lnTo>
                  <a:lnTo>
                    <a:pt x="135" y="859"/>
                  </a:lnTo>
                  <a:lnTo>
                    <a:pt x="119" y="873"/>
                  </a:lnTo>
                  <a:lnTo>
                    <a:pt x="132" y="936"/>
                  </a:lnTo>
                  <a:lnTo>
                    <a:pt x="158" y="971"/>
                  </a:lnTo>
                  <a:lnTo>
                    <a:pt x="158" y="991"/>
                  </a:lnTo>
                  <a:lnTo>
                    <a:pt x="168" y="1005"/>
                  </a:lnTo>
                  <a:lnTo>
                    <a:pt x="154" y="1013"/>
                  </a:lnTo>
                  <a:lnTo>
                    <a:pt x="189" y="1034"/>
                  </a:lnTo>
                  <a:lnTo>
                    <a:pt x="218" y="1034"/>
                  </a:lnTo>
                  <a:lnTo>
                    <a:pt x="257" y="1048"/>
                  </a:lnTo>
                  <a:lnTo>
                    <a:pt x="271" y="1034"/>
                  </a:lnTo>
                  <a:lnTo>
                    <a:pt x="234" y="1013"/>
                  </a:lnTo>
                  <a:lnTo>
                    <a:pt x="222" y="997"/>
                  </a:lnTo>
                  <a:lnTo>
                    <a:pt x="191" y="997"/>
                  </a:lnTo>
                  <a:lnTo>
                    <a:pt x="222" y="975"/>
                  </a:lnTo>
                  <a:lnTo>
                    <a:pt x="194" y="961"/>
                  </a:lnTo>
                  <a:lnTo>
                    <a:pt x="231" y="911"/>
                  </a:lnTo>
                  <a:lnTo>
                    <a:pt x="212" y="891"/>
                  </a:lnTo>
                  <a:lnTo>
                    <a:pt x="205" y="865"/>
                  </a:lnTo>
                  <a:lnTo>
                    <a:pt x="227" y="856"/>
                  </a:lnTo>
                  <a:lnTo>
                    <a:pt x="242" y="830"/>
                  </a:lnTo>
                  <a:lnTo>
                    <a:pt x="260" y="822"/>
                  </a:lnTo>
                  <a:lnTo>
                    <a:pt x="231" y="793"/>
                  </a:lnTo>
                  <a:lnTo>
                    <a:pt x="257" y="788"/>
                  </a:lnTo>
                  <a:lnTo>
                    <a:pt x="275" y="763"/>
                  </a:lnTo>
                  <a:lnTo>
                    <a:pt x="297" y="763"/>
                  </a:lnTo>
                  <a:lnTo>
                    <a:pt x="328" y="734"/>
                  </a:lnTo>
                  <a:lnTo>
                    <a:pt x="314" y="686"/>
                  </a:lnTo>
                  <a:lnTo>
                    <a:pt x="333" y="686"/>
                  </a:lnTo>
                  <a:lnTo>
                    <a:pt x="337" y="700"/>
                  </a:lnTo>
                  <a:lnTo>
                    <a:pt x="376" y="678"/>
                  </a:lnTo>
                  <a:lnTo>
                    <a:pt x="378" y="635"/>
                  </a:lnTo>
                  <a:lnTo>
                    <a:pt x="413" y="632"/>
                  </a:lnTo>
                  <a:lnTo>
                    <a:pt x="425" y="614"/>
                  </a:lnTo>
                  <a:lnTo>
                    <a:pt x="422" y="564"/>
                  </a:lnTo>
                  <a:lnTo>
                    <a:pt x="453" y="551"/>
                  </a:lnTo>
                  <a:lnTo>
                    <a:pt x="455" y="526"/>
                  </a:lnTo>
                  <a:lnTo>
                    <a:pt x="493" y="514"/>
                  </a:lnTo>
                  <a:lnTo>
                    <a:pt x="538" y="466"/>
                  </a:lnTo>
                  <a:lnTo>
                    <a:pt x="538" y="377"/>
                  </a:lnTo>
                  <a:lnTo>
                    <a:pt x="578" y="319"/>
                  </a:lnTo>
                  <a:lnTo>
                    <a:pt x="592" y="262"/>
                  </a:lnTo>
                  <a:lnTo>
                    <a:pt x="554" y="250"/>
                  </a:lnTo>
                  <a:lnTo>
                    <a:pt x="535" y="224"/>
                  </a:lnTo>
                  <a:lnTo>
                    <a:pt x="497" y="220"/>
                  </a:lnTo>
                  <a:lnTo>
                    <a:pt x="482" y="202"/>
                  </a:lnTo>
                  <a:lnTo>
                    <a:pt x="473" y="214"/>
                  </a:lnTo>
                  <a:lnTo>
                    <a:pt x="432" y="185"/>
                  </a:lnTo>
                  <a:lnTo>
                    <a:pt x="420" y="190"/>
                  </a:lnTo>
                  <a:lnTo>
                    <a:pt x="399" y="165"/>
                  </a:lnTo>
                  <a:lnTo>
                    <a:pt x="413" y="152"/>
                  </a:lnTo>
                  <a:lnTo>
                    <a:pt x="394" y="124"/>
                  </a:lnTo>
                  <a:lnTo>
                    <a:pt x="369" y="124"/>
                  </a:lnTo>
                  <a:lnTo>
                    <a:pt x="354" y="106"/>
                  </a:lnTo>
                  <a:lnTo>
                    <a:pt x="314" y="102"/>
                  </a:lnTo>
                  <a:lnTo>
                    <a:pt x="297" y="69"/>
                  </a:lnTo>
                  <a:lnTo>
                    <a:pt x="281" y="64"/>
                  </a:lnTo>
                  <a:lnTo>
                    <a:pt x="268" y="25"/>
                  </a:lnTo>
                  <a:lnTo>
                    <a:pt x="171" y="25"/>
                  </a:lnTo>
                  <a:lnTo>
                    <a:pt x="154" y="0"/>
                  </a:lnTo>
                  <a:lnTo>
                    <a:pt x="135" y="4"/>
                  </a:lnTo>
                  <a:lnTo>
                    <a:pt x="109" y="12"/>
                  </a:lnTo>
                  <a:lnTo>
                    <a:pt x="83" y="16"/>
                  </a:lnTo>
                  <a:lnTo>
                    <a:pt x="83" y="16"/>
                  </a:lnTo>
                  <a:close/>
                </a:path>
              </a:pathLst>
            </a:custGeom>
            <a:solidFill>
              <a:srgbClr val="0dc20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5" name=""/>
            <p:cNvSpPr/>
            <p:nvPr/>
          </p:nvSpPr>
          <p:spPr>
            <a:xfrm>
              <a:off x="3506040" y="3558240"/>
              <a:ext cx="242280" cy="96840"/>
            </a:xfrm>
            <a:custGeom>
              <a:avLst/>
              <a:gdLst/>
              <a:ahLst/>
              <a:rect l="l" t="t" r="r" b="b"/>
              <a:pathLst>
                <a:path w="136" h="59">
                  <a:moveTo>
                    <a:pt x="136" y="47"/>
                  </a:moveTo>
                  <a:lnTo>
                    <a:pt x="113" y="59"/>
                  </a:lnTo>
                  <a:lnTo>
                    <a:pt x="80" y="47"/>
                  </a:lnTo>
                  <a:lnTo>
                    <a:pt x="44" y="30"/>
                  </a:lnTo>
                  <a:lnTo>
                    <a:pt x="0" y="23"/>
                  </a:lnTo>
                  <a:lnTo>
                    <a:pt x="11" y="11"/>
                  </a:lnTo>
                  <a:lnTo>
                    <a:pt x="47" y="0"/>
                  </a:lnTo>
                  <a:lnTo>
                    <a:pt x="83" y="30"/>
                  </a:lnTo>
                  <a:lnTo>
                    <a:pt x="136" y="47"/>
                  </a:lnTo>
                  <a:lnTo>
                    <a:pt x="136" y="47"/>
                  </a:lnTo>
                  <a:close/>
                </a:path>
              </a:pathLst>
            </a:custGeom>
            <a:solidFill>
              <a:srgbClr val="0dc20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6" name=""/>
            <p:cNvSpPr/>
            <p:nvPr/>
          </p:nvSpPr>
          <p:spPr>
            <a:xfrm>
              <a:off x="3700440" y="3654000"/>
              <a:ext cx="188640" cy="38880"/>
            </a:xfrm>
            <a:custGeom>
              <a:avLst/>
              <a:gdLst/>
              <a:ahLst/>
              <a:rect l="l" t="t" r="r" b="b"/>
              <a:pathLst>
                <a:path w="106" h="24">
                  <a:moveTo>
                    <a:pt x="106" y="19"/>
                  </a:moveTo>
                  <a:lnTo>
                    <a:pt x="74" y="0"/>
                  </a:lnTo>
                  <a:lnTo>
                    <a:pt x="30" y="1"/>
                  </a:lnTo>
                  <a:lnTo>
                    <a:pt x="0" y="16"/>
                  </a:lnTo>
                  <a:lnTo>
                    <a:pt x="30" y="19"/>
                  </a:lnTo>
                  <a:lnTo>
                    <a:pt x="74" y="24"/>
                  </a:lnTo>
                  <a:lnTo>
                    <a:pt x="106" y="19"/>
                  </a:lnTo>
                  <a:lnTo>
                    <a:pt x="106" y="19"/>
                  </a:lnTo>
                  <a:close/>
                </a:path>
              </a:pathLst>
            </a:custGeom>
            <a:solidFill>
              <a:srgbClr val="0dc20d"/>
            </a:solidFill>
            <a:ln w="0">
              <a:noFill/>
            </a:ln>
          </p:spPr>
          <p:style>
            <a:lnRef idx="0"/>
            <a:fillRef idx="0"/>
            <a:effectRef idx="0"/>
            <a:fontRef idx="minor"/>
          </p:style>
          <p:txBody>
            <a:bodyPr lIns="90000" rIns="90000" tIns="-7920" bIns="-7920" anchor="t">
              <a:noAutofit/>
            </a:bodyPr>
            <a:p>
              <a:endParaRPr b="0" lang="en-US" sz="2400" strike="noStrike" u="none">
                <a:solidFill>
                  <a:srgbClr val="000000"/>
                </a:solidFill>
                <a:effectLst/>
                <a:uFillTx/>
                <a:latin typeface="Times New Roman"/>
              </a:endParaRPr>
            </a:p>
          </p:txBody>
        </p:sp>
        <p:sp>
          <p:nvSpPr>
            <p:cNvPr id="307" name=""/>
            <p:cNvSpPr/>
            <p:nvPr/>
          </p:nvSpPr>
          <p:spPr>
            <a:xfrm>
              <a:off x="3622320" y="3684960"/>
              <a:ext cx="78120" cy="24480"/>
            </a:xfrm>
            <a:custGeom>
              <a:avLst/>
              <a:gdLst/>
              <a:ahLst/>
              <a:rect l="l" t="t" r="r" b="b"/>
              <a:pathLst>
                <a:path w="44" h="15">
                  <a:moveTo>
                    <a:pt x="44" y="15"/>
                  </a:moveTo>
                  <a:lnTo>
                    <a:pt x="31" y="0"/>
                  </a:lnTo>
                  <a:lnTo>
                    <a:pt x="1" y="0"/>
                  </a:lnTo>
                  <a:lnTo>
                    <a:pt x="0" y="15"/>
                  </a:lnTo>
                  <a:lnTo>
                    <a:pt x="44" y="15"/>
                  </a:lnTo>
                  <a:lnTo>
                    <a:pt x="44" y="15"/>
                  </a:lnTo>
                  <a:close/>
                </a:path>
              </a:pathLst>
            </a:custGeom>
            <a:solidFill>
              <a:srgbClr val="0dc20d"/>
            </a:solidFill>
            <a:ln w="0">
              <a:noFill/>
            </a:ln>
          </p:spPr>
          <p:style>
            <a:lnRef idx="0"/>
            <a:fillRef idx="0"/>
            <a:effectRef idx="0"/>
            <a:fontRef idx="minor"/>
          </p:style>
          <p:txBody>
            <a:bodyPr lIns="90000" rIns="90000" tIns="-22320" bIns="-22320" anchor="t">
              <a:noAutofit/>
            </a:bodyPr>
            <a:p>
              <a:endParaRPr b="0" lang="en-US" sz="2400" strike="noStrike" u="none">
                <a:solidFill>
                  <a:srgbClr val="000000"/>
                </a:solidFill>
                <a:effectLst/>
                <a:uFillTx/>
                <a:latin typeface="Times New Roman"/>
              </a:endParaRPr>
            </a:p>
          </p:txBody>
        </p:sp>
        <p:sp>
          <p:nvSpPr>
            <p:cNvPr id="308" name=""/>
            <p:cNvSpPr/>
            <p:nvPr/>
          </p:nvSpPr>
          <p:spPr>
            <a:xfrm>
              <a:off x="3905640" y="3699720"/>
              <a:ext cx="49680" cy="21240"/>
            </a:xfrm>
            <a:custGeom>
              <a:avLst/>
              <a:gdLst/>
              <a:ahLst/>
              <a:rect l="l" t="t" r="r" b="b"/>
              <a:pathLst>
                <a:path w="28" h="13">
                  <a:moveTo>
                    <a:pt x="28" y="0"/>
                  </a:moveTo>
                  <a:lnTo>
                    <a:pt x="4" y="0"/>
                  </a:lnTo>
                  <a:lnTo>
                    <a:pt x="0" y="9"/>
                  </a:lnTo>
                  <a:lnTo>
                    <a:pt x="24" y="13"/>
                  </a:lnTo>
                  <a:lnTo>
                    <a:pt x="28" y="0"/>
                  </a:lnTo>
                  <a:lnTo>
                    <a:pt x="28" y="0"/>
                  </a:lnTo>
                  <a:close/>
                </a:path>
              </a:pathLst>
            </a:custGeom>
            <a:solidFill>
              <a:srgbClr val="0dc20d"/>
            </a:solidFill>
            <a:ln w="0">
              <a:noFill/>
            </a:ln>
          </p:spPr>
          <p:style>
            <a:lnRef idx="0"/>
            <a:fillRef idx="0"/>
            <a:effectRef idx="0"/>
            <a:fontRef idx="minor"/>
          </p:style>
          <p:txBody>
            <a:bodyPr lIns="90000" rIns="90000" tIns="-25560" bIns="-25560" anchor="t">
              <a:noAutofit/>
            </a:bodyPr>
            <a:p>
              <a:endParaRPr b="0" lang="en-US" sz="2400" strike="noStrike" u="none">
                <a:solidFill>
                  <a:srgbClr val="000000"/>
                </a:solidFill>
                <a:effectLst/>
                <a:uFillTx/>
                <a:latin typeface="Times New Roman"/>
              </a:endParaRPr>
            </a:p>
          </p:txBody>
        </p:sp>
        <p:sp>
          <p:nvSpPr>
            <p:cNvPr id="309" name=""/>
            <p:cNvSpPr/>
            <p:nvPr/>
          </p:nvSpPr>
          <p:spPr>
            <a:xfrm>
              <a:off x="3984120" y="3734640"/>
              <a:ext cx="23040" cy="12960"/>
            </a:xfrm>
            <a:custGeom>
              <a:avLst/>
              <a:gdLst/>
              <a:ahLst/>
              <a:rect l="l" t="t" r="r" b="b"/>
              <a:pathLst>
                <a:path w="13" h="8">
                  <a:moveTo>
                    <a:pt x="0" y="0"/>
                  </a:moveTo>
                  <a:lnTo>
                    <a:pt x="7" y="8"/>
                  </a:lnTo>
                  <a:lnTo>
                    <a:pt x="13" y="0"/>
                  </a:lnTo>
                  <a:lnTo>
                    <a:pt x="0" y="0"/>
                  </a:lnTo>
                  <a:lnTo>
                    <a:pt x="0" y="0"/>
                  </a:lnTo>
                  <a:close/>
                </a:path>
              </a:pathLst>
            </a:custGeom>
            <a:solidFill>
              <a:srgbClr val="0dc20d"/>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310" name=""/>
            <p:cNvSpPr/>
            <p:nvPr/>
          </p:nvSpPr>
          <p:spPr>
            <a:xfrm>
              <a:off x="4951800" y="3257280"/>
              <a:ext cx="1509840" cy="1815480"/>
            </a:xfrm>
            <a:custGeom>
              <a:avLst/>
              <a:gdLst/>
              <a:ahLst/>
              <a:rect l="l" t="t" r="r" b="b"/>
              <a:pathLst>
                <a:path w="847" h="1103">
                  <a:moveTo>
                    <a:pt x="616" y="104"/>
                  </a:moveTo>
                  <a:lnTo>
                    <a:pt x="524" y="82"/>
                  </a:lnTo>
                  <a:lnTo>
                    <a:pt x="471" y="74"/>
                  </a:lnTo>
                  <a:lnTo>
                    <a:pt x="457" y="96"/>
                  </a:lnTo>
                  <a:lnTo>
                    <a:pt x="425" y="96"/>
                  </a:lnTo>
                  <a:lnTo>
                    <a:pt x="392" y="70"/>
                  </a:lnTo>
                  <a:lnTo>
                    <a:pt x="347" y="63"/>
                  </a:lnTo>
                  <a:lnTo>
                    <a:pt x="359" y="7"/>
                  </a:lnTo>
                  <a:lnTo>
                    <a:pt x="315" y="0"/>
                  </a:lnTo>
                  <a:lnTo>
                    <a:pt x="282" y="7"/>
                  </a:lnTo>
                  <a:lnTo>
                    <a:pt x="245" y="7"/>
                  </a:lnTo>
                  <a:lnTo>
                    <a:pt x="198" y="30"/>
                  </a:lnTo>
                  <a:lnTo>
                    <a:pt x="138" y="34"/>
                  </a:lnTo>
                  <a:lnTo>
                    <a:pt x="113" y="67"/>
                  </a:lnTo>
                  <a:lnTo>
                    <a:pt x="84" y="85"/>
                  </a:lnTo>
                  <a:lnTo>
                    <a:pt x="70" y="133"/>
                  </a:lnTo>
                  <a:lnTo>
                    <a:pt x="40" y="161"/>
                  </a:lnTo>
                  <a:lnTo>
                    <a:pt x="3" y="227"/>
                  </a:lnTo>
                  <a:lnTo>
                    <a:pt x="13" y="279"/>
                  </a:lnTo>
                  <a:lnTo>
                    <a:pt x="0" y="340"/>
                  </a:lnTo>
                  <a:lnTo>
                    <a:pt x="9" y="389"/>
                  </a:lnTo>
                  <a:lnTo>
                    <a:pt x="47" y="415"/>
                  </a:lnTo>
                  <a:lnTo>
                    <a:pt x="58" y="455"/>
                  </a:lnTo>
                  <a:lnTo>
                    <a:pt x="87" y="466"/>
                  </a:lnTo>
                  <a:lnTo>
                    <a:pt x="105" y="494"/>
                  </a:lnTo>
                  <a:lnTo>
                    <a:pt x="161" y="507"/>
                  </a:lnTo>
                  <a:lnTo>
                    <a:pt x="234" y="496"/>
                  </a:lnTo>
                  <a:lnTo>
                    <a:pt x="255" y="470"/>
                  </a:lnTo>
                  <a:lnTo>
                    <a:pt x="289" y="500"/>
                  </a:lnTo>
                  <a:lnTo>
                    <a:pt x="326" y="500"/>
                  </a:lnTo>
                  <a:lnTo>
                    <a:pt x="341" y="520"/>
                  </a:lnTo>
                  <a:lnTo>
                    <a:pt x="312" y="555"/>
                  </a:lnTo>
                  <a:lnTo>
                    <a:pt x="315" y="604"/>
                  </a:lnTo>
                  <a:lnTo>
                    <a:pt x="359" y="646"/>
                  </a:lnTo>
                  <a:lnTo>
                    <a:pt x="366" y="705"/>
                  </a:lnTo>
                  <a:lnTo>
                    <a:pt x="355" y="762"/>
                  </a:lnTo>
                  <a:lnTo>
                    <a:pt x="350" y="799"/>
                  </a:lnTo>
                  <a:lnTo>
                    <a:pt x="336" y="832"/>
                  </a:lnTo>
                  <a:lnTo>
                    <a:pt x="350" y="851"/>
                  </a:lnTo>
                  <a:lnTo>
                    <a:pt x="352" y="877"/>
                  </a:lnTo>
                  <a:lnTo>
                    <a:pt x="383" y="901"/>
                  </a:lnTo>
                  <a:lnTo>
                    <a:pt x="405" y="1000"/>
                  </a:lnTo>
                  <a:lnTo>
                    <a:pt x="418" y="1015"/>
                  </a:lnTo>
                  <a:lnTo>
                    <a:pt x="418" y="1086"/>
                  </a:lnTo>
                  <a:lnTo>
                    <a:pt x="433" y="1103"/>
                  </a:lnTo>
                  <a:lnTo>
                    <a:pt x="504" y="1103"/>
                  </a:lnTo>
                  <a:lnTo>
                    <a:pt x="548" y="1078"/>
                  </a:lnTo>
                  <a:lnTo>
                    <a:pt x="559" y="1038"/>
                  </a:lnTo>
                  <a:lnTo>
                    <a:pt x="575" y="1027"/>
                  </a:lnTo>
                  <a:lnTo>
                    <a:pt x="575" y="989"/>
                  </a:lnTo>
                  <a:lnTo>
                    <a:pt x="605" y="973"/>
                  </a:lnTo>
                  <a:lnTo>
                    <a:pt x="640" y="936"/>
                  </a:lnTo>
                  <a:lnTo>
                    <a:pt x="640" y="906"/>
                  </a:lnTo>
                  <a:lnTo>
                    <a:pt x="626" y="877"/>
                  </a:lnTo>
                  <a:lnTo>
                    <a:pt x="642" y="858"/>
                  </a:lnTo>
                  <a:lnTo>
                    <a:pt x="702" y="836"/>
                  </a:lnTo>
                  <a:lnTo>
                    <a:pt x="710" y="802"/>
                  </a:lnTo>
                  <a:lnTo>
                    <a:pt x="707" y="756"/>
                  </a:lnTo>
                  <a:lnTo>
                    <a:pt x="699" y="742"/>
                  </a:lnTo>
                  <a:lnTo>
                    <a:pt x="699" y="668"/>
                  </a:lnTo>
                  <a:lnTo>
                    <a:pt x="722" y="623"/>
                  </a:lnTo>
                  <a:lnTo>
                    <a:pt x="762" y="584"/>
                  </a:lnTo>
                  <a:lnTo>
                    <a:pt x="791" y="571"/>
                  </a:lnTo>
                  <a:lnTo>
                    <a:pt x="814" y="536"/>
                  </a:lnTo>
                  <a:lnTo>
                    <a:pt x="817" y="514"/>
                  </a:lnTo>
                  <a:lnTo>
                    <a:pt x="840" y="494"/>
                  </a:lnTo>
                  <a:lnTo>
                    <a:pt x="847" y="455"/>
                  </a:lnTo>
                  <a:lnTo>
                    <a:pt x="840" y="425"/>
                  </a:lnTo>
                  <a:lnTo>
                    <a:pt x="821" y="425"/>
                  </a:lnTo>
                  <a:lnTo>
                    <a:pt x="809" y="437"/>
                  </a:lnTo>
                  <a:lnTo>
                    <a:pt x="762" y="433"/>
                  </a:lnTo>
                  <a:lnTo>
                    <a:pt x="686" y="340"/>
                  </a:lnTo>
                  <a:lnTo>
                    <a:pt x="675" y="287"/>
                  </a:lnTo>
                  <a:lnTo>
                    <a:pt x="640" y="181"/>
                  </a:lnTo>
                  <a:lnTo>
                    <a:pt x="619" y="120"/>
                  </a:lnTo>
                  <a:lnTo>
                    <a:pt x="616" y="104"/>
                  </a:lnTo>
                  <a:lnTo>
                    <a:pt x="616" y="104"/>
                  </a:lnTo>
                  <a:close/>
                </a:path>
              </a:pathLst>
            </a:custGeom>
            <a:solidFill>
              <a:srgbClr val="0dc20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1" name=""/>
            <p:cNvSpPr/>
            <p:nvPr/>
          </p:nvSpPr>
          <p:spPr>
            <a:xfrm>
              <a:off x="6264360" y="4450680"/>
              <a:ext cx="154800" cy="320760"/>
            </a:xfrm>
            <a:custGeom>
              <a:avLst/>
              <a:gdLst/>
              <a:ahLst/>
              <a:rect l="l" t="t" r="r" b="b"/>
              <a:pathLst>
                <a:path w="87" h="195">
                  <a:moveTo>
                    <a:pt x="66" y="2"/>
                  </a:moveTo>
                  <a:lnTo>
                    <a:pt x="51" y="45"/>
                  </a:lnTo>
                  <a:lnTo>
                    <a:pt x="7" y="70"/>
                  </a:lnTo>
                  <a:lnTo>
                    <a:pt x="0" y="144"/>
                  </a:lnTo>
                  <a:lnTo>
                    <a:pt x="10" y="195"/>
                  </a:lnTo>
                  <a:lnTo>
                    <a:pt x="51" y="195"/>
                  </a:lnTo>
                  <a:lnTo>
                    <a:pt x="73" y="103"/>
                  </a:lnTo>
                  <a:lnTo>
                    <a:pt x="87" y="48"/>
                  </a:lnTo>
                  <a:lnTo>
                    <a:pt x="76" y="0"/>
                  </a:lnTo>
                  <a:lnTo>
                    <a:pt x="66" y="2"/>
                  </a:lnTo>
                  <a:lnTo>
                    <a:pt x="66" y="2"/>
                  </a:lnTo>
                  <a:close/>
                </a:path>
              </a:pathLst>
            </a:custGeom>
            <a:solidFill>
              <a:srgbClr val="0dc20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2" name=""/>
            <p:cNvSpPr/>
            <p:nvPr/>
          </p:nvSpPr>
          <p:spPr>
            <a:xfrm>
              <a:off x="7068600" y="3969720"/>
              <a:ext cx="65880" cy="103680"/>
            </a:xfrm>
            <a:custGeom>
              <a:avLst/>
              <a:gdLst/>
              <a:ahLst/>
              <a:rect l="l" t="t" r="r" b="b"/>
              <a:pathLst>
                <a:path w="37" h="63">
                  <a:moveTo>
                    <a:pt x="14" y="0"/>
                  </a:moveTo>
                  <a:lnTo>
                    <a:pt x="0" y="40"/>
                  </a:lnTo>
                  <a:lnTo>
                    <a:pt x="14" y="63"/>
                  </a:lnTo>
                  <a:lnTo>
                    <a:pt x="37" y="52"/>
                  </a:lnTo>
                  <a:lnTo>
                    <a:pt x="29" y="30"/>
                  </a:lnTo>
                  <a:lnTo>
                    <a:pt x="14" y="0"/>
                  </a:lnTo>
                  <a:lnTo>
                    <a:pt x="14" y="0"/>
                  </a:lnTo>
                  <a:close/>
                </a:path>
              </a:pathLst>
            </a:custGeom>
            <a:solidFill>
              <a:srgbClr val="0dc20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3" name=""/>
            <p:cNvSpPr/>
            <p:nvPr/>
          </p:nvSpPr>
          <p:spPr>
            <a:xfrm>
              <a:off x="5256720" y="2647800"/>
              <a:ext cx="153000" cy="299520"/>
            </a:xfrm>
            <a:custGeom>
              <a:avLst/>
              <a:gdLst/>
              <a:ahLst/>
              <a:rect l="l" t="t" r="r" b="b"/>
              <a:pathLst>
                <a:path w="86" h="182">
                  <a:moveTo>
                    <a:pt x="48" y="1"/>
                  </a:moveTo>
                  <a:lnTo>
                    <a:pt x="52" y="28"/>
                  </a:lnTo>
                  <a:lnTo>
                    <a:pt x="31" y="45"/>
                  </a:lnTo>
                  <a:lnTo>
                    <a:pt x="51" y="45"/>
                  </a:lnTo>
                  <a:lnTo>
                    <a:pt x="58" y="58"/>
                  </a:lnTo>
                  <a:lnTo>
                    <a:pt x="48" y="74"/>
                  </a:lnTo>
                  <a:lnTo>
                    <a:pt x="67" y="85"/>
                  </a:lnTo>
                  <a:lnTo>
                    <a:pt x="70" y="114"/>
                  </a:lnTo>
                  <a:lnTo>
                    <a:pt x="84" y="125"/>
                  </a:lnTo>
                  <a:lnTo>
                    <a:pt x="86" y="143"/>
                  </a:lnTo>
                  <a:lnTo>
                    <a:pt x="58" y="158"/>
                  </a:lnTo>
                  <a:lnTo>
                    <a:pt x="23" y="171"/>
                  </a:lnTo>
                  <a:lnTo>
                    <a:pt x="3" y="182"/>
                  </a:lnTo>
                  <a:lnTo>
                    <a:pt x="15" y="162"/>
                  </a:lnTo>
                  <a:lnTo>
                    <a:pt x="23" y="155"/>
                  </a:lnTo>
                  <a:lnTo>
                    <a:pt x="9" y="153"/>
                  </a:lnTo>
                  <a:lnTo>
                    <a:pt x="20" y="131"/>
                  </a:lnTo>
                  <a:lnTo>
                    <a:pt x="12" y="121"/>
                  </a:lnTo>
                  <a:lnTo>
                    <a:pt x="29" y="121"/>
                  </a:lnTo>
                  <a:lnTo>
                    <a:pt x="37" y="106"/>
                  </a:lnTo>
                  <a:lnTo>
                    <a:pt x="23" y="94"/>
                  </a:lnTo>
                  <a:lnTo>
                    <a:pt x="0" y="73"/>
                  </a:lnTo>
                  <a:lnTo>
                    <a:pt x="0" y="34"/>
                  </a:lnTo>
                  <a:lnTo>
                    <a:pt x="12" y="28"/>
                  </a:lnTo>
                  <a:lnTo>
                    <a:pt x="37" y="19"/>
                  </a:lnTo>
                  <a:lnTo>
                    <a:pt x="44" y="0"/>
                  </a:lnTo>
                  <a:lnTo>
                    <a:pt x="48" y="1"/>
                  </a:lnTo>
                  <a:lnTo>
                    <a:pt x="48" y="1"/>
                  </a:lnTo>
                  <a:close/>
                </a:path>
              </a:pathLst>
            </a:custGeom>
            <a:solidFill>
              <a:srgbClr val="0dc20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4" name=""/>
            <p:cNvSpPr/>
            <p:nvPr/>
          </p:nvSpPr>
          <p:spPr>
            <a:xfrm>
              <a:off x="5167800" y="2774880"/>
              <a:ext cx="93960" cy="133200"/>
            </a:xfrm>
            <a:custGeom>
              <a:avLst/>
              <a:gdLst/>
              <a:ahLst/>
              <a:rect l="l" t="t" r="r" b="b"/>
              <a:pathLst>
                <a:path w="53" h="81">
                  <a:moveTo>
                    <a:pt x="53" y="21"/>
                  </a:moveTo>
                  <a:lnTo>
                    <a:pt x="44" y="37"/>
                  </a:lnTo>
                  <a:lnTo>
                    <a:pt x="53" y="66"/>
                  </a:lnTo>
                  <a:lnTo>
                    <a:pt x="36" y="81"/>
                  </a:lnTo>
                  <a:lnTo>
                    <a:pt x="0" y="78"/>
                  </a:lnTo>
                  <a:lnTo>
                    <a:pt x="10" y="45"/>
                  </a:lnTo>
                  <a:lnTo>
                    <a:pt x="4" y="18"/>
                  </a:lnTo>
                  <a:lnTo>
                    <a:pt x="33" y="0"/>
                  </a:lnTo>
                  <a:lnTo>
                    <a:pt x="53" y="21"/>
                  </a:lnTo>
                  <a:lnTo>
                    <a:pt x="53" y="21"/>
                  </a:lnTo>
                  <a:close/>
                </a:path>
              </a:pathLst>
            </a:custGeom>
            <a:solidFill>
              <a:srgbClr val="0dc20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5" name=""/>
            <p:cNvSpPr/>
            <p:nvPr/>
          </p:nvSpPr>
          <p:spPr>
            <a:xfrm>
              <a:off x="5167800" y="2091600"/>
              <a:ext cx="3886560" cy="2151360"/>
            </a:xfrm>
            <a:custGeom>
              <a:avLst/>
              <a:gdLst/>
              <a:ahLst/>
              <a:rect l="l" t="t" r="r" b="b"/>
              <a:pathLst>
                <a:path w="2180" h="1307">
                  <a:moveTo>
                    <a:pt x="2180" y="250"/>
                  </a:moveTo>
                  <a:lnTo>
                    <a:pt x="2126" y="216"/>
                  </a:lnTo>
                  <a:lnTo>
                    <a:pt x="2066" y="212"/>
                  </a:lnTo>
                  <a:lnTo>
                    <a:pt x="1982" y="170"/>
                  </a:lnTo>
                  <a:lnTo>
                    <a:pt x="1835" y="170"/>
                  </a:lnTo>
                  <a:lnTo>
                    <a:pt x="1799" y="154"/>
                  </a:lnTo>
                  <a:lnTo>
                    <a:pt x="1716" y="143"/>
                  </a:lnTo>
                  <a:lnTo>
                    <a:pt x="1685" y="118"/>
                  </a:lnTo>
                  <a:lnTo>
                    <a:pt x="1579" y="97"/>
                  </a:lnTo>
                  <a:lnTo>
                    <a:pt x="1588" y="118"/>
                  </a:lnTo>
                  <a:lnTo>
                    <a:pt x="1547" y="118"/>
                  </a:lnTo>
                  <a:lnTo>
                    <a:pt x="1495" y="114"/>
                  </a:lnTo>
                  <a:lnTo>
                    <a:pt x="1485" y="136"/>
                  </a:lnTo>
                  <a:lnTo>
                    <a:pt x="1437" y="91"/>
                  </a:lnTo>
                  <a:lnTo>
                    <a:pt x="1353" y="74"/>
                  </a:lnTo>
                  <a:lnTo>
                    <a:pt x="1278" y="69"/>
                  </a:lnTo>
                  <a:lnTo>
                    <a:pt x="1296" y="18"/>
                  </a:lnTo>
                  <a:lnTo>
                    <a:pt x="1212" y="0"/>
                  </a:lnTo>
                  <a:lnTo>
                    <a:pt x="1136" y="29"/>
                  </a:lnTo>
                  <a:lnTo>
                    <a:pt x="1034" y="45"/>
                  </a:lnTo>
                  <a:lnTo>
                    <a:pt x="1014" y="80"/>
                  </a:lnTo>
                  <a:lnTo>
                    <a:pt x="970" y="85"/>
                  </a:lnTo>
                  <a:lnTo>
                    <a:pt x="970" y="114"/>
                  </a:lnTo>
                  <a:lnTo>
                    <a:pt x="928" y="118"/>
                  </a:lnTo>
                  <a:lnTo>
                    <a:pt x="906" y="97"/>
                  </a:lnTo>
                  <a:lnTo>
                    <a:pt x="920" y="154"/>
                  </a:lnTo>
                  <a:lnTo>
                    <a:pt x="880" y="91"/>
                  </a:lnTo>
                  <a:lnTo>
                    <a:pt x="828" y="103"/>
                  </a:lnTo>
                  <a:lnTo>
                    <a:pt x="805" y="154"/>
                  </a:lnTo>
                  <a:lnTo>
                    <a:pt x="755" y="125"/>
                  </a:lnTo>
                  <a:lnTo>
                    <a:pt x="739" y="143"/>
                  </a:lnTo>
                  <a:lnTo>
                    <a:pt x="729" y="166"/>
                  </a:lnTo>
                  <a:lnTo>
                    <a:pt x="663" y="170"/>
                  </a:lnTo>
                  <a:lnTo>
                    <a:pt x="627" y="198"/>
                  </a:lnTo>
                  <a:lnTo>
                    <a:pt x="605" y="170"/>
                  </a:lnTo>
                  <a:lnTo>
                    <a:pt x="575" y="166"/>
                  </a:lnTo>
                  <a:lnTo>
                    <a:pt x="589" y="212"/>
                  </a:lnTo>
                  <a:lnTo>
                    <a:pt x="553" y="246"/>
                  </a:lnTo>
                  <a:lnTo>
                    <a:pt x="509" y="246"/>
                  </a:lnTo>
                  <a:lnTo>
                    <a:pt x="469" y="198"/>
                  </a:lnTo>
                  <a:lnTo>
                    <a:pt x="509" y="198"/>
                  </a:lnTo>
                  <a:lnTo>
                    <a:pt x="531" y="216"/>
                  </a:lnTo>
                  <a:lnTo>
                    <a:pt x="571" y="205"/>
                  </a:lnTo>
                  <a:lnTo>
                    <a:pt x="535" y="159"/>
                  </a:lnTo>
                  <a:lnTo>
                    <a:pt x="477" y="125"/>
                  </a:lnTo>
                  <a:lnTo>
                    <a:pt x="464" y="136"/>
                  </a:lnTo>
                  <a:lnTo>
                    <a:pt x="432" y="114"/>
                  </a:lnTo>
                  <a:lnTo>
                    <a:pt x="411" y="125"/>
                  </a:lnTo>
                  <a:lnTo>
                    <a:pt x="367" y="114"/>
                  </a:lnTo>
                  <a:lnTo>
                    <a:pt x="340" y="130"/>
                  </a:lnTo>
                  <a:lnTo>
                    <a:pt x="288" y="136"/>
                  </a:lnTo>
                  <a:lnTo>
                    <a:pt x="252" y="170"/>
                  </a:lnTo>
                  <a:lnTo>
                    <a:pt x="278" y="177"/>
                  </a:lnTo>
                  <a:lnTo>
                    <a:pt x="252" y="239"/>
                  </a:lnTo>
                  <a:lnTo>
                    <a:pt x="182" y="284"/>
                  </a:lnTo>
                  <a:lnTo>
                    <a:pt x="172" y="341"/>
                  </a:lnTo>
                  <a:lnTo>
                    <a:pt x="204" y="364"/>
                  </a:lnTo>
                  <a:lnTo>
                    <a:pt x="234" y="357"/>
                  </a:lnTo>
                  <a:lnTo>
                    <a:pt x="252" y="381"/>
                  </a:lnTo>
                  <a:lnTo>
                    <a:pt x="271" y="419"/>
                  </a:lnTo>
                  <a:lnTo>
                    <a:pt x="301" y="410"/>
                  </a:lnTo>
                  <a:lnTo>
                    <a:pt x="319" y="353"/>
                  </a:lnTo>
                  <a:lnTo>
                    <a:pt x="336" y="341"/>
                  </a:lnTo>
                  <a:lnTo>
                    <a:pt x="314" y="284"/>
                  </a:lnTo>
                  <a:lnTo>
                    <a:pt x="355" y="228"/>
                  </a:lnTo>
                  <a:lnTo>
                    <a:pt x="389" y="223"/>
                  </a:lnTo>
                  <a:lnTo>
                    <a:pt x="358" y="267"/>
                  </a:lnTo>
                  <a:lnTo>
                    <a:pt x="358" y="330"/>
                  </a:lnTo>
                  <a:lnTo>
                    <a:pt x="432" y="337"/>
                  </a:lnTo>
                  <a:lnTo>
                    <a:pt x="380" y="353"/>
                  </a:lnTo>
                  <a:lnTo>
                    <a:pt x="389" y="375"/>
                  </a:lnTo>
                  <a:lnTo>
                    <a:pt x="355" y="364"/>
                  </a:lnTo>
                  <a:lnTo>
                    <a:pt x="350" y="403"/>
                  </a:lnTo>
                  <a:lnTo>
                    <a:pt x="301" y="437"/>
                  </a:lnTo>
                  <a:lnTo>
                    <a:pt x="271" y="426"/>
                  </a:lnTo>
                  <a:lnTo>
                    <a:pt x="234" y="426"/>
                  </a:lnTo>
                  <a:lnTo>
                    <a:pt x="234" y="386"/>
                  </a:lnTo>
                  <a:lnTo>
                    <a:pt x="208" y="381"/>
                  </a:lnTo>
                  <a:lnTo>
                    <a:pt x="194" y="403"/>
                  </a:lnTo>
                  <a:lnTo>
                    <a:pt x="208" y="433"/>
                  </a:lnTo>
                  <a:lnTo>
                    <a:pt x="168" y="444"/>
                  </a:lnTo>
                  <a:lnTo>
                    <a:pt x="156" y="482"/>
                  </a:lnTo>
                  <a:lnTo>
                    <a:pt x="106" y="517"/>
                  </a:lnTo>
                  <a:lnTo>
                    <a:pt x="50" y="540"/>
                  </a:lnTo>
                  <a:lnTo>
                    <a:pt x="70" y="562"/>
                  </a:lnTo>
                  <a:lnTo>
                    <a:pt x="92" y="579"/>
                  </a:lnTo>
                  <a:lnTo>
                    <a:pt x="80" y="620"/>
                  </a:lnTo>
                  <a:lnTo>
                    <a:pt x="44" y="608"/>
                  </a:lnTo>
                  <a:lnTo>
                    <a:pt x="0" y="624"/>
                  </a:lnTo>
                  <a:lnTo>
                    <a:pt x="0" y="671"/>
                  </a:lnTo>
                  <a:lnTo>
                    <a:pt x="14" y="715"/>
                  </a:lnTo>
                  <a:lnTo>
                    <a:pt x="44" y="727"/>
                  </a:lnTo>
                  <a:lnTo>
                    <a:pt x="120" y="704"/>
                  </a:lnTo>
                  <a:lnTo>
                    <a:pt x="109" y="676"/>
                  </a:lnTo>
                  <a:lnTo>
                    <a:pt x="134" y="658"/>
                  </a:lnTo>
                  <a:lnTo>
                    <a:pt x="163" y="647"/>
                  </a:lnTo>
                  <a:lnTo>
                    <a:pt x="163" y="631"/>
                  </a:lnTo>
                  <a:lnTo>
                    <a:pt x="222" y="614"/>
                  </a:lnTo>
                  <a:lnTo>
                    <a:pt x="252" y="642"/>
                  </a:lnTo>
                  <a:lnTo>
                    <a:pt x="284" y="658"/>
                  </a:lnTo>
                  <a:lnTo>
                    <a:pt x="292" y="704"/>
                  </a:lnTo>
                  <a:lnTo>
                    <a:pt x="310" y="698"/>
                  </a:lnTo>
                  <a:lnTo>
                    <a:pt x="310" y="676"/>
                  </a:lnTo>
                  <a:lnTo>
                    <a:pt x="329" y="676"/>
                  </a:lnTo>
                  <a:lnTo>
                    <a:pt x="296" y="653"/>
                  </a:lnTo>
                  <a:lnTo>
                    <a:pt x="262" y="620"/>
                  </a:lnTo>
                  <a:lnTo>
                    <a:pt x="262" y="584"/>
                  </a:lnTo>
                  <a:lnTo>
                    <a:pt x="292" y="631"/>
                  </a:lnTo>
                  <a:lnTo>
                    <a:pt x="319" y="642"/>
                  </a:lnTo>
                  <a:lnTo>
                    <a:pt x="340" y="680"/>
                  </a:lnTo>
                  <a:lnTo>
                    <a:pt x="355" y="698"/>
                  </a:lnTo>
                  <a:lnTo>
                    <a:pt x="355" y="715"/>
                  </a:lnTo>
                  <a:lnTo>
                    <a:pt x="367" y="711"/>
                  </a:lnTo>
                  <a:lnTo>
                    <a:pt x="380" y="740"/>
                  </a:lnTo>
                  <a:lnTo>
                    <a:pt x="403" y="715"/>
                  </a:lnTo>
                  <a:lnTo>
                    <a:pt x="372" y="676"/>
                  </a:lnTo>
                  <a:lnTo>
                    <a:pt x="416" y="671"/>
                  </a:lnTo>
                  <a:lnTo>
                    <a:pt x="411" y="686"/>
                  </a:lnTo>
                  <a:lnTo>
                    <a:pt x="442" y="740"/>
                  </a:lnTo>
                  <a:lnTo>
                    <a:pt x="473" y="749"/>
                  </a:lnTo>
                  <a:lnTo>
                    <a:pt x="499" y="731"/>
                  </a:lnTo>
                  <a:lnTo>
                    <a:pt x="521" y="745"/>
                  </a:lnTo>
                  <a:lnTo>
                    <a:pt x="509" y="784"/>
                  </a:lnTo>
                  <a:lnTo>
                    <a:pt x="517" y="801"/>
                  </a:lnTo>
                  <a:lnTo>
                    <a:pt x="495" y="807"/>
                  </a:lnTo>
                  <a:lnTo>
                    <a:pt x="517" y="898"/>
                  </a:lnTo>
                  <a:lnTo>
                    <a:pt x="548" y="914"/>
                  </a:lnTo>
                  <a:lnTo>
                    <a:pt x="579" y="943"/>
                  </a:lnTo>
                  <a:lnTo>
                    <a:pt x="579" y="983"/>
                  </a:lnTo>
                  <a:lnTo>
                    <a:pt x="625" y="1045"/>
                  </a:lnTo>
                  <a:lnTo>
                    <a:pt x="627" y="1097"/>
                  </a:lnTo>
                  <a:lnTo>
                    <a:pt x="691" y="1103"/>
                  </a:lnTo>
                  <a:lnTo>
                    <a:pt x="743" y="1068"/>
                  </a:lnTo>
                  <a:lnTo>
                    <a:pt x="805" y="1050"/>
                  </a:lnTo>
                  <a:lnTo>
                    <a:pt x="805" y="1006"/>
                  </a:lnTo>
                  <a:lnTo>
                    <a:pt x="840" y="977"/>
                  </a:lnTo>
                  <a:lnTo>
                    <a:pt x="823" y="943"/>
                  </a:lnTo>
                  <a:lnTo>
                    <a:pt x="787" y="920"/>
                  </a:lnTo>
                  <a:lnTo>
                    <a:pt x="755" y="927"/>
                  </a:lnTo>
                  <a:lnTo>
                    <a:pt x="729" y="927"/>
                  </a:lnTo>
                  <a:lnTo>
                    <a:pt x="702" y="902"/>
                  </a:lnTo>
                  <a:lnTo>
                    <a:pt x="691" y="858"/>
                  </a:lnTo>
                  <a:lnTo>
                    <a:pt x="743" y="898"/>
                  </a:lnTo>
                  <a:lnTo>
                    <a:pt x="805" y="909"/>
                  </a:lnTo>
                  <a:lnTo>
                    <a:pt x="861" y="932"/>
                  </a:lnTo>
                  <a:lnTo>
                    <a:pt x="938" y="932"/>
                  </a:lnTo>
                  <a:lnTo>
                    <a:pt x="964" y="983"/>
                  </a:lnTo>
                  <a:lnTo>
                    <a:pt x="986" y="1068"/>
                  </a:lnTo>
                  <a:lnTo>
                    <a:pt x="1030" y="1158"/>
                  </a:lnTo>
                  <a:lnTo>
                    <a:pt x="1066" y="1148"/>
                  </a:lnTo>
                  <a:lnTo>
                    <a:pt x="1076" y="1057"/>
                  </a:lnTo>
                  <a:lnTo>
                    <a:pt x="1131" y="1016"/>
                  </a:lnTo>
                  <a:lnTo>
                    <a:pt x="1203" y="983"/>
                  </a:lnTo>
                  <a:lnTo>
                    <a:pt x="1225" y="1034"/>
                  </a:lnTo>
                  <a:lnTo>
                    <a:pt x="1247" y="1103"/>
                  </a:lnTo>
                  <a:lnTo>
                    <a:pt x="1278" y="1090"/>
                  </a:lnTo>
                  <a:lnTo>
                    <a:pt x="1300" y="1166"/>
                  </a:lnTo>
                  <a:lnTo>
                    <a:pt x="1304" y="1210"/>
                  </a:lnTo>
                  <a:lnTo>
                    <a:pt x="1345" y="1283"/>
                  </a:lnTo>
                  <a:lnTo>
                    <a:pt x="1379" y="1307"/>
                  </a:lnTo>
                  <a:lnTo>
                    <a:pt x="1357" y="1250"/>
                  </a:lnTo>
                  <a:lnTo>
                    <a:pt x="1327" y="1199"/>
                  </a:lnTo>
                  <a:lnTo>
                    <a:pt x="1340" y="1153"/>
                  </a:lnTo>
                  <a:lnTo>
                    <a:pt x="1375" y="1193"/>
                  </a:lnTo>
                  <a:lnTo>
                    <a:pt x="1419" y="1186"/>
                  </a:lnTo>
                  <a:lnTo>
                    <a:pt x="1450" y="1137"/>
                  </a:lnTo>
                  <a:lnTo>
                    <a:pt x="1432" y="1090"/>
                  </a:lnTo>
                  <a:lnTo>
                    <a:pt x="1379" y="1045"/>
                  </a:lnTo>
                  <a:lnTo>
                    <a:pt x="1410" y="1012"/>
                  </a:lnTo>
                  <a:lnTo>
                    <a:pt x="1437" y="1012"/>
                  </a:lnTo>
                  <a:lnTo>
                    <a:pt x="1445" y="1039"/>
                  </a:lnTo>
                  <a:lnTo>
                    <a:pt x="1489" y="1006"/>
                  </a:lnTo>
                  <a:lnTo>
                    <a:pt x="1538" y="988"/>
                  </a:lnTo>
                  <a:lnTo>
                    <a:pt x="1547" y="961"/>
                  </a:lnTo>
                  <a:lnTo>
                    <a:pt x="1579" y="902"/>
                  </a:lnTo>
                  <a:lnTo>
                    <a:pt x="1583" y="863"/>
                  </a:lnTo>
                  <a:lnTo>
                    <a:pt x="1538" y="807"/>
                  </a:lnTo>
                  <a:lnTo>
                    <a:pt x="1565" y="778"/>
                  </a:lnTo>
                  <a:lnTo>
                    <a:pt x="1521" y="762"/>
                  </a:lnTo>
                  <a:lnTo>
                    <a:pt x="1516" y="740"/>
                  </a:lnTo>
                  <a:lnTo>
                    <a:pt x="1543" y="715"/>
                  </a:lnTo>
                  <a:lnTo>
                    <a:pt x="1553" y="745"/>
                  </a:lnTo>
                  <a:lnTo>
                    <a:pt x="1597" y="740"/>
                  </a:lnTo>
                  <a:lnTo>
                    <a:pt x="1591" y="767"/>
                  </a:lnTo>
                  <a:lnTo>
                    <a:pt x="1601" y="818"/>
                  </a:lnTo>
                  <a:lnTo>
                    <a:pt x="1641" y="818"/>
                  </a:lnTo>
                  <a:lnTo>
                    <a:pt x="1649" y="778"/>
                  </a:lnTo>
                  <a:lnTo>
                    <a:pt x="1621" y="745"/>
                  </a:lnTo>
                  <a:lnTo>
                    <a:pt x="1659" y="680"/>
                  </a:lnTo>
                  <a:lnTo>
                    <a:pt x="1653" y="653"/>
                  </a:lnTo>
                  <a:lnTo>
                    <a:pt x="1719" y="620"/>
                  </a:lnTo>
                  <a:lnTo>
                    <a:pt x="1733" y="540"/>
                  </a:lnTo>
                  <a:lnTo>
                    <a:pt x="1716" y="482"/>
                  </a:lnTo>
                  <a:lnTo>
                    <a:pt x="1667" y="471"/>
                  </a:lnTo>
                  <a:lnTo>
                    <a:pt x="1631" y="455"/>
                  </a:lnTo>
                  <a:lnTo>
                    <a:pt x="1659" y="403"/>
                  </a:lnTo>
                  <a:lnTo>
                    <a:pt x="1716" y="375"/>
                  </a:lnTo>
                  <a:lnTo>
                    <a:pt x="1781" y="392"/>
                  </a:lnTo>
                  <a:lnTo>
                    <a:pt x="1830" y="399"/>
                  </a:lnTo>
                  <a:lnTo>
                    <a:pt x="1830" y="364"/>
                  </a:lnTo>
                  <a:lnTo>
                    <a:pt x="1866" y="341"/>
                  </a:lnTo>
                  <a:lnTo>
                    <a:pt x="1918" y="341"/>
                  </a:lnTo>
                  <a:lnTo>
                    <a:pt x="1888" y="386"/>
                  </a:lnTo>
                  <a:lnTo>
                    <a:pt x="1855" y="419"/>
                  </a:lnTo>
                  <a:lnTo>
                    <a:pt x="1876" y="517"/>
                  </a:lnTo>
                  <a:lnTo>
                    <a:pt x="1902" y="544"/>
                  </a:lnTo>
                  <a:lnTo>
                    <a:pt x="1945" y="471"/>
                  </a:lnTo>
                  <a:lnTo>
                    <a:pt x="1950" y="410"/>
                  </a:lnTo>
                  <a:lnTo>
                    <a:pt x="1918" y="403"/>
                  </a:lnTo>
                  <a:lnTo>
                    <a:pt x="1924" y="375"/>
                  </a:lnTo>
                  <a:lnTo>
                    <a:pt x="1967" y="381"/>
                  </a:lnTo>
                  <a:lnTo>
                    <a:pt x="2034" y="346"/>
                  </a:lnTo>
                  <a:lnTo>
                    <a:pt x="2092" y="337"/>
                  </a:lnTo>
                  <a:lnTo>
                    <a:pt x="2092" y="305"/>
                  </a:lnTo>
                  <a:lnTo>
                    <a:pt x="2061" y="278"/>
                  </a:lnTo>
                  <a:lnTo>
                    <a:pt x="2094" y="278"/>
                  </a:lnTo>
                  <a:lnTo>
                    <a:pt x="2140" y="295"/>
                  </a:lnTo>
                  <a:lnTo>
                    <a:pt x="2174" y="295"/>
                  </a:lnTo>
                  <a:lnTo>
                    <a:pt x="2152" y="278"/>
                  </a:lnTo>
                  <a:lnTo>
                    <a:pt x="2180" y="267"/>
                  </a:lnTo>
                  <a:lnTo>
                    <a:pt x="2180" y="250"/>
                  </a:lnTo>
                  <a:lnTo>
                    <a:pt x="2180" y="250"/>
                  </a:lnTo>
                  <a:close/>
                </a:path>
              </a:pathLst>
            </a:custGeom>
            <a:solidFill>
              <a:srgbClr val="0dc20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6" name=""/>
            <p:cNvSpPr/>
            <p:nvPr/>
          </p:nvSpPr>
          <p:spPr>
            <a:xfrm>
              <a:off x="8266320" y="2903400"/>
              <a:ext cx="122760" cy="300960"/>
            </a:xfrm>
            <a:custGeom>
              <a:avLst/>
              <a:gdLst/>
              <a:ahLst/>
              <a:rect l="l" t="t" r="r" b="b"/>
              <a:pathLst>
                <a:path w="69" h="183">
                  <a:moveTo>
                    <a:pt x="0" y="0"/>
                  </a:moveTo>
                  <a:lnTo>
                    <a:pt x="11" y="69"/>
                  </a:lnTo>
                  <a:lnTo>
                    <a:pt x="17" y="183"/>
                  </a:lnTo>
                  <a:lnTo>
                    <a:pt x="48" y="154"/>
                  </a:lnTo>
                  <a:lnTo>
                    <a:pt x="26" y="104"/>
                  </a:lnTo>
                  <a:lnTo>
                    <a:pt x="39" y="86"/>
                  </a:lnTo>
                  <a:lnTo>
                    <a:pt x="57" y="110"/>
                  </a:lnTo>
                  <a:lnTo>
                    <a:pt x="69" y="98"/>
                  </a:lnTo>
                  <a:lnTo>
                    <a:pt x="43" y="76"/>
                  </a:lnTo>
                  <a:lnTo>
                    <a:pt x="31" y="64"/>
                  </a:lnTo>
                  <a:lnTo>
                    <a:pt x="0" y="0"/>
                  </a:lnTo>
                  <a:lnTo>
                    <a:pt x="0" y="0"/>
                  </a:lnTo>
                  <a:close/>
                </a:path>
              </a:pathLst>
            </a:custGeom>
            <a:solidFill>
              <a:srgbClr val="0dc20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7" name=""/>
            <p:cNvSpPr/>
            <p:nvPr/>
          </p:nvSpPr>
          <p:spPr>
            <a:xfrm>
              <a:off x="8114760" y="3233880"/>
              <a:ext cx="237240" cy="204120"/>
            </a:xfrm>
            <a:custGeom>
              <a:avLst/>
              <a:gdLst/>
              <a:ahLst/>
              <a:rect l="l" t="t" r="r" b="b"/>
              <a:pathLst>
                <a:path w="133" h="124">
                  <a:moveTo>
                    <a:pt x="92" y="0"/>
                  </a:moveTo>
                  <a:lnTo>
                    <a:pt x="96" y="46"/>
                  </a:lnTo>
                  <a:lnTo>
                    <a:pt x="66" y="84"/>
                  </a:lnTo>
                  <a:lnTo>
                    <a:pt x="14" y="96"/>
                  </a:lnTo>
                  <a:lnTo>
                    <a:pt x="0" y="113"/>
                  </a:lnTo>
                  <a:lnTo>
                    <a:pt x="66" y="107"/>
                  </a:lnTo>
                  <a:lnTo>
                    <a:pt x="80" y="124"/>
                  </a:lnTo>
                  <a:lnTo>
                    <a:pt x="133" y="79"/>
                  </a:lnTo>
                  <a:lnTo>
                    <a:pt x="124" y="46"/>
                  </a:lnTo>
                  <a:lnTo>
                    <a:pt x="106" y="0"/>
                  </a:lnTo>
                  <a:lnTo>
                    <a:pt x="92" y="0"/>
                  </a:lnTo>
                  <a:lnTo>
                    <a:pt x="92" y="0"/>
                  </a:lnTo>
                  <a:close/>
                </a:path>
              </a:pathLst>
            </a:custGeom>
            <a:solidFill>
              <a:srgbClr val="0dc20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8" name=""/>
            <p:cNvSpPr/>
            <p:nvPr/>
          </p:nvSpPr>
          <p:spPr>
            <a:xfrm>
              <a:off x="8328600" y="3174480"/>
              <a:ext cx="92880" cy="87120"/>
            </a:xfrm>
            <a:custGeom>
              <a:avLst/>
              <a:gdLst/>
              <a:ahLst/>
              <a:rect l="l" t="t" r="r" b="b"/>
              <a:pathLst>
                <a:path w="52" h="53">
                  <a:moveTo>
                    <a:pt x="0" y="13"/>
                  </a:moveTo>
                  <a:lnTo>
                    <a:pt x="40" y="0"/>
                  </a:lnTo>
                  <a:lnTo>
                    <a:pt x="52" y="13"/>
                  </a:lnTo>
                  <a:lnTo>
                    <a:pt x="18" y="53"/>
                  </a:lnTo>
                  <a:lnTo>
                    <a:pt x="4" y="28"/>
                  </a:lnTo>
                  <a:lnTo>
                    <a:pt x="0" y="13"/>
                  </a:lnTo>
                  <a:lnTo>
                    <a:pt x="0" y="13"/>
                  </a:lnTo>
                  <a:close/>
                </a:path>
              </a:pathLst>
            </a:custGeom>
            <a:solidFill>
              <a:srgbClr val="0dc20d"/>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319" name=""/>
            <p:cNvSpPr/>
            <p:nvPr/>
          </p:nvSpPr>
          <p:spPr>
            <a:xfrm>
              <a:off x="7957800" y="3635640"/>
              <a:ext cx="64080" cy="93600"/>
            </a:xfrm>
            <a:custGeom>
              <a:avLst/>
              <a:gdLst/>
              <a:ahLst/>
              <a:rect l="l" t="t" r="r" b="b"/>
              <a:pathLst>
                <a:path w="36" h="57">
                  <a:moveTo>
                    <a:pt x="36" y="0"/>
                  </a:moveTo>
                  <a:lnTo>
                    <a:pt x="8" y="0"/>
                  </a:lnTo>
                  <a:lnTo>
                    <a:pt x="0" y="39"/>
                  </a:lnTo>
                  <a:lnTo>
                    <a:pt x="4" y="57"/>
                  </a:lnTo>
                  <a:lnTo>
                    <a:pt x="26" y="33"/>
                  </a:lnTo>
                  <a:lnTo>
                    <a:pt x="36" y="0"/>
                  </a:lnTo>
                  <a:lnTo>
                    <a:pt x="36" y="0"/>
                  </a:lnTo>
                  <a:close/>
                </a:path>
              </a:pathLst>
            </a:custGeom>
            <a:solidFill>
              <a:srgbClr val="0dc20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0" name=""/>
            <p:cNvSpPr/>
            <p:nvPr/>
          </p:nvSpPr>
          <p:spPr>
            <a:xfrm>
              <a:off x="7943760" y="3793680"/>
              <a:ext cx="102960" cy="187560"/>
            </a:xfrm>
            <a:custGeom>
              <a:avLst/>
              <a:gdLst/>
              <a:ahLst/>
              <a:rect l="l" t="t" r="r" b="b"/>
              <a:pathLst>
                <a:path w="58" h="114">
                  <a:moveTo>
                    <a:pt x="4" y="0"/>
                  </a:moveTo>
                  <a:lnTo>
                    <a:pt x="26" y="11"/>
                  </a:lnTo>
                  <a:lnTo>
                    <a:pt x="26" y="51"/>
                  </a:lnTo>
                  <a:lnTo>
                    <a:pt x="58" y="80"/>
                  </a:lnTo>
                  <a:lnTo>
                    <a:pt x="52" y="114"/>
                  </a:lnTo>
                  <a:lnTo>
                    <a:pt x="34" y="86"/>
                  </a:lnTo>
                  <a:lnTo>
                    <a:pt x="0" y="63"/>
                  </a:lnTo>
                  <a:lnTo>
                    <a:pt x="4" y="0"/>
                  </a:lnTo>
                  <a:lnTo>
                    <a:pt x="4" y="0"/>
                  </a:lnTo>
                  <a:close/>
                </a:path>
              </a:pathLst>
            </a:custGeom>
            <a:solidFill>
              <a:srgbClr val="0dc20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1" name=""/>
            <p:cNvSpPr/>
            <p:nvPr/>
          </p:nvSpPr>
          <p:spPr>
            <a:xfrm>
              <a:off x="7713720" y="4055400"/>
              <a:ext cx="212040" cy="251640"/>
            </a:xfrm>
            <a:custGeom>
              <a:avLst/>
              <a:gdLst/>
              <a:ahLst/>
              <a:rect l="l" t="t" r="r" b="b"/>
              <a:pathLst>
                <a:path w="119" h="153">
                  <a:moveTo>
                    <a:pt x="110" y="17"/>
                  </a:moveTo>
                  <a:lnTo>
                    <a:pt x="97" y="0"/>
                  </a:lnTo>
                  <a:lnTo>
                    <a:pt x="57" y="57"/>
                  </a:lnTo>
                  <a:lnTo>
                    <a:pt x="4" y="73"/>
                  </a:lnTo>
                  <a:lnTo>
                    <a:pt x="0" y="102"/>
                  </a:lnTo>
                  <a:lnTo>
                    <a:pt x="31" y="147"/>
                  </a:lnTo>
                  <a:lnTo>
                    <a:pt x="79" y="153"/>
                  </a:lnTo>
                  <a:lnTo>
                    <a:pt x="97" y="114"/>
                  </a:lnTo>
                  <a:lnTo>
                    <a:pt x="119" y="97"/>
                  </a:lnTo>
                  <a:lnTo>
                    <a:pt x="110" y="62"/>
                  </a:lnTo>
                  <a:lnTo>
                    <a:pt x="119" y="39"/>
                  </a:lnTo>
                  <a:lnTo>
                    <a:pt x="110" y="17"/>
                  </a:lnTo>
                  <a:lnTo>
                    <a:pt x="110" y="17"/>
                  </a:lnTo>
                  <a:close/>
                </a:path>
              </a:pathLst>
            </a:custGeom>
            <a:solidFill>
              <a:srgbClr val="0dc20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2" name=""/>
            <p:cNvSpPr/>
            <p:nvPr/>
          </p:nvSpPr>
          <p:spPr>
            <a:xfrm>
              <a:off x="7926120" y="4175640"/>
              <a:ext cx="149400" cy="205920"/>
            </a:xfrm>
            <a:custGeom>
              <a:avLst/>
              <a:gdLst/>
              <a:ahLst/>
              <a:rect l="l" t="t" r="r" b="b"/>
              <a:pathLst>
                <a:path w="84" h="125">
                  <a:moveTo>
                    <a:pt x="84" y="0"/>
                  </a:moveTo>
                  <a:lnTo>
                    <a:pt x="68" y="11"/>
                  </a:lnTo>
                  <a:lnTo>
                    <a:pt x="22" y="17"/>
                  </a:lnTo>
                  <a:lnTo>
                    <a:pt x="0" y="51"/>
                  </a:lnTo>
                  <a:lnTo>
                    <a:pt x="0" y="87"/>
                  </a:lnTo>
                  <a:lnTo>
                    <a:pt x="0" y="125"/>
                  </a:lnTo>
                  <a:lnTo>
                    <a:pt x="32" y="80"/>
                  </a:lnTo>
                  <a:lnTo>
                    <a:pt x="50" y="98"/>
                  </a:lnTo>
                  <a:lnTo>
                    <a:pt x="58" y="74"/>
                  </a:lnTo>
                  <a:lnTo>
                    <a:pt x="44" y="58"/>
                  </a:lnTo>
                  <a:lnTo>
                    <a:pt x="58" y="35"/>
                  </a:lnTo>
                  <a:lnTo>
                    <a:pt x="36" y="29"/>
                  </a:lnTo>
                  <a:lnTo>
                    <a:pt x="74" y="24"/>
                  </a:lnTo>
                  <a:lnTo>
                    <a:pt x="84" y="0"/>
                  </a:lnTo>
                  <a:lnTo>
                    <a:pt x="84" y="0"/>
                  </a:lnTo>
                  <a:close/>
                </a:path>
              </a:pathLst>
            </a:custGeom>
            <a:solidFill>
              <a:srgbClr val="0dc20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3" name=""/>
            <p:cNvSpPr/>
            <p:nvPr/>
          </p:nvSpPr>
          <p:spPr>
            <a:xfrm>
              <a:off x="7989840" y="3989520"/>
              <a:ext cx="124920" cy="111960"/>
            </a:xfrm>
            <a:custGeom>
              <a:avLst/>
              <a:gdLst/>
              <a:ahLst/>
              <a:rect l="l" t="t" r="r" b="b"/>
              <a:pathLst>
                <a:path w="70" h="68">
                  <a:moveTo>
                    <a:pt x="48" y="0"/>
                  </a:moveTo>
                  <a:lnTo>
                    <a:pt x="34" y="22"/>
                  </a:lnTo>
                  <a:lnTo>
                    <a:pt x="8" y="28"/>
                  </a:lnTo>
                  <a:lnTo>
                    <a:pt x="0" y="51"/>
                  </a:lnTo>
                  <a:lnTo>
                    <a:pt x="26" y="40"/>
                  </a:lnTo>
                  <a:lnTo>
                    <a:pt x="32" y="68"/>
                  </a:lnTo>
                  <a:lnTo>
                    <a:pt x="70" y="40"/>
                  </a:lnTo>
                  <a:lnTo>
                    <a:pt x="54" y="28"/>
                  </a:lnTo>
                  <a:lnTo>
                    <a:pt x="48" y="0"/>
                  </a:lnTo>
                  <a:lnTo>
                    <a:pt x="48" y="0"/>
                  </a:lnTo>
                  <a:close/>
                </a:path>
              </a:pathLst>
            </a:custGeom>
            <a:solidFill>
              <a:srgbClr val="0dc20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4" name=""/>
            <p:cNvSpPr/>
            <p:nvPr/>
          </p:nvSpPr>
          <p:spPr>
            <a:xfrm>
              <a:off x="7382160" y="4073400"/>
              <a:ext cx="276120" cy="289440"/>
            </a:xfrm>
            <a:custGeom>
              <a:avLst/>
              <a:gdLst/>
              <a:ahLst/>
              <a:rect l="l" t="t" r="r" b="b"/>
              <a:pathLst>
                <a:path w="155" h="176">
                  <a:moveTo>
                    <a:pt x="0" y="0"/>
                  </a:moveTo>
                  <a:lnTo>
                    <a:pt x="36" y="17"/>
                  </a:lnTo>
                  <a:lnTo>
                    <a:pt x="67" y="69"/>
                  </a:lnTo>
                  <a:lnTo>
                    <a:pt x="115" y="108"/>
                  </a:lnTo>
                  <a:lnTo>
                    <a:pt x="155" y="131"/>
                  </a:lnTo>
                  <a:lnTo>
                    <a:pt x="142" y="176"/>
                  </a:lnTo>
                  <a:lnTo>
                    <a:pt x="93" y="160"/>
                  </a:lnTo>
                  <a:lnTo>
                    <a:pt x="54" y="86"/>
                  </a:lnTo>
                  <a:lnTo>
                    <a:pt x="23" y="35"/>
                  </a:lnTo>
                  <a:lnTo>
                    <a:pt x="0" y="0"/>
                  </a:lnTo>
                  <a:lnTo>
                    <a:pt x="0" y="0"/>
                  </a:lnTo>
                  <a:close/>
                </a:path>
              </a:pathLst>
            </a:custGeom>
            <a:solidFill>
              <a:srgbClr val="0dc20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5" name=""/>
            <p:cNvSpPr/>
            <p:nvPr/>
          </p:nvSpPr>
          <p:spPr>
            <a:xfrm>
              <a:off x="7681320" y="4363200"/>
              <a:ext cx="411840" cy="93600"/>
            </a:xfrm>
            <a:custGeom>
              <a:avLst/>
              <a:gdLst/>
              <a:ahLst/>
              <a:rect l="l" t="t" r="r" b="b"/>
              <a:pathLst>
                <a:path w="231" h="57">
                  <a:moveTo>
                    <a:pt x="0" y="0"/>
                  </a:moveTo>
                  <a:lnTo>
                    <a:pt x="59" y="24"/>
                  </a:lnTo>
                  <a:lnTo>
                    <a:pt x="155" y="46"/>
                  </a:lnTo>
                  <a:lnTo>
                    <a:pt x="231" y="29"/>
                  </a:lnTo>
                  <a:lnTo>
                    <a:pt x="211" y="53"/>
                  </a:lnTo>
                  <a:lnTo>
                    <a:pt x="97" y="57"/>
                  </a:lnTo>
                  <a:lnTo>
                    <a:pt x="15" y="29"/>
                  </a:lnTo>
                  <a:lnTo>
                    <a:pt x="0" y="0"/>
                  </a:lnTo>
                  <a:lnTo>
                    <a:pt x="0" y="0"/>
                  </a:lnTo>
                  <a:close/>
                </a:path>
              </a:pathLst>
            </a:custGeom>
            <a:solidFill>
              <a:srgbClr val="0dc20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6" name=""/>
            <p:cNvSpPr/>
            <p:nvPr/>
          </p:nvSpPr>
          <p:spPr>
            <a:xfrm>
              <a:off x="8154000" y="4242960"/>
              <a:ext cx="707760" cy="258480"/>
            </a:xfrm>
            <a:custGeom>
              <a:avLst/>
              <a:gdLst/>
              <a:ahLst/>
              <a:rect l="l" t="t" r="r" b="b"/>
              <a:pathLst>
                <a:path w="397" h="157">
                  <a:moveTo>
                    <a:pt x="70" y="28"/>
                  </a:moveTo>
                  <a:lnTo>
                    <a:pt x="48" y="0"/>
                  </a:lnTo>
                  <a:lnTo>
                    <a:pt x="0" y="0"/>
                  </a:lnTo>
                  <a:lnTo>
                    <a:pt x="58" y="33"/>
                  </a:lnTo>
                  <a:lnTo>
                    <a:pt x="22" y="39"/>
                  </a:lnTo>
                  <a:lnTo>
                    <a:pt x="28" y="57"/>
                  </a:lnTo>
                  <a:lnTo>
                    <a:pt x="102" y="73"/>
                  </a:lnTo>
                  <a:lnTo>
                    <a:pt x="89" y="112"/>
                  </a:lnTo>
                  <a:lnTo>
                    <a:pt x="150" y="126"/>
                  </a:lnTo>
                  <a:lnTo>
                    <a:pt x="173" y="112"/>
                  </a:lnTo>
                  <a:lnTo>
                    <a:pt x="217" y="153"/>
                  </a:lnTo>
                  <a:lnTo>
                    <a:pt x="289" y="153"/>
                  </a:lnTo>
                  <a:lnTo>
                    <a:pt x="301" y="126"/>
                  </a:lnTo>
                  <a:lnTo>
                    <a:pt x="386" y="157"/>
                  </a:lnTo>
                  <a:lnTo>
                    <a:pt x="397" y="130"/>
                  </a:lnTo>
                  <a:lnTo>
                    <a:pt x="333" y="119"/>
                  </a:lnTo>
                  <a:lnTo>
                    <a:pt x="279" y="62"/>
                  </a:lnTo>
                  <a:lnTo>
                    <a:pt x="231" y="80"/>
                  </a:lnTo>
                  <a:lnTo>
                    <a:pt x="150" y="57"/>
                  </a:lnTo>
                  <a:lnTo>
                    <a:pt x="98" y="17"/>
                  </a:lnTo>
                  <a:lnTo>
                    <a:pt x="70" y="28"/>
                  </a:lnTo>
                  <a:lnTo>
                    <a:pt x="70" y="28"/>
                  </a:lnTo>
                  <a:close/>
                </a:path>
              </a:pathLst>
            </a:custGeom>
            <a:solidFill>
              <a:srgbClr val="0dc20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7" name=""/>
            <p:cNvSpPr/>
            <p:nvPr/>
          </p:nvSpPr>
          <p:spPr>
            <a:xfrm>
              <a:off x="7893720" y="3925440"/>
              <a:ext cx="50040" cy="100080"/>
            </a:xfrm>
            <a:custGeom>
              <a:avLst/>
              <a:gdLst/>
              <a:ahLst/>
              <a:rect l="l" t="t" r="r" b="b"/>
              <a:pathLst>
                <a:path w="28" h="61">
                  <a:moveTo>
                    <a:pt x="18" y="0"/>
                  </a:moveTo>
                  <a:lnTo>
                    <a:pt x="0" y="61"/>
                  </a:lnTo>
                  <a:lnTo>
                    <a:pt x="28" y="16"/>
                  </a:lnTo>
                  <a:lnTo>
                    <a:pt x="18" y="0"/>
                  </a:lnTo>
                  <a:lnTo>
                    <a:pt x="18" y="0"/>
                  </a:lnTo>
                  <a:close/>
                </a:path>
              </a:pathLst>
            </a:custGeom>
            <a:solidFill>
              <a:srgbClr val="0dc20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8" name=""/>
            <p:cNvSpPr/>
            <p:nvPr/>
          </p:nvSpPr>
          <p:spPr>
            <a:xfrm>
              <a:off x="7376760" y="3925440"/>
              <a:ext cx="23400" cy="110160"/>
            </a:xfrm>
            <a:custGeom>
              <a:avLst/>
              <a:gdLst/>
              <a:ahLst/>
              <a:rect l="l" t="t" r="r" b="b"/>
              <a:pathLst>
                <a:path w="13" h="67">
                  <a:moveTo>
                    <a:pt x="0" y="0"/>
                  </a:moveTo>
                  <a:lnTo>
                    <a:pt x="13" y="11"/>
                  </a:lnTo>
                  <a:lnTo>
                    <a:pt x="0" y="67"/>
                  </a:lnTo>
                  <a:lnTo>
                    <a:pt x="0" y="0"/>
                  </a:lnTo>
                  <a:lnTo>
                    <a:pt x="0" y="0"/>
                  </a:lnTo>
                  <a:close/>
                </a:path>
              </a:pathLst>
            </a:custGeom>
            <a:solidFill>
              <a:srgbClr val="0dc20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9" name=""/>
            <p:cNvSpPr/>
            <p:nvPr/>
          </p:nvSpPr>
          <p:spPr>
            <a:xfrm>
              <a:off x="8430480" y="3016800"/>
              <a:ext cx="117360" cy="131760"/>
            </a:xfrm>
            <a:custGeom>
              <a:avLst/>
              <a:gdLst/>
              <a:ahLst/>
              <a:rect l="l" t="t" r="r" b="b"/>
              <a:pathLst>
                <a:path w="66" h="80">
                  <a:moveTo>
                    <a:pt x="66" y="0"/>
                  </a:moveTo>
                  <a:lnTo>
                    <a:pt x="54" y="35"/>
                  </a:lnTo>
                  <a:lnTo>
                    <a:pt x="0" y="80"/>
                  </a:lnTo>
                  <a:lnTo>
                    <a:pt x="62" y="35"/>
                  </a:lnTo>
                  <a:lnTo>
                    <a:pt x="66" y="0"/>
                  </a:lnTo>
                  <a:lnTo>
                    <a:pt x="66" y="0"/>
                  </a:lnTo>
                  <a:close/>
                </a:path>
              </a:pathLst>
            </a:custGeom>
            <a:solidFill>
              <a:srgbClr val="0dc20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0" name=""/>
            <p:cNvSpPr/>
            <p:nvPr/>
          </p:nvSpPr>
          <p:spPr>
            <a:xfrm>
              <a:off x="8125200" y="3438360"/>
              <a:ext cx="67680" cy="83880"/>
            </a:xfrm>
            <a:custGeom>
              <a:avLst/>
              <a:gdLst/>
              <a:ahLst/>
              <a:rect l="l" t="t" r="r" b="b"/>
              <a:pathLst>
                <a:path w="38" h="51">
                  <a:moveTo>
                    <a:pt x="0" y="7"/>
                  </a:moveTo>
                  <a:lnTo>
                    <a:pt x="38" y="0"/>
                  </a:lnTo>
                  <a:lnTo>
                    <a:pt x="38" y="51"/>
                  </a:lnTo>
                  <a:lnTo>
                    <a:pt x="12" y="45"/>
                  </a:lnTo>
                  <a:lnTo>
                    <a:pt x="0" y="7"/>
                  </a:lnTo>
                  <a:lnTo>
                    <a:pt x="0" y="7"/>
                  </a:lnTo>
                  <a:close/>
                </a:path>
              </a:pathLst>
            </a:custGeom>
            <a:solidFill>
              <a:srgbClr val="0dc20d"/>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331" name=""/>
            <p:cNvSpPr/>
            <p:nvPr/>
          </p:nvSpPr>
          <p:spPr>
            <a:xfrm>
              <a:off x="8050680" y="3570120"/>
              <a:ext cx="129960" cy="73800"/>
            </a:xfrm>
            <a:custGeom>
              <a:avLst/>
              <a:gdLst/>
              <a:ahLst/>
              <a:rect l="l" t="t" r="r" b="b"/>
              <a:pathLst>
                <a:path w="73" h="45">
                  <a:moveTo>
                    <a:pt x="73" y="0"/>
                  </a:moveTo>
                  <a:lnTo>
                    <a:pt x="50" y="29"/>
                  </a:lnTo>
                  <a:lnTo>
                    <a:pt x="0" y="45"/>
                  </a:lnTo>
                  <a:lnTo>
                    <a:pt x="46" y="22"/>
                  </a:lnTo>
                  <a:lnTo>
                    <a:pt x="73" y="0"/>
                  </a:lnTo>
                  <a:lnTo>
                    <a:pt x="73" y="0"/>
                  </a:lnTo>
                  <a:close/>
                </a:path>
              </a:pathLst>
            </a:custGeom>
            <a:solidFill>
              <a:srgbClr val="0dc20d"/>
            </a:solidFill>
            <a:ln w="0">
              <a:noFill/>
            </a:ln>
          </p:spPr>
          <p:style>
            <a:lnRef idx="0"/>
            <a:fillRef idx="0"/>
            <a:effectRef idx="0"/>
            <a:fontRef idx="minor"/>
          </p:style>
          <p:txBody>
            <a:bodyPr lIns="90000" rIns="90000" tIns="27000" bIns="27000" anchor="t">
              <a:noAutofit/>
            </a:bodyPr>
            <a:p>
              <a:endParaRPr b="0" lang="en-US" sz="2400" strike="noStrike" u="none">
                <a:solidFill>
                  <a:srgbClr val="000000"/>
                </a:solidFill>
                <a:effectLst/>
                <a:uFillTx/>
                <a:latin typeface="Times New Roman"/>
              </a:endParaRPr>
            </a:p>
          </p:txBody>
        </p:sp>
        <p:sp>
          <p:nvSpPr>
            <p:cNvPr id="332" name=""/>
            <p:cNvSpPr/>
            <p:nvPr/>
          </p:nvSpPr>
          <p:spPr>
            <a:xfrm>
              <a:off x="8690760" y="4277880"/>
              <a:ext cx="85680" cy="59040"/>
            </a:xfrm>
            <a:custGeom>
              <a:avLst/>
              <a:gdLst/>
              <a:ahLst/>
              <a:rect l="l" t="t" r="r" b="b"/>
              <a:pathLst>
                <a:path w="48" h="36">
                  <a:moveTo>
                    <a:pt x="0" y="36"/>
                  </a:moveTo>
                  <a:lnTo>
                    <a:pt x="32" y="30"/>
                  </a:lnTo>
                  <a:lnTo>
                    <a:pt x="48" y="0"/>
                  </a:lnTo>
                  <a:lnTo>
                    <a:pt x="40" y="36"/>
                  </a:lnTo>
                  <a:lnTo>
                    <a:pt x="0" y="36"/>
                  </a:lnTo>
                  <a:lnTo>
                    <a:pt x="0" y="36"/>
                  </a:lnTo>
                  <a:close/>
                </a:path>
              </a:pathLst>
            </a:custGeom>
            <a:solidFill>
              <a:srgbClr val="0dc20d"/>
            </a:solidFill>
            <a:ln w="0">
              <a:noFill/>
            </a:ln>
          </p:spPr>
          <p:style>
            <a:lnRef idx="0"/>
            <a:fillRef idx="0"/>
            <a:effectRef idx="0"/>
            <a:fontRef idx="minor"/>
          </p:style>
          <p:txBody>
            <a:bodyPr lIns="90000" rIns="90000" tIns="12240" bIns="12240" anchor="t">
              <a:noAutofit/>
            </a:bodyPr>
            <a:p>
              <a:endParaRPr b="0" lang="en-US" sz="2400" strike="noStrike" u="none">
                <a:solidFill>
                  <a:srgbClr val="000000"/>
                </a:solidFill>
                <a:effectLst/>
                <a:uFillTx/>
                <a:latin typeface="Times New Roman"/>
              </a:endParaRPr>
            </a:p>
          </p:txBody>
        </p:sp>
        <p:sp>
          <p:nvSpPr>
            <p:cNvPr id="333" name=""/>
            <p:cNvSpPr/>
            <p:nvPr/>
          </p:nvSpPr>
          <p:spPr>
            <a:xfrm>
              <a:off x="8808120" y="4297680"/>
              <a:ext cx="222840" cy="105120"/>
            </a:xfrm>
            <a:custGeom>
              <a:avLst/>
              <a:gdLst/>
              <a:ahLst/>
              <a:rect l="l" t="t" r="r" b="b"/>
              <a:pathLst>
                <a:path w="125" h="64">
                  <a:moveTo>
                    <a:pt x="0" y="0"/>
                  </a:moveTo>
                  <a:lnTo>
                    <a:pt x="84" y="13"/>
                  </a:lnTo>
                  <a:lnTo>
                    <a:pt x="125" y="64"/>
                  </a:lnTo>
                  <a:lnTo>
                    <a:pt x="79" y="24"/>
                  </a:lnTo>
                  <a:lnTo>
                    <a:pt x="0" y="0"/>
                  </a:lnTo>
                  <a:lnTo>
                    <a:pt x="0" y="0"/>
                  </a:lnTo>
                  <a:close/>
                </a:path>
              </a:pathLst>
            </a:custGeom>
            <a:solidFill>
              <a:srgbClr val="0dc20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4" name=""/>
            <p:cNvSpPr/>
            <p:nvPr/>
          </p:nvSpPr>
          <p:spPr>
            <a:xfrm>
              <a:off x="7736760" y="4482000"/>
              <a:ext cx="907560" cy="707760"/>
            </a:xfrm>
            <a:custGeom>
              <a:avLst/>
              <a:gdLst/>
              <a:ahLst/>
              <a:rect l="l" t="t" r="r" b="b"/>
              <a:pathLst>
                <a:path w="509" h="430">
                  <a:moveTo>
                    <a:pt x="381" y="0"/>
                  </a:moveTo>
                  <a:lnTo>
                    <a:pt x="362" y="45"/>
                  </a:lnTo>
                  <a:lnTo>
                    <a:pt x="362" y="91"/>
                  </a:lnTo>
                  <a:lnTo>
                    <a:pt x="318" y="78"/>
                  </a:lnTo>
                  <a:lnTo>
                    <a:pt x="304" y="18"/>
                  </a:lnTo>
                  <a:lnTo>
                    <a:pt x="249" y="0"/>
                  </a:lnTo>
                  <a:lnTo>
                    <a:pt x="218" y="18"/>
                  </a:lnTo>
                  <a:lnTo>
                    <a:pt x="204" y="51"/>
                  </a:lnTo>
                  <a:lnTo>
                    <a:pt x="176" y="33"/>
                  </a:lnTo>
                  <a:lnTo>
                    <a:pt x="147" y="74"/>
                  </a:lnTo>
                  <a:lnTo>
                    <a:pt x="112" y="84"/>
                  </a:lnTo>
                  <a:lnTo>
                    <a:pt x="106" y="119"/>
                  </a:lnTo>
                  <a:lnTo>
                    <a:pt x="13" y="152"/>
                  </a:lnTo>
                  <a:lnTo>
                    <a:pt x="0" y="232"/>
                  </a:lnTo>
                  <a:lnTo>
                    <a:pt x="28" y="306"/>
                  </a:lnTo>
                  <a:lnTo>
                    <a:pt x="0" y="328"/>
                  </a:lnTo>
                  <a:lnTo>
                    <a:pt x="22" y="352"/>
                  </a:lnTo>
                  <a:lnTo>
                    <a:pt x="94" y="359"/>
                  </a:lnTo>
                  <a:lnTo>
                    <a:pt x="160" y="317"/>
                  </a:lnTo>
                  <a:lnTo>
                    <a:pt x="212" y="306"/>
                  </a:lnTo>
                  <a:lnTo>
                    <a:pt x="262" y="363"/>
                  </a:lnTo>
                  <a:lnTo>
                    <a:pt x="282" y="334"/>
                  </a:lnTo>
                  <a:lnTo>
                    <a:pt x="297" y="397"/>
                  </a:lnTo>
                  <a:lnTo>
                    <a:pt x="328" y="414"/>
                  </a:lnTo>
                  <a:lnTo>
                    <a:pt x="366" y="403"/>
                  </a:lnTo>
                  <a:lnTo>
                    <a:pt x="399" y="430"/>
                  </a:lnTo>
                  <a:lnTo>
                    <a:pt x="455" y="368"/>
                  </a:lnTo>
                  <a:lnTo>
                    <a:pt x="483" y="290"/>
                  </a:lnTo>
                  <a:lnTo>
                    <a:pt x="509" y="278"/>
                  </a:lnTo>
                  <a:lnTo>
                    <a:pt x="497" y="221"/>
                  </a:lnTo>
                  <a:lnTo>
                    <a:pt x="465" y="176"/>
                  </a:lnTo>
                  <a:lnTo>
                    <a:pt x="443" y="124"/>
                  </a:lnTo>
                  <a:lnTo>
                    <a:pt x="410" y="113"/>
                  </a:lnTo>
                  <a:lnTo>
                    <a:pt x="394" y="33"/>
                  </a:lnTo>
                  <a:lnTo>
                    <a:pt x="381" y="0"/>
                  </a:lnTo>
                  <a:lnTo>
                    <a:pt x="381" y="0"/>
                  </a:lnTo>
                  <a:close/>
                </a:path>
              </a:pathLst>
            </a:custGeom>
            <a:solidFill>
              <a:srgbClr val="0dc20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5" name=""/>
            <p:cNvSpPr/>
            <p:nvPr/>
          </p:nvSpPr>
          <p:spPr>
            <a:xfrm>
              <a:off x="8321760" y="5211000"/>
              <a:ext cx="117360" cy="100080"/>
            </a:xfrm>
            <a:custGeom>
              <a:avLst/>
              <a:gdLst/>
              <a:ahLst/>
              <a:rect l="l" t="t" r="r" b="b"/>
              <a:pathLst>
                <a:path w="66" h="61">
                  <a:moveTo>
                    <a:pt x="8" y="0"/>
                  </a:moveTo>
                  <a:lnTo>
                    <a:pt x="34" y="9"/>
                  </a:lnTo>
                  <a:lnTo>
                    <a:pt x="66" y="5"/>
                  </a:lnTo>
                  <a:lnTo>
                    <a:pt x="61" y="39"/>
                  </a:lnTo>
                  <a:lnTo>
                    <a:pt x="12" y="61"/>
                  </a:lnTo>
                  <a:lnTo>
                    <a:pt x="0" y="23"/>
                  </a:lnTo>
                  <a:lnTo>
                    <a:pt x="8" y="0"/>
                  </a:lnTo>
                  <a:lnTo>
                    <a:pt x="8" y="0"/>
                  </a:lnTo>
                  <a:close/>
                </a:path>
              </a:pathLst>
            </a:custGeom>
            <a:solidFill>
              <a:srgbClr val="0dc20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6" name=""/>
            <p:cNvSpPr/>
            <p:nvPr/>
          </p:nvSpPr>
          <p:spPr>
            <a:xfrm>
              <a:off x="8965080" y="5087520"/>
              <a:ext cx="137160" cy="161640"/>
            </a:xfrm>
            <a:custGeom>
              <a:avLst/>
              <a:gdLst/>
              <a:ahLst/>
              <a:rect l="l" t="t" r="r" b="b"/>
              <a:pathLst>
                <a:path w="77" h="98">
                  <a:moveTo>
                    <a:pt x="6" y="0"/>
                  </a:moveTo>
                  <a:lnTo>
                    <a:pt x="6" y="24"/>
                  </a:lnTo>
                  <a:lnTo>
                    <a:pt x="18" y="51"/>
                  </a:lnTo>
                  <a:lnTo>
                    <a:pt x="0" y="62"/>
                  </a:lnTo>
                  <a:lnTo>
                    <a:pt x="15" y="98"/>
                  </a:lnTo>
                  <a:lnTo>
                    <a:pt x="50" y="80"/>
                  </a:lnTo>
                  <a:lnTo>
                    <a:pt x="77" y="29"/>
                  </a:lnTo>
                  <a:lnTo>
                    <a:pt x="50" y="35"/>
                  </a:lnTo>
                  <a:lnTo>
                    <a:pt x="28" y="11"/>
                  </a:lnTo>
                  <a:lnTo>
                    <a:pt x="6" y="0"/>
                  </a:lnTo>
                  <a:lnTo>
                    <a:pt x="6" y="0"/>
                  </a:lnTo>
                  <a:close/>
                </a:path>
              </a:pathLst>
            </a:custGeom>
            <a:solidFill>
              <a:srgbClr val="0dc20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7" name=""/>
            <p:cNvSpPr/>
            <p:nvPr/>
          </p:nvSpPr>
          <p:spPr>
            <a:xfrm>
              <a:off x="8767440" y="5237640"/>
              <a:ext cx="197640" cy="187200"/>
            </a:xfrm>
            <a:custGeom>
              <a:avLst/>
              <a:gdLst/>
              <a:ahLst/>
              <a:rect l="l" t="t" r="r" b="b"/>
              <a:pathLst>
                <a:path w="111" h="114">
                  <a:moveTo>
                    <a:pt x="100" y="0"/>
                  </a:moveTo>
                  <a:lnTo>
                    <a:pt x="111" y="18"/>
                  </a:lnTo>
                  <a:lnTo>
                    <a:pt x="100" y="51"/>
                  </a:lnTo>
                  <a:lnTo>
                    <a:pt x="63" y="69"/>
                  </a:lnTo>
                  <a:lnTo>
                    <a:pt x="20" y="114"/>
                  </a:lnTo>
                  <a:lnTo>
                    <a:pt x="0" y="96"/>
                  </a:lnTo>
                  <a:lnTo>
                    <a:pt x="53" y="45"/>
                  </a:lnTo>
                  <a:lnTo>
                    <a:pt x="85" y="23"/>
                  </a:lnTo>
                  <a:lnTo>
                    <a:pt x="100" y="0"/>
                  </a:lnTo>
                  <a:lnTo>
                    <a:pt x="100" y="0"/>
                  </a:lnTo>
                  <a:close/>
                </a:path>
              </a:pathLst>
            </a:custGeom>
            <a:solidFill>
              <a:srgbClr val="0dc20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8" name=""/>
            <p:cNvSpPr/>
            <p:nvPr/>
          </p:nvSpPr>
          <p:spPr>
            <a:xfrm>
              <a:off x="8854560" y="4723920"/>
              <a:ext cx="81720" cy="65520"/>
            </a:xfrm>
            <a:custGeom>
              <a:avLst/>
              <a:gdLst/>
              <a:ahLst/>
              <a:rect l="l" t="t" r="r" b="b"/>
              <a:pathLst>
                <a:path w="46" h="40">
                  <a:moveTo>
                    <a:pt x="0" y="0"/>
                  </a:moveTo>
                  <a:lnTo>
                    <a:pt x="36" y="40"/>
                  </a:lnTo>
                  <a:lnTo>
                    <a:pt x="46" y="23"/>
                  </a:lnTo>
                  <a:lnTo>
                    <a:pt x="0" y="0"/>
                  </a:lnTo>
                  <a:lnTo>
                    <a:pt x="0" y="0"/>
                  </a:lnTo>
                  <a:close/>
                </a:path>
              </a:pathLst>
            </a:custGeom>
            <a:solidFill>
              <a:srgbClr val="0dc20d"/>
            </a:solidFill>
            <a:ln w="0">
              <a:noFill/>
            </a:ln>
          </p:spPr>
          <p:style>
            <a:lnRef idx="0"/>
            <a:fillRef idx="0"/>
            <a:effectRef idx="0"/>
            <a:fontRef idx="minor"/>
          </p:style>
          <p:txBody>
            <a:bodyPr lIns="90000" rIns="90000" tIns="18720" bIns="18720" anchor="t">
              <a:noAutofit/>
            </a:bodyPr>
            <a:p>
              <a:endParaRPr b="0" lang="en-US" sz="2400" strike="noStrike" u="none">
                <a:solidFill>
                  <a:srgbClr val="000000"/>
                </a:solidFill>
                <a:effectLst/>
                <a:uFillTx/>
                <a:latin typeface="Times New Roman"/>
              </a:endParaRPr>
            </a:p>
          </p:txBody>
        </p:sp>
        <p:sp>
          <p:nvSpPr>
            <p:cNvPr id="339" name=""/>
            <p:cNvSpPr/>
            <p:nvPr/>
          </p:nvSpPr>
          <p:spPr>
            <a:xfrm>
              <a:off x="9122400" y="4633200"/>
              <a:ext cx="122760" cy="83880"/>
            </a:xfrm>
            <a:custGeom>
              <a:avLst/>
              <a:gdLst/>
              <a:ahLst/>
              <a:rect l="l" t="t" r="r" b="b"/>
              <a:pathLst>
                <a:path w="69" h="51">
                  <a:moveTo>
                    <a:pt x="69" y="0"/>
                  </a:moveTo>
                  <a:lnTo>
                    <a:pt x="21" y="51"/>
                  </a:lnTo>
                  <a:lnTo>
                    <a:pt x="0" y="38"/>
                  </a:lnTo>
                  <a:lnTo>
                    <a:pt x="69" y="0"/>
                  </a:lnTo>
                  <a:lnTo>
                    <a:pt x="69" y="0"/>
                  </a:lnTo>
                  <a:close/>
                </a:path>
              </a:pathLst>
            </a:custGeom>
            <a:solidFill>
              <a:srgbClr val="0dc20d"/>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340" name=""/>
            <p:cNvSpPr/>
            <p:nvPr/>
          </p:nvSpPr>
          <p:spPr>
            <a:xfrm>
              <a:off x="8933040" y="4572360"/>
              <a:ext cx="85680" cy="123480"/>
            </a:xfrm>
            <a:custGeom>
              <a:avLst/>
              <a:gdLst/>
              <a:ahLst/>
              <a:rect l="l" t="t" r="r" b="b"/>
              <a:pathLst>
                <a:path w="48" h="75">
                  <a:moveTo>
                    <a:pt x="0" y="0"/>
                  </a:moveTo>
                  <a:lnTo>
                    <a:pt x="28" y="12"/>
                  </a:lnTo>
                  <a:lnTo>
                    <a:pt x="48" y="75"/>
                  </a:lnTo>
                  <a:lnTo>
                    <a:pt x="0" y="0"/>
                  </a:lnTo>
                  <a:lnTo>
                    <a:pt x="0" y="0"/>
                  </a:lnTo>
                  <a:close/>
                </a:path>
              </a:pathLst>
            </a:custGeom>
            <a:solidFill>
              <a:srgbClr val="0dc20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1" name=""/>
            <p:cNvSpPr/>
            <p:nvPr/>
          </p:nvSpPr>
          <p:spPr>
            <a:xfrm>
              <a:off x="5533200" y="3117240"/>
              <a:ext cx="53280" cy="116640"/>
            </a:xfrm>
            <a:custGeom>
              <a:avLst/>
              <a:gdLst/>
              <a:ahLst/>
              <a:rect l="l" t="t" r="r" b="b"/>
              <a:pathLst>
                <a:path w="30" h="71">
                  <a:moveTo>
                    <a:pt x="13" y="0"/>
                  </a:moveTo>
                  <a:lnTo>
                    <a:pt x="22" y="7"/>
                  </a:lnTo>
                  <a:lnTo>
                    <a:pt x="30" y="27"/>
                  </a:lnTo>
                  <a:lnTo>
                    <a:pt x="22" y="33"/>
                  </a:lnTo>
                  <a:lnTo>
                    <a:pt x="29" y="48"/>
                  </a:lnTo>
                  <a:lnTo>
                    <a:pt x="21" y="71"/>
                  </a:lnTo>
                  <a:lnTo>
                    <a:pt x="2" y="71"/>
                  </a:lnTo>
                  <a:lnTo>
                    <a:pt x="0" y="44"/>
                  </a:lnTo>
                  <a:lnTo>
                    <a:pt x="13" y="34"/>
                  </a:lnTo>
                  <a:lnTo>
                    <a:pt x="10" y="11"/>
                  </a:lnTo>
                  <a:lnTo>
                    <a:pt x="13" y="0"/>
                  </a:lnTo>
                  <a:lnTo>
                    <a:pt x="13" y="0"/>
                  </a:lnTo>
                  <a:close/>
                </a:path>
              </a:pathLst>
            </a:custGeom>
            <a:solidFill>
              <a:srgbClr val="0dc20d"/>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2" name=""/>
            <p:cNvSpPr/>
            <p:nvPr/>
          </p:nvSpPr>
          <p:spPr>
            <a:xfrm>
              <a:off x="5410080" y="3191040"/>
              <a:ext cx="42840" cy="29520"/>
            </a:xfrm>
            <a:custGeom>
              <a:avLst/>
              <a:gdLst/>
              <a:ahLst/>
              <a:rect l="l" t="t" r="r" b="b"/>
              <a:pathLst>
                <a:path w="24" h="18">
                  <a:moveTo>
                    <a:pt x="24" y="0"/>
                  </a:moveTo>
                  <a:lnTo>
                    <a:pt x="2" y="4"/>
                  </a:lnTo>
                  <a:lnTo>
                    <a:pt x="0" y="15"/>
                  </a:lnTo>
                  <a:lnTo>
                    <a:pt x="10" y="18"/>
                  </a:lnTo>
                  <a:lnTo>
                    <a:pt x="11" y="8"/>
                  </a:lnTo>
                  <a:lnTo>
                    <a:pt x="24" y="0"/>
                  </a:lnTo>
                  <a:lnTo>
                    <a:pt x="24" y="0"/>
                  </a:lnTo>
                  <a:close/>
                </a:path>
              </a:pathLst>
            </a:custGeom>
            <a:solidFill>
              <a:srgbClr val="0dc20d"/>
            </a:solidFill>
            <a:ln w="0">
              <a:noFill/>
            </a:ln>
          </p:spPr>
          <p:style>
            <a:lnRef idx="0"/>
            <a:fillRef idx="0"/>
            <a:effectRef idx="0"/>
            <a:fontRef idx="minor"/>
          </p:style>
          <p:txBody>
            <a:bodyPr lIns="90000" rIns="90000" tIns="-17280" bIns="-17280" anchor="t">
              <a:noAutofit/>
            </a:bodyPr>
            <a:p>
              <a:endParaRPr b="0" lang="en-US" sz="2400" strike="noStrike" u="none">
                <a:solidFill>
                  <a:srgbClr val="000000"/>
                </a:solidFill>
                <a:effectLst/>
                <a:uFillTx/>
                <a:latin typeface="Times New Roman"/>
              </a:endParaRPr>
            </a:p>
          </p:txBody>
        </p:sp>
        <p:sp>
          <p:nvSpPr>
            <p:cNvPr id="343" name=""/>
            <p:cNvSpPr/>
            <p:nvPr/>
          </p:nvSpPr>
          <p:spPr>
            <a:xfrm>
              <a:off x="5872320" y="3288600"/>
              <a:ext cx="60480" cy="30960"/>
            </a:xfrm>
            <a:custGeom>
              <a:avLst/>
              <a:gdLst/>
              <a:ahLst/>
              <a:rect l="l" t="t" r="r" b="b"/>
              <a:pathLst>
                <a:path w="34" h="19">
                  <a:moveTo>
                    <a:pt x="7" y="0"/>
                  </a:moveTo>
                  <a:lnTo>
                    <a:pt x="19" y="7"/>
                  </a:lnTo>
                  <a:lnTo>
                    <a:pt x="34" y="4"/>
                  </a:lnTo>
                  <a:lnTo>
                    <a:pt x="29" y="17"/>
                  </a:lnTo>
                  <a:lnTo>
                    <a:pt x="14" y="19"/>
                  </a:lnTo>
                  <a:lnTo>
                    <a:pt x="0" y="13"/>
                  </a:lnTo>
                  <a:lnTo>
                    <a:pt x="7" y="0"/>
                  </a:lnTo>
                  <a:lnTo>
                    <a:pt x="7" y="0"/>
                  </a:lnTo>
                  <a:close/>
                </a:path>
              </a:pathLst>
            </a:custGeom>
            <a:solidFill>
              <a:srgbClr val="0dc20d"/>
            </a:solidFill>
            <a:ln w="0">
              <a:noFill/>
            </a:ln>
          </p:spPr>
          <p:style>
            <a:lnRef idx="0"/>
            <a:fillRef idx="0"/>
            <a:effectRef idx="0"/>
            <a:fontRef idx="minor"/>
          </p:style>
          <p:txBody>
            <a:bodyPr lIns="90000" rIns="90000" tIns="-15840" bIns="-15840" anchor="t">
              <a:noAutofit/>
            </a:bodyPr>
            <a:p>
              <a:endParaRPr b="0" lang="en-US" sz="2400" strike="noStrike" u="none">
                <a:solidFill>
                  <a:srgbClr val="000000"/>
                </a:solidFill>
                <a:effectLst/>
                <a:uFillTx/>
                <a:latin typeface="Times New Roman"/>
              </a:endParaRPr>
            </a:p>
          </p:txBody>
        </p:sp>
        <p:sp>
          <p:nvSpPr>
            <p:cNvPr id="344" name=""/>
            <p:cNvSpPr/>
            <p:nvPr/>
          </p:nvSpPr>
          <p:spPr>
            <a:xfrm>
              <a:off x="6004080" y="3322800"/>
              <a:ext cx="46440" cy="23040"/>
            </a:xfrm>
            <a:custGeom>
              <a:avLst/>
              <a:gdLst/>
              <a:ahLst/>
              <a:rect l="l" t="t" r="r" b="b"/>
              <a:pathLst>
                <a:path w="26" h="14">
                  <a:moveTo>
                    <a:pt x="26" y="0"/>
                  </a:moveTo>
                  <a:lnTo>
                    <a:pt x="14" y="4"/>
                  </a:lnTo>
                  <a:lnTo>
                    <a:pt x="0" y="7"/>
                  </a:lnTo>
                  <a:lnTo>
                    <a:pt x="4" y="14"/>
                  </a:lnTo>
                  <a:lnTo>
                    <a:pt x="24" y="14"/>
                  </a:lnTo>
                  <a:lnTo>
                    <a:pt x="26" y="0"/>
                  </a:lnTo>
                  <a:lnTo>
                    <a:pt x="26" y="0"/>
                  </a:lnTo>
                  <a:close/>
                </a:path>
              </a:pathLst>
            </a:custGeom>
            <a:solidFill>
              <a:srgbClr val="0dc20d"/>
            </a:solidFill>
            <a:ln w="0">
              <a:noFill/>
            </a:ln>
          </p:spPr>
          <p:style>
            <a:lnRef idx="0"/>
            <a:fillRef idx="0"/>
            <a:effectRef idx="0"/>
            <a:fontRef idx="minor"/>
          </p:style>
          <p:txBody>
            <a:bodyPr lIns="90000" rIns="90000" tIns="-23760" bIns="-23760" anchor="t">
              <a:noAutofit/>
            </a:bodyPr>
            <a:p>
              <a:endParaRPr b="0" lang="en-US" sz="2400" strike="noStrike" u="none">
                <a:solidFill>
                  <a:srgbClr val="000000"/>
                </a:solidFill>
                <a:effectLst/>
                <a:uFillTx/>
                <a:latin typeface="Times New Roman"/>
              </a:endParaRPr>
            </a:p>
          </p:txBody>
        </p:sp>
        <p:sp>
          <p:nvSpPr>
            <p:cNvPr id="345" name=""/>
            <p:cNvSpPr/>
            <p:nvPr/>
          </p:nvSpPr>
          <p:spPr>
            <a:xfrm>
              <a:off x="5219640" y="2690640"/>
              <a:ext cx="26640" cy="41040"/>
            </a:xfrm>
            <a:custGeom>
              <a:avLst/>
              <a:gdLst/>
              <a:ahLst/>
              <a:rect l="l" t="t" r="r" b="b"/>
              <a:pathLst>
                <a:path w="15" h="25">
                  <a:moveTo>
                    <a:pt x="15" y="0"/>
                  </a:moveTo>
                  <a:lnTo>
                    <a:pt x="11" y="8"/>
                  </a:lnTo>
                  <a:lnTo>
                    <a:pt x="13" y="25"/>
                  </a:lnTo>
                  <a:lnTo>
                    <a:pt x="0" y="8"/>
                  </a:lnTo>
                  <a:lnTo>
                    <a:pt x="15" y="0"/>
                  </a:lnTo>
                  <a:lnTo>
                    <a:pt x="15" y="0"/>
                  </a:lnTo>
                  <a:close/>
                </a:path>
              </a:pathLst>
            </a:custGeom>
            <a:solidFill>
              <a:srgbClr val="0dc20d"/>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346" name=""/>
            <p:cNvSpPr/>
            <p:nvPr/>
          </p:nvSpPr>
          <p:spPr>
            <a:xfrm>
              <a:off x="5337360" y="2586960"/>
              <a:ext cx="31680" cy="47520"/>
            </a:xfrm>
            <a:custGeom>
              <a:avLst/>
              <a:gdLst/>
              <a:ahLst/>
              <a:rect l="l" t="t" r="r" b="b"/>
              <a:pathLst>
                <a:path w="18" h="29">
                  <a:moveTo>
                    <a:pt x="17" y="0"/>
                  </a:moveTo>
                  <a:lnTo>
                    <a:pt x="13" y="11"/>
                  </a:lnTo>
                  <a:lnTo>
                    <a:pt x="0" y="19"/>
                  </a:lnTo>
                  <a:lnTo>
                    <a:pt x="10" y="29"/>
                  </a:lnTo>
                  <a:lnTo>
                    <a:pt x="18" y="18"/>
                  </a:lnTo>
                  <a:lnTo>
                    <a:pt x="17" y="0"/>
                  </a:lnTo>
                  <a:lnTo>
                    <a:pt x="17" y="0"/>
                  </a:lnTo>
                  <a:close/>
                </a:path>
              </a:pathLst>
            </a:custGeom>
            <a:solidFill>
              <a:srgbClr val="0dc20d"/>
            </a:solidFill>
            <a:ln w="0">
              <a:noFill/>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347" name=""/>
            <p:cNvSpPr/>
            <p:nvPr/>
          </p:nvSpPr>
          <p:spPr>
            <a:xfrm>
              <a:off x="3630960" y="3089160"/>
              <a:ext cx="76320" cy="21240"/>
            </a:xfrm>
            <a:custGeom>
              <a:avLst/>
              <a:gdLst/>
              <a:ahLst/>
              <a:rect l="l" t="t" r="r" b="b"/>
              <a:pathLst>
                <a:path w="43" h="13">
                  <a:moveTo>
                    <a:pt x="43" y="2"/>
                  </a:moveTo>
                  <a:lnTo>
                    <a:pt x="17" y="3"/>
                  </a:lnTo>
                  <a:lnTo>
                    <a:pt x="0" y="13"/>
                  </a:lnTo>
                  <a:lnTo>
                    <a:pt x="14" y="0"/>
                  </a:lnTo>
                  <a:lnTo>
                    <a:pt x="43" y="2"/>
                  </a:lnTo>
                  <a:lnTo>
                    <a:pt x="43" y="2"/>
                  </a:lnTo>
                  <a:close/>
                </a:path>
              </a:pathLst>
            </a:custGeom>
            <a:solidFill>
              <a:srgbClr val="00ebff"/>
            </a:solidFill>
            <a:ln w="0">
              <a:noFill/>
            </a:ln>
          </p:spPr>
          <p:style>
            <a:lnRef idx="0"/>
            <a:fillRef idx="0"/>
            <a:effectRef idx="0"/>
            <a:fontRef idx="minor"/>
          </p:style>
          <p:txBody>
            <a:bodyPr lIns="90000" rIns="90000" tIns="-25560" bIns="-25560" anchor="t">
              <a:noAutofit/>
            </a:bodyPr>
            <a:p>
              <a:endParaRPr b="0" lang="en-US" sz="2400" strike="noStrike" u="none">
                <a:solidFill>
                  <a:srgbClr val="000000"/>
                </a:solidFill>
                <a:effectLst/>
                <a:uFillTx/>
                <a:latin typeface="Times New Roman"/>
              </a:endParaRPr>
            </a:p>
          </p:txBody>
        </p:sp>
      </p:grpSp>
      <p:sp>
        <p:nvSpPr>
          <p:cNvPr id="348" name=""/>
          <p:cNvSpPr/>
          <p:nvPr/>
        </p:nvSpPr>
        <p:spPr>
          <a:xfrm>
            <a:off x="2806560" y="2870280"/>
            <a:ext cx="825480" cy="304560"/>
          </a:xfrm>
          <a:prstGeom prst="rect">
            <a:avLst/>
          </a:prstGeom>
          <a:noFill/>
          <a:ln w="9360">
            <a:solidFill>
              <a:srgbClr val="000000"/>
            </a:solidFill>
            <a:miter/>
          </a:ln>
        </p:spPr>
        <p:style>
          <a:lnRef idx="0"/>
          <a:fillRef idx="0"/>
          <a:effectRef idx="0"/>
          <a:fontRef idx="minor"/>
        </p:style>
        <p:txBody>
          <a:bodyPr lIns="45720" rIns="45720" tIns="46800" bIns="46800" anchor="t">
            <a:noAutofit/>
          </a:bodyPr>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North America</a:t>
            </a:r>
            <a:endParaRPr b="0" lang="en-US" sz="700" strike="noStrike" u="none">
              <a:solidFill>
                <a:srgbClr val="000000"/>
              </a:solidFill>
              <a:effectLst/>
              <a:uFillTx/>
              <a:latin typeface="Times New Roman"/>
            </a:endParaRPr>
          </a:p>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7,034.0</a:t>
            </a:r>
            <a:endParaRPr b="0" lang="en-US" sz="700" strike="noStrike" u="none">
              <a:solidFill>
                <a:srgbClr val="000000"/>
              </a:solidFill>
              <a:effectLst/>
              <a:uFillTx/>
              <a:latin typeface="Times New Roman"/>
            </a:endParaRPr>
          </a:p>
        </p:txBody>
      </p:sp>
      <p:sp>
        <p:nvSpPr>
          <p:cNvPr id="349" name=""/>
          <p:cNvSpPr/>
          <p:nvPr/>
        </p:nvSpPr>
        <p:spPr>
          <a:xfrm>
            <a:off x="3467160" y="4241880"/>
            <a:ext cx="825480" cy="304560"/>
          </a:xfrm>
          <a:prstGeom prst="rect">
            <a:avLst/>
          </a:prstGeom>
          <a:noFill/>
          <a:ln w="9360">
            <a:solidFill>
              <a:srgbClr val="000000"/>
            </a:solidFill>
            <a:miter/>
          </a:ln>
        </p:spPr>
        <p:style>
          <a:lnRef idx="0"/>
          <a:fillRef idx="0"/>
          <a:effectRef idx="0"/>
          <a:fontRef idx="minor"/>
        </p:style>
        <p:txBody>
          <a:bodyPr lIns="45720" rIns="45720" tIns="46800" bIns="46800" anchor="t">
            <a:noAutofit/>
          </a:bodyPr>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South America</a:t>
            </a:r>
            <a:endParaRPr b="0" lang="en-US" sz="700" strike="noStrike" u="none">
              <a:solidFill>
                <a:srgbClr val="000000"/>
              </a:solidFill>
              <a:effectLst/>
              <a:uFillTx/>
              <a:latin typeface="Times New Roman"/>
            </a:endParaRPr>
          </a:p>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1,180.8</a:t>
            </a:r>
            <a:endParaRPr b="0" lang="en-US" sz="700" strike="noStrike" u="none">
              <a:solidFill>
                <a:srgbClr val="000000"/>
              </a:solidFill>
              <a:effectLst/>
              <a:uFillTx/>
              <a:latin typeface="Times New Roman"/>
            </a:endParaRPr>
          </a:p>
        </p:txBody>
      </p:sp>
      <p:sp>
        <p:nvSpPr>
          <p:cNvPr id="350" name=""/>
          <p:cNvSpPr/>
          <p:nvPr/>
        </p:nvSpPr>
        <p:spPr>
          <a:xfrm>
            <a:off x="5283360" y="3784680"/>
            <a:ext cx="825480" cy="304560"/>
          </a:xfrm>
          <a:prstGeom prst="rect">
            <a:avLst/>
          </a:prstGeom>
          <a:noFill/>
          <a:ln w="9360">
            <a:solidFill>
              <a:srgbClr val="000000"/>
            </a:solidFill>
            <a:miter/>
          </a:ln>
        </p:spPr>
        <p:style>
          <a:lnRef idx="0"/>
          <a:fillRef idx="0"/>
          <a:effectRef idx="0"/>
          <a:fontRef idx="minor"/>
        </p:style>
        <p:txBody>
          <a:bodyPr lIns="45720" rIns="45720" tIns="46800" bIns="46800" anchor="t">
            <a:noAutofit/>
          </a:bodyPr>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Africa</a:t>
            </a:r>
            <a:endParaRPr b="0" lang="en-US" sz="700" strike="noStrike" u="none">
              <a:solidFill>
                <a:srgbClr val="000000"/>
              </a:solidFill>
              <a:effectLst/>
              <a:uFillTx/>
              <a:latin typeface="Times New Roman"/>
            </a:endParaRPr>
          </a:p>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920.6</a:t>
            </a:r>
            <a:endParaRPr b="0" lang="en-US" sz="700" strike="noStrike" u="none">
              <a:solidFill>
                <a:srgbClr val="000000"/>
              </a:solidFill>
              <a:effectLst/>
              <a:uFillTx/>
              <a:latin typeface="Times New Roman"/>
            </a:endParaRPr>
          </a:p>
        </p:txBody>
      </p:sp>
      <p:sp>
        <p:nvSpPr>
          <p:cNvPr id="351" name=""/>
          <p:cNvSpPr/>
          <p:nvPr/>
        </p:nvSpPr>
        <p:spPr>
          <a:xfrm>
            <a:off x="8089920" y="4775040"/>
            <a:ext cx="825480" cy="304920"/>
          </a:xfrm>
          <a:prstGeom prst="rect">
            <a:avLst/>
          </a:prstGeom>
          <a:noFill/>
          <a:ln w="9360">
            <a:solidFill>
              <a:srgbClr val="000000"/>
            </a:solidFill>
            <a:miter/>
          </a:ln>
        </p:spPr>
        <p:style>
          <a:lnRef idx="0"/>
          <a:fillRef idx="0"/>
          <a:effectRef idx="0"/>
          <a:fontRef idx="minor"/>
        </p:style>
        <p:txBody>
          <a:bodyPr lIns="45720" rIns="45720" tIns="46800" bIns="46800" anchor="t">
            <a:noAutofit/>
          </a:bodyPr>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Oceania</a:t>
            </a:r>
            <a:endParaRPr b="0" lang="en-US" sz="700" strike="noStrike" u="none">
              <a:solidFill>
                <a:srgbClr val="000000"/>
              </a:solidFill>
              <a:effectLst/>
              <a:uFillTx/>
              <a:latin typeface="Times New Roman"/>
            </a:endParaRPr>
          </a:p>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1,014.6</a:t>
            </a:r>
            <a:endParaRPr b="0" lang="en-US" sz="700" strike="noStrike" u="none">
              <a:solidFill>
                <a:srgbClr val="000000"/>
              </a:solidFill>
              <a:effectLst/>
              <a:uFillTx/>
              <a:latin typeface="Times New Roman"/>
            </a:endParaRPr>
          </a:p>
        </p:txBody>
      </p:sp>
      <p:sp>
        <p:nvSpPr>
          <p:cNvPr id="352" name=""/>
          <p:cNvSpPr/>
          <p:nvPr/>
        </p:nvSpPr>
        <p:spPr>
          <a:xfrm>
            <a:off x="7594560" y="3327480"/>
            <a:ext cx="825480" cy="304560"/>
          </a:xfrm>
          <a:prstGeom prst="rect">
            <a:avLst/>
          </a:prstGeom>
          <a:noFill/>
          <a:ln w="9360">
            <a:solidFill>
              <a:srgbClr val="000000"/>
            </a:solidFill>
            <a:miter/>
          </a:ln>
        </p:spPr>
        <p:style>
          <a:lnRef idx="0"/>
          <a:fillRef idx="0"/>
          <a:effectRef idx="0"/>
          <a:fontRef idx="minor"/>
        </p:style>
        <p:txBody>
          <a:bodyPr lIns="45720" rIns="45720" tIns="46800" bIns="46800" anchor="t">
            <a:noAutofit/>
          </a:bodyPr>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Asia</a:t>
            </a:r>
            <a:endParaRPr b="0" lang="en-US" sz="700" strike="noStrike" u="none">
              <a:solidFill>
                <a:srgbClr val="000000"/>
              </a:solidFill>
              <a:effectLst/>
              <a:uFillTx/>
              <a:latin typeface="Times New Roman"/>
            </a:endParaRPr>
          </a:p>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57,876.7</a:t>
            </a:r>
            <a:endParaRPr b="0" lang="en-US" sz="700" strike="noStrike" u="none">
              <a:solidFill>
                <a:srgbClr val="000000"/>
              </a:solidFill>
              <a:effectLst/>
              <a:uFillTx/>
              <a:latin typeface="Times New Roman"/>
            </a:endParaRPr>
          </a:p>
        </p:txBody>
      </p:sp>
      <p:sp>
        <p:nvSpPr>
          <p:cNvPr id="353" name=""/>
          <p:cNvSpPr/>
          <p:nvPr/>
        </p:nvSpPr>
        <p:spPr>
          <a:xfrm>
            <a:off x="6521400" y="2565360"/>
            <a:ext cx="825480" cy="304920"/>
          </a:xfrm>
          <a:prstGeom prst="rect">
            <a:avLst/>
          </a:prstGeom>
          <a:noFill/>
          <a:ln w="9360">
            <a:solidFill>
              <a:srgbClr val="000000"/>
            </a:solidFill>
            <a:miter/>
          </a:ln>
        </p:spPr>
        <p:style>
          <a:lnRef idx="0"/>
          <a:fillRef idx="0"/>
          <a:effectRef idx="0"/>
          <a:fontRef idx="minor"/>
        </p:style>
        <p:txBody>
          <a:bodyPr lIns="45720" rIns="45720" tIns="46800" bIns="46800" anchor="t">
            <a:noAutofit/>
          </a:bodyPr>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CIS</a:t>
            </a:r>
            <a:endParaRPr b="0" lang="en-US" sz="700" strike="noStrike" u="none">
              <a:solidFill>
                <a:srgbClr val="000000"/>
              </a:solidFill>
              <a:effectLst/>
              <a:uFillTx/>
              <a:latin typeface="Times New Roman"/>
            </a:endParaRPr>
          </a:p>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747.9</a:t>
            </a:r>
            <a:endParaRPr b="0" lang="en-US" sz="700" strike="noStrike" u="none">
              <a:solidFill>
                <a:srgbClr val="000000"/>
              </a:solidFill>
              <a:effectLst/>
              <a:uFillTx/>
              <a:latin typeface="Times New Roman"/>
            </a:endParaRPr>
          </a:p>
        </p:txBody>
      </p:sp>
      <p:sp>
        <p:nvSpPr>
          <p:cNvPr id="354" name=""/>
          <p:cNvSpPr/>
          <p:nvPr/>
        </p:nvSpPr>
        <p:spPr>
          <a:xfrm>
            <a:off x="5035680" y="2793960"/>
            <a:ext cx="825480" cy="304920"/>
          </a:xfrm>
          <a:prstGeom prst="rect">
            <a:avLst/>
          </a:prstGeom>
          <a:noFill/>
          <a:ln w="9360">
            <a:solidFill>
              <a:srgbClr val="000000"/>
            </a:solidFill>
            <a:miter/>
          </a:ln>
        </p:spPr>
        <p:style>
          <a:lnRef idx="0"/>
          <a:fillRef idx="0"/>
          <a:effectRef idx="0"/>
          <a:fontRef idx="minor"/>
        </p:style>
        <p:txBody>
          <a:bodyPr lIns="45720" rIns="45720" tIns="46800" bIns="46800" anchor="t">
            <a:noAutofit/>
          </a:bodyPr>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Europe</a:t>
            </a:r>
            <a:endParaRPr b="0" lang="en-US" sz="700" strike="noStrike" u="none">
              <a:solidFill>
                <a:srgbClr val="000000"/>
              </a:solidFill>
              <a:effectLst/>
              <a:uFillTx/>
              <a:latin typeface="Times New Roman"/>
            </a:endParaRPr>
          </a:p>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2,420.5</a:t>
            </a:r>
            <a:endParaRPr b="0" lang="en-US" sz="700" strike="noStrike" u="none">
              <a:solidFill>
                <a:srgbClr val="000000"/>
              </a:solidFill>
              <a:effectLst/>
              <a:uFillTx/>
              <a:latin typeface="Times New Roman"/>
            </a:endParaRPr>
          </a:p>
        </p:txBody>
      </p:sp>
      <p:sp>
        <p:nvSpPr>
          <p:cNvPr id="355" name=""/>
          <p:cNvSpPr/>
          <p:nvPr/>
        </p:nvSpPr>
        <p:spPr>
          <a:xfrm>
            <a:off x="5861160" y="3403440"/>
            <a:ext cx="825480" cy="304920"/>
          </a:xfrm>
          <a:prstGeom prst="rect">
            <a:avLst/>
          </a:prstGeom>
          <a:noFill/>
          <a:ln w="9360">
            <a:solidFill>
              <a:srgbClr val="000000"/>
            </a:solidFill>
            <a:miter/>
          </a:ln>
        </p:spPr>
        <p:style>
          <a:lnRef idx="0"/>
          <a:fillRef idx="0"/>
          <a:effectRef idx="0"/>
          <a:fontRef idx="minor"/>
        </p:style>
        <p:txBody>
          <a:bodyPr lIns="45720" rIns="45720" tIns="46800" bIns="46800" anchor="t">
            <a:noAutofit/>
          </a:bodyPr>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Middle East</a:t>
            </a:r>
            <a:endParaRPr b="0" lang="en-US" sz="700" strike="noStrike" u="none">
              <a:solidFill>
                <a:srgbClr val="000000"/>
              </a:solidFill>
              <a:effectLst/>
              <a:uFillTx/>
              <a:latin typeface="Times New Roman"/>
            </a:endParaRPr>
          </a:p>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1,682.7</a:t>
            </a:r>
            <a:endParaRPr b="0" lang="en-US" sz="700" strike="noStrike" u="none">
              <a:solidFill>
                <a:srgbClr val="000000"/>
              </a:solidFill>
              <a:effectLst/>
              <a:uFillTx/>
              <a:latin typeface="Times New Roman"/>
            </a:endParaRPr>
          </a:p>
        </p:txBody>
      </p:sp>
      <p:sp>
        <p:nvSpPr>
          <p:cNvPr id="356" name=""/>
          <p:cNvSpPr/>
          <p:nvPr/>
        </p:nvSpPr>
        <p:spPr>
          <a:xfrm>
            <a:off x="3467160" y="3556080"/>
            <a:ext cx="825480" cy="304560"/>
          </a:xfrm>
          <a:prstGeom prst="rect">
            <a:avLst/>
          </a:prstGeom>
          <a:noFill/>
          <a:ln w="9360">
            <a:solidFill>
              <a:srgbClr val="000000"/>
            </a:solidFill>
            <a:miter/>
          </a:ln>
        </p:spPr>
        <p:style>
          <a:lnRef idx="0"/>
          <a:fillRef idx="0"/>
          <a:effectRef idx="0"/>
          <a:fontRef idx="minor"/>
        </p:style>
        <p:txBody>
          <a:bodyPr lIns="45720" rIns="45720" tIns="46800" bIns="46800" anchor="t">
            <a:noAutofit/>
          </a:bodyPr>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Central America</a:t>
            </a:r>
            <a:endParaRPr b="0" lang="en-US" sz="700" strike="noStrike" u="none">
              <a:solidFill>
                <a:srgbClr val="000000"/>
              </a:solidFill>
              <a:effectLst/>
              <a:uFillTx/>
              <a:latin typeface="Times New Roman"/>
            </a:endParaRPr>
          </a:p>
          <a:p>
            <a:pPr algn="ctr">
              <a:lnSpc>
                <a:spcPct val="85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1,233.4</a:t>
            </a:r>
            <a:endParaRPr b="0" lang="en-US" sz="700" strike="noStrike" u="none">
              <a:solidFill>
                <a:srgbClr val="000000"/>
              </a:solidFill>
              <a:effectLst/>
              <a:uFillTx/>
              <a:latin typeface="Times New Roman"/>
            </a:endParaRPr>
          </a:p>
        </p:txBody>
      </p:sp>
      <p:sp>
        <p:nvSpPr>
          <p:cNvPr id="357" name=""/>
          <p:cNvSpPr/>
          <p:nvPr/>
        </p:nvSpPr>
        <p:spPr>
          <a:xfrm>
            <a:off x="2063880" y="5079960"/>
            <a:ext cx="1155600" cy="46692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136 Intl Offices</a:t>
            </a:r>
            <a:endParaRPr b="0" lang="en-US" sz="1200" strike="noStrike" u="none">
              <a:solidFill>
                <a:srgbClr val="000000"/>
              </a:solidFill>
              <a:effectLst/>
              <a:uFillTx/>
              <a:latin typeface="Times New Roman"/>
            </a:endParaRPr>
          </a:p>
        </p:txBody>
      </p:sp>
      <p:sp>
        <p:nvSpPr>
          <p:cNvPr id="358" name=""/>
          <p:cNvSpPr/>
          <p:nvPr/>
        </p:nvSpPr>
        <p:spPr>
          <a:xfrm>
            <a:off x="3384720" y="5384880"/>
            <a:ext cx="1155600" cy="27684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Total 64,744*</a:t>
            </a:r>
            <a:endParaRPr b="0" lang="en-US" sz="1200" strike="noStrike" u="none">
              <a:solidFill>
                <a:srgbClr val="000000"/>
              </a:solidFill>
              <a:effectLst/>
              <a:uFillTx/>
              <a:latin typeface="Times New Roman"/>
            </a:endParaRPr>
          </a:p>
        </p:txBody>
      </p:sp>
      <p:sp>
        <p:nvSpPr>
          <p:cNvPr id="359" name=""/>
          <p:cNvSpPr/>
          <p:nvPr/>
        </p:nvSpPr>
        <p:spPr>
          <a:xfrm>
            <a:off x="2063880" y="5680080"/>
            <a:ext cx="1155600" cy="46656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pPr algn="ct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Frutiger 55 Roman"/>
              </a:rPr>
              <a:t>Region     Rev MM USD        </a:t>
            </a:r>
            <a:endParaRPr b="0" lang="en-US" sz="1100" strike="noStrike" u="none">
              <a:solidFill>
                <a:srgbClr val="000000"/>
              </a:solidFill>
              <a:effectLst/>
              <a:uFillTx/>
              <a:latin typeface="Times New Roman"/>
            </a:endParaRPr>
          </a:p>
        </p:txBody>
      </p:sp>
      <p:sp>
        <p:nvSpPr>
          <p:cNvPr id="360" name=""/>
          <p:cNvSpPr/>
          <p:nvPr/>
        </p:nvSpPr>
        <p:spPr>
          <a:xfrm>
            <a:off x="2391480" y="6275520"/>
            <a:ext cx="3841560" cy="200520"/>
          </a:xfrm>
          <a:prstGeom prst="rect">
            <a:avLst/>
          </a:prstGeom>
          <a:noFill/>
          <a:ln w="0">
            <a:noFill/>
          </a:ln>
        </p:spPr>
        <p:style>
          <a:lnRef idx="0"/>
          <a:fillRef idx="0"/>
          <a:effectRef idx="0"/>
          <a:fontRef idx="minor"/>
        </p:style>
        <p:txBody>
          <a:bodyPr wrap="none" lIns="90000" rIns="90000" tIns="46800" bIns="4680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Frutiger 55 Roman"/>
              </a:rPr>
              <a:t>*Numbers do not add due to double counting from use of consolidated/unconsolidated reports</a:t>
            </a:r>
            <a:endParaRPr b="0" lang="en-US" sz="7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1" name=""/>
          <p:cNvSpPr/>
          <p:nvPr/>
        </p:nvSpPr>
        <p:spPr>
          <a:xfrm>
            <a:off x="3098880" y="2514600"/>
            <a:ext cx="4251240" cy="581760"/>
          </a:xfrm>
          <a:prstGeom prst="rect">
            <a:avLst/>
          </a:prstGeom>
          <a:noFill/>
          <a:ln w="0">
            <a:noFill/>
          </a:ln>
        </p:spPr>
        <p:style>
          <a:lnRef idx="0"/>
          <a:fillRef idx="0"/>
          <a:effectRef idx="0"/>
          <a:fontRef idx="minor"/>
        </p:style>
        <p:txBody>
          <a:bodyPr wrap="none" lIns="90000" rIns="90000" tIns="46800" bIns="4680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33cc"/>
                </a:solidFill>
                <a:effectLst/>
                <a:uFillTx/>
                <a:latin typeface="Frutiger 55 Roman"/>
              </a:rPr>
              <a:t>1. Executive Summary</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1" name=""/>
          <p:cNvSpPr/>
          <p:nvPr/>
        </p:nvSpPr>
        <p:spPr>
          <a:xfrm>
            <a:off x="5562720" y="3352680"/>
            <a:ext cx="990360" cy="152640"/>
          </a:xfrm>
          <a:prstGeom prst="rect">
            <a:avLst/>
          </a:prstGeom>
          <a:solidFill>
            <a:srgbClr val="ffff66"/>
          </a:solidFill>
          <a:ln w="9360">
            <a:solidFill>
              <a:srgbClr val="ffff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2" name=""/>
          <p:cNvSpPr/>
          <p:nvPr/>
        </p:nvSpPr>
        <p:spPr>
          <a:xfrm>
            <a:off x="3505320" y="1600200"/>
            <a:ext cx="533160" cy="152280"/>
          </a:xfrm>
          <a:prstGeom prst="rect">
            <a:avLst/>
          </a:prstGeom>
          <a:solidFill>
            <a:srgbClr val="ffff66"/>
          </a:solidFill>
          <a:ln w="9360">
            <a:solidFill>
              <a:srgbClr val="ffff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3" name="PlaceHolder 1"/>
          <p:cNvSpPr>
            <a:spLocks noGrp="1"/>
          </p:cNvSpPr>
          <p:nvPr>
            <p:ph type="title"/>
          </p:nvPr>
        </p:nvSpPr>
        <p:spPr>
          <a:xfrm>
            <a:off x="1981080" y="0"/>
            <a:ext cx="7182000" cy="8380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Sato’s Keiretsu Network</a:t>
            </a:r>
            <a:endParaRPr b="0" lang="en-US" sz="2400" strike="noStrike" u="none">
              <a:solidFill>
                <a:srgbClr val="3333cc"/>
              </a:solidFill>
              <a:effectLst/>
              <a:uFillTx/>
              <a:latin typeface="Frutiger 55 Roman"/>
            </a:endParaRPr>
          </a:p>
        </p:txBody>
      </p:sp>
      <p:sp>
        <p:nvSpPr>
          <p:cNvPr id="364" name="PlaceHolder 2"/>
          <p:cNvSpPr>
            <a:spLocks noGrp="1"/>
          </p:cNvSpPr>
          <p:nvPr>
            <p:ph/>
          </p:nvPr>
        </p:nvSpPr>
        <p:spPr>
          <a:xfrm>
            <a:off x="1523880" y="1371240"/>
            <a:ext cx="1905120" cy="1143000"/>
          </a:xfrm>
          <a:prstGeom prst="rect">
            <a:avLst/>
          </a:prstGeom>
          <a:noFill/>
          <a:ln w="0">
            <a:noFill/>
          </a:ln>
        </p:spPr>
        <p:txBody>
          <a:bodyPr lIns="90000" rIns="90000" tIns="46800" bIns="46800" anchor="t">
            <a:normAutofit/>
          </a:bodyPr>
          <a:p>
            <a:pPr marL="119160" indent="-119160">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55 Roman"/>
              </a:rPr>
              <a:t>Total Market Capital: 7,011</a:t>
            </a:r>
            <a:endParaRPr b="0" lang="en-US" sz="1000" strike="noStrike" u="none">
              <a:solidFill>
                <a:srgbClr val="000000"/>
              </a:solidFill>
              <a:effectLst/>
              <a:uFillTx/>
              <a:latin typeface="Frutiger 55 Roman"/>
            </a:endParaRPr>
          </a:p>
          <a:p>
            <a:pPr marL="119160" indent="-119160">
              <a:spcBef>
                <a:spcPts val="201"/>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Sanwa Bank </a:t>
            </a:r>
            <a:r>
              <a:rPr b="0" lang="en-US" sz="800" strike="noStrike" u="none">
                <a:solidFill>
                  <a:srgbClr val="000000"/>
                </a:solidFill>
                <a:effectLst/>
                <a:uFillTx/>
                <a:latin typeface="Frutiger 55 Roman"/>
              </a:rPr>
              <a:t>(*1)</a:t>
            </a:r>
            <a:endParaRPr b="0" lang="en-US" sz="800" strike="noStrike" u="none">
              <a:solidFill>
                <a:srgbClr val="000000"/>
              </a:solidFill>
              <a:effectLst/>
              <a:uFillTx/>
              <a:latin typeface="Frutiger 55 Roman"/>
            </a:endParaRPr>
          </a:p>
          <a:p>
            <a:pPr marL="119160" indent="-119160">
              <a:spcBef>
                <a:spcPts val="201"/>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Toyo Trust Bank </a:t>
            </a:r>
            <a:r>
              <a:rPr b="0" lang="en-US" sz="800" strike="noStrike" u="none">
                <a:solidFill>
                  <a:srgbClr val="000000"/>
                </a:solidFill>
                <a:effectLst/>
                <a:uFillTx/>
                <a:latin typeface="Frutiger 55 Roman"/>
              </a:rPr>
              <a:t>(*1)</a:t>
            </a:r>
            <a:endParaRPr b="0" lang="en-US" sz="800" strike="noStrike" u="none">
              <a:solidFill>
                <a:srgbClr val="000000"/>
              </a:solidFill>
              <a:effectLst/>
              <a:uFillTx/>
              <a:latin typeface="Frutiger 55 Roman"/>
            </a:endParaRPr>
          </a:p>
          <a:p>
            <a:pPr marL="119160" indent="-119160">
              <a:spcBef>
                <a:spcPts val="201"/>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Daiichi Kangyo Bank </a:t>
            </a:r>
            <a:r>
              <a:rPr b="0" lang="en-US" sz="800" strike="noStrike" u="none">
                <a:solidFill>
                  <a:srgbClr val="000000"/>
                </a:solidFill>
                <a:effectLst/>
                <a:uFillTx/>
                <a:latin typeface="Frutiger 55 Roman"/>
              </a:rPr>
              <a:t>(*2)</a:t>
            </a:r>
            <a:endParaRPr b="0" lang="en-US" sz="800" strike="noStrike" u="none">
              <a:solidFill>
                <a:srgbClr val="000000"/>
              </a:solidFill>
              <a:effectLst/>
              <a:uFillTx/>
              <a:latin typeface="Frutiger 55 Roman"/>
            </a:endParaRPr>
          </a:p>
          <a:p>
            <a:pPr marL="119160" indent="-11916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Frutiger 55 Roman"/>
              </a:rPr>
              <a:t>(*1) UFJ Holdings</a:t>
            </a:r>
            <a:endParaRPr b="0" lang="en-US" sz="800" strike="noStrike" u="none">
              <a:solidFill>
                <a:srgbClr val="000000"/>
              </a:solidFill>
              <a:effectLst/>
              <a:uFillTx/>
              <a:latin typeface="Frutiger 55 Roman"/>
            </a:endParaRPr>
          </a:p>
          <a:p>
            <a:pPr marL="119160" indent="-11916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Frutiger 55 Roman"/>
              </a:rPr>
              <a:t>(*2) Mizuho Holdings</a:t>
            </a:r>
            <a:endParaRPr b="0" lang="en-US" sz="800" strike="noStrike" u="none">
              <a:solidFill>
                <a:srgbClr val="000000"/>
              </a:solidFill>
              <a:effectLst/>
              <a:uFillTx/>
              <a:latin typeface="Frutiger 55 Roman"/>
            </a:endParaRPr>
          </a:p>
        </p:txBody>
      </p:sp>
      <p:sp>
        <p:nvSpPr>
          <p:cNvPr id="365" name=""/>
          <p:cNvSpPr/>
          <p:nvPr/>
        </p:nvSpPr>
        <p:spPr>
          <a:xfrm>
            <a:off x="1676520" y="990720"/>
            <a:ext cx="761760" cy="228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Banking</a:t>
            </a:r>
            <a:endParaRPr b="0" lang="en-US" sz="1000" strike="noStrike" u="none">
              <a:solidFill>
                <a:srgbClr val="000000"/>
              </a:solidFill>
              <a:effectLst/>
              <a:uFillTx/>
              <a:latin typeface="Times New Roman"/>
            </a:endParaRPr>
          </a:p>
        </p:txBody>
      </p:sp>
      <p:sp>
        <p:nvSpPr>
          <p:cNvPr id="366" name=""/>
          <p:cNvSpPr/>
          <p:nvPr/>
        </p:nvSpPr>
        <p:spPr>
          <a:xfrm>
            <a:off x="5486400" y="1371600"/>
            <a:ext cx="1905120" cy="990720"/>
          </a:xfrm>
          <a:prstGeom prst="rect">
            <a:avLst/>
          </a:prstGeom>
          <a:noFill/>
          <a:ln w="0">
            <a:noFill/>
          </a:ln>
        </p:spPr>
        <p:style>
          <a:lnRef idx="0"/>
          <a:fillRef idx="0"/>
          <a:effectRef idx="0"/>
          <a:fontRef idx="minor"/>
        </p:style>
        <p:txBody>
          <a:bodyPr lIns="90000" rIns="90000" tIns="46800" bIns="46800" anchor="t">
            <a:noAutofit/>
          </a:bodyPr>
          <a:p>
            <a:pPr marL="119160" indent="-119160">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55 Roman"/>
              </a:rPr>
              <a:t>Total Market Capital: 451</a:t>
            </a:r>
            <a:endParaRPr b="0" lang="en-US" sz="10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55 Roman"/>
              </a:rPr>
              <a:t>Kobe Steel</a:t>
            </a:r>
            <a:endParaRPr b="0" lang="en-US" sz="10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55 Roman"/>
              </a:rPr>
              <a:t>Nakayama Steel</a:t>
            </a:r>
            <a:endParaRPr b="0" lang="en-US" sz="10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Nisshin Steel</a:t>
            </a:r>
            <a:endParaRPr b="0" lang="en-US" sz="10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Hitachi Metal</a:t>
            </a:r>
            <a:endParaRPr b="0" lang="en-US" sz="10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367" name=""/>
          <p:cNvSpPr/>
          <p:nvPr/>
        </p:nvSpPr>
        <p:spPr>
          <a:xfrm>
            <a:off x="5638680" y="990720"/>
            <a:ext cx="762120" cy="228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Metals</a:t>
            </a:r>
            <a:endParaRPr b="0" lang="en-US" sz="1000" strike="noStrike" u="none">
              <a:solidFill>
                <a:srgbClr val="000000"/>
              </a:solidFill>
              <a:effectLst/>
              <a:uFillTx/>
              <a:latin typeface="Times New Roman"/>
            </a:endParaRPr>
          </a:p>
        </p:txBody>
      </p:sp>
      <p:sp>
        <p:nvSpPr>
          <p:cNvPr id="368" name=""/>
          <p:cNvSpPr/>
          <p:nvPr/>
        </p:nvSpPr>
        <p:spPr>
          <a:xfrm>
            <a:off x="7543800" y="1371600"/>
            <a:ext cx="1905120" cy="990720"/>
          </a:xfrm>
          <a:prstGeom prst="rect">
            <a:avLst/>
          </a:prstGeom>
          <a:noFill/>
          <a:ln w="0">
            <a:noFill/>
          </a:ln>
        </p:spPr>
        <p:style>
          <a:lnRef idx="0"/>
          <a:fillRef idx="0"/>
          <a:effectRef idx="0"/>
          <a:fontRef idx="minor"/>
        </p:style>
        <p:txBody>
          <a:bodyPr lIns="90000" rIns="90000" tIns="46800" bIns="46800" anchor="t">
            <a:noAutofit/>
          </a:bodyPr>
          <a:p>
            <a:pPr marL="119160" indent="-119160">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55 Roman"/>
              </a:rPr>
              <a:t>Total Market Capital: 879</a:t>
            </a:r>
            <a:endParaRPr b="0" lang="en-US" sz="10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55 Roman"/>
              </a:rPr>
              <a:t>Ube Industries</a:t>
            </a:r>
            <a:endParaRPr b="0" lang="en-US" sz="10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Hitachi Chemicals</a:t>
            </a:r>
            <a:endParaRPr b="0" lang="en-US" sz="10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Sekisui Chemicals</a:t>
            </a:r>
            <a:endParaRPr b="0" lang="en-US" sz="10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Tokuyama Corp.</a:t>
            </a:r>
            <a:endParaRPr b="0" lang="en-US" sz="10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Kansai Paint Co.</a:t>
            </a:r>
            <a:endParaRPr b="0" lang="en-US" sz="1000" strike="noStrike" u="none">
              <a:solidFill>
                <a:srgbClr val="000000"/>
              </a:solidFill>
              <a:effectLst/>
              <a:uFillTx/>
              <a:latin typeface="Times New Roman"/>
            </a:endParaRPr>
          </a:p>
        </p:txBody>
      </p:sp>
      <p:sp>
        <p:nvSpPr>
          <p:cNvPr id="369" name=""/>
          <p:cNvSpPr/>
          <p:nvPr/>
        </p:nvSpPr>
        <p:spPr>
          <a:xfrm>
            <a:off x="7696080" y="990720"/>
            <a:ext cx="762120" cy="228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Chemicals</a:t>
            </a:r>
            <a:endParaRPr b="0" lang="en-US" sz="1000" strike="noStrike" u="none">
              <a:solidFill>
                <a:srgbClr val="000000"/>
              </a:solidFill>
              <a:effectLst/>
              <a:uFillTx/>
              <a:latin typeface="Times New Roman"/>
            </a:endParaRPr>
          </a:p>
        </p:txBody>
      </p:sp>
      <p:sp>
        <p:nvSpPr>
          <p:cNvPr id="370" name=""/>
          <p:cNvSpPr/>
          <p:nvPr/>
        </p:nvSpPr>
        <p:spPr>
          <a:xfrm>
            <a:off x="1676520" y="4800600"/>
            <a:ext cx="1904760" cy="990720"/>
          </a:xfrm>
          <a:prstGeom prst="rect">
            <a:avLst/>
          </a:prstGeom>
          <a:noFill/>
          <a:ln w="0">
            <a:noFill/>
          </a:ln>
        </p:spPr>
        <p:style>
          <a:lnRef idx="0"/>
          <a:fillRef idx="0"/>
          <a:effectRef idx="0"/>
          <a:fontRef idx="minor"/>
        </p:style>
        <p:txBody>
          <a:bodyPr lIns="90000" rIns="90000" tIns="46800" bIns="46800" anchor="t">
            <a:noAutofit/>
          </a:bodyPr>
          <a:p>
            <a:pPr marL="119160" indent="-119160">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55 Roman"/>
              </a:rPr>
              <a:t>Total Market Capital: 566</a:t>
            </a:r>
            <a:endParaRPr b="0" lang="en-US" sz="10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55 Roman"/>
              </a:rPr>
              <a:t>Teijin</a:t>
            </a:r>
            <a:endParaRPr b="0" lang="en-US" sz="10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Unitica</a:t>
            </a:r>
            <a:endParaRPr b="0" lang="en-US" sz="10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371" name=""/>
          <p:cNvSpPr/>
          <p:nvPr/>
        </p:nvSpPr>
        <p:spPr>
          <a:xfrm>
            <a:off x="1828800" y="4419720"/>
            <a:ext cx="762120" cy="228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Textile</a:t>
            </a:r>
            <a:endParaRPr b="0" lang="en-US" sz="1000" strike="noStrike" u="none">
              <a:solidFill>
                <a:srgbClr val="000000"/>
              </a:solidFill>
              <a:effectLst/>
              <a:uFillTx/>
              <a:latin typeface="Times New Roman"/>
            </a:endParaRPr>
          </a:p>
        </p:txBody>
      </p:sp>
      <p:sp>
        <p:nvSpPr>
          <p:cNvPr id="372" name=""/>
          <p:cNvSpPr/>
          <p:nvPr/>
        </p:nvSpPr>
        <p:spPr>
          <a:xfrm>
            <a:off x="7543800" y="4800600"/>
            <a:ext cx="1905120" cy="990720"/>
          </a:xfrm>
          <a:prstGeom prst="rect">
            <a:avLst/>
          </a:prstGeom>
          <a:noFill/>
          <a:ln w="0">
            <a:noFill/>
          </a:ln>
        </p:spPr>
        <p:style>
          <a:lnRef idx="0"/>
          <a:fillRef idx="0"/>
          <a:effectRef idx="0"/>
          <a:fontRef idx="minor"/>
        </p:style>
        <p:txBody>
          <a:bodyPr lIns="90000" rIns="90000" tIns="46800" bIns="46800" anchor="t">
            <a:noAutofit/>
          </a:bodyPr>
          <a:p>
            <a:pPr marL="119160" indent="-119160">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55 Roman"/>
              </a:rPr>
              <a:t>Total Market Capital: 279</a:t>
            </a:r>
            <a:endParaRPr b="0" lang="en-US" sz="10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Daihatsu Motor</a:t>
            </a:r>
            <a:endParaRPr b="0" lang="en-US" sz="10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373" name=""/>
          <p:cNvSpPr/>
          <p:nvPr/>
        </p:nvSpPr>
        <p:spPr>
          <a:xfrm>
            <a:off x="7848720" y="4419720"/>
            <a:ext cx="761760" cy="228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Automobile</a:t>
            </a:r>
            <a:endParaRPr b="0" lang="en-US" sz="1000" strike="noStrike" u="none">
              <a:solidFill>
                <a:srgbClr val="000000"/>
              </a:solidFill>
              <a:effectLst/>
              <a:uFillTx/>
              <a:latin typeface="Times New Roman"/>
            </a:endParaRPr>
          </a:p>
        </p:txBody>
      </p:sp>
      <p:sp>
        <p:nvSpPr>
          <p:cNvPr id="374" name=""/>
          <p:cNvSpPr/>
          <p:nvPr/>
        </p:nvSpPr>
        <p:spPr>
          <a:xfrm>
            <a:off x="3429000" y="1371600"/>
            <a:ext cx="1905120" cy="990720"/>
          </a:xfrm>
          <a:prstGeom prst="rect">
            <a:avLst/>
          </a:prstGeom>
          <a:noFill/>
          <a:ln w="0">
            <a:noFill/>
          </a:ln>
        </p:spPr>
        <p:style>
          <a:lnRef idx="0"/>
          <a:fillRef idx="0"/>
          <a:effectRef idx="0"/>
          <a:fontRef idx="minor"/>
        </p:style>
        <p:txBody>
          <a:bodyPr lIns="90000" rIns="90000" tIns="46800" bIns="46800" anchor="t">
            <a:noAutofit/>
          </a:bodyPr>
          <a:p>
            <a:pPr marL="119160" indent="-119160">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55 Roman"/>
              </a:rPr>
              <a:t>Total Market Capital: 943 </a:t>
            </a:r>
            <a:r>
              <a:rPr b="1" lang="en-US" sz="800" strike="noStrike" u="none">
                <a:solidFill>
                  <a:srgbClr val="000000"/>
                </a:solidFill>
                <a:effectLst/>
                <a:uFillTx/>
                <a:latin typeface="Frutiger 55 Roman"/>
              </a:rPr>
              <a:t>(*3) </a:t>
            </a:r>
            <a:endParaRPr b="0" lang="en-US" sz="8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Orix </a:t>
            </a:r>
            <a:endParaRPr b="0" lang="en-US" sz="10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Daido Life Insurance</a:t>
            </a:r>
            <a:endParaRPr b="0" lang="en-US" sz="1000" strike="noStrike" u="none">
              <a:solidFill>
                <a:srgbClr val="000000"/>
              </a:solidFill>
              <a:effectLst/>
              <a:uFillTx/>
              <a:latin typeface="Times New Roman"/>
            </a:endParaRPr>
          </a:p>
          <a:p>
            <a:pPr marL="119160" indent="-119160">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Frutiger 55 Roman"/>
              </a:rPr>
              <a:t>(*3) Excluding Daido Life Insurance</a:t>
            </a:r>
            <a:endParaRPr b="0" lang="en-US" sz="8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375" name=""/>
          <p:cNvSpPr/>
          <p:nvPr/>
        </p:nvSpPr>
        <p:spPr>
          <a:xfrm>
            <a:off x="3581280" y="990720"/>
            <a:ext cx="1143000" cy="228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Other Finance</a:t>
            </a:r>
            <a:endParaRPr b="0" lang="en-US" sz="1000" strike="noStrike" u="none">
              <a:solidFill>
                <a:srgbClr val="000000"/>
              </a:solidFill>
              <a:effectLst/>
              <a:uFillTx/>
              <a:latin typeface="Times New Roman"/>
            </a:endParaRPr>
          </a:p>
        </p:txBody>
      </p:sp>
      <p:sp>
        <p:nvSpPr>
          <p:cNvPr id="376" name=""/>
          <p:cNvSpPr/>
          <p:nvPr/>
        </p:nvSpPr>
        <p:spPr>
          <a:xfrm>
            <a:off x="3505320" y="3124080"/>
            <a:ext cx="1904760" cy="990720"/>
          </a:xfrm>
          <a:prstGeom prst="rect">
            <a:avLst/>
          </a:prstGeom>
          <a:noFill/>
          <a:ln w="0">
            <a:noFill/>
          </a:ln>
        </p:spPr>
        <p:style>
          <a:lnRef idx="0"/>
          <a:fillRef idx="0"/>
          <a:effectRef idx="0"/>
          <a:fontRef idx="minor"/>
        </p:style>
        <p:txBody>
          <a:bodyPr lIns="90000" rIns="90000" tIns="46800" bIns="46800" anchor="t">
            <a:noAutofit/>
          </a:bodyPr>
          <a:p>
            <a:pPr marL="119160" indent="-119160">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55 Roman"/>
              </a:rPr>
              <a:t>Total Market Capital: 122</a:t>
            </a:r>
            <a:endParaRPr b="0" lang="en-US" sz="10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Shin Meiwa</a:t>
            </a:r>
            <a:endParaRPr b="0" lang="en-US" sz="10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Hitachi Zosen</a:t>
            </a:r>
            <a:endParaRPr b="0" lang="en-US" sz="10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377" name=""/>
          <p:cNvSpPr/>
          <p:nvPr/>
        </p:nvSpPr>
        <p:spPr>
          <a:xfrm>
            <a:off x="3581280" y="2743200"/>
            <a:ext cx="1143000" cy="228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Heavy Industries</a:t>
            </a:r>
            <a:endParaRPr b="0" lang="en-US" sz="1000" strike="noStrike" u="none">
              <a:solidFill>
                <a:srgbClr val="000000"/>
              </a:solidFill>
              <a:effectLst/>
              <a:uFillTx/>
              <a:latin typeface="Times New Roman"/>
            </a:endParaRPr>
          </a:p>
        </p:txBody>
      </p:sp>
      <p:sp>
        <p:nvSpPr>
          <p:cNvPr id="378" name=""/>
          <p:cNvSpPr/>
          <p:nvPr/>
        </p:nvSpPr>
        <p:spPr>
          <a:xfrm>
            <a:off x="7543800" y="3124080"/>
            <a:ext cx="1905120" cy="990720"/>
          </a:xfrm>
          <a:prstGeom prst="rect">
            <a:avLst/>
          </a:prstGeom>
          <a:noFill/>
          <a:ln w="0">
            <a:noFill/>
          </a:ln>
        </p:spPr>
        <p:style>
          <a:lnRef idx="0"/>
          <a:fillRef idx="0"/>
          <a:effectRef idx="0"/>
          <a:fontRef idx="minor"/>
        </p:style>
        <p:txBody>
          <a:bodyPr lIns="90000" rIns="90000" tIns="46800" bIns="46800" anchor="t">
            <a:noAutofit/>
          </a:bodyPr>
          <a:p>
            <a:pPr marL="119160" indent="-119160">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55 Roman"/>
              </a:rPr>
              <a:t>Total Market Capital: 927</a:t>
            </a:r>
            <a:r>
              <a:rPr b="1" lang="en-US" sz="800" strike="noStrike" u="none">
                <a:solidFill>
                  <a:srgbClr val="000000"/>
                </a:solidFill>
                <a:effectLst/>
                <a:uFillTx/>
                <a:latin typeface="Frutiger 55 Roman"/>
              </a:rPr>
              <a:t>(*4) </a:t>
            </a:r>
            <a:endParaRPr b="0" lang="en-US" sz="8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Nabics Line</a:t>
            </a:r>
            <a:endParaRPr b="0" lang="en-US" sz="10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Nippon Express</a:t>
            </a:r>
            <a:endParaRPr b="0" lang="en-US" sz="10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Hankyu Railway</a:t>
            </a:r>
            <a:endParaRPr b="0" lang="en-US" sz="1000" strike="noStrike" u="none">
              <a:solidFill>
                <a:srgbClr val="000000"/>
              </a:solidFill>
              <a:effectLst/>
              <a:uFillTx/>
              <a:latin typeface="Times New Roman"/>
            </a:endParaRPr>
          </a:p>
          <a:p>
            <a:pPr marL="119160" indent="-119160">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Frutiger 55 Roman"/>
              </a:rPr>
              <a:t>(*4) Excluding Nabics Line</a:t>
            </a:r>
            <a:endParaRPr b="0" lang="en-US" sz="800" strike="noStrike" u="none">
              <a:solidFill>
                <a:srgbClr val="000000"/>
              </a:solidFill>
              <a:effectLst/>
              <a:uFillTx/>
              <a:latin typeface="Times New Roman"/>
            </a:endParaRPr>
          </a:p>
          <a:p>
            <a:pPr marL="119160" indent="-119160">
              <a:lnSpc>
                <a:spcPct val="100000"/>
              </a:lnSpc>
              <a:spcBef>
                <a:spcPts val="201"/>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p:txBody>
      </p:sp>
      <p:sp>
        <p:nvSpPr>
          <p:cNvPr id="379" name=""/>
          <p:cNvSpPr/>
          <p:nvPr/>
        </p:nvSpPr>
        <p:spPr>
          <a:xfrm>
            <a:off x="7620120" y="2743200"/>
            <a:ext cx="1447560" cy="228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Logistics/Transportation</a:t>
            </a:r>
            <a:endParaRPr b="0" lang="en-US" sz="1000" strike="noStrike" u="none">
              <a:solidFill>
                <a:srgbClr val="000000"/>
              </a:solidFill>
              <a:effectLst/>
              <a:uFillTx/>
              <a:latin typeface="Times New Roman"/>
            </a:endParaRPr>
          </a:p>
        </p:txBody>
      </p:sp>
      <p:sp>
        <p:nvSpPr>
          <p:cNvPr id="380" name=""/>
          <p:cNvSpPr/>
          <p:nvPr/>
        </p:nvSpPr>
        <p:spPr>
          <a:xfrm>
            <a:off x="5486400" y="3124080"/>
            <a:ext cx="2057400" cy="990720"/>
          </a:xfrm>
          <a:prstGeom prst="rect">
            <a:avLst/>
          </a:prstGeom>
          <a:noFill/>
          <a:ln w="0">
            <a:noFill/>
          </a:ln>
        </p:spPr>
        <p:style>
          <a:lnRef idx="0"/>
          <a:fillRef idx="0"/>
          <a:effectRef idx="0"/>
          <a:fontRef idx="minor"/>
        </p:style>
        <p:txBody>
          <a:bodyPr lIns="90000" rIns="90000" tIns="46800" bIns="46800" anchor="t">
            <a:noAutofit/>
          </a:bodyPr>
          <a:p>
            <a:pPr marL="119160" indent="-119160">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55 Roman"/>
              </a:rPr>
              <a:t>Total Market Capital: 7,274</a:t>
            </a:r>
            <a:endParaRPr b="0" lang="en-US" sz="10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Hitachi Corp.</a:t>
            </a:r>
            <a:endParaRPr b="0" lang="en-US" sz="10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Hitachi Cable</a:t>
            </a:r>
            <a:endParaRPr b="0" lang="en-US" sz="10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Sharp</a:t>
            </a:r>
            <a:endParaRPr b="0" lang="en-US" sz="10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Kyocera</a:t>
            </a:r>
            <a:endParaRPr b="0" lang="en-US" sz="10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Nitto Denko</a:t>
            </a:r>
            <a:endParaRPr b="0" lang="en-US" sz="10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381" name=""/>
          <p:cNvSpPr/>
          <p:nvPr/>
        </p:nvSpPr>
        <p:spPr>
          <a:xfrm>
            <a:off x="5562720" y="2743200"/>
            <a:ext cx="1563480" cy="228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Electrics &amp; Electronics</a:t>
            </a:r>
            <a:endParaRPr b="0" lang="en-US" sz="1000" strike="noStrike" u="none">
              <a:solidFill>
                <a:srgbClr val="000000"/>
              </a:solidFill>
              <a:effectLst/>
              <a:uFillTx/>
              <a:latin typeface="Times New Roman"/>
            </a:endParaRPr>
          </a:p>
        </p:txBody>
      </p:sp>
      <p:sp>
        <p:nvSpPr>
          <p:cNvPr id="382" name=""/>
          <p:cNvSpPr/>
          <p:nvPr/>
        </p:nvSpPr>
        <p:spPr>
          <a:xfrm>
            <a:off x="5486400" y="4800600"/>
            <a:ext cx="1905120" cy="990720"/>
          </a:xfrm>
          <a:prstGeom prst="rect">
            <a:avLst/>
          </a:prstGeom>
          <a:noFill/>
          <a:ln w="0">
            <a:noFill/>
          </a:ln>
        </p:spPr>
        <p:style>
          <a:lnRef idx="0"/>
          <a:fillRef idx="0"/>
          <a:effectRef idx="0"/>
          <a:fontRef idx="minor"/>
        </p:style>
        <p:txBody>
          <a:bodyPr lIns="90000" rIns="90000" tIns="46800" bIns="46800" anchor="t">
            <a:noAutofit/>
          </a:bodyPr>
          <a:p>
            <a:pPr marL="119160" indent="-119160">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55 Roman"/>
              </a:rPr>
              <a:t>Total Market Capital: 1,153</a:t>
            </a:r>
            <a:endParaRPr b="0" lang="en-US" sz="10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Tanabe Seiyaku</a:t>
            </a:r>
            <a:endParaRPr b="0" lang="en-US" sz="10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Fujisawa Pharmaceutical</a:t>
            </a:r>
            <a:endParaRPr b="0" lang="en-US" sz="10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383" name=""/>
          <p:cNvSpPr/>
          <p:nvPr/>
        </p:nvSpPr>
        <p:spPr>
          <a:xfrm>
            <a:off x="5562720" y="4419720"/>
            <a:ext cx="1371600" cy="228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Pharmaceuticals</a:t>
            </a:r>
            <a:endParaRPr b="0" lang="en-US" sz="1000" strike="noStrike" u="none">
              <a:solidFill>
                <a:srgbClr val="000000"/>
              </a:solidFill>
              <a:effectLst/>
              <a:uFillTx/>
              <a:latin typeface="Times New Roman"/>
            </a:endParaRPr>
          </a:p>
        </p:txBody>
      </p:sp>
      <p:sp>
        <p:nvSpPr>
          <p:cNvPr id="384" name=""/>
          <p:cNvSpPr/>
          <p:nvPr/>
        </p:nvSpPr>
        <p:spPr>
          <a:xfrm>
            <a:off x="3429000" y="4800600"/>
            <a:ext cx="2133720" cy="990720"/>
          </a:xfrm>
          <a:prstGeom prst="rect">
            <a:avLst/>
          </a:prstGeom>
          <a:noFill/>
          <a:ln w="0">
            <a:noFill/>
          </a:ln>
        </p:spPr>
        <p:style>
          <a:lnRef idx="0"/>
          <a:fillRef idx="0"/>
          <a:effectRef idx="0"/>
          <a:fontRef idx="minor"/>
        </p:style>
        <p:txBody>
          <a:bodyPr lIns="90000" rIns="90000" tIns="46800" bIns="46800" anchor="t">
            <a:noAutofit/>
          </a:bodyPr>
          <a:p>
            <a:pPr marL="119160" indent="-119160">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55 Roman"/>
              </a:rPr>
              <a:t>Total Market Capital: 2,546</a:t>
            </a:r>
            <a:r>
              <a:rPr b="1" lang="en-US" sz="800" strike="noStrike" u="none">
                <a:solidFill>
                  <a:srgbClr val="000000"/>
                </a:solidFill>
                <a:effectLst/>
                <a:uFillTx/>
                <a:latin typeface="Frutiger 55 Roman"/>
              </a:rPr>
              <a:t>(*5)</a:t>
            </a:r>
            <a:endParaRPr b="0" lang="en-US" sz="8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Takashimaya (Retail) </a:t>
            </a:r>
            <a:endParaRPr b="0" lang="en-US" sz="10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Sekisui House (Housing)</a:t>
            </a:r>
            <a:endParaRPr b="0" lang="en-US" sz="10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Cosmo Oil (Oil)</a:t>
            </a:r>
            <a:endParaRPr b="0" lang="en-US" sz="10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Toyo Tire &amp; Rubber (Rubber)</a:t>
            </a:r>
            <a:endParaRPr b="0" lang="en-US" sz="10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Hoya (Optics)</a:t>
            </a:r>
            <a:endParaRPr b="0" lang="en-US" sz="10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Suntory (Beverages)</a:t>
            </a:r>
            <a:endParaRPr b="0" lang="en-US" sz="1000" strike="noStrike" u="none">
              <a:solidFill>
                <a:srgbClr val="000000"/>
              </a:solidFill>
              <a:effectLst/>
              <a:uFillTx/>
              <a:latin typeface="Times New Roman"/>
            </a:endParaRPr>
          </a:p>
          <a:p>
            <a:pPr marL="119160" indent="-119160">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Frutiger 55 Roman"/>
              </a:rPr>
              <a:t>(*5) Excluding Suntory</a:t>
            </a:r>
            <a:endParaRPr b="0" lang="en-US" sz="8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385" name=""/>
          <p:cNvSpPr/>
          <p:nvPr/>
        </p:nvSpPr>
        <p:spPr>
          <a:xfrm>
            <a:off x="3733920" y="4419720"/>
            <a:ext cx="853920" cy="228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Other</a:t>
            </a:r>
            <a:endParaRPr b="0" lang="en-US" sz="1000" strike="noStrike" u="none">
              <a:solidFill>
                <a:srgbClr val="000000"/>
              </a:solidFill>
              <a:effectLst/>
              <a:uFillTx/>
              <a:latin typeface="Times New Roman"/>
            </a:endParaRPr>
          </a:p>
        </p:txBody>
      </p:sp>
      <p:sp>
        <p:nvSpPr>
          <p:cNvPr id="386" name=""/>
          <p:cNvSpPr/>
          <p:nvPr/>
        </p:nvSpPr>
        <p:spPr>
          <a:xfrm>
            <a:off x="6477120" y="601560"/>
            <a:ext cx="342900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                                                 (Unit: JPY Billion)</a:t>
            </a:r>
            <a:endParaRPr b="0" lang="en-US" sz="1000" strike="noStrike" u="none">
              <a:solidFill>
                <a:srgbClr val="000000"/>
              </a:solidFill>
              <a:effectLst/>
              <a:uFillTx/>
              <a:latin typeface="Times New Roman"/>
            </a:endParaRPr>
          </a:p>
        </p:txBody>
      </p:sp>
      <p:sp>
        <p:nvSpPr>
          <p:cNvPr id="387" name=""/>
          <p:cNvSpPr/>
          <p:nvPr/>
        </p:nvSpPr>
        <p:spPr>
          <a:xfrm>
            <a:off x="5791320" y="5638680"/>
            <a:ext cx="4419360" cy="399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55 Roman"/>
              </a:rPr>
              <a:t>Keiretsu Total Market Cap: JPY 22,218Billion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55 Roman"/>
              </a:rPr>
              <a:t>                                            USD 180.6Billion (@JPY123/USD)</a:t>
            </a:r>
            <a:endParaRPr b="0" lang="en-US" sz="1000" strike="noStrike" u="none">
              <a:solidFill>
                <a:srgbClr val="000000"/>
              </a:solidFill>
              <a:effectLst/>
              <a:uFillTx/>
              <a:latin typeface="Times New Roman"/>
            </a:endParaRPr>
          </a:p>
        </p:txBody>
      </p:sp>
      <p:sp>
        <p:nvSpPr>
          <p:cNvPr id="388" name=""/>
          <p:cNvSpPr/>
          <p:nvPr/>
        </p:nvSpPr>
        <p:spPr>
          <a:xfrm>
            <a:off x="5791320" y="6095880"/>
            <a:ext cx="3276360" cy="551880"/>
          </a:xfrm>
          <a:prstGeom prst="rect">
            <a:avLst/>
          </a:prstGeom>
          <a:noFill/>
          <a:ln w="0">
            <a:noFill/>
          </a:ln>
        </p:spPr>
        <p:style>
          <a:lnRef idx="0"/>
          <a:fillRef idx="0"/>
          <a:effectRef idx="0"/>
          <a:fontRef idx="minor"/>
        </p:style>
        <p:txBody>
          <a:bodyPr lIns="90000" rIns="90000" tIns="46800" bIns="46800" anchor="t">
            <a:spAutoFit/>
          </a:bodyPr>
          <a:p>
            <a:pPr marL="343080" indent="-3430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Note:Companies in bold have common company origin          with Sato (Suzuki or Iwai)</a:t>
            </a:r>
            <a:endParaRPr b="0" lang="en-US" sz="1000" strike="noStrike" u="none">
              <a:solidFill>
                <a:srgbClr val="000000"/>
              </a:solidFill>
              <a:effectLst/>
              <a:uFillTx/>
              <a:latin typeface="Times New Roman"/>
            </a:endParaRPr>
          </a:p>
          <a:p>
            <a:pPr marL="343080" indent="-34308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  </a:t>
            </a:r>
            <a:endParaRPr b="0" lang="en-US" sz="1000" strike="noStrike" u="none">
              <a:solidFill>
                <a:srgbClr val="000000"/>
              </a:solidFill>
              <a:effectLst/>
              <a:uFillTx/>
              <a:latin typeface="Times New Roman"/>
            </a:endParaRPr>
          </a:p>
        </p:txBody>
      </p:sp>
      <p:sp>
        <p:nvSpPr>
          <p:cNvPr id="389" name=""/>
          <p:cNvSpPr/>
          <p:nvPr/>
        </p:nvSpPr>
        <p:spPr>
          <a:xfrm>
            <a:off x="1523880" y="3124080"/>
            <a:ext cx="1905120" cy="990720"/>
          </a:xfrm>
          <a:prstGeom prst="rect">
            <a:avLst/>
          </a:prstGeom>
          <a:noFill/>
          <a:ln w="0">
            <a:noFill/>
          </a:ln>
        </p:spPr>
        <p:style>
          <a:lnRef idx="0"/>
          <a:fillRef idx="0"/>
          <a:effectRef idx="0"/>
          <a:fontRef idx="minor"/>
        </p:style>
        <p:txBody>
          <a:bodyPr lIns="90000" rIns="90000" tIns="46800" bIns="46800" anchor="t">
            <a:noAutofit/>
          </a:bodyPr>
          <a:p>
            <a:pPr marL="119160" indent="-119160">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55 Roman"/>
              </a:rPr>
              <a:t>Total Market Capital: 67</a:t>
            </a:r>
            <a:endParaRPr b="0" lang="en-US" sz="1000" strike="noStrike" u="none">
              <a:solidFill>
                <a:srgbClr val="000000"/>
              </a:solidFill>
              <a:effectLst/>
              <a:uFillTx/>
              <a:latin typeface="Times New Roman"/>
            </a:endParaRPr>
          </a:p>
          <a:p>
            <a:pPr marL="119160" indent="-119160">
              <a:lnSpc>
                <a:spcPct val="100000"/>
              </a:lnSpc>
              <a:spcBef>
                <a:spcPts val="2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Satohimen</a:t>
            </a:r>
            <a:endParaRPr b="0" lang="en-US" sz="1000" strike="noStrike" u="none">
              <a:solidFill>
                <a:srgbClr val="000000"/>
              </a:solidFill>
              <a:effectLst/>
              <a:uFillTx/>
              <a:latin typeface="Times New Roman"/>
            </a:endParaRPr>
          </a:p>
        </p:txBody>
      </p:sp>
      <p:sp>
        <p:nvSpPr>
          <p:cNvPr id="390" name=""/>
          <p:cNvSpPr/>
          <p:nvPr/>
        </p:nvSpPr>
        <p:spPr>
          <a:xfrm>
            <a:off x="1600200" y="2743200"/>
            <a:ext cx="1143000" cy="228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Trading Company</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1" name=""/>
          <p:cNvSpPr/>
          <p:nvPr/>
        </p:nvSpPr>
        <p:spPr>
          <a:xfrm>
            <a:off x="3384720" y="2514600"/>
            <a:ext cx="4622760" cy="57960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33cc"/>
                </a:solidFill>
                <a:effectLst/>
                <a:uFillTx/>
                <a:latin typeface="Frutiger 55 Roman"/>
              </a:rPr>
              <a:t>5. Enron/Sato Alliance Proposed Business Focus</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2" name="PlaceHolder 1"/>
          <p:cNvSpPr>
            <a:spLocks noGrp="1"/>
          </p:cNvSpPr>
          <p:nvPr>
            <p:ph type="title"/>
          </p:nvPr>
        </p:nvSpPr>
        <p:spPr>
          <a:xfrm>
            <a:off x="1981080" y="380520"/>
            <a:ext cx="71820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Proposed Business Lines</a:t>
            </a:r>
            <a:endParaRPr b="0" lang="en-US" sz="2400" strike="noStrike" u="none">
              <a:solidFill>
                <a:srgbClr val="3333cc"/>
              </a:solidFill>
              <a:effectLst/>
              <a:uFillTx/>
              <a:latin typeface="Frutiger 55 Roman"/>
            </a:endParaRPr>
          </a:p>
        </p:txBody>
      </p:sp>
      <p:sp>
        <p:nvSpPr>
          <p:cNvPr id="393" name="PlaceHolder 2"/>
          <p:cNvSpPr>
            <a:spLocks noGrp="1"/>
          </p:cNvSpPr>
          <p:nvPr>
            <p:ph/>
          </p:nvPr>
        </p:nvSpPr>
        <p:spPr>
          <a:xfrm>
            <a:off x="1981080" y="1676520"/>
            <a:ext cx="7182000" cy="4114800"/>
          </a:xfrm>
          <a:prstGeom prst="rect">
            <a:avLst/>
          </a:prstGeom>
          <a:noFill/>
          <a:ln w="0">
            <a:noFill/>
          </a:ln>
        </p:spPr>
        <p:txBody>
          <a:bodyPr lIns="90000" rIns="90000" tIns="46800" bIns="46800" anchor="t">
            <a:normAutofit/>
          </a:bodyPr>
          <a:p>
            <a:pPr marL="343080" indent="-343080">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Structure designed so that business lines can be added incrementally</a:t>
            </a:r>
            <a:endParaRPr b="0" lang="en-US" sz="1600" strike="noStrike" u="none">
              <a:solidFill>
                <a:srgbClr val="000000"/>
              </a:solidFill>
              <a:effectLst/>
              <a:uFillTx/>
              <a:latin typeface="Frutiger 55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343080">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Focus exclusively on Asia (boundaries to be further defined)</a:t>
            </a:r>
            <a:endParaRPr b="0" lang="en-US" sz="1600" strike="noStrike" u="none">
              <a:solidFill>
                <a:srgbClr val="000000"/>
              </a:solidFill>
              <a:effectLst/>
              <a:uFillTx/>
              <a:latin typeface="Frutiger 55 Roman"/>
            </a:endParaRPr>
          </a:p>
          <a:p>
            <a:pPr lvl="1" marL="743040" indent="-285840">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Current consideration to be east of India and inclusive of Oceania</a:t>
            </a:r>
            <a:endParaRPr b="0" lang="en-US" sz="1400" strike="noStrike" u="none">
              <a:solidFill>
                <a:srgbClr val="000000"/>
              </a:solidFill>
              <a:effectLst/>
              <a:uFillTx/>
              <a:latin typeface="Frutiger 55 Roman"/>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Proposed business lines for inclusion in Alliance</a:t>
            </a:r>
            <a:endParaRPr b="0" lang="en-US" sz="1600" strike="noStrike" u="none">
              <a:solidFill>
                <a:srgbClr val="000000"/>
              </a:solidFill>
              <a:effectLst/>
              <a:uFillTx/>
              <a:latin typeface="Frutiger 55 Roman"/>
            </a:endParaRPr>
          </a:p>
          <a:p>
            <a:pPr lvl="1" marL="743040" indent="-285840">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Coal</a:t>
            </a:r>
            <a:endParaRPr b="0" lang="en-US" sz="1400" strike="noStrike" u="none">
              <a:solidFill>
                <a:srgbClr val="000000"/>
              </a:solidFill>
              <a:effectLst/>
              <a:uFillTx/>
              <a:latin typeface="Frutiger 55 Roman"/>
            </a:endParaRPr>
          </a:p>
          <a:p>
            <a:pPr lvl="1" marL="743040" indent="-285840">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Crude/Products</a:t>
            </a:r>
            <a:endParaRPr b="0" lang="en-US" sz="1400" strike="noStrike" u="none">
              <a:solidFill>
                <a:srgbClr val="000000"/>
              </a:solidFill>
              <a:effectLst/>
              <a:uFillTx/>
              <a:latin typeface="Frutiger 55 Roman"/>
            </a:endParaRPr>
          </a:p>
          <a:p>
            <a:pPr lvl="1" marL="743040" indent="-285840">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LNG</a:t>
            </a:r>
            <a:endParaRPr b="0" lang="en-US" sz="1400" strike="noStrike" u="none">
              <a:solidFill>
                <a:srgbClr val="000000"/>
              </a:solidFill>
              <a:effectLst/>
              <a:uFillTx/>
              <a:latin typeface="Frutiger 55 Roman"/>
            </a:endParaRPr>
          </a:p>
          <a:p>
            <a:pPr lvl="1" marL="743040" indent="-285840">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Petrochemicals and plastics</a:t>
            </a:r>
            <a:endParaRPr b="0" lang="en-US" sz="1400" strike="noStrike" u="none">
              <a:solidFill>
                <a:srgbClr val="000000"/>
              </a:solidFill>
              <a:effectLst/>
              <a:uFillTx/>
              <a:latin typeface="Frutiger 55 Roman"/>
            </a:endParaRPr>
          </a:p>
          <a:p>
            <a:pPr lvl="1" marL="743040" indent="-285840">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Metals (maybe, given most established regional business for Enron)</a:t>
            </a:r>
            <a:endParaRPr b="0" lang="en-US" sz="1400" strike="noStrike" u="none">
              <a:solidFill>
                <a:srgbClr val="000000"/>
              </a:solidFill>
              <a:effectLst/>
              <a:uFillTx/>
              <a:latin typeface="Frutiger 55 Roman"/>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4" name="PlaceHolder 1"/>
          <p:cNvSpPr>
            <a:spLocks noGrp="1"/>
          </p:cNvSpPr>
          <p:nvPr>
            <p:ph type="title"/>
          </p:nvPr>
        </p:nvSpPr>
        <p:spPr>
          <a:xfrm>
            <a:off x="1981080" y="380520"/>
            <a:ext cx="71820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Process Summary</a:t>
            </a:r>
            <a:endParaRPr b="0" lang="en-US" sz="2400" strike="noStrike" u="none">
              <a:solidFill>
                <a:srgbClr val="3333cc"/>
              </a:solidFill>
              <a:effectLst/>
              <a:uFillTx/>
              <a:latin typeface="Frutiger 55 Roman"/>
            </a:endParaRPr>
          </a:p>
        </p:txBody>
      </p:sp>
      <p:sp>
        <p:nvSpPr>
          <p:cNvPr id="395" name="PlaceHolder 2"/>
          <p:cNvSpPr>
            <a:spLocks noGrp="1"/>
          </p:cNvSpPr>
          <p:nvPr>
            <p:ph/>
          </p:nvPr>
        </p:nvSpPr>
        <p:spPr>
          <a:xfrm>
            <a:off x="1657440" y="1219320"/>
            <a:ext cx="7486560" cy="4317840"/>
          </a:xfrm>
          <a:prstGeom prst="rect">
            <a:avLst/>
          </a:prstGeom>
          <a:noFill/>
          <a:ln w="0">
            <a:noFill/>
          </a:ln>
        </p:spPr>
        <p:txBody>
          <a:bodyPr lIns="90000" rIns="90000" tIns="46800" bIns="46800" anchor="t">
            <a:normAutofit fontScale="92500" lnSpcReduction="9999"/>
          </a:bodyPr>
          <a:p>
            <a:pPr marL="343080" indent="-34308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Market has single point of interface with Sato &amp; Enron for physical and/or financial commodity deals (across defined markets).  No confusion on who to go to for defined business</a:t>
            </a:r>
            <a:endParaRPr b="0" lang="en-US" sz="1200" strike="noStrike" u="none">
              <a:solidFill>
                <a:srgbClr val="000000"/>
              </a:solidFill>
              <a:effectLst/>
              <a:uFillTx/>
              <a:latin typeface="Frutiger 55 Roman"/>
            </a:endParaRPr>
          </a:p>
          <a:p>
            <a:pPr marL="343080" indent="0">
              <a:lnSpc>
                <a:spcPct val="9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marL="343080" indent="-34308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Sato retains cash flows from existing business, and maintains “match” of long physical commodity positions (through existing equity ownership, marketing rights) with existing sale contracts.  No agency fee paid under these circumstances.</a:t>
            </a:r>
            <a:endParaRPr b="0" lang="en-US" sz="1200" strike="noStrike" u="none">
              <a:solidFill>
                <a:srgbClr val="000000"/>
              </a:solidFill>
              <a:effectLst/>
              <a:uFillTx/>
              <a:latin typeface="Frutiger 55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Required to support the debt/equity structure of their upstream commodity investments</a:t>
            </a:r>
            <a:endParaRPr b="0" lang="en-US" sz="1200" strike="noStrike" u="none">
              <a:solidFill>
                <a:srgbClr val="000000"/>
              </a:solidFill>
              <a:effectLst/>
              <a:uFillTx/>
              <a:latin typeface="Frutiger 55 Roman"/>
            </a:endParaRPr>
          </a:p>
          <a:p>
            <a:pPr lvl="1" marL="743040" indent="0">
              <a:lnSpc>
                <a:spcPct val="9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marL="343080" indent="-34308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In defined business areas, all incremental physical and new financial (derivative) business will be handled through the Alliance including any finance related business</a:t>
            </a:r>
            <a:endParaRPr b="0" lang="en-US" sz="1200" strike="noStrike" u="none">
              <a:solidFill>
                <a:srgbClr val="000000"/>
              </a:solidFill>
              <a:effectLst/>
              <a:uFillTx/>
              <a:latin typeface="Frutiger 55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Includes the addition of embedded derivatives into their existing business</a:t>
            </a:r>
            <a:endParaRPr b="0" lang="en-US" sz="1200" strike="noStrike" u="none">
              <a:solidFill>
                <a:srgbClr val="000000"/>
              </a:solidFill>
              <a:effectLst/>
              <a:uFillTx/>
              <a:latin typeface="Frutiger 55 Roman"/>
            </a:endParaRPr>
          </a:p>
          <a:p>
            <a:pPr lvl="1" marL="743040" indent="0">
              <a:lnSpc>
                <a:spcPct val="9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marL="343080" indent="-34308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Incremental physical and financial business (positions) are priced by Enron and (assuming deal execution), “outsourced” to Enron trading books through back-to-back transaction(s).</a:t>
            </a:r>
            <a:endParaRPr b="0" lang="en-US" sz="1200" strike="noStrike" u="none">
              <a:solidFill>
                <a:srgbClr val="000000"/>
              </a:solidFill>
              <a:effectLst/>
              <a:uFillTx/>
              <a:latin typeface="Frutiger 55 Roman"/>
            </a:endParaRPr>
          </a:p>
          <a:p>
            <a:pPr marL="343080" indent="0">
              <a:lnSpc>
                <a:spcPct val="9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marL="343080" indent="-34308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Alliance retains its status as a “risk free” origination/business development vehicle.</a:t>
            </a:r>
            <a:endParaRPr b="0" lang="en-US" sz="1200" strike="noStrike" u="none">
              <a:solidFill>
                <a:srgbClr val="000000"/>
              </a:solidFill>
              <a:effectLst/>
              <a:uFillTx/>
              <a:latin typeface="Frutiger 55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Earns agency fee plus any additional spread in final execution</a:t>
            </a:r>
            <a:endParaRPr b="0" lang="en-US" sz="1200" strike="noStrike" u="none">
              <a:solidFill>
                <a:srgbClr val="000000"/>
              </a:solidFill>
              <a:effectLst/>
              <a:uFillTx/>
              <a:latin typeface="Frutiger 55 Roman"/>
            </a:endParaRPr>
          </a:p>
          <a:p>
            <a:pPr lvl="1" marL="743040" indent="0">
              <a:lnSpc>
                <a:spcPct val="9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marL="343080" indent="-34308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Sato’s physical logistics group retains existing business flows and revenues, and the right to bid for incremental physical flows generated through the Alliance.</a:t>
            </a:r>
            <a:endParaRPr b="0" lang="en-US" sz="1200" strike="noStrike" u="none">
              <a:solidFill>
                <a:srgbClr val="000000"/>
              </a:solidFill>
              <a:effectLst/>
              <a:uFillTx/>
              <a:latin typeface="Frutiger 55 Roman"/>
            </a:endParaRPr>
          </a:p>
          <a:p>
            <a:pPr marL="343080" indent="0">
              <a:lnSpc>
                <a:spcPct val="9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marL="343080" indent="-34308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Creation of shared service companies (“SSC’s”) for middle/back office logistics, finance and structuring businesses</a:t>
            </a:r>
            <a:endParaRPr b="0" lang="en-US" sz="1200" strike="noStrike" u="none">
              <a:solidFill>
                <a:srgbClr val="000000"/>
              </a:solidFill>
              <a:effectLst/>
              <a:uFillTx/>
              <a:latin typeface="Frutiger 55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Outsourced services to be provided by Enron &amp; Sato</a:t>
            </a:r>
            <a:endParaRPr b="0" lang="en-US" sz="1200" strike="noStrike" u="none">
              <a:solidFill>
                <a:srgbClr val="000000"/>
              </a:solidFill>
              <a:effectLst/>
              <a:uFillTx/>
              <a:latin typeface="Frutiger 55 Roman"/>
            </a:endParaRPr>
          </a:p>
          <a:p>
            <a:pPr marL="343080" indent="0">
              <a:lnSpc>
                <a:spcPct val="9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6" name="PlaceHolder 1"/>
          <p:cNvSpPr>
            <a:spLocks noGrp="1"/>
          </p:cNvSpPr>
          <p:nvPr>
            <p:ph type="title"/>
          </p:nvPr>
        </p:nvSpPr>
        <p:spPr>
          <a:xfrm>
            <a:off x="1981080" y="380520"/>
            <a:ext cx="71820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Generic Business Flow Diagram</a:t>
            </a:r>
            <a:endParaRPr b="0" lang="en-US" sz="2400" strike="noStrike" u="none">
              <a:solidFill>
                <a:srgbClr val="3333cc"/>
              </a:solidFill>
              <a:effectLst/>
              <a:uFillTx/>
              <a:latin typeface="Frutiger 55 Roman"/>
            </a:endParaRPr>
          </a:p>
        </p:txBody>
      </p:sp>
      <p:grpSp>
        <p:nvGrpSpPr>
          <p:cNvPr id="397" name=""/>
          <p:cNvGrpSpPr/>
          <p:nvPr/>
        </p:nvGrpSpPr>
        <p:grpSpPr>
          <a:xfrm>
            <a:off x="2146320" y="1600200"/>
            <a:ext cx="6521400" cy="4114800"/>
            <a:chOff x="2146320" y="1600200"/>
            <a:chExt cx="6521400" cy="4114800"/>
          </a:xfrm>
        </p:grpSpPr>
        <p:sp>
          <p:nvSpPr>
            <p:cNvPr id="398" name=""/>
            <p:cNvSpPr/>
            <p:nvPr/>
          </p:nvSpPr>
          <p:spPr>
            <a:xfrm>
              <a:off x="4292640" y="2743200"/>
              <a:ext cx="4375080" cy="1676520"/>
            </a:xfrm>
            <a:prstGeom prst="rect">
              <a:avLst/>
            </a:prstGeom>
            <a:noFill/>
            <a:ln w="38160">
              <a:solidFill>
                <a:srgbClr val="3333cc"/>
              </a:solidFill>
              <a:miter/>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3333cc"/>
                  </a:solidFill>
                  <a:effectLst/>
                  <a:uFillTx/>
                  <a:latin typeface="Frutiger 55 Roman"/>
                </a:rPr>
                <a:t>Enron/Sato Alliance</a:t>
              </a:r>
              <a:endParaRPr b="0" lang="en-US" sz="1400" strike="noStrike" u="none">
                <a:solidFill>
                  <a:srgbClr val="000000"/>
                </a:solidFill>
                <a:effectLst/>
                <a:uFillTx/>
                <a:latin typeface="Times New Roman"/>
              </a:endParaRPr>
            </a:p>
          </p:txBody>
        </p:sp>
        <p:sp>
          <p:nvSpPr>
            <p:cNvPr id="399" name=""/>
            <p:cNvSpPr/>
            <p:nvPr/>
          </p:nvSpPr>
          <p:spPr>
            <a:xfrm>
              <a:off x="2146320" y="1600200"/>
              <a:ext cx="6438960" cy="533520"/>
            </a:xfrm>
            <a:prstGeom prst="roundRect">
              <a:avLst>
                <a:gd name="adj" fmla="val 16667"/>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Asian Market</a:t>
              </a:r>
              <a:endParaRPr b="0" lang="en-US" sz="1400" strike="noStrike" u="none">
                <a:solidFill>
                  <a:srgbClr val="000000"/>
                </a:solidFill>
                <a:effectLst/>
                <a:uFillTx/>
                <a:latin typeface="Times New Roman"/>
              </a:endParaRPr>
            </a:p>
          </p:txBody>
        </p:sp>
        <p:sp>
          <p:nvSpPr>
            <p:cNvPr id="400" name=""/>
            <p:cNvSpPr/>
            <p:nvPr/>
          </p:nvSpPr>
          <p:spPr>
            <a:xfrm>
              <a:off x="2146320" y="2819520"/>
              <a:ext cx="990720" cy="609480"/>
            </a:xfrm>
            <a:prstGeom prst="rect">
              <a:avLst/>
            </a:prstGeom>
            <a:no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Enron Existing Business</a:t>
              </a:r>
              <a:endParaRPr b="0" lang="en-US" sz="900" strike="noStrike" u="none">
                <a:solidFill>
                  <a:srgbClr val="000000"/>
                </a:solidFill>
                <a:effectLst/>
                <a:uFillTx/>
                <a:latin typeface="Times New Roman"/>
              </a:endParaRPr>
            </a:p>
          </p:txBody>
        </p:sp>
        <p:sp>
          <p:nvSpPr>
            <p:cNvPr id="401" name=""/>
            <p:cNvSpPr/>
            <p:nvPr/>
          </p:nvSpPr>
          <p:spPr>
            <a:xfrm>
              <a:off x="3219480" y="2819520"/>
              <a:ext cx="990720" cy="609480"/>
            </a:xfrm>
            <a:prstGeom prst="rect">
              <a:avLst/>
            </a:prstGeom>
            <a:no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Sato Existing Business</a:t>
              </a:r>
              <a:endParaRPr b="0" lang="en-US" sz="900" strike="noStrike" u="none">
                <a:solidFill>
                  <a:srgbClr val="000000"/>
                </a:solidFill>
                <a:effectLst/>
                <a:uFillTx/>
                <a:latin typeface="Times New Roman"/>
              </a:endParaRPr>
            </a:p>
          </p:txBody>
        </p:sp>
        <p:sp>
          <p:nvSpPr>
            <p:cNvPr id="402" name=""/>
            <p:cNvSpPr/>
            <p:nvPr/>
          </p:nvSpPr>
          <p:spPr>
            <a:xfrm>
              <a:off x="4375080" y="2819520"/>
              <a:ext cx="990720" cy="609480"/>
            </a:xfrm>
            <a:prstGeom prst="rect">
              <a:avLst/>
            </a:prstGeom>
            <a:no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Sato Physical Volumes Tied to Existing Investments</a:t>
              </a:r>
              <a:endParaRPr b="0" lang="en-US" sz="900" strike="noStrike" u="none">
                <a:solidFill>
                  <a:srgbClr val="000000"/>
                </a:solidFill>
                <a:effectLst/>
                <a:uFillTx/>
                <a:latin typeface="Times New Roman"/>
              </a:endParaRPr>
            </a:p>
          </p:txBody>
        </p:sp>
        <p:sp>
          <p:nvSpPr>
            <p:cNvPr id="403" name=""/>
            <p:cNvSpPr/>
            <p:nvPr/>
          </p:nvSpPr>
          <p:spPr>
            <a:xfrm>
              <a:off x="5448240" y="2819520"/>
              <a:ext cx="990720" cy="609480"/>
            </a:xfrm>
            <a:prstGeom prst="rect">
              <a:avLst/>
            </a:prstGeom>
            <a:no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Enron/Sato Incremental Physical Volumes</a:t>
              </a:r>
              <a:endParaRPr b="0" lang="en-US" sz="900" strike="noStrike" u="none">
                <a:solidFill>
                  <a:srgbClr val="000000"/>
                </a:solidFill>
                <a:effectLst/>
                <a:uFillTx/>
                <a:latin typeface="Times New Roman"/>
              </a:endParaRPr>
            </a:p>
          </p:txBody>
        </p:sp>
        <p:sp>
          <p:nvSpPr>
            <p:cNvPr id="404" name=""/>
            <p:cNvSpPr/>
            <p:nvPr/>
          </p:nvSpPr>
          <p:spPr>
            <a:xfrm>
              <a:off x="6521400" y="2819520"/>
              <a:ext cx="990720" cy="609480"/>
            </a:xfrm>
            <a:prstGeom prst="rect">
              <a:avLst/>
            </a:prstGeom>
            <a:no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Enron/Sato Financial Derivatives</a:t>
              </a:r>
              <a:endParaRPr b="0" lang="en-US" sz="900" strike="noStrike" u="none">
                <a:solidFill>
                  <a:srgbClr val="000000"/>
                </a:solidFill>
                <a:effectLst/>
                <a:uFillTx/>
                <a:latin typeface="Times New Roman"/>
              </a:endParaRPr>
            </a:p>
          </p:txBody>
        </p:sp>
        <p:sp>
          <p:nvSpPr>
            <p:cNvPr id="405" name=""/>
            <p:cNvSpPr/>
            <p:nvPr/>
          </p:nvSpPr>
          <p:spPr>
            <a:xfrm>
              <a:off x="7594560" y="2819520"/>
              <a:ext cx="990720" cy="609480"/>
            </a:xfrm>
            <a:prstGeom prst="rect">
              <a:avLst/>
            </a:prstGeom>
            <a:no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Enron/Sato Commodity Finance</a:t>
              </a:r>
              <a:endParaRPr b="0" lang="en-US" sz="900" strike="noStrike" u="none">
                <a:solidFill>
                  <a:srgbClr val="000000"/>
                </a:solidFill>
                <a:effectLst/>
                <a:uFillTx/>
                <a:latin typeface="Times New Roman"/>
              </a:endParaRPr>
            </a:p>
          </p:txBody>
        </p:sp>
        <p:sp>
          <p:nvSpPr>
            <p:cNvPr id="406" name=""/>
            <p:cNvSpPr/>
            <p:nvPr/>
          </p:nvSpPr>
          <p:spPr>
            <a:xfrm>
              <a:off x="2146320" y="5105520"/>
              <a:ext cx="990720" cy="609480"/>
            </a:xfrm>
            <a:prstGeom prst="rect">
              <a:avLst/>
            </a:prstGeom>
            <a:no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Enron</a:t>
              </a:r>
              <a:endParaRPr b="0" lang="en-US" sz="900" strike="noStrike" u="none">
                <a:solidFill>
                  <a:srgbClr val="000000"/>
                </a:solidFill>
                <a:effectLst/>
                <a:uFillTx/>
                <a:latin typeface="Times New Roman"/>
              </a:endParaRPr>
            </a:p>
          </p:txBody>
        </p:sp>
        <p:sp>
          <p:nvSpPr>
            <p:cNvPr id="407" name=""/>
            <p:cNvSpPr/>
            <p:nvPr/>
          </p:nvSpPr>
          <p:spPr>
            <a:xfrm>
              <a:off x="3219480" y="5105520"/>
              <a:ext cx="990720" cy="609480"/>
            </a:xfrm>
            <a:prstGeom prst="rect">
              <a:avLst/>
            </a:prstGeom>
            <a:no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Sato</a:t>
              </a:r>
              <a:endParaRPr b="0" lang="en-US" sz="900" strike="noStrike" u="none">
                <a:solidFill>
                  <a:srgbClr val="000000"/>
                </a:solidFill>
                <a:effectLst/>
                <a:uFillTx/>
                <a:latin typeface="Times New Roman"/>
              </a:endParaRPr>
            </a:p>
          </p:txBody>
        </p:sp>
        <p:cxnSp>
          <p:nvCxnSpPr>
            <p:cNvPr id="408" name=""/>
            <p:cNvCxnSpPr>
              <a:stCxn id="400" idx="2"/>
              <a:endCxn id="406" idx="0"/>
            </p:cNvCxnSpPr>
            <p:nvPr/>
          </p:nvCxnSpPr>
          <p:spPr>
            <a:xfrm>
              <a:off x="2641320" y="3428640"/>
              <a:ext cx="1080" cy="1677240"/>
            </a:xfrm>
            <a:prstGeom prst="straightConnector1">
              <a:avLst/>
            </a:prstGeom>
            <a:ln w="9360">
              <a:solidFill>
                <a:srgbClr val="000000"/>
              </a:solidFill>
              <a:miter/>
              <a:tailEnd len="med" type="triangle" w="med"/>
            </a:ln>
          </p:spPr>
        </p:cxnSp>
        <p:cxnSp>
          <p:nvCxnSpPr>
            <p:cNvPr id="409" name=""/>
            <p:cNvCxnSpPr>
              <a:stCxn id="401" idx="2"/>
              <a:endCxn id="407" idx="0"/>
            </p:cNvCxnSpPr>
            <p:nvPr/>
          </p:nvCxnSpPr>
          <p:spPr>
            <a:xfrm>
              <a:off x="3714480" y="3428640"/>
              <a:ext cx="1080" cy="1677240"/>
            </a:xfrm>
            <a:prstGeom prst="straightConnector1">
              <a:avLst/>
            </a:prstGeom>
            <a:ln w="9360">
              <a:solidFill>
                <a:srgbClr val="000000"/>
              </a:solidFill>
              <a:miter/>
              <a:tailEnd len="med" type="triangle" w="med"/>
            </a:ln>
          </p:spPr>
        </p:cxnSp>
        <p:cxnSp>
          <p:nvCxnSpPr>
            <p:cNvPr id="410" name=""/>
            <p:cNvCxnSpPr>
              <a:stCxn id="402" idx="2"/>
              <a:endCxn id="407" idx="0"/>
            </p:cNvCxnSpPr>
            <p:nvPr/>
          </p:nvCxnSpPr>
          <p:spPr>
            <a:xfrm rot="5400000">
              <a:off x="3453840" y="3689280"/>
              <a:ext cx="1677240" cy="1156320"/>
            </a:xfrm>
            <a:prstGeom prst="bentConnector3">
              <a:avLst>
                <a:gd name="adj1" fmla="val 50000"/>
              </a:avLst>
            </a:prstGeom>
            <a:ln w="9360">
              <a:solidFill>
                <a:srgbClr val="000000"/>
              </a:solidFill>
              <a:miter/>
              <a:tailEnd len="med" type="triangle" w="med"/>
            </a:ln>
          </p:spPr>
        </p:cxnSp>
        <p:sp>
          <p:nvSpPr>
            <p:cNvPr id="411" name=""/>
            <p:cNvSpPr/>
            <p:nvPr/>
          </p:nvSpPr>
          <p:spPr>
            <a:xfrm>
              <a:off x="4622760" y="5105520"/>
              <a:ext cx="990720" cy="609480"/>
            </a:xfrm>
            <a:prstGeom prst="rect">
              <a:avLst/>
            </a:prstGeom>
            <a:no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Enron Trading</a:t>
              </a:r>
              <a:endParaRPr b="0" lang="en-US" sz="900" strike="noStrike" u="none">
                <a:solidFill>
                  <a:srgbClr val="000000"/>
                </a:solidFill>
                <a:effectLst/>
                <a:uFillTx/>
                <a:latin typeface="Times New Roman"/>
              </a:endParaRPr>
            </a:p>
          </p:txBody>
        </p:sp>
        <p:cxnSp>
          <p:nvCxnSpPr>
            <p:cNvPr id="412" name=""/>
            <p:cNvCxnSpPr>
              <a:stCxn id="403" idx="2"/>
              <a:endCxn id="411" idx="0"/>
            </p:cNvCxnSpPr>
            <p:nvPr/>
          </p:nvCxnSpPr>
          <p:spPr>
            <a:xfrm rot="5400000">
              <a:off x="4691880" y="3854160"/>
              <a:ext cx="1677240" cy="826200"/>
            </a:xfrm>
            <a:prstGeom prst="bentConnector3">
              <a:avLst>
                <a:gd name="adj1" fmla="val 27737"/>
              </a:avLst>
            </a:prstGeom>
            <a:ln w="9360">
              <a:solidFill>
                <a:srgbClr val="000000"/>
              </a:solidFill>
              <a:miter/>
              <a:tailEnd len="med" type="triangle" w="med"/>
            </a:ln>
          </p:spPr>
        </p:cxnSp>
        <p:cxnSp>
          <p:nvCxnSpPr>
            <p:cNvPr id="413" name=""/>
            <p:cNvCxnSpPr>
              <a:stCxn id="404" idx="2"/>
              <a:endCxn id="411" idx="0"/>
            </p:cNvCxnSpPr>
            <p:nvPr/>
          </p:nvCxnSpPr>
          <p:spPr>
            <a:xfrm rot="5400000">
              <a:off x="5228640" y="3317760"/>
              <a:ext cx="1677240" cy="1899360"/>
            </a:xfrm>
            <a:prstGeom prst="bentConnector3">
              <a:avLst>
                <a:gd name="adj1" fmla="val 36260"/>
              </a:avLst>
            </a:prstGeom>
            <a:ln w="9360">
              <a:solidFill>
                <a:srgbClr val="000000"/>
              </a:solidFill>
              <a:miter/>
              <a:tailEnd len="med" type="triangle" w="med"/>
            </a:ln>
          </p:spPr>
        </p:cxnSp>
        <p:sp>
          <p:nvSpPr>
            <p:cNvPr id="414" name=""/>
            <p:cNvSpPr/>
            <p:nvPr/>
          </p:nvSpPr>
          <p:spPr>
            <a:xfrm flipV="1">
              <a:off x="2641680" y="2133360"/>
              <a:ext cx="0" cy="685800"/>
            </a:xfrm>
            <a:prstGeom prst="line">
              <a:avLst/>
            </a:prstGeom>
            <a:ln w="9360">
              <a:solidFill>
                <a:srgbClr val="00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5" name=""/>
            <p:cNvSpPr/>
            <p:nvPr/>
          </p:nvSpPr>
          <p:spPr>
            <a:xfrm flipV="1">
              <a:off x="3714840" y="2133360"/>
              <a:ext cx="0" cy="685800"/>
            </a:xfrm>
            <a:prstGeom prst="line">
              <a:avLst/>
            </a:prstGeom>
            <a:ln w="9360">
              <a:solidFill>
                <a:srgbClr val="00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6" name=""/>
            <p:cNvSpPr/>
            <p:nvPr/>
          </p:nvSpPr>
          <p:spPr>
            <a:xfrm>
              <a:off x="5200560" y="2133720"/>
              <a:ext cx="495360" cy="609480"/>
            </a:xfrm>
            <a:prstGeom prst="upDownArrow">
              <a:avLst>
                <a:gd name="adj1" fmla="val 50000"/>
                <a:gd name="adj2" fmla="val 24493"/>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7" name=""/>
            <p:cNvSpPr/>
            <p:nvPr/>
          </p:nvSpPr>
          <p:spPr>
            <a:xfrm>
              <a:off x="7264440" y="2133720"/>
              <a:ext cx="495360" cy="609480"/>
            </a:xfrm>
            <a:prstGeom prst="upDownArrow">
              <a:avLst>
                <a:gd name="adj1" fmla="val 50000"/>
                <a:gd name="adj2" fmla="val 24493"/>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8" name=""/>
            <p:cNvSpPr/>
            <p:nvPr/>
          </p:nvSpPr>
          <p:spPr>
            <a:xfrm>
              <a:off x="5778360" y="3581280"/>
              <a:ext cx="1403640" cy="3690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Physical/Financial Positions</a:t>
              </a:r>
              <a:endParaRPr b="0" lang="en-US" sz="900" strike="noStrike" u="none">
                <a:solidFill>
                  <a:srgbClr val="000000"/>
                </a:solidFill>
                <a:effectLst/>
                <a:uFillTx/>
                <a:latin typeface="Times New Roman"/>
              </a:endParaRPr>
            </a:p>
          </p:txBody>
        </p:sp>
        <p:sp>
          <p:nvSpPr>
            <p:cNvPr id="419" name=""/>
            <p:cNvSpPr/>
            <p:nvPr/>
          </p:nvSpPr>
          <p:spPr>
            <a:xfrm>
              <a:off x="6191280" y="5105520"/>
              <a:ext cx="990720" cy="609480"/>
            </a:xfrm>
            <a:prstGeom prst="rect">
              <a:avLst/>
            </a:prstGeom>
            <a:no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Enron</a:t>
              </a:r>
              <a:endParaRPr b="0" lang="en-US" sz="900" strike="noStrike" u="none">
                <a:solidFill>
                  <a:srgbClr val="000000"/>
                </a:solidFill>
                <a:effectLst/>
                <a:uFillTx/>
                <a:latin typeface="Times New Roman"/>
              </a:endParaRPr>
            </a:p>
          </p:txBody>
        </p:sp>
        <p:sp>
          <p:nvSpPr>
            <p:cNvPr id="420" name=""/>
            <p:cNvSpPr/>
            <p:nvPr/>
          </p:nvSpPr>
          <p:spPr>
            <a:xfrm>
              <a:off x="7264440" y="5105520"/>
              <a:ext cx="990720" cy="609480"/>
            </a:xfrm>
            <a:prstGeom prst="rect">
              <a:avLst/>
            </a:prstGeom>
            <a:no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Sato</a:t>
              </a:r>
              <a:endParaRPr b="0" lang="en-US" sz="900" strike="noStrike" u="none">
                <a:solidFill>
                  <a:srgbClr val="000000"/>
                </a:solidFill>
                <a:effectLst/>
                <a:uFillTx/>
                <a:latin typeface="Times New Roman"/>
              </a:endParaRPr>
            </a:p>
          </p:txBody>
        </p:sp>
        <p:cxnSp>
          <p:nvCxnSpPr>
            <p:cNvPr id="421" name=""/>
            <p:cNvCxnSpPr>
              <a:stCxn id="398" idx="2"/>
              <a:endCxn id="419" idx="0"/>
            </p:cNvCxnSpPr>
            <p:nvPr/>
          </p:nvCxnSpPr>
          <p:spPr>
            <a:xfrm flipH="1" rot="16200000">
              <a:off x="6249960" y="4668480"/>
              <a:ext cx="667440" cy="207360"/>
            </a:xfrm>
            <a:prstGeom prst="bentConnector3">
              <a:avLst>
                <a:gd name="adj1" fmla="val 48515"/>
              </a:avLst>
            </a:prstGeom>
            <a:ln w="9360">
              <a:solidFill>
                <a:srgbClr val="000000"/>
              </a:solidFill>
              <a:miter/>
              <a:tailEnd len="med" type="triangle" w="med"/>
            </a:ln>
          </p:spPr>
        </p:cxnSp>
        <p:cxnSp>
          <p:nvCxnSpPr>
            <p:cNvPr id="422" name=""/>
            <p:cNvCxnSpPr>
              <a:stCxn id="398" idx="2"/>
              <a:endCxn id="420" idx="0"/>
            </p:cNvCxnSpPr>
            <p:nvPr/>
          </p:nvCxnSpPr>
          <p:spPr>
            <a:xfrm flipH="1" rot="16200000">
              <a:off x="6785640" y="4132080"/>
              <a:ext cx="667440" cy="1280520"/>
            </a:xfrm>
            <a:prstGeom prst="bentConnector3">
              <a:avLst>
                <a:gd name="adj1" fmla="val 48515"/>
              </a:avLst>
            </a:prstGeom>
            <a:ln w="9360">
              <a:solidFill>
                <a:srgbClr val="000000"/>
              </a:solidFill>
              <a:miter/>
              <a:tailEnd len="med" type="triangle" w="med"/>
            </a:ln>
          </p:spPr>
        </p:cxnSp>
        <p:sp>
          <p:nvSpPr>
            <p:cNvPr id="423" name=""/>
            <p:cNvSpPr/>
            <p:nvPr/>
          </p:nvSpPr>
          <p:spPr>
            <a:xfrm>
              <a:off x="6273720" y="4495680"/>
              <a:ext cx="1403280" cy="231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Dividend Flow</a:t>
              </a:r>
              <a:endParaRPr b="0" lang="en-US" sz="900" strike="noStrike" u="none">
                <a:solidFill>
                  <a:srgbClr val="000000"/>
                </a:solidFill>
                <a:effectLst/>
                <a:uFillTx/>
                <a:latin typeface="Times New Roman"/>
              </a:endParaRPr>
            </a:p>
          </p:txBody>
        </p:sp>
        <p:sp>
          <p:nvSpPr>
            <p:cNvPr id="424" name=""/>
            <p:cNvSpPr/>
            <p:nvPr/>
          </p:nvSpPr>
          <p:spPr>
            <a:xfrm>
              <a:off x="6191280" y="4876920"/>
              <a:ext cx="495360" cy="231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X%</a:t>
              </a:r>
              <a:endParaRPr b="0" lang="en-US" sz="900" strike="noStrike" u="none">
                <a:solidFill>
                  <a:srgbClr val="000000"/>
                </a:solidFill>
                <a:effectLst/>
                <a:uFillTx/>
                <a:latin typeface="Times New Roman"/>
              </a:endParaRPr>
            </a:p>
          </p:txBody>
        </p:sp>
        <p:sp>
          <p:nvSpPr>
            <p:cNvPr id="425" name=""/>
            <p:cNvSpPr/>
            <p:nvPr/>
          </p:nvSpPr>
          <p:spPr>
            <a:xfrm>
              <a:off x="7842240" y="4876920"/>
              <a:ext cx="660240" cy="231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100-X%</a:t>
              </a:r>
              <a:endParaRPr b="0" lang="en-US" sz="900" strike="noStrike" u="none">
                <a:solidFill>
                  <a:srgbClr val="000000"/>
                </a:solidFill>
                <a:effectLst/>
                <a:uFillTx/>
                <a:latin typeface="Times New Roman"/>
              </a:endParaRPr>
            </a:p>
          </p:txBody>
        </p:sp>
        <p:sp>
          <p:nvSpPr>
            <p:cNvPr id="426" name=""/>
            <p:cNvSpPr/>
            <p:nvPr/>
          </p:nvSpPr>
          <p:spPr>
            <a:xfrm>
              <a:off x="4800600" y="3429000"/>
              <a:ext cx="990720" cy="231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CFs &amp; Position</a:t>
              </a:r>
              <a:endParaRPr b="0" lang="en-US" sz="900" strike="noStrike" u="none">
                <a:solidFill>
                  <a:srgbClr val="000000"/>
                </a:solidFill>
                <a:effectLst/>
                <a:uFillTx/>
                <a:latin typeface="Times New Roman"/>
              </a:endParaRPr>
            </a:p>
          </p:txBody>
        </p:sp>
        <p:sp>
          <p:nvSpPr>
            <p:cNvPr id="427" name=""/>
            <p:cNvSpPr/>
            <p:nvPr/>
          </p:nvSpPr>
          <p:spPr>
            <a:xfrm>
              <a:off x="5613480" y="4419720"/>
              <a:ext cx="247680" cy="990360"/>
            </a:xfrm>
            <a:custGeom>
              <a:avLst/>
              <a:gdLst/>
              <a:ahLst/>
              <a:rect l="l" t="t" r="r" b="b"/>
              <a:pathLst>
                <a:path w="144" h="624">
                  <a:moveTo>
                    <a:pt x="0" y="624"/>
                  </a:moveTo>
                  <a:lnTo>
                    <a:pt x="144" y="624"/>
                  </a:lnTo>
                  <a:lnTo>
                    <a:pt x="144" y="0"/>
                  </a:lnTo>
                </a:path>
              </a:pathLst>
            </a:custGeom>
            <a:noFill/>
            <a:ln w="9360">
              <a:solidFill>
                <a:srgbClr val="000000"/>
              </a:solidFill>
              <a:round/>
              <a:tailEnd len="med" type="triangle" w="me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428" name=""/>
            <p:cNvSpPr/>
            <p:nvPr/>
          </p:nvSpPr>
          <p:spPr>
            <a:xfrm>
              <a:off x="5105520" y="4664160"/>
              <a:ext cx="825480" cy="231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Agency Fee</a:t>
              </a:r>
              <a:endParaRPr b="0" lang="en-US" sz="9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9" name=""/>
          <p:cNvSpPr/>
          <p:nvPr/>
        </p:nvSpPr>
        <p:spPr>
          <a:xfrm>
            <a:off x="2514600" y="2514600"/>
            <a:ext cx="6400800" cy="57960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33cc"/>
                </a:solidFill>
                <a:effectLst/>
                <a:uFillTx/>
                <a:latin typeface="Frutiger 55 Roman"/>
              </a:rPr>
              <a:t>6. Existing SATO Businesses &amp; Current Opportunities</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0" name=""/>
          <p:cNvSpPr/>
          <p:nvPr/>
        </p:nvSpPr>
        <p:spPr>
          <a:xfrm>
            <a:off x="1981080" y="380880"/>
            <a:ext cx="7182000" cy="83844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Asian Coal: Sato’s Existing Business &amp; Network</a:t>
            </a:r>
            <a:endParaRPr b="0" lang="en-US" sz="2400" strike="noStrike" u="none">
              <a:solidFill>
                <a:srgbClr val="000000"/>
              </a:solidFill>
              <a:effectLst/>
              <a:uFillTx/>
              <a:latin typeface="Times New Roman"/>
            </a:endParaRPr>
          </a:p>
        </p:txBody>
      </p:sp>
      <p:sp>
        <p:nvSpPr>
          <p:cNvPr id="431" name=""/>
          <p:cNvSpPr/>
          <p:nvPr/>
        </p:nvSpPr>
        <p:spPr>
          <a:xfrm>
            <a:off x="1981080" y="1143000"/>
            <a:ext cx="7182000" cy="510552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Of the 150M tons imported annually (thermal and coking) into Japan, Sato has 8% market share corresponding to approximately 12M tons.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Sato currently has the largest market share of PRC coal imports to Japan and has been instrumental in convincing Japanese consumers on the merit of Chinese coal.</a:t>
            </a: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Despite a lackluster start on the coal e-commerce platform, COALINQ, Sato has shown a strong desire to push forward with new ways to market to its Asian customers.</a:t>
            </a:r>
            <a:endParaRPr b="0" lang="en-US" sz="1600" strike="noStrike" u="none">
              <a:solidFill>
                <a:srgbClr val="000000"/>
              </a:solidFill>
              <a:effectLst/>
              <a:uFillTx/>
              <a:latin typeface="Times New Roman"/>
            </a:endParaRPr>
          </a:p>
          <a:p>
            <a:pPr marL="343080" indent="-343080">
              <a:lnSpc>
                <a:spcPct val="100000"/>
              </a:lnSpc>
              <a:spcBef>
                <a:spcPts val="1001"/>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32" name=""/>
          <p:cNvSpPr/>
          <p:nvPr/>
        </p:nvSpPr>
        <p:spPr>
          <a:xfrm>
            <a:off x="7474680" y="2336760"/>
            <a:ext cx="1213920" cy="1089000"/>
          </a:xfrm>
          <a:prstGeom prst="rect">
            <a:avLst/>
          </a:prstGeom>
          <a:noFill/>
          <a:ln w="9360">
            <a:solidFill>
              <a:srgbClr val="000000"/>
            </a:solidFill>
            <a:miter/>
          </a:ln>
        </p:spPr>
        <p:style>
          <a:lnRef idx="0"/>
          <a:fillRef idx="0"/>
          <a:effectRef idx="0"/>
          <a:fontRef idx="minor"/>
        </p:style>
        <p:txBody>
          <a:bodyPr wrap="none" lIns="90000" rIns="90000" tIns="46800" bIns="46800" anchor="t">
            <a:spAutoFit/>
          </a:bodyPr>
          <a:p>
            <a:pPr>
              <a:lnSpc>
                <a:spcPct val="100000"/>
              </a:lnSpc>
              <a:tabLst>
                <a:tab algn="l" pos="0"/>
                <a:tab algn="l" pos="11916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Arial"/>
              </a:rPr>
              <a:t>Major Customers</a:t>
            </a:r>
            <a:endParaRPr b="0" lang="en-US" sz="1000" strike="noStrike" u="none">
              <a:solidFill>
                <a:srgbClr val="000000"/>
              </a:solidFill>
              <a:effectLst/>
              <a:uFillTx/>
              <a:latin typeface="Times New Roman"/>
            </a:endParaRPr>
          </a:p>
          <a:p>
            <a:pPr>
              <a:lnSpc>
                <a:spcPct val="100000"/>
              </a:lnSpc>
              <a:spcBef>
                <a:spcPts val="624"/>
              </a:spcBef>
              <a:buClr>
                <a:srgbClr val="000000"/>
              </a:buClr>
              <a:buFont typeface="Arial"/>
              <a:buChar char="•"/>
              <a:tabLst>
                <a:tab algn="l" pos="11916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	</a:t>
            </a:r>
            <a:r>
              <a:rPr b="1" lang="en-US" sz="1000" strike="noStrike" u="none">
                <a:solidFill>
                  <a:srgbClr val="000000"/>
                </a:solidFill>
                <a:effectLst/>
                <a:uFillTx/>
                <a:latin typeface="Arial"/>
              </a:rPr>
              <a:t>Ube Industries</a:t>
            </a:r>
            <a:endParaRPr b="0" lang="en-US" sz="1000" strike="noStrike" u="none">
              <a:solidFill>
                <a:srgbClr val="000000"/>
              </a:solidFill>
              <a:effectLst/>
              <a:uFillTx/>
              <a:latin typeface="Times New Roman"/>
            </a:endParaRPr>
          </a:p>
          <a:p>
            <a:pPr>
              <a:lnSpc>
                <a:spcPct val="100000"/>
              </a:lnSpc>
              <a:buClr>
                <a:srgbClr val="000000"/>
              </a:buClr>
              <a:buFont typeface="Arial"/>
              <a:buChar char="•"/>
              <a:tabLst>
                <a:tab algn="l" pos="11916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	</a:t>
            </a:r>
            <a:r>
              <a:rPr b="1" lang="en-US" sz="1000" strike="noStrike" u="none">
                <a:solidFill>
                  <a:srgbClr val="000000"/>
                </a:solidFill>
                <a:effectLst/>
                <a:uFillTx/>
                <a:latin typeface="Arial"/>
              </a:rPr>
              <a:t>Tohoku EPCO</a:t>
            </a:r>
            <a:endParaRPr b="0" lang="en-US" sz="1000" strike="noStrike" u="none">
              <a:solidFill>
                <a:srgbClr val="000000"/>
              </a:solidFill>
              <a:effectLst/>
              <a:uFillTx/>
              <a:latin typeface="Times New Roman"/>
            </a:endParaRPr>
          </a:p>
          <a:p>
            <a:pPr>
              <a:lnSpc>
                <a:spcPct val="100000"/>
              </a:lnSpc>
              <a:buClr>
                <a:srgbClr val="000000"/>
              </a:buClr>
              <a:buFont typeface="Arial"/>
              <a:buChar char="•"/>
              <a:tabLst>
                <a:tab algn="l" pos="11916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	</a:t>
            </a:r>
            <a:r>
              <a:rPr b="1" lang="en-US" sz="1000" strike="noStrike" u="none">
                <a:solidFill>
                  <a:srgbClr val="000000"/>
                </a:solidFill>
                <a:effectLst/>
                <a:uFillTx/>
                <a:latin typeface="Arial"/>
              </a:rPr>
              <a:t>EPDC</a:t>
            </a:r>
            <a:endParaRPr b="0" lang="en-US" sz="1000" strike="noStrike" u="none">
              <a:solidFill>
                <a:srgbClr val="000000"/>
              </a:solidFill>
              <a:effectLst/>
              <a:uFillTx/>
              <a:latin typeface="Times New Roman"/>
            </a:endParaRPr>
          </a:p>
          <a:p>
            <a:pPr>
              <a:lnSpc>
                <a:spcPct val="100000"/>
              </a:lnSpc>
              <a:buClr>
                <a:srgbClr val="000000"/>
              </a:buClr>
              <a:buFont typeface="Arial"/>
              <a:buChar char="•"/>
              <a:tabLst>
                <a:tab algn="l" pos="11916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	</a:t>
            </a:r>
            <a:r>
              <a:rPr b="1" lang="en-US" sz="1000" strike="noStrike" u="none">
                <a:solidFill>
                  <a:srgbClr val="000000"/>
                </a:solidFill>
                <a:effectLst/>
                <a:uFillTx/>
                <a:latin typeface="Arial"/>
              </a:rPr>
              <a:t>Kyushu EPCO</a:t>
            </a:r>
            <a:endParaRPr b="0" lang="en-US" sz="1000" strike="noStrike" u="none">
              <a:solidFill>
                <a:srgbClr val="000000"/>
              </a:solidFill>
              <a:effectLst/>
              <a:uFillTx/>
              <a:latin typeface="Times New Roman"/>
            </a:endParaRPr>
          </a:p>
          <a:p>
            <a:pPr>
              <a:lnSpc>
                <a:spcPct val="100000"/>
              </a:lnSpc>
              <a:buClr>
                <a:srgbClr val="000000"/>
              </a:buClr>
              <a:buFont typeface="Arial"/>
              <a:buChar char="•"/>
              <a:tabLst>
                <a:tab algn="l" pos="11916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	</a:t>
            </a:r>
            <a:r>
              <a:rPr b="1" lang="en-US" sz="1000" strike="noStrike" u="none">
                <a:solidFill>
                  <a:srgbClr val="000000"/>
                </a:solidFill>
                <a:effectLst/>
                <a:uFillTx/>
                <a:latin typeface="Arial"/>
              </a:rPr>
              <a:t>Chubu EPCO</a:t>
            </a:r>
            <a:endParaRPr b="0" lang="en-US" sz="1000" strike="noStrike" u="none">
              <a:solidFill>
                <a:srgbClr val="000000"/>
              </a:solidFill>
              <a:effectLst/>
              <a:uFillTx/>
              <a:latin typeface="Times New Roman"/>
            </a:endParaRPr>
          </a:p>
        </p:txBody>
      </p:sp>
      <p:grpSp>
        <p:nvGrpSpPr>
          <p:cNvPr id="433" name=""/>
          <p:cNvGrpSpPr/>
          <p:nvPr/>
        </p:nvGrpSpPr>
        <p:grpSpPr>
          <a:xfrm>
            <a:off x="2440800" y="1824120"/>
            <a:ext cx="4353840" cy="1985400"/>
            <a:chOff x="2440800" y="1824120"/>
            <a:chExt cx="4353840" cy="1985400"/>
          </a:xfrm>
        </p:grpSpPr>
        <p:pic>
          <p:nvPicPr>
            <p:cNvPr id="434" name="" descr=""/>
            <p:cNvPicPr/>
            <p:nvPr/>
          </p:nvPicPr>
          <p:blipFill>
            <a:blip r:embed="rId1"/>
            <a:stretch/>
          </p:blipFill>
          <p:spPr>
            <a:xfrm>
              <a:off x="2514600" y="2052360"/>
              <a:ext cx="4280040" cy="1757160"/>
            </a:xfrm>
            <a:prstGeom prst="rect">
              <a:avLst/>
            </a:prstGeom>
            <a:noFill/>
            <a:ln w="0">
              <a:noFill/>
            </a:ln>
          </p:spPr>
        </p:pic>
        <p:sp>
          <p:nvSpPr>
            <p:cNvPr id="435" name=""/>
            <p:cNvSpPr/>
            <p:nvPr/>
          </p:nvSpPr>
          <p:spPr>
            <a:xfrm>
              <a:off x="2440800" y="1824120"/>
              <a:ext cx="1987200" cy="246600"/>
            </a:xfrm>
            <a:prstGeom prst="rect">
              <a:avLst/>
            </a:prstGeom>
            <a:noFill/>
            <a:ln w="0">
              <a:noFill/>
            </a:ln>
          </p:spPr>
          <p:style>
            <a:lnRef idx="0"/>
            <a:fillRef idx="0"/>
            <a:effectRef idx="0"/>
            <a:fontRef idx="minor"/>
          </p:style>
          <p:txBody>
            <a:bodyPr wrap="none" lIns="90000" rIns="90000" tIns="46800" bIns="4680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Arial"/>
                </a:rPr>
                <a:t>Sato - Sources &amp; Destinations</a:t>
              </a:r>
              <a:endParaRPr b="0" lang="en-US" sz="10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6" name=""/>
          <p:cNvSpPr/>
          <p:nvPr/>
        </p:nvSpPr>
        <p:spPr>
          <a:xfrm>
            <a:off x="1981080" y="380880"/>
            <a:ext cx="7182000" cy="83844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Asian Coal: Sato’s Existing Business &amp; Network</a:t>
            </a:r>
            <a:endParaRPr b="0" lang="en-US" sz="2400" strike="noStrike" u="none">
              <a:solidFill>
                <a:srgbClr val="000000"/>
              </a:solidFill>
              <a:effectLst/>
              <a:uFillTx/>
              <a:latin typeface="Times New Roman"/>
            </a:endParaRPr>
          </a:p>
        </p:txBody>
      </p:sp>
      <p:sp>
        <p:nvSpPr>
          <p:cNvPr id="437" name=""/>
          <p:cNvSpPr/>
          <p:nvPr/>
        </p:nvSpPr>
        <p:spPr>
          <a:xfrm>
            <a:off x="1981080" y="1143000"/>
            <a:ext cx="7182000" cy="510552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Backed by their active investments in coal mines, six JTCs’ market share, in total, accounts for approx. 56% of Japan’s coal import.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Sato has made US$70-80 million in upstream investments to date in order to secure Japan marketing rights (Please refer to the following page).</a:t>
            </a: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Sato’s coal business is predominantly based on import to Japan. Sato’s coal related revenue is derived from coal mine dividends (60%) and sales commissions (40%). </a:t>
            </a:r>
            <a:endParaRPr b="0" lang="en-US" sz="1600" strike="noStrike" u="none">
              <a:solidFill>
                <a:srgbClr val="000000"/>
              </a:solidFill>
              <a:effectLst/>
              <a:uFillTx/>
              <a:latin typeface="Times New Roman"/>
            </a:endParaRPr>
          </a:p>
          <a:p>
            <a:pPr marL="343080" indent="-343080">
              <a:lnSpc>
                <a:spcPct val="100000"/>
              </a:lnSpc>
              <a:spcBef>
                <a:spcPts val="1001"/>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pic>
        <p:nvPicPr>
          <p:cNvPr id="438" name="" descr=""/>
          <p:cNvPicPr/>
          <p:nvPr/>
        </p:nvPicPr>
        <p:blipFill>
          <a:blip r:embed="rId1"/>
          <a:stretch/>
        </p:blipFill>
        <p:spPr>
          <a:xfrm>
            <a:off x="2197080" y="1743120"/>
            <a:ext cx="4952880" cy="2752560"/>
          </a:xfrm>
          <a:prstGeom prst="rect">
            <a:avLst/>
          </a:prstGeom>
          <a:noFill/>
          <a:ln w="0">
            <a:noFill/>
          </a:ln>
        </p:spPr>
      </p:pic>
      <p:sp>
        <p:nvSpPr>
          <p:cNvPr id="439" name=""/>
          <p:cNvSpPr/>
          <p:nvPr/>
        </p:nvSpPr>
        <p:spPr>
          <a:xfrm>
            <a:off x="2377440" y="1787400"/>
            <a:ext cx="60264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‘000MT</a:t>
            </a:r>
            <a:endParaRPr b="0" lang="en-US" sz="1000" strike="noStrike" u="none">
              <a:solidFill>
                <a:srgbClr val="000000"/>
              </a:solidFill>
              <a:effectLst/>
              <a:uFillTx/>
              <a:latin typeface="Times New Roman"/>
            </a:endParaRPr>
          </a:p>
        </p:txBody>
      </p:sp>
      <p:sp>
        <p:nvSpPr>
          <p:cNvPr id="440" name=""/>
          <p:cNvSpPr/>
          <p:nvPr/>
        </p:nvSpPr>
        <p:spPr>
          <a:xfrm>
            <a:off x="7010280" y="1905120"/>
            <a:ext cx="2136960" cy="1467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1144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Others include:-</a:t>
            </a:r>
            <a:endParaRPr b="0" lang="en-US" sz="1000" strike="noStrike" u="none">
              <a:solidFill>
                <a:srgbClr val="000000"/>
              </a:solidFill>
              <a:effectLst/>
              <a:uFillTx/>
              <a:latin typeface="Times New Roman"/>
            </a:endParaRPr>
          </a:p>
          <a:p>
            <a:pPr>
              <a:lnSpc>
                <a:spcPct val="100000"/>
              </a:lnSpc>
              <a:buClr>
                <a:srgbClr val="000000"/>
              </a:buClr>
              <a:buFont typeface="Arial"/>
              <a:buChar char="-"/>
              <a:tabLst>
                <a:tab algn="l" pos="1144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In-house import activities, </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through subsidiaries, by major </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steal mills;</a:t>
            </a:r>
            <a:endParaRPr b="0" lang="en-US" sz="1000" strike="noStrike" u="none">
              <a:solidFill>
                <a:srgbClr val="000000"/>
              </a:solidFill>
              <a:effectLst/>
              <a:uFillTx/>
              <a:latin typeface="Times New Roman"/>
            </a:endParaRPr>
          </a:p>
          <a:p>
            <a:pPr>
              <a:lnSpc>
                <a:spcPct val="100000"/>
              </a:lnSpc>
              <a:buClr>
                <a:srgbClr val="000000"/>
              </a:buClr>
              <a:buFont typeface="Arial"/>
              <a:buChar char="-"/>
              <a:tabLst>
                <a:tab algn="l" pos="1144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Japanese mining companies;  </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and</a:t>
            </a:r>
            <a:endParaRPr b="0" lang="en-US" sz="1000" strike="noStrike" u="none">
              <a:solidFill>
                <a:srgbClr val="000000"/>
              </a:solidFill>
              <a:effectLst/>
              <a:uFillTx/>
              <a:latin typeface="Times New Roman"/>
            </a:endParaRPr>
          </a:p>
          <a:p>
            <a:pPr>
              <a:lnSpc>
                <a:spcPct val="100000"/>
              </a:lnSpc>
              <a:buClr>
                <a:srgbClr val="000000"/>
              </a:buClr>
              <a:buFont typeface="Arial"/>
              <a:buChar char="-"/>
              <a:tabLst>
                <a:tab algn="l" pos="1144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Oil importers/ refineries who </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have coal exposure (Nisseki </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Mitsubishi, Idemitsu, etc.).</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1" name=""/>
          <p:cNvSpPr/>
          <p:nvPr/>
        </p:nvSpPr>
        <p:spPr>
          <a:xfrm>
            <a:off x="1981080" y="380880"/>
            <a:ext cx="7182000" cy="83844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ea typeface="MS PGothic"/>
              </a:rPr>
              <a:t>Sato’s: Marketing Rights vs. Investments</a:t>
            </a:r>
            <a:endParaRPr b="0" lang="en-US" sz="2400" strike="noStrike" u="none">
              <a:solidFill>
                <a:srgbClr val="000000"/>
              </a:solidFill>
              <a:effectLst/>
              <a:uFillTx/>
              <a:latin typeface="Times New Roman"/>
            </a:endParaRPr>
          </a:p>
        </p:txBody>
      </p:sp>
      <p:grpSp>
        <p:nvGrpSpPr>
          <p:cNvPr id="442" name=""/>
          <p:cNvGrpSpPr/>
          <p:nvPr/>
        </p:nvGrpSpPr>
        <p:grpSpPr>
          <a:xfrm>
            <a:off x="4606920" y="3352680"/>
            <a:ext cx="1184400" cy="1219320"/>
            <a:chOff x="4606920" y="3352680"/>
            <a:chExt cx="1184400" cy="1219320"/>
          </a:xfrm>
        </p:grpSpPr>
        <p:sp>
          <p:nvSpPr>
            <p:cNvPr id="443" name=""/>
            <p:cNvSpPr/>
            <p:nvPr/>
          </p:nvSpPr>
          <p:spPr>
            <a:xfrm>
              <a:off x="4648320" y="3352680"/>
              <a:ext cx="1143000" cy="1219320"/>
            </a:xfrm>
            <a:prstGeom prst="leftRightArrow">
              <a:avLst>
                <a:gd name="adj1" fmla="val 50000"/>
                <a:gd name="adj2" fmla="val 19907"/>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4" name=""/>
            <p:cNvSpPr/>
            <p:nvPr/>
          </p:nvSpPr>
          <p:spPr>
            <a:xfrm>
              <a:off x="4606920" y="3797280"/>
              <a:ext cx="11415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55 Roman"/>
                  <a:ea typeface="MS PGothic"/>
                </a:rPr>
                <a:t>Inter-linked</a:t>
              </a:r>
              <a:endParaRPr b="0" lang="en-US" sz="1400" strike="noStrike" u="none">
                <a:solidFill>
                  <a:srgbClr val="000000"/>
                </a:solidFill>
                <a:effectLst/>
                <a:uFillTx/>
                <a:latin typeface="Times New Roman"/>
              </a:endParaRPr>
            </a:p>
          </p:txBody>
        </p:sp>
      </p:grpSp>
      <p:sp>
        <p:nvSpPr>
          <p:cNvPr id="445" name=""/>
          <p:cNvSpPr/>
          <p:nvPr/>
        </p:nvSpPr>
        <p:spPr>
          <a:xfrm>
            <a:off x="1992240" y="1128600"/>
            <a:ext cx="2309760" cy="3376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3300"/>
                </a:solidFill>
                <a:effectLst/>
                <a:uFillTx/>
                <a:latin typeface="Frutiger 55 Roman"/>
              </a:rPr>
              <a:t>12 million MT per year</a:t>
            </a:r>
            <a:endParaRPr b="0" lang="en-US" sz="1600" strike="noStrike" u="none">
              <a:solidFill>
                <a:srgbClr val="000000"/>
              </a:solidFill>
              <a:effectLst/>
              <a:uFillTx/>
              <a:latin typeface="Times New Roman"/>
            </a:endParaRPr>
          </a:p>
        </p:txBody>
      </p:sp>
      <p:sp>
        <p:nvSpPr>
          <p:cNvPr id="446" name=""/>
          <p:cNvSpPr/>
          <p:nvPr/>
        </p:nvSpPr>
        <p:spPr>
          <a:xfrm>
            <a:off x="6242760" y="1143000"/>
            <a:ext cx="2681640" cy="3376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3300"/>
                </a:solidFill>
                <a:effectLst/>
                <a:uFillTx/>
                <a:latin typeface="Frutiger 55 Roman"/>
              </a:rPr>
              <a:t>US$70-80 million invested</a:t>
            </a:r>
            <a:endParaRPr b="0" lang="en-US" sz="1600" strike="noStrike" u="none">
              <a:solidFill>
                <a:srgbClr val="000000"/>
              </a:solidFill>
              <a:effectLst/>
              <a:uFillTx/>
              <a:latin typeface="Times New Roman"/>
            </a:endParaRPr>
          </a:p>
        </p:txBody>
      </p:sp>
      <p:pic>
        <p:nvPicPr>
          <p:cNvPr id="447" name="" descr=""/>
          <p:cNvPicPr/>
          <p:nvPr/>
        </p:nvPicPr>
        <p:blipFill>
          <a:blip r:embed="rId1"/>
          <a:stretch/>
        </p:blipFill>
        <p:spPr>
          <a:xfrm>
            <a:off x="1828800" y="1397160"/>
            <a:ext cx="7392960" cy="5079960"/>
          </a:xfrm>
          <a:prstGeom prst="rect">
            <a:avLst/>
          </a:prstGeom>
          <a:noFill/>
          <a:ln w="0">
            <a:noFill/>
          </a:ln>
        </p:spPr>
      </p:pic>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8" name=""/>
          <p:cNvSpPr/>
          <p:nvPr/>
        </p:nvSpPr>
        <p:spPr>
          <a:xfrm>
            <a:off x="1981080" y="380880"/>
            <a:ext cx="7182000" cy="83844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ea typeface="MS PGothic"/>
              </a:rPr>
              <a:t>Asian Coal: Existing Leads/Deals and Status</a:t>
            </a:r>
            <a:endParaRPr b="0" lang="en-US" sz="2400" strike="noStrike" u="none">
              <a:solidFill>
                <a:srgbClr val="000000"/>
              </a:solidFill>
              <a:effectLst/>
              <a:uFillTx/>
              <a:latin typeface="Times New Roman"/>
            </a:endParaRPr>
          </a:p>
        </p:txBody>
      </p:sp>
      <p:sp>
        <p:nvSpPr>
          <p:cNvPr id="449" name=""/>
          <p:cNvSpPr/>
          <p:nvPr/>
        </p:nvSpPr>
        <p:spPr>
          <a:xfrm>
            <a:off x="2683800" y="1305000"/>
            <a:ext cx="42948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Project</a:t>
            </a:r>
            <a:endParaRPr b="0" lang="en-US" sz="1000" strike="noStrike" u="none">
              <a:solidFill>
                <a:srgbClr val="000000"/>
              </a:solidFill>
              <a:effectLst/>
              <a:uFillTx/>
              <a:latin typeface="Times New Roman"/>
            </a:endParaRPr>
          </a:p>
        </p:txBody>
      </p:sp>
      <p:sp>
        <p:nvSpPr>
          <p:cNvPr id="450" name=""/>
          <p:cNvSpPr/>
          <p:nvPr/>
        </p:nvSpPr>
        <p:spPr>
          <a:xfrm>
            <a:off x="3842280" y="1305000"/>
            <a:ext cx="47844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Amount</a:t>
            </a:r>
            <a:endParaRPr b="0" lang="en-US" sz="1000" strike="noStrike" u="none">
              <a:solidFill>
                <a:srgbClr val="000000"/>
              </a:solidFill>
              <a:effectLst/>
              <a:uFillTx/>
              <a:latin typeface="Times New Roman"/>
            </a:endParaRPr>
          </a:p>
        </p:txBody>
      </p:sp>
      <p:sp>
        <p:nvSpPr>
          <p:cNvPr id="451" name=""/>
          <p:cNvSpPr/>
          <p:nvPr/>
        </p:nvSpPr>
        <p:spPr>
          <a:xfrm>
            <a:off x="5410440" y="1305000"/>
            <a:ext cx="69660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Description</a:t>
            </a:r>
            <a:endParaRPr b="0" lang="en-US" sz="1000" strike="noStrike" u="none">
              <a:solidFill>
                <a:srgbClr val="000000"/>
              </a:solidFill>
              <a:effectLst/>
              <a:uFillTx/>
              <a:latin typeface="Times New Roman"/>
            </a:endParaRPr>
          </a:p>
        </p:txBody>
      </p:sp>
      <p:sp>
        <p:nvSpPr>
          <p:cNvPr id="452" name=""/>
          <p:cNvSpPr/>
          <p:nvPr/>
        </p:nvSpPr>
        <p:spPr>
          <a:xfrm>
            <a:off x="7812000" y="1305000"/>
            <a:ext cx="87912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Current Status</a:t>
            </a:r>
            <a:endParaRPr b="0" lang="en-US" sz="1000" strike="noStrike" u="none">
              <a:solidFill>
                <a:srgbClr val="000000"/>
              </a:solidFill>
              <a:effectLst/>
              <a:uFillTx/>
              <a:latin typeface="Times New Roman"/>
            </a:endParaRPr>
          </a:p>
        </p:txBody>
      </p:sp>
      <p:sp>
        <p:nvSpPr>
          <p:cNvPr id="453" name=""/>
          <p:cNvSpPr/>
          <p:nvPr/>
        </p:nvSpPr>
        <p:spPr>
          <a:xfrm>
            <a:off x="2070000" y="1878120"/>
            <a:ext cx="106236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Wallarah, Australia</a:t>
            </a:r>
            <a:endParaRPr b="0" lang="en-US" sz="1000" strike="noStrike" u="none">
              <a:solidFill>
                <a:srgbClr val="000000"/>
              </a:solidFill>
              <a:effectLst/>
              <a:uFillTx/>
              <a:latin typeface="Times New Roman"/>
            </a:endParaRPr>
          </a:p>
        </p:txBody>
      </p:sp>
      <p:sp>
        <p:nvSpPr>
          <p:cNvPr id="454" name=""/>
          <p:cNvSpPr/>
          <p:nvPr/>
        </p:nvSpPr>
        <p:spPr>
          <a:xfrm>
            <a:off x="3989880" y="1878120"/>
            <a:ext cx="17640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n.a</a:t>
            </a:r>
            <a:endParaRPr b="0" lang="en-US" sz="1000" strike="noStrike" u="none">
              <a:solidFill>
                <a:srgbClr val="000000"/>
              </a:solidFill>
              <a:effectLst/>
              <a:uFillTx/>
              <a:latin typeface="Times New Roman"/>
            </a:endParaRPr>
          </a:p>
        </p:txBody>
      </p:sp>
      <p:sp>
        <p:nvSpPr>
          <p:cNvPr id="455" name=""/>
          <p:cNvSpPr/>
          <p:nvPr/>
        </p:nvSpPr>
        <p:spPr>
          <a:xfrm>
            <a:off x="4433400" y="1809720"/>
            <a:ext cx="221076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Financing arrangement/ joint-investment</a:t>
            </a:r>
            <a:endParaRPr b="0" lang="en-US" sz="900" strike="noStrike" u="none">
              <a:solidFill>
                <a:srgbClr val="000000"/>
              </a:solidFill>
              <a:effectLst/>
              <a:uFillTx/>
              <a:latin typeface="Times New Roman"/>
            </a:endParaRPr>
          </a:p>
        </p:txBody>
      </p:sp>
      <p:sp>
        <p:nvSpPr>
          <p:cNvPr id="456" name=""/>
          <p:cNvSpPr/>
          <p:nvPr/>
        </p:nvSpPr>
        <p:spPr>
          <a:xfrm>
            <a:off x="6647760" y="1814400"/>
            <a:ext cx="34380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in the </a:t>
            </a:r>
            <a:endParaRPr b="0" lang="en-US" sz="900" strike="noStrike" u="none">
              <a:solidFill>
                <a:srgbClr val="000000"/>
              </a:solidFill>
              <a:effectLst/>
              <a:uFillTx/>
              <a:latin typeface="Times New Roman"/>
            </a:endParaRPr>
          </a:p>
        </p:txBody>
      </p:sp>
      <p:sp>
        <p:nvSpPr>
          <p:cNvPr id="457" name=""/>
          <p:cNvSpPr/>
          <p:nvPr/>
        </p:nvSpPr>
        <p:spPr>
          <a:xfrm>
            <a:off x="4433040" y="1959120"/>
            <a:ext cx="252936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80% equity stake currently owned by BHP Billiton.</a:t>
            </a:r>
            <a:endParaRPr b="0" lang="en-US" sz="900" strike="noStrike" u="none">
              <a:solidFill>
                <a:srgbClr val="000000"/>
              </a:solidFill>
              <a:effectLst/>
              <a:uFillTx/>
              <a:latin typeface="Times New Roman"/>
            </a:endParaRPr>
          </a:p>
        </p:txBody>
      </p:sp>
      <p:sp>
        <p:nvSpPr>
          <p:cNvPr id="458" name=""/>
          <p:cNvSpPr/>
          <p:nvPr/>
        </p:nvSpPr>
        <p:spPr>
          <a:xfrm>
            <a:off x="7114320" y="1739880"/>
            <a:ext cx="166500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Preliminary discussion started</a:t>
            </a:r>
            <a:endParaRPr b="0" lang="en-US" sz="900" strike="noStrike" u="none">
              <a:solidFill>
                <a:srgbClr val="000000"/>
              </a:solidFill>
              <a:effectLst/>
              <a:uFillTx/>
              <a:latin typeface="Times New Roman"/>
            </a:endParaRPr>
          </a:p>
        </p:txBody>
      </p:sp>
      <p:sp>
        <p:nvSpPr>
          <p:cNvPr id="459" name=""/>
          <p:cNvSpPr/>
          <p:nvPr/>
        </p:nvSpPr>
        <p:spPr>
          <a:xfrm>
            <a:off x="8778240" y="1744560"/>
            <a:ext cx="46440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Limited </a:t>
            </a:r>
            <a:endParaRPr b="0" lang="en-US" sz="900" strike="noStrike" u="none">
              <a:solidFill>
                <a:srgbClr val="000000"/>
              </a:solidFill>
              <a:effectLst/>
              <a:uFillTx/>
              <a:latin typeface="Times New Roman"/>
            </a:endParaRPr>
          </a:p>
        </p:txBody>
      </p:sp>
      <p:sp>
        <p:nvSpPr>
          <p:cNvPr id="460" name=""/>
          <p:cNvSpPr/>
          <p:nvPr/>
        </p:nvSpPr>
        <p:spPr>
          <a:xfrm>
            <a:off x="7119000" y="1889280"/>
            <a:ext cx="210348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life/ reserve of the mine might be a major </a:t>
            </a:r>
            <a:endParaRPr b="0" lang="en-US" sz="900" strike="noStrike" u="none">
              <a:solidFill>
                <a:srgbClr val="000000"/>
              </a:solidFill>
              <a:effectLst/>
              <a:uFillTx/>
              <a:latin typeface="Times New Roman"/>
            </a:endParaRPr>
          </a:p>
        </p:txBody>
      </p:sp>
      <p:sp>
        <p:nvSpPr>
          <p:cNvPr id="461" name=""/>
          <p:cNvSpPr/>
          <p:nvPr/>
        </p:nvSpPr>
        <p:spPr>
          <a:xfrm>
            <a:off x="7119720" y="2030400"/>
            <a:ext cx="207216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obstacle, but Enron likes the coal quality.</a:t>
            </a:r>
            <a:endParaRPr b="0" lang="en-US" sz="900" strike="noStrike" u="none">
              <a:solidFill>
                <a:srgbClr val="000000"/>
              </a:solidFill>
              <a:effectLst/>
              <a:uFillTx/>
              <a:latin typeface="Times New Roman"/>
            </a:endParaRPr>
          </a:p>
        </p:txBody>
      </p:sp>
      <p:sp>
        <p:nvSpPr>
          <p:cNvPr id="462" name=""/>
          <p:cNvSpPr/>
          <p:nvPr/>
        </p:nvSpPr>
        <p:spPr>
          <a:xfrm>
            <a:off x="2066400" y="2857680"/>
            <a:ext cx="161064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POSCO Coal Center, Korea </a:t>
            </a:r>
            <a:endParaRPr b="0" lang="en-US" sz="1000" strike="noStrike" u="none">
              <a:solidFill>
                <a:srgbClr val="000000"/>
              </a:solidFill>
              <a:effectLst/>
              <a:uFillTx/>
              <a:latin typeface="Times New Roman"/>
            </a:endParaRPr>
          </a:p>
        </p:txBody>
      </p:sp>
      <p:sp>
        <p:nvSpPr>
          <p:cNvPr id="463" name=""/>
          <p:cNvSpPr/>
          <p:nvPr/>
        </p:nvSpPr>
        <p:spPr>
          <a:xfrm>
            <a:off x="3989880" y="2857680"/>
            <a:ext cx="17640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n.a</a:t>
            </a:r>
            <a:endParaRPr b="0" lang="en-US" sz="1000" strike="noStrike" u="none">
              <a:solidFill>
                <a:srgbClr val="000000"/>
              </a:solidFill>
              <a:effectLst/>
              <a:uFillTx/>
              <a:latin typeface="Times New Roman"/>
            </a:endParaRPr>
          </a:p>
        </p:txBody>
      </p:sp>
      <p:sp>
        <p:nvSpPr>
          <p:cNvPr id="464" name=""/>
          <p:cNvSpPr/>
          <p:nvPr/>
        </p:nvSpPr>
        <p:spPr>
          <a:xfrm>
            <a:off x="4436280" y="2619360"/>
            <a:ext cx="112536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Joint-development</a:t>
            </a:r>
            <a:endParaRPr b="0" lang="en-US" sz="1000" strike="noStrike" u="none">
              <a:solidFill>
                <a:srgbClr val="000000"/>
              </a:solidFill>
              <a:effectLst/>
              <a:uFillTx/>
              <a:latin typeface="Times New Roman"/>
            </a:endParaRPr>
          </a:p>
        </p:txBody>
      </p:sp>
      <p:sp>
        <p:nvSpPr>
          <p:cNvPr id="465" name=""/>
          <p:cNvSpPr/>
          <p:nvPr/>
        </p:nvSpPr>
        <p:spPr>
          <a:xfrm>
            <a:off x="5563800" y="2624040"/>
            <a:ext cx="132948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of a cost-effective coal </a:t>
            </a:r>
            <a:endParaRPr b="0" lang="en-US" sz="1000" strike="noStrike" u="none">
              <a:solidFill>
                <a:srgbClr val="000000"/>
              </a:solidFill>
              <a:effectLst/>
              <a:uFillTx/>
              <a:latin typeface="Times New Roman"/>
            </a:endParaRPr>
          </a:p>
        </p:txBody>
      </p:sp>
      <p:sp>
        <p:nvSpPr>
          <p:cNvPr id="466" name=""/>
          <p:cNvSpPr/>
          <p:nvPr/>
        </p:nvSpPr>
        <p:spPr>
          <a:xfrm>
            <a:off x="4434120" y="2782800"/>
            <a:ext cx="239832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center in Korea catering for Japan market. </a:t>
            </a:r>
            <a:endParaRPr b="0" lang="en-US" sz="1000" strike="noStrike" u="none">
              <a:solidFill>
                <a:srgbClr val="000000"/>
              </a:solidFill>
              <a:effectLst/>
              <a:uFillTx/>
              <a:latin typeface="Times New Roman"/>
            </a:endParaRPr>
          </a:p>
        </p:txBody>
      </p:sp>
      <p:sp>
        <p:nvSpPr>
          <p:cNvPr id="467" name=""/>
          <p:cNvSpPr/>
          <p:nvPr/>
        </p:nvSpPr>
        <p:spPr>
          <a:xfrm>
            <a:off x="4431960" y="2940120"/>
            <a:ext cx="222948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Sato has had a positive response from  </a:t>
            </a:r>
            <a:endParaRPr b="0" lang="en-US" sz="1000" strike="noStrike" u="none">
              <a:solidFill>
                <a:srgbClr val="000000"/>
              </a:solidFill>
              <a:effectLst/>
              <a:uFillTx/>
              <a:latin typeface="Times New Roman"/>
            </a:endParaRPr>
          </a:p>
        </p:txBody>
      </p:sp>
      <p:sp>
        <p:nvSpPr>
          <p:cNvPr id="468" name=""/>
          <p:cNvSpPr/>
          <p:nvPr/>
        </p:nvSpPr>
        <p:spPr>
          <a:xfrm>
            <a:off x="4430160" y="3097080"/>
            <a:ext cx="192024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POSCO on their project blue print.</a:t>
            </a:r>
            <a:endParaRPr b="0" lang="en-US" sz="1000" strike="noStrike" u="none">
              <a:solidFill>
                <a:srgbClr val="000000"/>
              </a:solidFill>
              <a:effectLst/>
              <a:uFillTx/>
              <a:latin typeface="Times New Roman"/>
            </a:endParaRPr>
          </a:p>
        </p:txBody>
      </p:sp>
      <p:sp>
        <p:nvSpPr>
          <p:cNvPr id="469" name=""/>
          <p:cNvSpPr/>
          <p:nvPr/>
        </p:nvSpPr>
        <p:spPr>
          <a:xfrm>
            <a:off x="7114320" y="2505240"/>
            <a:ext cx="166500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Preliminary discussion started</a:t>
            </a:r>
            <a:endParaRPr b="0" lang="en-US" sz="900" strike="noStrike" u="none">
              <a:solidFill>
                <a:srgbClr val="000000"/>
              </a:solidFill>
              <a:effectLst/>
              <a:uFillTx/>
              <a:latin typeface="Times New Roman"/>
            </a:endParaRPr>
          </a:p>
        </p:txBody>
      </p:sp>
      <p:sp>
        <p:nvSpPr>
          <p:cNvPr id="470" name=""/>
          <p:cNvSpPr/>
          <p:nvPr/>
        </p:nvSpPr>
        <p:spPr>
          <a:xfrm>
            <a:off x="8777520" y="2509920"/>
            <a:ext cx="54684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Teaming-</a:t>
            </a:r>
            <a:endParaRPr b="0" lang="en-US" sz="900" strike="noStrike" u="none">
              <a:solidFill>
                <a:srgbClr val="000000"/>
              </a:solidFill>
              <a:effectLst/>
              <a:uFillTx/>
              <a:latin typeface="Times New Roman"/>
            </a:endParaRPr>
          </a:p>
        </p:txBody>
      </p:sp>
      <p:sp>
        <p:nvSpPr>
          <p:cNvPr id="471" name=""/>
          <p:cNvSpPr/>
          <p:nvPr/>
        </p:nvSpPr>
        <p:spPr>
          <a:xfrm>
            <a:off x="7113600" y="2654280"/>
            <a:ext cx="172872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up with POSCO allows numerous </a:t>
            </a:r>
            <a:endParaRPr b="0" lang="en-US" sz="900" strike="noStrike" u="none">
              <a:solidFill>
                <a:srgbClr val="000000"/>
              </a:solidFill>
              <a:effectLst/>
              <a:uFillTx/>
              <a:latin typeface="Times New Roman"/>
            </a:endParaRPr>
          </a:p>
        </p:txBody>
      </p:sp>
      <p:sp>
        <p:nvSpPr>
          <p:cNvPr id="472" name=""/>
          <p:cNvSpPr/>
          <p:nvPr/>
        </p:nvSpPr>
        <p:spPr>
          <a:xfrm>
            <a:off x="7117200" y="2795760"/>
            <a:ext cx="190044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advantages including, own cape-size </a:t>
            </a:r>
            <a:endParaRPr b="0" lang="en-US" sz="900" strike="noStrike" u="none">
              <a:solidFill>
                <a:srgbClr val="000000"/>
              </a:solidFill>
              <a:effectLst/>
              <a:uFillTx/>
              <a:latin typeface="Times New Roman"/>
            </a:endParaRPr>
          </a:p>
        </p:txBody>
      </p:sp>
      <p:sp>
        <p:nvSpPr>
          <p:cNvPr id="473" name=""/>
          <p:cNvSpPr/>
          <p:nvPr/>
        </p:nvSpPr>
        <p:spPr>
          <a:xfrm>
            <a:off x="7120440" y="2938320"/>
            <a:ext cx="216072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vessel, deep port access, project site right </a:t>
            </a:r>
            <a:endParaRPr b="0" lang="en-US" sz="900" strike="noStrike" u="none">
              <a:solidFill>
                <a:srgbClr val="000000"/>
              </a:solidFill>
              <a:effectLst/>
              <a:uFillTx/>
              <a:latin typeface="Times New Roman"/>
            </a:endParaRPr>
          </a:p>
        </p:txBody>
      </p:sp>
      <p:sp>
        <p:nvSpPr>
          <p:cNvPr id="474" name=""/>
          <p:cNvSpPr/>
          <p:nvPr/>
        </p:nvSpPr>
        <p:spPr>
          <a:xfrm>
            <a:off x="7114680" y="3079800"/>
            <a:ext cx="192852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available near POSCO's existing coal </a:t>
            </a:r>
            <a:endParaRPr b="0" lang="en-US" sz="900" strike="noStrike" u="none">
              <a:solidFill>
                <a:srgbClr val="000000"/>
              </a:solidFill>
              <a:effectLst/>
              <a:uFillTx/>
              <a:latin typeface="Times New Roman"/>
            </a:endParaRPr>
          </a:p>
        </p:txBody>
      </p:sp>
      <p:sp>
        <p:nvSpPr>
          <p:cNvPr id="475" name=""/>
          <p:cNvSpPr/>
          <p:nvPr/>
        </p:nvSpPr>
        <p:spPr>
          <a:xfrm>
            <a:off x="7113600" y="3220920"/>
            <a:ext cx="56628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center, etc.</a:t>
            </a:r>
            <a:endParaRPr b="0" lang="en-US" sz="900" strike="noStrike" u="none">
              <a:solidFill>
                <a:srgbClr val="000000"/>
              </a:solidFill>
              <a:effectLst/>
              <a:uFillTx/>
              <a:latin typeface="Times New Roman"/>
            </a:endParaRPr>
          </a:p>
        </p:txBody>
      </p:sp>
      <p:sp>
        <p:nvSpPr>
          <p:cNvPr id="476" name=""/>
          <p:cNvSpPr/>
          <p:nvPr/>
        </p:nvSpPr>
        <p:spPr>
          <a:xfrm>
            <a:off x="2063520" y="3835440"/>
            <a:ext cx="140688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Yanzhou Coal, PR China</a:t>
            </a:r>
            <a:endParaRPr b="0" lang="en-US" sz="1000" strike="noStrike" u="none">
              <a:solidFill>
                <a:srgbClr val="000000"/>
              </a:solidFill>
              <a:effectLst/>
              <a:uFillTx/>
              <a:latin typeface="Times New Roman"/>
            </a:endParaRPr>
          </a:p>
        </p:txBody>
      </p:sp>
      <p:sp>
        <p:nvSpPr>
          <p:cNvPr id="477" name=""/>
          <p:cNvSpPr/>
          <p:nvPr/>
        </p:nvSpPr>
        <p:spPr>
          <a:xfrm>
            <a:off x="3989880" y="3835440"/>
            <a:ext cx="17640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n.a</a:t>
            </a:r>
            <a:endParaRPr b="0" lang="en-US" sz="1000" strike="noStrike" u="none">
              <a:solidFill>
                <a:srgbClr val="000000"/>
              </a:solidFill>
              <a:effectLst/>
              <a:uFillTx/>
              <a:latin typeface="Times New Roman"/>
            </a:endParaRPr>
          </a:p>
        </p:txBody>
      </p:sp>
      <p:sp>
        <p:nvSpPr>
          <p:cNvPr id="478" name=""/>
          <p:cNvSpPr/>
          <p:nvPr/>
        </p:nvSpPr>
        <p:spPr>
          <a:xfrm>
            <a:off x="4432680" y="3556080"/>
            <a:ext cx="162648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Proposal for a joint-marketing</a:t>
            </a:r>
            <a:endParaRPr b="0" lang="en-US" sz="900" strike="noStrike" u="none">
              <a:solidFill>
                <a:srgbClr val="000000"/>
              </a:solidFill>
              <a:effectLst/>
              <a:uFillTx/>
              <a:latin typeface="Times New Roman"/>
            </a:endParaRPr>
          </a:p>
        </p:txBody>
      </p:sp>
      <p:sp>
        <p:nvSpPr>
          <p:cNvPr id="479" name=""/>
          <p:cNvSpPr/>
          <p:nvPr/>
        </p:nvSpPr>
        <p:spPr>
          <a:xfrm>
            <a:off x="6062760" y="3559320"/>
            <a:ext cx="94752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to a Chinese coal </a:t>
            </a:r>
            <a:endParaRPr b="0" lang="en-US" sz="900" strike="noStrike" u="none">
              <a:solidFill>
                <a:srgbClr val="000000"/>
              </a:solidFill>
              <a:effectLst/>
              <a:uFillTx/>
              <a:latin typeface="Times New Roman"/>
            </a:endParaRPr>
          </a:p>
        </p:txBody>
      </p:sp>
      <p:sp>
        <p:nvSpPr>
          <p:cNvPr id="480" name=""/>
          <p:cNvSpPr/>
          <p:nvPr/>
        </p:nvSpPr>
        <p:spPr>
          <a:xfrm>
            <a:off x="4431960" y="3705120"/>
            <a:ext cx="237672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producer with 20mil. MT annual capacity. Sato </a:t>
            </a:r>
            <a:endParaRPr b="0" lang="en-US" sz="900" strike="noStrike" u="none">
              <a:solidFill>
                <a:srgbClr val="000000"/>
              </a:solidFill>
              <a:effectLst/>
              <a:uFillTx/>
              <a:latin typeface="Times New Roman"/>
            </a:endParaRPr>
          </a:p>
        </p:txBody>
      </p:sp>
      <p:sp>
        <p:nvSpPr>
          <p:cNvPr id="481" name=""/>
          <p:cNvSpPr/>
          <p:nvPr/>
        </p:nvSpPr>
        <p:spPr>
          <a:xfrm>
            <a:off x="4434480" y="3846600"/>
            <a:ext cx="239580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currently has the largest share in the PRC coal </a:t>
            </a:r>
            <a:endParaRPr b="0" lang="en-US" sz="900" strike="noStrike" u="none">
              <a:solidFill>
                <a:srgbClr val="000000"/>
              </a:solidFill>
              <a:effectLst/>
              <a:uFillTx/>
              <a:latin typeface="Times New Roman"/>
            </a:endParaRPr>
          </a:p>
        </p:txBody>
      </p:sp>
      <p:sp>
        <p:nvSpPr>
          <p:cNvPr id="482" name=""/>
          <p:cNvSpPr/>
          <p:nvPr/>
        </p:nvSpPr>
        <p:spPr>
          <a:xfrm>
            <a:off x="4437720" y="3987720"/>
            <a:ext cx="249768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import to Japan and hopes Enron to can providel </a:t>
            </a:r>
            <a:endParaRPr b="0" lang="en-US" sz="900" strike="noStrike" u="none">
              <a:solidFill>
                <a:srgbClr val="000000"/>
              </a:solidFill>
              <a:effectLst/>
              <a:uFillTx/>
              <a:latin typeface="Times New Roman"/>
            </a:endParaRPr>
          </a:p>
        </p:txBody>
      </p:sp>
      <p:sp>
        <p:nvSpPr>
          <p:cNvPr id="483" name=""/>
          <p:cNvSpPr/>
          <p:nvPr/>
        </p:nvSpPr>
        <p:spPr>
          <a:xfrm>
            <a:off x="4418640" y="4129200"/>
            <a:ext cx="217368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coal derivatives for value-added proposals.</a:t>
            </a:r>
            <a:endParaRPr b="0" lang="en-US" sz="900" strike="noStrike" u="none">
              <a:solidFill>
                <a:srgbClr val="000000"/>
              </a:solidFill>
              <a:effectLst/>
              <a:uFillTx/>
              <a:latin typeface="Times New Roman"/>
            </a:endParaRPr>
          </a:p>
        </p:txBody>
      </p:sp>
      <p:sp>
        <p:nvSpPr>
          <p:cNvPr id="484" name=""/>
          <p:cNvSpPr/>
          <p:nvPr/>
        </p:nvSpPr>
        <p:spPr>
          <a:xfrm>
            <a:off x="7116840" y="3556080"/>
            <a:ext cx="138528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Transaction under review</a:t>
            </a:r>
            <a:endParaRPr b="0" lang="en-US" sz="900" strike="noStrike" u="none">
              <a:solidFill>
                <a:srgbClr val="000000"/>
              </a:solidFill>
              <a:effectLst/>
              <a:uFillTx/>
              <a:latin typeface="Times New Roman"/>
            </a:endParaRPr>
          </a:p>
        </p:txBody>
      </p:sp>
      <p:sp>
        <p:nvSpPr>
          <p:cNvPr id="485" name=""/>
          <p:cNvSpPr/>
          <p:nvPr/>
        </p:nvSpPr>
        <p:spPr>
          <a:xfrm>
            <a:off x="8503560" y="3559320"/>
            <a:ext cx="82044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by Enron. Coal </a:t>
            </a:r>
            <a:endParaRPr b="0" lang="en-US" sz="900" strike="noStrike" u="none">
              <a:solidFill>
                <a:srgbClr val="000000"/>
              </a:solidFill>
              <a:effectLst/>
              <a:uFillTx/>
              <a:latin typeface="Times New Roman"/>
            </a:endParaRPr>
          </a:p>
        </p:txBody>
      </p:sp>
      <p:sp>
        <p:nvSpPr>
          <p:cNvPr id="486" name=""/>
          <p:cNvSpPr/>
          <p:nvPr/>
        </p:nvSpPr>
        <p:spPr>
          <a:xfrm>
            <a:off x="7119000" y="3705120"/>
            <a:ext cx="209088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quality and competitive freight charge for </a:t>
            </a:r>
            <a:endParaRPr b="0" lang="en-US" sz="900" strike="noStrike" u="none">
              <a:solidFill>
                <a:srgbClr val="000000"/>
              </a:solidFill>
              <a:effectLst/>
              <a:uFillTx/>
              <a:latin typeface="Times New Roman"/>
            </a:endParaRPr>
          </a:p>
        </p:txBody>
      </p:sp>
      <p:sp>
        <p:nvSpPr>
          <p:cNvPr id="487" name=""/>
          <p:cNvSpPr/>
          <p:nvPr/>
        </p:nvSpPr>
        <p:spPr>
          <a:xfrm>
            <a:off x="7117200" y="3846600"/>
            <a:ext cx="208476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Japan market export are plus. But Enron </a:t>
            </a:r>
            <a:endParaRPr b="0" lang="en-US" sz="900" strike="noStrike" u="none">
              <a:solidFill>
                <a:srgbClr val="000000"/>
              </a:solidFill>
              <a:effectLst/>
              <a:uFillTx/>
              <a:latin typeface="Times New Roman"/>
            </a:endParaRPr>
          </a:p>
        </p:txBody>
      </p:sp>
      <p:sp>
        <p:nvSpPr>
          <p:cNvPr id="488" name=""/>
          <p:cNvSpPr/>
          <p:nvPr/>
        </p:nvSpPr>
        <p:spPr>
          <a:xfrm>
            <a:off x="7119720" y="3987720"/>
            <a:ext cx="209088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has direct business relationship. Need to </a:t>
            </a:r>
            <a:endParaRPr b="0" lang="en-US" sz="900" strike="noStrike" u="none">
              <a:solidFill>
                <a:srgbClr val="000000"/>
              </a:solidFill>
              <a:effectLst/>
              <a:uFillTx/>
              <a:latin typeface="Times New Roman"/>
            </a:endParaRPr>
          </a:p>
        </p:txBody>
      </p:sp>
      <p:sp>
        <p:nvSpPr>
          <p:cNvPr id="489" name=""/>
          <p:cNvSpPr/>
          <p:nvPr/>
        </p:nvSpPr>
        <p:spPr>
          <a:xfrm>
            <a:off x="7115040" y="4129200"/>
            <a:ext cx="164628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identify right opportunity to work.</a:t>
            </a:r>
            <a:endParaRPr b="0" lang="en-US" sz="900" strike="noStrike" u="none">
              <a:solidFill>
                <a:srgbClr val="000000"/>
              </a:solidFill>
              <a:effectLst/>
              <a:uFillTx/>
              <a:latin typeface="Times New Roman"/>
            </a:endParaRPr>
          </a:p>
        </p:txBody>
      </p:sp>
      <p:sp>
        <p:nvSpPr>
          <p:cNvPr id="490" name=""/>
          <p:cNvSpPr/>
          <p:nvPr/>
        </p:nvSpPr>
        <p:spPr>
          <a:xfrm>
            <a:off x="2068560" y="4815000"/>
            <a:ext cx="128736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PT. Arutmin, Indonesia</a:t>
            </a:r>
            <a:endParaRPr b="0" lang="en-US" sz="1000" strike="noStrike" u="none">
              <a:solidFill>
                <a:srgbClr val="000000"/>
              </a:solidFill>
              <a:effectLst/>
              <a:uFillTx/>
              <a:latin typeface="Times New Roman"/>
            </a:endParaRPr>
          </a:p>
        </p:txBody>
      </p:sp>
      <p:sp>
        <p:nvSpPr>
          <p:cNvPr id="491" name=""/>
          <p:cNvSpPr/>
          <p:nvPr/>
        </p:nvSpPr>
        <p:spPr>
          <a:xfrm>
            <a:off x="3830760" y="4815000"/>
            <a:ext cx="49284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US$40m</a:t>
            </a:r>
            <a:endParaRPr b="0" lang="en-US" sz="1000" strike="noStrike" u="none">
              <a:solidFill>
                <a:srgbClr val="000000"/>
              </a:solidFill>
              <a:effectLst/>
              <a:uFillTx/>
              <a:latin typeface="Times New Roman"/>
            </a:endParaRPr>
          </a:p>
        </p:txBody>
      </p:sp>
      <p:sp>
        <p:nvSpPr>
          <p:cNvPr id="492" name=""/>
          <p:cNvSpPr/>
          <p:nvPr/>
        </p:nvSpPr>
        <p:spPr>
          <a:xfrm>
            <a:off x="4434120" y="4533840"/>
            <a:ext cx="214092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Financing arrangement/ put option sale</a:t>
            </a:r>
            <a:endParaRPr b="0" lang="en-US" sz="900" strike="noStrike" u="none">
              <a:solidFill>
                <a:srgbClr val="000000"/>
              </a:solidFill>
              <a:effectLst/>
              <a:uFillTx/>
              <a:latin typeface="Times New Roman"/>
            </a:endParaRPr>
          </a:p>
        </p:txBody>
      </p:sp>
      <p:sp>
        <p:nvSpPr>
          <p:cNvPr id="493" name=""/>
          <p:cNvSpPr/>
          <p:nvPr/>
        </p:nvSpPr>
        <p:spPr>
          <a:xfrm>
            <a:off x="6578640" y="4538520"/>
            <a:ext cx="38844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for the </a:t>
            </a:r>
            <a:endParaRPr b="0" lang="en-US" sz="900" strike="noStrike" u="none">
              <a:solidFill>
                <a:srgbClr val="000000"/>
              </a:solidFill>
              <a:effectLst/>
              <a:uFillTx/>
              <a:latin typeface="Times New Roman"/>
            </a:endParaRPr>
          </a:p>
        </p:txBody>
      </p:sp>
      <p:sp>
        <p:nvSpPr>
          <p:cNvPr id="494" name=""/>
          <p:cNvSpPr/>
          <p:nvPr/>
        </p:nvSpPr>
        <p:spPr>
          <a:xfrm>
            <a:off x="4435200" y="4683240"/>
            <a:ext cx="235440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financing of Sato's investment in the preferred </a:t>
            </a:r>
            <a:endParaRPr b="0" lang="en-US" sz="900" strike="noStrike" u="none">
              <a:solidFill>
                <a:srgbClr val="000000"/>
              </a:solidFill>
              <a:effectLst/>
              <a:uFillTx/>
              <a:latin typeface="Times New Roman"/>
            </a:endParaRPr>
          </a:p>
        </p:txBody>
      </p:sp>
      <p:sp>
        <p:nvSpPr>
          <p:cNvPr id="495" name=""/>
          <p:cNvSpPr/>
          <p:nvPr/>
        </p:nvSpPr>
        <p:spPr>
          <a:xfrm>
            <a:off x="4435200" y="4824360"/>
            <a:ext cx="256104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shares in a mining company acquired by a Private </a:t>
            </a:r>
            <a:endParaRPr b="0" lang="en-US" sz="900" strike="noStrike" u="none">
              <a:solidFill>
                <a:srgbClr val="000000"/>
              </a:solidFill>
              <a:effectLst/>
              <a:uFillTx/>
              <a:latin typeface="Times New Roman"/>
            </a:endParaRPr>
          </a:p>
        </p:txBody>
      </p:sp>
      <p:sp>
        <p:nvSpPr>
          <p:cNvPr id="496" name=""/>
          <p:cNvSpPr/>
          <p:nvPr/>
        </p:nvSpPr>
        <p:spPr>
          <a:xfrm>
            <a:off x="4433040" y="4967280"/>
            <a:ext cx="238932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Equity Fund from BHP Billiton. The Investment </a:t>
            </a:r>
            <a:endParaRPr b="0" lang="en-US" sz="900" strike="noStrike" u="none">
              <a:solidFill>
                <a:srgbClr val="000000"/>
              </a:solidFill>
              <a:effectLst/>
              <a:uFillTx/>
              <a:latin typeface="Times New Roman"/>
            </a:endParaRPr>
          </a:p>
        </p:txBody>
      </p:sp>
      <p:sp>
        <p:nvSpPr>
          <p:cNvPr id="497" name=""/>
          <p:cNvSpPr/>
          <p:nvPr/>
        </p:nvSpPr>
        <p:spPr>
          <a:xfrm>
            <a:off x="4444200" y="5108400"/>
            <a:ext cx="195768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allows Sato 100% coal handling rights.</a:t>
            </a:r>
            <a:endParaRPr b="0" lang="en-US" sz="900" strike="noStrike" u="none">
              <a:solidFill>
                <a:srgbClr val="000000"/>
              </a:solidFill>
              <a:effectLst/>
              <a:uFillTx/>
              <a:latin typeface="Times New Roman"/>
            </a:endParaRPr>
          </a:p>
        </p:txBody>
      </p:sp>
      <p:sp>
        <p:nvSpPr>
          <p:cNvPr id="498" name=""/>
          <p:cNvSpPr/>
          <p:nvPr/>
        </p:nvSpPr>
        <p:spPr>
          <a:xfrm>
            <a:off x="7115400" y="4533840"/>
            <a:ext cx="203328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Transaction is currently under review</a:t>
            </a:r>
            <a:endParaRPr b="0" lang="en-US" sz="900" strike="noStrike" u="none">
              <a:solidFill>
                <a:srgbClr val="000000"/>
              </a:solidFill>
              <a:effectLst/>
              <a:uFillTx/>
              <a:latin typeface="Times New Roman"/>
            </a:endParaRPr>
          </a:p>
        </p:txBody>
      </p:sp>
      <p:sp>
        <p:nvSpPr>
          <p:cNvPr id="499" name=""/>
          <p:cNvSpPr/>
          <p:nvPr/>
        </p:nvSpPr>
        <p:spPr>
          <a:xfrm>
            <a:off x="9148320" y="4538520"/>
            <a:ext cx="18504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by </a:t>
            </a:r>
            <a:endParaRPr b="0" lang="en-US" sz="900" strike="noStrike" u="none">
              <a:solidFill>
                <a:srgbClr val="000000"/>
              </a:solidFill>
              <a:effectLst/>
              <a:uFillTx/>
              <a:latin typeface="Times New Roman"/>
            </a:endParaRPr>
          </a:p>
        </p:txBody>
      </p:sp>
      <p:sp>
        <p:nvSpPr>
          <p:cNvPr id="500" name=""/>
          <p:cNvSpPr/>
          <p:nvPr/>
        </p:nvSpPr>
        <p:spPr>
          <a:xfrm>
            <a:off x="7117920" y="4683240"/>
            <a:ext cx="225000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Sato and Enron. Enron will start looking into </a:t>
            </a:r>
            <a:endParaRPr b="0" lang="en-US" sz="900" strike="noStrike" u="none">
              <a:solidFill>
                <a:srgbClr val="000000"/>
              </a:solidFill>
              <a:effectLst/>
              <a:uFillTx/>
              <a:latin typeface="Times New Roman"/>
            </a:endParaRPr>
          </a:p>
        </p:txBody>
      </p:sp>
      <p:sp>
        <p:nvSpPr>
          <p:cNvPr id="501" name=""/>
          <p:cNvSpPr/>
          <p:nvPr/>
        </p:nvSpPr>
        <p:spPr>
          <a:xfrm>
            <a:off x="7119000" y="4824360"/>
            <a:ext cx="194508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the coal quality and other conditions if </a:t>
            </a:r>
            <a:endParaRPr b="0" lang="en-US" sz="900" strike="noStrike" u="none">
              <a:solidFill>
                <a:srgbClr val="000000"/>
              </a:solidFill>
              <a:effectLst/>
              <a:uFillTx/>
              <a:latin typeface="Times New Roman"/>
            </a:endParaRPr>
          </a:p>
        </p:txBody>
      </p:sp>
      <p:sp>
        <p:nvSpPr>
          <p:cNvPr id="502" name=""/>
          <p:cNvSpPr/>
          <p:nvPr/>
        </p:nvSpPr>
        <p:spPr>
          <a:xfrm>
            <a:off x="7117560" y="4967280"/>
            <a:ext cx="210636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Sato's discussion with the equity investor </a:t>
            </a:r>
            <a:endParaRPr b="0" lang="en-US" sz="900" strike="noStrike" u="none">
              <a:solidFill>
                <a:srgbClr val="000000"/>
              </a:solidFill>
              <a:effectLst/>
              <a:uFillTx/>
              <a:latin typeface="Times New Roman"/>
            </a:endParaRPr>
          </a:p>
        </p:txBody>
      </p:sp>
      <p:sp>
        <p:nvSpPr>
          <p:cNvPr id="503" name=""/>
          <p:cNvSpPr/>
          <p:nvPr/>
        </p:nvSpPr>
        <p:spPr>
          <a:xfrm>
            <a:off x="7116120" y="5108400"/>
            <a:ext cx="118872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becomes more serious.</a:t>
            </a:r>
            <a:endParaRPr b="0" lang="en-US" sz="900" strike="noStrike" u="none">
              <a:solidFill>
                <a:srgbClr val="000000"/>
              </a:solidFill>
              <a:effectLst/>
              <a:uFillTx/>
              <a:latin typeface="Times New Roman"/>
            </a:endParaRPr>
          </a:p>
        </p:txBody>
      </p:sp>
      <p:sp>
        <p:nvSpPr>
          <p:cNvPr id="504" name=""/>
          <p:cNvSpPr/>
          <p:nvPr/>
        </p:nvSpPr>
        <p:spPr>
          <a:xfrm>
            <a:off x="2065320" y="5700600"/>
            <a:ext cx="135072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Jellinbah East, Australia</a:t>
            </a:r>
            <a:endParaRPr b="0" lang="en-US" sz="1000" strike="noStrike" u="none">
              <a:solidFill>
                <a:srgbClr val="000000"/>
              </a:solidFill>
              <a:effectLst/>
              <a:uFillTx/>
              <a:latin typeface="Times New Roman"/>
            </a:endParaRPr>
          </a:p>
        </p:txBody>
      </p:sp>
      <p:sp>
        <p:nvSpPr>
          <p:cNvPr id="505" name=""/>
          <p:cNvSpPr/>
          <p:nvPr/>
        </p:nvSpPr>
        <p:spPr>
          <a:xfrm>
            <a:off x="3795840" y="5700600"/>
            <a:ext cx="56304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US$100m</a:t>
            </a:r>
            <a:endParaRPr b="0" lang="en-US" sz="1000" strike="noStrike" u="none">
              <a:solidFill>
                <a:srgbClr val="000000"/>
              </a:solidFill>
              <a:effectLst/>
              <a:uFillTx/>
              <a:latin typeface="Times New Roman"/>
            </a:endParaRPr>
          </a:p>
        </p:txBody>
      </p:sp>
      <p:sp>
        <p:nvSpPr>
          <p:cNvPr id="506" name=""/>
          <p:cNvSpPr/>
          <p:nvPr/>
        </p:nvSpPr>
        <p:spPr>
          <a:xfrm>
            <a:off x="4434120" y="5491080"/>
            <a:ext cx="214092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Financing arrangement/ put option sale</a:t>
            </a:r>
            <a:endParaRPr b="0" lang="en-US" sz="900" strike="noStrike" u="none">
              <a:solidFill>
                <a:srgbClr val="000000"/>
              </a:solidFill>
              <a:effectLst/>
              <a:uFillTx/>
              <a:latin typeface="Times New Roman"/>
            </a:endParaRPr>
          </a:p>
        </p:txBody>
      </p:sp>
      <p:sp>
        <p:nvSpPr>
          <p:cNvPr id="507" name=""/>
          <p:cNvSpPr/>
          <p:nvPr/>
        </p:nvSpPr>
        <p:spPr>
          <a:xfrm>
            <a:off x="6578640" y="5495760"/>
            <a:ext cx="38844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for the </a:t>
            </a:r>
            <a:endParaRPr b="0" lang="en-US" sz="900" strike="noStrike" u="none">
              <a:solidFill>
                <a:srgbClr val="000000"/>
              </a:solidFill>
              <a:effectLst/>
              <a:uFillTx/>
              <a:latin typeface="Times New Roman"/>
            </a:endParaRPr>
          </a:p>
        </p:txBody>
      </p:sp>
      <p:sp>
        <p:nvSpPr>
          <p:cNvPr id="508" name=""/>
          <p:cNvSpPr/>
          <p:nvPr/>
        </p:nvSpPr>
        <p:spPr>
          <a:xfrm>
            <a:off x="4435920" y="5640480"/>
            <a:ext cx="237348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financing of Sato's 46% share acquisition from </a:t>
            </a:r>
            <a:endParaRPr b="0" lang="en-US" sz="900" strike="noStrike" u="none">
              <a:solidFill>
                <a:srgbClr val="000000"/>
              </a:solidFill>
              <a:effectLst/>
              <a:uFillTx/>
              <a:latin typeface="Times New Roman"/>
            </a:endParaRPr>
          </a:p>
        </p:txBody>
      </p:sp>
      <p:sp>
        <p:nvSpPr>
          <p:cNvPr id="509" name=""/>
          <p:cNvSpPr/>
          <p:nvPr/>
        </p:nvSpPr>
        <p:spPr>
          <a:xfrm>
            <a:off x="4434120" y="5781600"/>
            <a:ext cx="246600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existing shareholder, to allow Sato, in total, 61% </a:t>
            </a:r>
            <a:endParaRPr b="0" lang="en-US" sz="900" strike="noStrike" u="none">
              <a:solidFill>
                <a:srgbClr val="000000"/>
              </a:solidFill>
              <a:effectLst/>
              <a:uFillTx/>
              <a:latin typeface="Times New Roman"/>
            </a:endParaRPr>
          </a:p>
        </p:txBody>
      </p:sp>
      <p:sp>
        <p:nvSpPr>
          <p:cNvPr id="510" name=""/>
          <p:cNvSpPr/>
          <p:nvPr/>
        </p:nvSpPr>
        <p:spPr>
          <a:xfrm>
            <a:off x="4435200" y="5924520"/>
            <a:ext cx="249768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equity ownership in an unincorporated mining JV.</a:t>
            </a:r>
            <a:endParaRPr b="0" lang="en-US" sz="900" strike="noStrike" u="none">
              <a:solidFill>
                <a:srgbClr val="000000"/>
              </a:solidFill>
              <a:effectLst/>
              <a:uFillTx/>
              <a:latin typeface="Times New Roman"/>
            </a:endParaRPr>
          </a:p>
        </p:txBody>
      </p:sp>
      <p:sp>
        <p:nvSpPr>
          <p:cNvPr id="511" name=""/>
          <p:cNvSpPr/>
          <p:nvPr/>
        </p:nvSpPr>
        <p:spPr>
          <a:xfrm>
            <a:off x="7114680" y="5560920"/>
            <a:ext cx="167112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Transaction declined by Enron</a:t>
            </a:r>
            <a:endParaRPr b="0" lang="en-US" sz="900" strike="noStrike" u="none">
              <a:solidFill>
                <a:srgbClr val="000000"/>
              </a:solidFill>
              <a:effectLst/>
              <a:uFillTx/>
              <a:latin typeface="Times New Roman"/>
            </a:endParaRPr>
          </a:p>
        </p:txBody>
      </p:sp>
      <p:sp>
        <p:nvSpPr>
          <p:cNvPr id="512" name=""/>
          <p:cNvSpPr/>
          <p:nvPr/>
        </p:nvSpPr>
        <p:spPr>
          <a:xfrm>
            <a:off x="8785080" y="5565600"/>
            <a:ext cx="57276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due to the </a:t>
            </a:r>
            <a:endParaRPr b="0" lang="en-US" sz="900" strike="noStrike" u="none">
              <a:solidFill>
                <a:srgbClr val="000000"/>
              </a:solidFill>
              <a:effectLst/>
              <a:uFillTx/>
              <a:latin typeface="Times New Roman"/>
            </a:endParaRPr>
          </a:p>
        </p:txBody>
      </p:sp>
      <p:sp>
        <p:nvSpPr>
          <p:cNvPr id="513" name=""/>
          <p:cNvSpPr/>
          <p:nvPr/>
        </p:nvSpPr>
        <p:spPr>
          <a:xfrm>
            <a:off x="7101720" y="5710320"/>
            <a:ext cx="222444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limited marketability of the coal produced in </a:t>
            </a:r>
            <a:endParaRPr b="0" lang="en-US" sz="900" strike="noStrike" u="none">
              <a:solidFill>
                <a:srgbClr val="000000"/>
              </a:solidFill>
              <a:effectLst/>
              <a:uFillTx/>
              <a:latin typeface="Times New Roman"/>
            </a:endParaRPr>
          </a:p>
        </p:txBody>
      </p:sp>
      <p:sp>
        <p:nvSpPr>
          <p:cNvPr id="514" name=""/>
          <p:cNvSpPr/>
          <p:nvPr/>
        </p:nvSpPr>
        <p:spPr>
          <a:xfrm>
            <a:off x="7113960" y="5851440"/>
            <a:ext cx="52164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this mine. </a:t>
            </a:r>
            <a:endParaRPr b="0" lang="en-US" sz="900" strike="noStrike" u="none">
              <a:solidFill>
                <a:srgbClr val="000000"/>
              </a:solidFill>
              <a:effectLst/>
              <a:uFillTx/>
              <a:latin typeface="Times New Roman"/>
            </a:endParaRPr>
          </a:p>
        </p:txBody>
      </p:sp>
      <p:sp>
        <p:nvSpPr>
          <p:cNvPr id="515" name=""/>
          <p:cNvSpPr/>
          <p:nvPr/>
        </p:nvSpPr>
        <p:spPr>
          <a:xfrm>
            <a:off x="2016000" y="1285920"/>
            <a:ext cx="73519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16" name=""/>
          <p:cNvSpPr/>
          <p:nvPr/>
        </p:nvSpPr>
        <p:spPr>
          <a:xfrm>
            <a:off x="2016000" y="1285920"/>
            <a:ext cx="735192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517" name=""/>
          <p:cNvSpPr/>
          <p:nvPr/>
        </p:nvSpPr>
        <p:spPr>
          <a:xfrm>
            <a:off x="2016000" y="1440000"/>
            <a:ext cx="735192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518" name=""/>
          <p:cNvSpPr/>
          <p:nvPr/>
        </p:nvSpPr>
        <p:spPr>
          <a:xfrm>
            <a:off x="2016000" y="1463760"/>
            <a:ext cx="735192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519" name=""/>
          <p:cNvSpPr/>
          <p:nvPr/>
        </p:nvSpPr>
        <p:spPr>
          <a:xfrm>
            <a:off x="2016000" y="2436840"/>
            <a:ext cx="73519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20" name=""/>
          <p:cNvSpPr/>
          <p:nvPr/>
        </p:nvSpPr>
        <p:spPr>
          <a:xfrm>
            <a:off x="2016000" y="2436840"/>
            <a:ext cx="7351920" cy="1440"/>
          </a:xfrm>
          <a:prstGeom prst="rect">
            <a:avLst/>
          </a:pr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21" name=""/>
          <p:cNvSpPr/>
          <p:nvPr/>
        </p:nvSpPr>
        <p:spPr>
          <a:xfrm>
            <a:off x="2016000" y="3414600"/>
            <a:ext cx="73519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22" name=""/>
          <p:cNvSpPr/>
          <p:nvPr/>
        </p:nvSpPr>
        <p:spPr>
          <a:xfrm>
            <a:off x="2016000" y="3414600"/>
            <a:ext cx="7351920" cy="1800"/>
          </a:xfrm>
          <a:prstGeom prst="rect">
            <a:avLst/>
          </a:pr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23" name=""/>
          <p:cNvSpPr/>
          <p:nvPr/>
        </p:nvSpPr>
        <p:spPr>
          <a:xfrm>
            <a:off x="2016000" y="4394160"/>
            <a:ext cx="73519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24" name=""/>
          <p:cNvSpPr/>
          <p:nvPr/>
        </p:nvSpPr>
        <p:spPr>
          <a:xfrm>
            <a:off x="2016000" y="4394160"/>
            <a:ext cx="7351920" cy="1800"/>
          </a:xfrm>
          <a:prstGeom prst="rect">
            <a:avLst/>
          </a:prstGeom>
          <a:solidFill>
            <a:srgbClr val="000000"/>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25" name=""/>
          <p:cNvSpPr/>
          <p:nvPr/>
        </p:nvSpPr>
        <p:spPr>
          <a:xfrm>
            <a:off x="2016000" y="5372280"/>
            <a:ext cx="73519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26" name=""/>
          <p:cNvSpPr/>
          <p:nvPr/>
        </p:nvSpPr>
        <p:spPr>
          <a:xfrm>
            <a:off x="2016000" y="5372280"/>
            <a:ext cx="7351920" cy="1440"/>
          </a:xfrm>
          <a:prstGeom prst="rect">
            <a:avLst/>
          </a:prstGeom>
          <a:solidFill>
            <a:srgbClr val="000000"/>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27" name=""/>
          <p:cNvSpPr/>
          <p:nvPr/>
        </p:nvSpPr>
        <p:spPr>
          <a:xfrm>
            <a:off x="2016000" y="6159600"/>
            <a:ext cx="73519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28" name=""/>
          <p:cNvSpPr/>
          <p:nvPr/>
        </p:nvSpPr>
        <p:spPr>
          <a:xfrm>
            <a:off x="2016000" y="6159600"/>
            <a:ext cx="7351920" cy="12600"/>
          </a:xfrm>
          <a:prstGeom prst="rect">
            <a:avLst/>
          </a:pr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2" name="PlaceHolder 1"/>
          <p:cNvSpPr>
            <a:spLocks noGrp="1"/>
          </p:cNvSpPr>
          <p:nvPr>
            <p:ph type="title"/>
          </p:nvPr>
        </p:nvSpPr>
        <p:spPr>
          <a:xfrm>
            <a:off x="1981080" y="380520"/>
            <a:ext cx="71820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Executive Summary</a:t>
            </a:r>
            <a:endParaRPr b="0" lang="en-US" sz="2400" strike="noStrike" u="none">
              <a:solidFill>
                <a:srgbClr val="3333cc"/>
              </a:solidFill>
              <a:effectLst/>
              <a:uFillTx/>
              <a:latin typeface="Frutiger 55 Roman"/>
            </a:endParaRPr>
          </a:p>
        </p:txBody>
      </p:sp>
      <p:sp>
        <p:nvSpPr>
          <p:cNvPr id="113" name="PlaceHolder 2"/>
          <p:cNvSpPr>
            <a:spLocks noGrp="1"/>
          </p:cNvSpPr>
          <p:nvPr>
            <p:ph/>
          </p:nvPr>
        </p:nvSpPr>
        <p:spPr>
          <a:xfrm>
            <a:off x="1981080" y="1676520"/>
            <a:ext cx="7182000" cy="4114800"/>
          </a:xfrm>
          <a:prstGeom prst="rect">
            <a:avLst/>
          </a:prstGeom>
          <a:noFill/>
          <a:ln w="0">
            <a:noFill/>
          </a:ln>
        </p:spPr>
        <p:txBody>
          <a:bodyPr lIns="90000" rIns="90000" tIns="46800" bIns="46800" anchor="t">
            <a:normAutofit/>
          </a:bodyPr>
          <a:p>
            <a:pPr marL="343080" indent="-343080">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Opportunity to accelerate Enron Japan’s and EGM’s trading and origination businesses in Japan and throughout Asia.</a:t>
            </a:r>
            <a:endParaRPr b="0" lang="en-US" sz="1600" strike="noStrike" u="none">
              <a:solidFill>
                <a:srgbClr val="000000"/>
              </a:solidFill>
              <a:effectLst/>
              <a:uFillTx/>
              <a:latin typeface="Frutiger 55 Roman"/>
            </a:endParaRPr>
          </a:p>
          <a:p>
            <a:pPr marL="343080" indent="-343080">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Alignment with Sato, a large Japanese general trading company, responsible for intermediating large volume of physical commodity flows into Japan.</a:t>
            </a:r>
            <a:endParaRPr b="0" lang="en-US" sz="1600" strike="noStrike" u="none">
              <a:solidFill>
                <a:srgbClr val="000000"/>
              </a:solidFill>
              <a:effectLst/>
              <a:uFillTx/>
              <a:latin typeface="Frutiger 55 Roman"/>
            </a:endParaRPr>
          </a:p>
          <a:p>
            <a:pPr marL="343080" indent="-343080">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Alignment through a joint venture origination/marketing vehicle through which both partner’s Asian commodity businesses world be transacted.</a:t>
            </a:r>
            <a:endParaRPr b="0" lang="en-US" sz="1600" strike="noStrike" u="none">
              <a:solidFill>
                <a:srgbClr val="000000"/>
              </a:solidFill>
              <a:effectLst/>
              <a:uFillTx/>
              <a:latin typeface="Frutiger 55 Roman"/>
            </a:endParaRPr>
          </a:p>
          <a:p>
            <a:pPr marL="343080" indent="-343080">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Ownership &amp; control of the JV, together with constituent businesses to be discussed.</a:t>
            </a:r>
            <a:endParaRPr b="0" lang="en-US" sz="1600" strike="noStrike" u="none">
              <a:solidFill>
                <a:srgbClr val="000000"/>
              </a:solidFill>
              <a:effectLst/>
              <a:uFillTx/>
              <a:latin typeface="Frutiger 55 Roman"/>
            </a:endParaRPr>
          </a:p>
          <a:p>
            <a:pPr marL="343080" indent="-343080">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Diligence light/capital light entry vehicle. Focus on incremental opportunities, not pre-existing business.  Although opportunities to enhance existing businesses.</a:t>
            </a:r>
            <a:endParaRPr b="0" lang="en-US" sz="1600" strike="noStrike" u="none">
              <a:solidFill>
                <a:srgbClr val="000000"/>
              </a:solidFill>
              <a:effectLst/>
              <a:uFillTx/>
              <a:latin typeface="Frutiger 55 Roman"/>
            </a:endParaRPr>
          </a:p>
          <a:p>
            <a:pPr marL="343080" indent="-343080">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SG&amp;A light; each partner pays for its own staff seconded to the J.V. </a:t>
            </a:r>
            <a:endParaRPr b="0" lang="en-US" sz="1600" strike="noStrike" u="none">
              <a:solidFill>
                <a:srgbClr val="000000"/>
              </a:solidFill>
              <a:effectLst/>
              <a:uFillTx/>
              <a:latin typeface="Frutiger 55 Roman"/>
            </a:endParaRPr>
          </a:p>
        </p:txBody>
      </p:sp>
      <p:grpSp>
        <p:nvGrpSpPr>
          <p:cNvPr id="114" name=""/>
          <p:cNvGrpSpPr/>
          <p:nvPr/>
        </p:nvGrpSpPr>
        <p:grpSpPr>
          <a:xfrm>
            <a:off x="1905120" y="5562720"/>
            <a:ext cx="7162560" cy="914400"/>
            <a:chOff x="1905120" y="5562720"/>
            <a:chExt cx="7162560" cy="914400"/>
          </a:xfrm>
        </p:grpSpPr>
        <p:sp>
          <p:nvSpPr>
            <p:cNvPr id="115" name=""/>
            <p:cNvSpPr/>
            <p:nvPr/>
          </p:nvSpPr>
          <p:spPr>
            <a:xfrm>
              <a:off x="2062080" y="5715000"/>
              <a:ext cx="6929640" cy="581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Enron needs an accelerator to access opportunities in Japan. </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Sato needs a new business model. Complimentary needs and capabilities.</a:t>
              </a:r>
              <a:endParaRPr b="0" lang="en-US" sz="1600" strike="noStrike" u="none">
                <a:solidFill>
                  <a:srgbClr val="000000"/>
                </a:solidFill>
                <a:effectLst/>
                <a:uFillTx/>
                <a:latin typeface="Times New Roman"/>
              </a:endParaRPr>
            </a:p>
          </p:txBody>
        </p:sp>
        <p:sp>
          <p:nvSpPr>
            <p:cNvPr id="116" name=""/>
            <p:cNvSpPr/>
            <p:nvPr/>
          </p:nvSpPr>
          <p:spPr>
            <a:xfrm>
              <a:off x="1905120" y="5562720"/>
              <a:ext cx="7162560" cy="9144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9" name=""/>
          <p:cNvSpPr/>
          <p:nvPr/>
        </p:nvSpPr>
        <p:spPr>
          <a:xfrm>
            <a:off x="1981080" y="380880"/>
            <a:ext cx="7182000" cy="83844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ea typeface="MS PGothic"/>
              </a:rPr>
              <a:t>Asian Coal: Joint Business Opportunities</a:t>
            </a:r>
            <a:endParaRPr b="0" lang="en-US" sz="2400" strike="noStrike" u="none">
              <a:solidFill>
                <a:srgbClr val="000000"/>
              </a:solidFill>
              <a:effectLst/>
              <a:uFillTx/>
              <a:latin typeface="Times New Roman"/>
            </a:endParaRPr>
          </a:p>
        </p:txBody>
      </p:sp>
      <p:sp>
        <p:nvSpPr>
          <p:cNvPr id="530" name=""/>
          <p:cNvSpPr/>
          <p:nvPr/>
        </p:nvSpPr>
        <p:spPr>
          <a:xfrm>
            <a:off x="2641680" y="1523880"/>
            <a:ext cx="1816200" cy="609840"/>
          </a:xfrm>
          <a:prstGeom prst="rect">
            <a:avLst/>
          </a:prstGeom>
          <a:no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ea typeface="MS PGothic"/>
              </a:rPr>
              <a:t>Enron/Sato Incremental Physical Volumes</a:t>
            </a:r>
            <a:endParaRPr b="0" lang="en-US" sz="900" strike="noStrike" u="none">
              <a:solidFill>
                <a:srgbClr val="000000"/>
              </a:solidFill>
              <a:effectLst/>
              <a:uFillTx/>
              <a:latin typeface="Times New Roman"/>
            </a:endParaRPr>
          </a:p>
        </p:txBody>
      </p:sp>
      <p:sp>
        <p:nvSpPr>
          <p:cNvPr id="531" name=""/>
          <p:cNvSpPr/>
          <p:nvPr/>
        </p:nvSpPr>
        <p:spPr>
          <a:xfrm>
            <a:off x="5035680" y="1523880"/>
            <a:ext cx="1815840" cy="609840"/>
          </a:xfrm>
          <a:prstGeom prst="rect">
            <a:avLst/>
          </a:prstGeom>
          <a:no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ea typeface="MS PGothic"/>
              </a:rPr>
              <a:t>Enron/Sato Financial Derivatives</a:t>
            </a:r>
            <a:endParaRPr b="0" lang="en-US" sz="900" strike="noStrike" u="none">
              <a:solidFill>
                <a:srgbClr val="000000"/>
              </a:solidFill>
              <a:effectLst/>
              <a:uFillTx/>
              <a:latin typeface="Times New Roman"/>
            </a:endParaRPr>
          </a:p>
        </p:txBody>
      </p:sp>
      <p:sp>
        <p:nvSpPr>
          <p:cNvPr id="532" name=""/>
          <p:cNvSpPr/>
          <p:nvPr/>
        </p:nvSpPr>
        <p:spPr>
          <a:xfrm>
            <a:off x="7429680" y="1523880"/>
            <a:ext cx="1815840" cy="609840"/>
          </a:xfrm>
          <a:prstGeom prst="rect">
            <a:avLst/>
          </a:prstGeom>
          <a:no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ea typeface="MS PGothic"/>
              </a:rPr>
              <a:t>Enron/Sato Commodity Finance</a:t>
            </a:r>
            <a:endParaRPr b="0" lang="en-US" sz="900" strike="noStrike" u="none">
              <a:solidFill>
                <a:srgbClr val="000000"/>
              </a:solidFill>
              <a:effectLst/>
              <a:uFillTx/>
              <a:latin typeface="Times New Roman"/>
            </a:endParaRPr>
          </a:p>
        </p:txBody>
      </p:sp>
      <p:sp>
        <p:nvSpPr>
          <p:cNvPr id="533" name=""/>
          <p:cNvSpPr/>
          <p:nvPr/>
        </p:nvSpPr>
        <p:spPr>
          <a:xfrm>
            <a:off x="2641680" y="2286000"/>
            <a:ext cx="1816200" cy="1523880"/>
          </a:xfrm>
          <a:prstGeom prst="rect">
            <a:avLst/>
          </a:prstGeom>
          <a:noFill/>
          <a:ln w="9360">
            <a:solidFill>
              <a:srgbClr val="000000"/>
            </a:solidFill>
            <a:miter/>
          </a:ln>
        </p:spPr>
        <p:style>
          <a:lnRef idx="0"/>
          <a:fillRef idx="0"/>
          <a:effectRef idx="0"/>
          <a:fontRef idx="minor"/>
        </p:style>
        <p:txBody>
          <a:bodyPr lIns="45720" rIns="45720" tIns="46800" bIns="46800" anchor="t">
            <a:noAutofit/>
          </a:bodyPr>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ea typeface="MS PGothic"/>
              </a:rPr>
              <a:t>Short term/long term* larger volume transactions (regional buys and sells)</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ea typeface="MS PGothic"/>
              </a:rPr>
              <a:t>Physical delivery options through local access to the 21 Japanese coal centers</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ea typeface="MS PGothic"/>
              </a:rPr>
              <a:t>“No origin” coal contracts</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ea typeface="MS PGothic"/>
              </a:rPr>
              <a:t>Shipping access and management</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ea typeface="MS PGothic"/>
              </a:rPr>
              <a:t>Domestic freight possibilities.</a:t>
            </a:r>
            <a:endParaRPr b="0" lang="en-US" sz="900" strike="noStrike" u="none">
              <a:solidFill>
                <a:srgbClr val="000000"/>
              </a:solidFill>
              <a:effectLst/>
              <a:uFillTx/>
              <a:latin typeface="Times New Roman"/>
            </a:endParaRPr>
          </a:p>
        </p:txBody>
      </p:sp>
      <p:sp>
        <p:nvSpPr>
          <p:cNvPr id="534" name=""/>
          <p:cNvSpPr/>
          <p:nvPr/>
        </p:nvSpPr>
        <p:spPr>
          <a:xfrm>
            <a:off x="2641680" y="3962520"/>
            <a:ext cx="1816200" cy="2209680"/>
          </a:xfrm>
          <a:prstGeom prst="rect">
            <a:avLst/>
          </a:prstGeom>
          <a:noFill/>
          <a:ln w="9360">
            <a:solidFill>
              <a:srgbClr val="000000"/>
            </a:solidFill>
            <a:miter/>
          </a:ln>
        </p:spPr>
        <p:style>
          <a:lnRef idx="0"/>
          <a:fillRef idx="0"/>
          <a:effectRef idx="0"/>
          <a:fontRef idx="minor"/>
        </p:style>
        <p:txBody>
          <a:bodyPr lIns="45720" rIns="45720" tIns="46800" bIns="46800" anchor="t">
            <a:noAutofit/>
          </a:bodyPr>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ea typeface="MS PGothic"/>
              </a:rPr>
              <a:t>Greater access to: </a:t>
            </a:r>
            <a:endParaRPr b="0" lang="en-US" sz="900" strike="noStrike" u="none">
              <a:solidFill>
                <a:srgbClr val="000000"/>
              </a:solidFill>
              <a:effectLst/>
              <a:uFillTx/>
              <a:latin typeface="Times New Roman"/>
            </a:endParaRPr>
          </a:p>
          <a:p>
            <a:pPr lvl="1" marL="22860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ea typeface="MS PGothic"/>
              </a:rPr>
              <a:t>Coal supply from Australia, Indonesia, China and Russia</a:t>
            </a:r>
            <a:endParaRPr b="0" lang="en-US" sz="900" strike="noStrike" u="none">
              <a:solidFill>
                <a:srgbClr val="000000"/>
              </a:solidFill>
              <a:effectLst/>
              <a:uFillTx/>
              <a:latin typeface="Times New Roman"/>
            </a:endParaRPr>
          </a:p>
          <a:p>
            <a:pPr lvl="1" marL="22860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ea typeface="MS PGothic"/>
              </a:rPr>
              <a:t>Coal buyers in Japan, Korea and Taiwan (and higher level access)</a:t>
            </a:r>
            <a:endParaRPr b="0" lang="en-US" sz="900" strike="noStrike" u="none">
              <a:solidFill>
                <a:srgbClr val="000000"/>
              </a:solidFill>
              <a:effectLst/>
              <a:uFillTx/>
              <a:latin typeface="Times New Roman"/>
            </a:endParaRPr>
          </a:p>
          <a:p>
            <a:pPr lvl="1" marL="22860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ea typeface="MS PGothic"/>
              </a:rPr>
              <a:t>Regional investment opportunities</a:t>
            </a:r>
            <a:endParaRPr b="0" lang="en-US" sz="900" strike="noStrike" u="none">
              <a:solidFill>
                <a:srgbClr val="000000"/>
              </a:solidFill>
              <a:effectLst/>
              <a:uFillTx/>
              <a:latin typeface="Times New Roman"/>
            </a:endParaRPr>
          </a:p>
          <a:p>
            <a:pPr lvl="1" marL="22860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ea typeface="MS PGothic"/>
              </a:rPr>
              <a:t>Regional ports, terminals and storage access/ development.</a:t>
            </a:r>
            <a:endParaRPr b="0" lang="en-US" sz="900" strike="noStrike" u="none">
              <a:solidFill>
                <a:srgbClr val="000000"/>
              </a:solidFill>
              <a:effectLst/>
              <a:uFillTx/>
              <a:latin typeface="Times New Roman"/>
            </a:endParaRPr>
          </a:p>
          <a:p>
            <a:pPr lvl="1" marL="22860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ea typeface="MS PGothic"/>
              </a:rPr>
              <a:t>Regional commodity flow information and prices as inputs to other regional and global business</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p:txBody>
      </p:sp>
      <p:sp>
        <p:nvSpPr>
          <p:cNvPr id="535" name=""/>
          <p:cNvSpPr/>
          <p:nvPr/>
        </p:nvSpPr>
        <p:spPr>
          <a:xfrm>
            <a:off x="5035680" y="2286000"/>
            <a:ext cx="1815840" cy="1523880"/>
          </a:xfrm>
          <a:prstGeom prst="rect">
            <a:avLst/>
          </a:prstGeom>
          <a:noFill/>
          <a:ln w="9360">
            <a:solidFill>
              <a:srgbClr val="000000"/>
            </a:solidFill>
            <a:miter/>
          </a:ln>
        </p:spPr>
        <p:style>
          <a:lnRef idx="0"/>
          <a:fillRef idx="0"/>
          <a:effectRef idx="0"/>
          <a:fontRef idx="minor"/>
        </p:style>
        <p:txBody>
          <a:bodyPr lIns="45720" rIns="45720" tIns="46800" bIns="46800" anchor="t">
            <a:noAutofit/>
          </a:bodyPr>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ea typeface="MS PGothic"/>
              </a:rPr>
              <a:t>Embedded flexibility provisions into renewed, new and existing contracts (rights for additional volumes, extensions, etc)</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ea typeface="MS PGothic"/>
              </a:rPr>
              <a:t>Fixed price contracts (&gt;1 year)</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ea typeface="MS PGothic"/>
              </a:rPr>
              <a:t>Options on buys/sells/mines</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ea typeface="MS PGothic"/>
              </a:rPr>
              <a:t>Cross commodity transactions (e.g. coal/weather)</a:t>
            </a:r>
            <a:endParaRPr b="0" lang="en-US" sz="900" strike="noStrike" u="none">
              <a:solidFill>
                <a:srgbClr val="000000"/>
              </a:solidFill>
              <a:effectLst/>
              <a:uFillTx/>
              <a:latin typeface="Times New Roman"/>
            </a:endParaRPr>
          </a:p>
        </p:txBody>
      </p:sp>
      <p:sp>
        <p:nvSpPr>
          <p:cNvPr id="536" name=""/>
          <p:cNvSpPr/>
          <p:nvPr/>
        </p:nvSpPr>
        <p:spPr>
          <a:xfrm>
            <a:off x="5035680" y="3962520"/>
            <a:ext cx="1815840" cy="2209680"/>
          </a:xfrm>
          <a:prstGeom prst="rect">
            <a:avLst/>
          </a:prstGeom>
          <a:noFill/>
          <a:ln w="9360">
            <a:solidFill>
              <a:srgbClr val="000000"/>
            </a:solidFill>
            <a:miter/>
          </a:ln>
        </p:spPr>
        <p:style>
          <a:lnRef idx="0"/>
          <a:fillRef idx="0"/>
          <a:effectRef idx="0"/>
          <a:fontRef idx="minor"/>
        </p:style>
        <p:txBody>
          <a:bodyPr lIns="45720" rIns="45720" tIns="46800" bIns="46800" anchor="t">
            <a:noAutofit/>
          </a:bodyPr>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ea typeface="MS PGothic"/>
              </a:rPr>
              <a:t>While outright and explicit usage of derivatives by coal buyers and sellers has not yet evolved, opportunities exist to enhance existing and renewed contracts with embedded optionality</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ea typeface="MS PGothic"/>
              </a:rPr>
              <a:t>Real interest in fixed price by companies unable to pass along costs</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ea typeface="MS PGothic"/>
              </a:rPr>
              <a:t>Access to key corporate planning decision makers with authority to enter into new style contracts (vs. fuel supply managers) </a:t>
            </a:r>
            <a:endParaRPr b="0" lang="en-US" sz="900" strike="noStrike" u="none">
              <a:solidFill>
                <a:srgbClr val="000000"/>
              </a:solidFill>
              <a:effectLst/>
              <a:uFillTx/>
              <a:latin typeface="Times New Roman"/>
            </a:endParaRPr>
          </a:p>
        </p:txBody>
      </p:sp>
      <p:sp>
        <p:nvSpPr>
          <p:cNvPr id="537" name=""/>
          <p:cNvSpPr/>
          <p:nvPr/>
        </p:nvSpPr>
        <p:spPr>
          <a:xfrm>
            <a:off x="7429680" y="2286000"/>
            <a:ext cx="1815840" cy="1523880"/>
          </a:xfrm>
          <a:prstGeom prst="rect">
            <a:avLst/>
          </a:prstGeom>
          <a:noFill/>
          <a:ln w="9360">
            <a:solidFill>
              <a:srgbClr val="000000"/>
            </a:solidFill>
            <a:miter/>
          </a:ln>
        </p:spPr>
        <p:style>
          <a:lnRef idx="0"/>
          <a:fillRef idx="0"/>
          <a:effectRef idx="0"/>
          <a:fontRef idx="minor"/>
        </p:style>
        <p:txBody>
          <a:bodyPr lIns="45720" rIns="45720" tIns="46800" bIns="46800" anchor="t">
            <a:noAutofit/>
          </a:bodyPr>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ea typeface="MS PGothic"/>
              </a:rPr>
              <a:t>Commodity prepays/ Contract monetization  for Japanese and other Asian producers and marketers*</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ea typeface="MS PGothic"/>
              </a:rPr>
              <a:t>Long/medium term known price off take* to support acquisition and new development.</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ea typeface="MS PGothic"/>
              </a:rPr>
              <a:t>Inventory financing for major Japanese coal users (hold 60 days’ coal inventory).</a:t>
            </a:r>
            <a:endParaRPr b="0" lang="en-US" sz="900" strike="noStrike" u="none">
              <a:solidFill>
                <a:srgbClr val="000000"/>
              </a:solidFill>
              <a:effectLst/>
              <a:uFillTx/>
              <a:latin typeface="Times New Roman"/>
            </a:endParaRPr>
          </a:p>
        </p:txBody>
      </p:sp>
      <p:sp>
        <p:nvSpPr>
          <p:cNvPr id="538" name=""/>
          <p:cNvSpPr/>
          <p:nvPr/>
        </p:nvSpPr>
        <p:spPr>
          <a:xfrm>
            <a:off x="7429680" y="3962520"/>
            <a:ext cx="1815840" cy="2209680"/>
          </a:xfrm>
          <a:prstGeom prst="rect">
            <a:avLst/>
          </a:prstGeom>
          <a:noFill/>
          <a:ln w="9360">
            <a:solidFill>
              <a:srgbClr val="000000"/>
            </a:solidFill>
            <a:miter/>
          </a:ln>
        </p:spPr>
        <p:style>
          <a:lnRef idx="0"/>
          <a:fillRef idx="0"/>
          <a:effectRef idx="0"/>
          <a:fontRef idx="minor"/>
        </p:style>
        <p:txBody>
          <a:bodyPr lIns="45720" rIns="45720" tIns="46800" bIns="46800" anchor="t">
            <a:noAutofit/>
          </a:bodyPr>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Frutiger 55 Roman"/>
                <a:ea typeface="MS PGothic"/>
              </a:rPr>
              <a:t>*</a:t>
            </a:r>
            <a:r>
              <a:rPr b="0" lang="en-US" sz="900" strike="noStrike" u="none">
                <a:solidFill>
                  <a:srgbClr val="000000"/>
                </a:solidFill>
                <a:effectLst/>
                <a:uFillTx/>
                <a:latin typeface="Frutiger 55 Roman"/>
                <a:ea typeface="MS PGothic"/>
              </a:rPr>
              <a:t>Through utilization of Japanese export/import insurance (NEXI) longer term contracts with lesser quality company and country credits are doable (spread to CDS market ~&gt;200 bps).</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ea typeface="MS PGothic"/>
              </a:rPr>
              <a:t>Low-cost financing supported by excess liquidity and name-based lending by Japanese financial institutions.</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ea typeface="MS PGothic"/>
              </a:rPr>
              <a:t>Access to the Japanese Government lead import contracts/ investments which are not available to foreign companies. </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p:txBody>
      </p:sp>
      <p:sp>
        <p:nvSpPr>
          <p:cNvPr id="539" name=""/>
          <p:cNvSpPr/>
          <p:nvPr/>
        </p:nvSpPr>
        <p:spPr>
          <a:xfrm rot="16200000">
            <a:off x="1590480" y="2923560"/>
            <a:ext cx="1523880" cy="247680"/>
          </a:xfrm>
          <a:prstGeom prst="rect">
            <a:avLst/>
          </a:prstGeom>
          <a:solidFill>
            <a:srgbClr val="000000"/>
          </a:solidFill>
          <a:ln w="0">
            <a:noFill/>
          </a:ln>
        </p:spPr>
        <p:style>
          <a:lnRef idx="0"/>
          <a:fillRef idx="0"/>
          <a:effectRef idx="0"/>
          <a:fontRef idx="minor"/>
        </p:style>
        <p:txBody>
          <a:bodyPr lIns="45720" rIns="45720" tIns="46800" bIns="46800" anchor="t">
            <a:noAutofit/>
          </a:bodyPr>
          <a:p>
            <a:pPr marL="57240" indent="-572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Frutiger 55 Roman"/>
                <a:ea typeface="MS PGothic"/>
              </a:rPr>
              <a:t>Typical Business Opportunities</a:t>
            </a:r>
            <a:endParaRPr b="0" lang="en-US" sz="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0" name=""/>
          <p:cNvSpPr/>
          <p:nvPr/>
        </p:nvSpPr>
        <p:spPr>
          <a:xfrm>
            <a:off x="1981080" y="380880"/>
            <a:ext cx="7182000" cy="83844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Asian Crude/Products: Sato’s Existing Business &amp; Network</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41" name=""/>
          <p:cNvSpPr/>
          <p:nvPr/>
        </p:nvSpPr>
        <p:spPr>
          <a:xfrm>
            <a:off x="1657440" y="1143000"/>
            <a:ext cx="7181640" cy="510552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100000"/>
              </a:lnSpc>
              <a:spcBef>
                <a:spcPts val="400"/>
              </a:spcBef>
              <a:buClr>
                <a:srgbClr val="000000"/>
              </a:buClr>
              <a:buFont typeface="Frutiger 55 Roman"/>
              <a:buChar char="•"/>
              <a:tabLst>
                <a:tab algn="l" pos="34290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Sato is a major player in Asian crude and products market. Petroleum related businesses encompass:-</a:t>
            </a:r>
            <a:endParaRPr b="0" lang="en-US" sz="1600" strike="noStrike" u="none">
              <a:solidFill>
                <a:srgbClr val="000000"/>
              </a:solidFill>
              <a:effectLst/>
              <a:uFillTx/>
              <a:latin typeface="Times New Roman"/>
            </a:endParaRPr>
          </a:p>
          <a:p>
            <a:pPr lvl="1" marL="743040" indent="-285840">
              <a:lnSpc>
                <a:spcPct val="100000"/>
              </a:lnSpc>
              <a:spcBef>
                <a:spcPts val="300"/>
              </a:spcBef>
              <a:buClr>
                <a:srgbClr val="000000"/>
              </a:buClr>
              <a:buFont typeface="Frutiger 55 Roman"/>
              <a:buChar char="–"/>
              <a:tabLst>
                <a:tab algn="l" pos="34290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Upstream investment (Frade Block &amp; Albacora in Brazil, Al Karkara in Qatar).</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000000"/>
              </a:buClr>
              <a:buFont typeface="Frutiger 55 Roman"/>
              <a:buChar char="–"/>
              <a:tabLst>
                <a:tab algn="l" pos="34290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Financing/ investment in Floating Production Facilities. </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000000"/>
              </a:buClr>
              <a:buFont typeface="Frutiger 55 Roman"/>
              <a:buChar char="–"/>
              <a:tabLst>
                <a:tab algn="l" pos="34290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Overseas/ domestic trading.</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000000"/>
              </a:buClr>
              <a:buFont typeface="Frutiger 55 Roman"/>
              <a:buChar char="–"/>
              <a:tabLst>
                <a:tab algn="l" pos="34290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Storage and distribution.</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000000"/>
              </a:buClr>
              <a:buFont typeface="Frutiger 55 Roman"/>
              <a:buChar char="–"/>
              <a:tabLst>
                <a:tab algn="l" pos="34290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Wholesale and retail sales.</a:t>
            </a:r>
            <a:endParaRPr b="0" lang="en-US" sz="1200" strike="noStrike" u="none">
              <a:solidFill>
                <a:srgbClr val="000000"/>
              </a:solidFill>
              <a:effectLst/>
              <a:uFillTx/>
              <a:latin typeface="Times New Roman"/>
            </a:endParaRPr>
          </a:p>
          <a:p>
            <a:pPr marL="343080" indent="-343080">
              <a:lnSpc>
                <a:spcPct val="100000"/>
              </a:lnSpc>
              <a:spcBef>
                <a:spcPts val="1001"/>
              </a:spcBef>
              <a:buClr>
                <a:srgbClr val="000000"/>
              </a:buClr>
              <a:buFont typeface="Frutiger 55 Roman"/>
              <a:buChar char="•"/>
              <a:tabLst>
                <a:tab algn="l" pos="34290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Part of Sato’s petroleum activities are conducted by its subsidiaries:-</a:t>
            </a:r>
            <a:endParaRPr b="0" lang="en-US" sz="1600" strike="noStrike" u="none">
              <a:solidFill>
                <a:srgbClr val="000000"/>
              </a:solidFill>
              <a:effectLst/>
              <a:uFillTx/>
              <a:latin typeface="Times New Roman"/>
            </a:endParaRPr>
          </a:p>
          <a:p>
            <a:pPr lvl="1" marL="743040" indent="-285840">
              <a:lnSpc>
                <a:spcPct val="100000"/>
              </a:lnSpc>
              <a:spcBef>
                <a:spcPts val="300"/>
              </a:spcBef>
              <a:buClr>
                <a:srgbClr val="000000"/>
              </a:buClr>
              <a:buFont typeface="Frutiger 55 Roman"/>
              <a:buChar char="–"/>
              <a:tabLst>
                <a:tab algn="l" pos="34290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NI Petroleum Co. (Singapore) Pte Ltd. - Import from upstream suppliers/ trading.</a:t>
            </a:r>
            <a:r>
              <a:rPr b="0" lang="en-US" sz="1200" strike="noStrike" u="none">
                <a:solidFill>
                  <a:srgbClr val="000000"/>
                </a:solidFill>
                <a:effectLst/>
                <a:uFillTx/>
                <a:latin typeface="Frutiger 55 Roman"/>
              </a:rPr>
              <a:t>	</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000000"/>
              </a:buClr>
              <a:buFont typeface="Frutiger 55 Roman"/>
              <a:buChar char="–"/>
              <a:tabLst>
                <a:tab algn="l" pos="34290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NI Petroleum Co., Ltd. - Domestic distribution &amp; 100 gas station management.</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000000"/>
              </a:buClr>
              <a:buFont typeface="Frutiger 55 Roman"/>
              <a:buChar char="–"/>
              <a:tabLst>
                <a:tab algn="l" pos="34290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Tokyo Yuso Corp. - Warehouse  &amp; tank leasing. Owns 60,000t berth in Tokyo Bay.</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000000"/>
              </a:buClr>
              <a:buFont typeface="Frutiger 55 Roman"/>
              <a:buChar char="–"/>
              <a:tabLst>
                <a:tab algn="l" pos="34290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NI Petroleum Gas Co., Ltd. – LPG import &amp; wholesale. 200 filling stations. 70% owned by Osaka Gas.</a:t>
            </a:r>
            <a:endParaRPr b="0" lang="en-US" sz="1200" strike="noStrike" u="none">
              <a:solidFill>
                <a:srgbClr val="000000"/>
              </a:solidFill>
              <a:effectLst/>
              <a:uFillTx/>
              <a:latin typeface="Times New Roman"/>
            </a:endParaRPr>
          </a:p>
          <a:p>
            <a:pPr marL="343080" indent="-343080">
              <a:lnSpc>
                <a:spcPct val="100000"/>
              </a:lnSpc>
              <a:spcBef>
                <a:spcPts val="1001"/>
              </a:spcBef>
              <a:buClr>
                <a:srgbClr val="000000"/>
              </a:buClr>
              <a:buFont typeface="Frutiger 55 Roman"/>
              <a:buChar char="•"/>
              <a:tabLst>
                <a:tab algn="l" pos="34290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Sato is a core member of “e-OSN”</a:t>
            </a:r>
            <a:endParaRPr b="0" lang="en-US" sz="1600" strike="noStrike" u="none">
              <a:solidFill>
                <a:srgbClr val="000000"/>
              </a:solidFill>
              <a:effectLst/>
              <a:uFillTx/>
              <a:latin typeface="Times New Roman"/>
            </a:endParaRPr>
          </a:p>
          <a:p>
            <a:pPr lvl="1" marL="743040" indent="-285840">
              <a:lnSpc>
                <a:spcPct val="100000"/>
              </a:lnSpc>
              <a:spcBef>
                <a:spcPts val="300"/>
              </a:spcBef>
              <a:buClr>
                <a:srgbClr val="000000"/>
              </a:buClr>
              <a:buFont typeface="Frutiger 55 Roman"/>
              <a:buChar char="–"/>
              <a:tabLst>
                <a:tab algn="l" pos="34290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Asia’s first online trading site for</a:t>
            </a:r>
            <a:endParaRPr b="0" lang="en-US" sz="1200" strike="noStrike" u="none">
              <a:solidFill>
                <a:srgbClr val="000000"/>
              </a:solidFill>
              <a:effectLst/>
              <a:uFillTx/>
              <a:latin typeface="Times New Roman"/>
            </a:endParaRPr>
          </a:p>
          <a:p>
            <a:pPr lvl="1" marL="743040" indent="-285840">
              <a:lnSpc>
                <a:spcPct val="100000"/>
              </a:lnSpc>
              <a:spcBef>
                <a:spcPts val="300"/>
              </a:spcBef>
              <a:tabLst>
                <a:tab algn="l" pos="0"/>
                <a:tab algn="l" pos="34290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	</a:t>
            </a:r>
            <a:r>
              <a:rPr b="0" lang="en-US" sz="1200" strike="noStrike" u="none">
                <a:solidFill>
                  <a:srgbClr val="000000"/>
                </a:solidFill>
                <a:effectLst/>
                <a:uFillTx/>
                <a:latin typeface="Frutiger 55 Roman"/>
              </a:rPr>
              <a:t>open spec. Naphtha.  4 MM tpa physical &amp; </a:t>
            </a:r>
            <a:endParaRPr b="0" lang="en-US" sz="1200" strike="noStrike" u="none">
              <a:solidFill>
                <a:srgbClr val="000000"/>
              </a:solidFill>
              <a:effectLst/>
              <a:uFillTx/>
              <a:latin typeface="Times New Roman"/>
            </a:endParaRPr>
          </a:p>
          <a:p>
            <a:pPr lvl="1" marL="743040" indent="-285840">
              <a:lnSpc>
                <a:spcPct val="100000"/>
              </a:lnSpc>
              <a:spcBef>
                <a:spcPts val="300"/>
              </a:spcBef>
              <a:tabLst>
                <a:tab algn="l" pos="0"/>
                <a:tab algn="l" pos="34290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	</a:t>
            </a:r>
            <a:r>
              <a:rPr b="0" lang="en-US" sz="1200" strike="noStrike" u="none">
                <a:solidFill>
                  <a:srgbClr val="000000"/>
                </a:solidFill>
                <a:effectLst/>
                <a:uFillTx/>
                <a:latin typeface="Frutiger 55 Roman"/>
              </a:rPr>
              <a:t>financial volumes. </a:t>
            </a:r>
            <a:endParaRPr b="0" lang="en-US" sz="1200" strike="noStrike" u="none">
              <a:solidFill>
                <a:srgbClr val="000000"/>
              </a:solidFill>
              <a:effectLst/>
              <a:uFillTx/>
              <a:latin typeface="Times New Roman"/>
            </a:endParaRPr>
          </a:p>
          <a:p>
            <a:pPr marL="343080" indent="-343080">
              <a:lnSpc>
                <a:spcPct val="100000"/>
              </a:lnSpc>
              <a:spcBef>
                <a:spcPts val="1001"/>
              </a:spcBef>
              <a:buClr>
                <a:srgbClr val="000000"/>
              </a:buClr>
              <a:buFont typeface="Frutiger 55 Roman"/>
              <a:buChar char="•"/>
              <a:tabLst>
                <a:tab algn="l" pos="34290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Active member of TOCOM</a:t>
            </a:r>
            <a:endParaRPr b="0" lang="en-US" sz="1600" strike="noStrike" u="none">
              <a:solidFill>
                <a:srgbClr val="000000"/>
              </a:solidFill>
              <a:effectLst/>
              <a:uFillTx/>
              <a:latin typeface="Times New Roman"/>
            </a:endParaRPr>
          </a:p>
          <a:p>
            <a:pPr marL="343080" indent="-343080">
              <a:lnSpc>
                <a:spcPct val="100000"/>
              </a:lnSpc>
              <a:spcBef>
                <a:spcPts val="400"/>
              </a:spcBef>
              <a:tabLst>
                <a:tab algn="l" pos="0"/>
                <a:tab algn="l" pos="34290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	</a:t>
            </a:r>
            <a:r>
              <a:rPr b="0" lang="en-US" sz="1600" strike="noStrike" u="none">
                <a:solidFill>
                  <a:srgbClr val="000000"/>
                </a:solidFill>
                <a:effectLst/>
                <a:uFillTx/>
                <a:latin typeface="Frutiger 55 Roman"/>
              </a:rPr>
              <a:t> with 2% and 3% shares in </a:t>
            </a:r>
            <a:endParaRPr b="0" lang="en-US" sz="1600" strike="noStrike" u="none">
              <a:solidFill>
                <a:srgbClr val="000000"/>
              </a:solidFill>
              <a:effectLst/>
              <a:uFillTx/>
              <a:latin typeface="Times New Roman"/>
            </a:endParaRPr>
          </a:p>
          <a:p>
            <a:pPr marL="343080" indent="-343080">
              <a:lnSpc>
                <a:spcPct val="100000"/>
              </a:lnSpc>
              <a:spcBef>
                <a:spcPts val="400"/>
              </a:spcBef>
              <a:tabLst>
                <a:tab algn="l" pos="0"/>
                <a:tab algn="l" pos="34290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	</a:t>
            </a:r>
            <a:r>
              <a:rPr b="0" lang="en-US" sz="1600" strike="noStrike" u="none">
                <a:solidFill>
                  <a:srgbClr val="000000"/>
                </a:solidFill>
                <a:effectLst/>
                <a:uFillTx/>
                <a:latin typeface="Frutiger 55 Roman"/>
              </a:rPr>
              <a:t>Gasoline and Kerosene,</a:t>
            </a:r>
            <a:endParaRPr b="0" lang="en-US" sz="1600" strike="noStrike" u="none">
              <a:solidFill>
                <a:srgbClr val="000000"/>
              </a:solidFill>
              <a:effectLst/>
              <a:uFillTx/>
              <a:latin typeface="Times New Roman"/>
            </a:endParaRPr>
          </a:p>
          <a:p>
            <a:pPr marL="343080" indent="-343080">
              <a:lnSpc>
                <a:spcPct val="100000"/>
              </a:lnSpc>
              <a:spcBef>
                <a:spcPts val="300"/>
              </a:spcBef>
              <a:tabLst>
                <a:tab algn="l" pos="0"/>
                <a:tab algn="l" pos="34290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	</a:t>
            </a:r>
            <a:r>
              <a:rPr b="0" lang="en-US" sz="1600" strike="noStrike" u="none">
                <a:solidFill>
                  <a:srgbClr val="000000"/>
                </a:solidFill>
                <a:effectLst/>
                <a:uFillTx/>
                <a:latin typeface="Frutiger 55 Roman"/>
              </a:rPr>
              <a:t>respectively.</a:t>
            </a:r>
            <a:r>
              <a:rPr b="0" lang="en-US" sz="1200" strike="noStrike" u="none">
                <a:solidFill>
                  <a:srgbClr val="000000"/>
                </a:solidFill>
                <a:effectLst/>
                <a:uFillTx/>
                <a:latin typeface="Frutiger 55 Roman"/>
              </a:rPr>
              <a:t>	</a:t>
            </a:r>
            <a:endParaRPr b="0" lang="en-US" sz="1200" strike="noStrike" u="none">
              <a:solidFill>
                <a:srgbClr val="000000"/>
              </a:solidFill>
              <a:effectLst/>
              <a:uFillTx/>
              <a:latin typeface="Times New Roman"/>
            </a:endParaRPr>
          </a:p>
          <a:p>
            <a:pPr lvl="1" marL="743040" indent="-285840">
              <a:lnSpc>
                <a:spcPct val="100000"/>
              </a:lnSpc>
              <a:spcBef>
                <a:spcPts val="1001"/>
              </a:spcBef>
              <a:buClr>
                <a:srgbClr val="000000"/>
              </a:buClr>
              <a:buFont typeface="Frutiger 55 Roman"/>
              <a:buChar char="•"/>
              <a:tabLst>
                <a:tab algn="l" pos="34290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34290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1001"/>
              </a:spcBef>
              <a:buClr>
                <a:srgbClr val="000000"/>
              </a:buClr>
              <a:buFont typeface="Frutiger 55 Roman"/>
              <a:buChar char="•"/>
              <a:tabLst>
                <a:tab algn="l" pos="34290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pic>
        <p:nvPicPr>
          <p:cNvPr id="542" name="" descr=""/>
          <p:cNvPicPr/>
          <p:nvPr/>
        </p:nvPicPr>
        <p:blipFill>
          <a:blip r:embed="rId1"/>
          <a:stretch/>
        </p:blipFill>
        <p:spPr>
          <a:xfrm>
            <a:off x="5257800" y="4495680"/>
            <a:ext cx="4114800" cy="1876680"/>
          </a:xfrm>
          <a:prstGeom prst="rect">
            <a:avLst/>
          </a:prstGeom>
          <a:noFill/>
          <a:ln w="0">
            <a:noFill/>
          </a:ln>
        </p:spPr>
      </p:pic>
      <p:sp>
        <p:nvSpPr>
          <p:cNvPr id="543" name=""/>
          <p:cNvSpPr/>
          <p:nvPr/>
        </p:nvSpPr>
        <p:spPr>
          <a:xfrm>
            <a:off x="5860800" y="4330800"/>
            <a:ext cx="333684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Frutiger 55 Roman"/>
              </a:rPr>
              <a:t>Domestic Distribution by JTCs – Fuel Oil (Year 2000)</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4" name=""/>
          <p:cNvSpPr/>
          <p:nvPr/>
        </p:nvSpPr>
        <p:spPr>
          <a:xfrm>
            <a:off x="1981080" y="380880"/>
            <a:ext cx="7182000" cy="83844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Asian Crude/Products: Sato’s Existing Business &amp; Network</a:t>
            </a:r>
            <a:endParaRPr b="0" lang="en-US" sz="2400" strike="noStrike" u="none">
              <a:solidFill>
                <a:srgbClr val="000000"/>
              </a:solidFill>
              <a:effectLst/>
              <a:uFillTx/>
              <a:latin typeface="Times New Roman"/>
            </a:endParaRPr>
          </a:p>
        </p:txBody>
      </p:sp>
      <p:graphicFrame>
        <p:nvGraphicFramePr>
          <p:cNvPr id="545" name=""/>
          <p:cNvGraphicFramePr/>
          <p:nvPr/>
        </p:nvGraphicFramePr>
        <p:xfrm>
          <a:off x="1828800" y="1447920"/>
          <a:ext cx="7543800" cy="4592520"/>
        </p:xfrm>
        <a:graphic>
          <a:graphicData uri="http://schemas.openxmlformats.org/drawingml/2006/table">
            <a:tbl>
              <a:tblPr/>
              <a:tblGrid>
                <a:gridCol w="990720"/>
                <a:gridCol w="1676160"/>
                <a:gridCol w="2514600"/>
                <a:gridCol w="2362320"/>
              </a:tblGrid>
              <a:tr h="30240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Product</a:t>
                      </a:r>
                      <a:endParaRPr b="0" lang="en-US" sz="1200" strike="noStrike" u="none">
                        <a:solidFill>
                          <a:srgbClr val="000000"/>
                        </a:solidFill>
                        <a:effectLst/>
                        <a:uFillTx/>
                        <a:latin typeface="Times New Roman"/>
                      </a:endParaRPr>
                    </a:p>
                  </a:txBody>
                  <a:tcPr anchor="t" marL="90000" marR="90000">
                    <a:lnL>
                      <a:noFill/>
                    </a:lnL>
                    <a:lnR>
                      <a:noFill/>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Handling Volume</a:t>
                      </a:r>
                      <a:endParaRPr b="0" lang="en-US" sz="1200" strike="noStrike" u="none">
                        <a:solidFill>
                          <a:srgbClr val="000000"/>
                        </a:solidFill>
                        <a:effectLst/>
                        <a:uFillTx/>
                        <a:latin typeface="Times New Roman"/>
                      </a:endParaRPr>
                    </a:p>
                  </a:txBody>
                  <a:tcPr anchor="t" marL="90000" marR="90000">
                    <a:lnL>
                      <a:noFill/>
                    </a:lnL>
                    <a:lnR>
                      <a:noFill/>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Sources</a:t>
                      </a:r>
                      <a:endParaRPr b="0" lang="en-US" sz="1200" strike="noStrike" u="none">
                        <a:solidFill>
                          <a:srgbClr val="000000"/>
                        </a:solidFill>
                        <a:effectLst/>
                        <a:uFillTx/>
                        <a:latin typeface="Times New Roman"/>
                      </a:endParaRPr>
                    </a:p>
                  </a:txBody>
                  <a:tcPr anchor="t" marL="90000" marR="90000">
                    <a:lnL>
                      <a:noFill/>
                    </a:lnL>
                    <a:lnR>
                      <a:noFill/>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Activities other than import</a:t>
                      </a:r>
                      <a:endParaRPr b="0" lang="en-US" sz="1200" strike="noStrike" u="none">
                        <a:solidFill>
                          <a:srgbClr val="000000"/>
                        </a:solidFill>
                        <a:effectLst/>
                        <a:uFillTx/>
                        <a:latin typeface="Times New Roman"/>
                      </a:endParaRPr>
                    </a:p>
                  </a:txBody>
                  <a:tcPr anchor="t" marL="90000" marR="90000">
                    <a:lnL>
                      <a:noFill/>
                    </a:lnL>
                    <a:lnR>
                      <a:noFill/>
                    </a:lnR>
                    <a:lnT w="5760">
                      <a:solidFill>
                        <a:srgbClr val="000000"/>
                      </a:solidFill>
                      <a:prstDash val="solid"/>
                    </a:lnT>
                    <a:lnB w="13680">
                      <a:solidFill>
                        <a:srgbClr val="000000"/>
                      </a:solidFill>
                      <a:prstDash val="solid"/>
                    </a:lnB>
                    <a:noFill/>
                  </a:tcPr>
                </a:tc>
              </a:tr>
              <a:tr h="52956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Crude Oil:</a:t>
                      </a:r>
                      <a:endParaRPr b="0" lang="en-US" sz="1200" strike="noStrike" u="none">
                        <a:solidFill>
                          <a:srgbClr val="000000"/>
                        </a:solidFill>
                        <a:effectLst/>
                        <a:uFillTx/>
                        <a:latin typeface="Times New Roman"/>
                      </a:endParaRPr>
                    </a:p>
                  </a:txBody>
                  <a:tcPr anchor="t" marL="90000" marR="90000">
                    <a:lnL>
                      <a:noFill/>
                    </a:lnL>
                    <a:lnR>
                      <a:noFill/>
                    </a:lnR>
                    <a:lnT w="13680">
                      <a:solidFill>
                        <a:srgbClr val="000000"/>
                      </a:solidFill>
                      <a:prstDash val="solid"/>
                    </a:lnT>
                    <a:lnB w="5760">
                      <a:solidFill>
                        <a:srgbClr val="000000"/>
                      </a:solidFill>
                      <a:prstDash val="dash"/>
                    </a:lnB>
                    <a:noFill/>
                  </a:tcPr>
                </a:tc>
                <a:tc>
                  <a:txBody>
                    <a:bodyPr lIns="90000" rIns="90000" tIns="46800" bIns="46800" anchor="t">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100,000 bbls/day</a:t>
                      </a:r>
                      <a:endParaRPr b="0" lang="en-US" sz="900" strike="noStrike" u="none">
                        <a:solidFill>
                          <a:srgbClr val="000000"/>
                        </a:solidFill>
                        <a:effectLst/>
                        <a:uFillTx/>
                        <a:latin typeface="Times New Roman"/>
                      </a:endParaRPr>
                    </a:p>
                  </a:txBody>
                  <a:tcPr anchor="t" marL="90000" marR="90000">
                    <a:lnL>
                      <a:noFill/>
                    </a:lnL>
                    <a:lnR>
                      <a:noFill/>
                    </a:lnR>
                    <a:lnT w="13680">
                      <a:solidFill>
                        <a:srgbClr val="000000"/>
                      </a:solidFill>
                      <a:prstDash val="solid"/>
                    </a:lnT>
                    <a:lnB w="5760">
                      <a:solidFill>
                        <a:srgbClr val="000000"/>
                      </a:solidFill>
                      <a:prstDash val="dash"/>
                    </a:lnB>
                    <a:noFill/>
                  </a:tcPr>
                </a:tc>
                <a:tc>
                  <a:txBody>
                    <a:bodyPr lIns="90000" rIns="90000" tIns="46800" bIns="46800" anchor="t">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Middle East (Oman, Yemen) 19,000 bbls/day, Far East 32,000 bbls/day, West Africa 25,000 bbls/day</a:t>
                      </a:r>
                      <a:endParaRPr b="0" lang="en-US" sz="900" strike="noStrike" u="none">
                        <a:solidFill>
                          <a:srgbClr val="000000"/>
                        </a:solidFill>
                        <a:effectLst/>
                        <a:uFillTx/>
                        <a:latin typeface="Times New Roman"/>
                      </a:endParaRPr>
                    </a:p>
                  </a:txBody>
                  <a:tcPr anchor="t" marL="90000" marR="90000">
                    <a:lnL>
                      <a:noFill/>
                    </a:lnL>
                    <a:lnR>
                      <a:noFill/>
                    </a:lnR>
                    <a:lnT w="13680">
                      <a:solidFill>
                        <a:srgbClr val="000000"/>
                      </a:solidFill>
                      <a:prstDash val="solid"/>
                    </a:lnT>
                    <a:lnB w="5760">
                      <a:solidFill>
                        <a:srgbClr val="000000"/>
                      </a:solidFill>
                      <a:prstDash val="dash"/>
                    </a:lnB>
                    <a:noFill/>
                  </a:tcPr>
                </a:tc>
                <a:tc>
                  <a:txBody>
                    <a:bodyPr lIns="90000" rIns="90000" tIns="46800" bIns="46800" anchor="t">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Trading in non-Japan Asia through NI Petroleum (Singapore) Pte. Ltd.</a:t>
                      </a:r>
                      <a:endParaRPr b="0" lang="en-US" sz="900" strike="noStrike" u="none">
                        <a:solidFill>
                          <a:srgbClr val="000000"/>
                        </a:solidFill>
                        <a:effectLst/>
                        <a:uFillTx/>
                        <a:latin typeface="Times New Roman"/>
                      </a:endParaRPr>
                    </a:p>
                  </a:txBody>
                  <a:tcPr anchor="t" marL="90000" marR="90000">
                    <a:lnL>
                      <a:noFill/>
                    </a:lnL>
                    <a:lnR>
                      <a:noFill/>
                    </a:lnR>
                    <a:lnT w="13680">
                      <a:solidFill>
                        <a:srgbClr val="000000"/>
                      </a:solidFill>
                      <a:prstDash val="solid"/>
                    </a:lnT>
                    <a:lnB w="5760">
                      <a:solidFill>
                        <a:srgbClr val="000000"/>
                      </a:solidFill>
                      <a:prstDash val="dash"/>
                    </a:lnB>
                    <a:noFill/>
                  </a:tcPr>
                </a:tc>
              </a:tr>
              <a:tr h="64404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Naphtha:</a:t>
                      </a:r>
                      <a:endParaRPr b="0" lang="en-US" sz="1200" strike="noStrike" u="none">
                        <a:solidFill>
                          <a:srgbClr val="000000"/>
                        </a:solidFill>
                        <a:effectLst/>
                        <a:uFillTx/>
                        <a:latin typeface="Times New Roman"/>
                      </a:endParaRPr>
                    </a:p>
                  </a:txBody>
                  <a:tcPr anchor="t" marL="90000" marR="90000">
                    <a:lnL>
                      <a:noFill/>
                    </a:lnL>
                    <a:lnR>
                      <a:noFill/>
                    </a:lnR>
                    <a:lnT w="5760">
                      <a:solidFill>
                        <a:srgbClr val="000000"/>
                      </a:solidFill>
                      <a:prstDash val="dash"/>
                    </a:lnT>
                    <a:lnB w="5760">
                      <a:solidFill>
                        <a:srgbClr val="000000"/>
                      </a:solidFill>
                      <a:prstDash val="dash"/>
                    </a:lnB>
                    <a:noFill/>
                  </a:tcPr>
                </a:tc>
                <a:tc>
                  <a:txBody>
                    <a:bodyPr lIns="90000" rIns="90000" tIns="46800" bIns="46800" anchor="t">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5 million tons/year</a:t>
                      </a:r>
                      <a:endParaRPr b="0" lang="en-US" sz="900" strike="noStrike" u="none">
                        <a:solidFill>
                          <a:srgbClr val="000000"/>
                        </a:solidFill>
                        <a:effectLst/>
                        <a:uFillTx/>
                        <a:latin typeface="Times New Roman"/>
                      </a:endParaRPr>
                    </a:p>
                  </a:txBody>
                  <a:tcPr anchor="t" marL="90000" marR="90000">
                    <a:lnL>
                      <a:noFill/>
                    </a:lnL>
                    <a:lnR>
                      <a:noFill/>
                    </a:lnR>
                    <a:lnT w="5760">
                      <a:solidFill>
                        <a:srgbClr val="000000"/>
                      </a:solidFill>
                      <a:prstDash val="dash"/>
                    </a:lnT>
                    <a:lnB w="5760">
                      <a:solidFill>
                        <a:srgbClr val="000000"/>
                      </a:solidFill>
                      <a:prstDash val="dash"/>
                    </a:lnB>
                    <a:noFill/>
                  </a:tcPr>
                </a:tc>
                <a:tc>
                  <a:txBody>
                    <a:bodyPr lIns="90000" rIns="90000" tIns="46800" bIns="46800" anchor="t">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Saudi Arabia, Bahrain, Kuwait, Singapore, Abu Dhabi, Korea, Indonesia, Egypt, Algeria</a:t>
                      </a:r>
                      <a:endParaRPr b="0" lang="en-US" sz="900" strike="noStrike" u="none">
                        <a:solidFill>
                          <a:srgbClr val="000000"/>
                        </a:solidFill>
                        <a:effectLst/>
                        <a:uFillTx/>
                        <a:latin typeface="Times New Roman"/>
                      </a:endParaRPr>
                    </a:p>
                  </a:txBody>
                  <a:tcPr anchor="t" marL="90000" marR="90000">
                    <a:lnL>
                      <a:noFill/>
                    </a:lnL>
                    <a:lnR>
                      <a:noFill/>
                    </a:lnR>
                    <a:lnT w="5760">
                      <a:solidFill>
                        <a:srgbClr val="000000"/>
                      </a:solidFill>
                      <a:prstDash val="dash"/>
                    </a:lnT>
                    <a:lnB w="5760">
                      <a:solidFill>
                        <a:srgbClr val="000000"/>
                      </a:solidFill>
                      <a:prstDash val="dash"/>
                    </a:lnB>
                    <a:noFill/>
                  </a:tcPr>
                </a:tc>
                <a:tc>
                  <a:txBody>
                    <a:bodyPr lIns="90000" rIns="90000" tIns="46800" bIns="46800" anchor="t">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Core member of e-OSN.com together with Shell, Vitol, Glencore, Samsung, Libra and other JTCs.  One of the largest Naptha trades East of Suez</a:t>
                      </a:r>
                      <a:endParaRPr b="0" lang="en-US" sz="900" strike="noStrike" u="none">
                        <a:solidFill>
                          <a:srgbClr val="000000"/>
                        </a:solidFill>
                        <a:effectLst/>
                        <a:uFillTx/>
                        <a:latin typeface="Times New Roman"/>
                      </a:endParaRPr>
                    </a:p>
                  </a:txBody>
                  <a:tcPr anchor="t" marL="90000" marR="90000">
                    <a:lnL>
                      <a:noFill/>
                    </a:lnL>
                    <a:lnR>
                      <a:noFill/>
                    </a:lnR>
                    <a:lnT w="5760">
                      <a:solidFill>
                        <a:srgbClr val="000000"/>
                      </a:solidFill>
                      <a:prstDash val="dash"/>
                    </a:lnT>
                    <a:lnB w="5760">
                      <a:solidFill>
                        <a:srgbClr val="000000"/>
                      </a:solidFill>
                      <a:prstDash val="dash"/>
                    </a:lnB>
                    <a:noFill/>
                  </a:tcPr>
                </a:tc>
              </a:tr>
              <a:tr h="506520">
                <a:tc>
                  <a:txBody>
                    <a:bodyPr lIns="90000" rIns="90000" tIns="46800" bIns="46800" anchor="t">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Fuel Oil</a:t>
                      </a:r>
                      <a:r>
                        <a:rPr b="0" lang="en-US" sz="900" strike="noStrike" u="none">
                          <a:solidFill>
                            <a:srgbClr val="000000"/>
                          </a:solidFill>
                          <a:effectLst/>
                          <a:uFillTx/>
                          <a:latin typeface="Frutiger 55 Roman"/>
                        </a:rPr>
                        <a:t>: (HSFO, LSWR)</a:t>
                      </a:r>
                      <a:endParaRPr b="0" lang="en-US" sz="900" strike="noStrike" u="none">
                        <a:solidFill>
                          <a:srgbClr val="000000"/>
                        </a:solidFill>
                        <a:effectLst/>
                        <a:uFillTx/>
                        <a:latin typeface="Times New Roman"/>
                      </a:endParaRPr>
                    </a:p>
                  </a:txBody>
                  <a:tcPr anchor="t" marL="90000" marR="90000">
                    <a:lnL>
                      <a:noFill/>
                    </a:lnL>
                    <a:lnR>
                      <a:noFill/>
                    </a:lnR>
                    <a:lnT w="5760">
                      <a:solidFill>
                        <a:srgbClr val="000000"/>
                      </a:solidFill>
                      <a:prstDash val="dash"/>
                    </a:lnT>
                    <a:lnB w="5760">
                      <a:solidFill>
                        <a:srgbClr val="000000"/>
                      </a:solidFill>
                      <a:prstDash val="dash"/>
                    </a:lnB>
                    <a:noFill/>
                  </a:tcPr>
                </a:tc>
                <a:tc>
                  <a:txBody>
                    <a:bodyPr lIns="90000" rIns="90000" tIns="46800" bIns="46800" anchor="t">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3 million tons/year</a:t>
                      </a:r>
                      <a:endParaRPr b="0" lang="en-US" sz="900" strike="noStrike" u="none">
                        <a:solidFill>
                          <a:srgbClr val="000000"/>
                        </a:solidFill>
                        <a:effectLst/>
                        <a:uFillTx/>
                        <a:latin typeface="Times New Roman"/>
                      </a:endParaRPr>
                    </a:p>
                  </a:txBody>
                  <a:tcPr anchor="t" marL="90000" marR="90000">
                    <a:lnL>
                      <a:noFill/>
                    </a:lnL>
                    <a:lnR>
                      <a:noFill/>
                    </a:lnR>
                    <a:lnT w="5760">
                      <a:solidFill>
                        <a:srgbClr val="000000"/>
                      </a:solidFill>
                      <a:prstDash val="dash"/>
                    </a:lnT>
                    <a:lnB w="5760">
                      <a:solidFill>
                        <a:srgbClr val="000000"/>
                      </a:solidFill>
                      <a:prstDash val="dash"/>
                    </a:lnB>
                    <a:noFill/>
                  </a:tcPr>
                </a:tc>
                <a:tc>
                  <a:txBody>
                    <a:bodyPr lIns="90000" rIns="90000" tIns="46800" bIns="46800" anchor="t">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Malaysia, Indonesia, China, Singapore, Australia, Russia</a:t>
                      </a:r>
                      <a:endParaRPr b="0" lang="en-US" sz="900" strike="noStrike" u="none">
                        <a:solidFill>
                          <a:srgbClr val="000000"/>
                        </a:solidFill>
                        <a:effectLst/>
                        <a:uFillTx/>
                        <a:latin typeface="Times New Roman"/>
                      </a:endParaRPr>
                    </a:p>
                  </a:txBody>
                  <a:tcPr anchor="t" marL="90000" marR="90000">
                    <a:lnL>
                      <a:noFill/>
                    </a:lnL>
                    <a:lnR>
                      <a:noFill/>
                    </a:lnR>
                    <a:lnT w="5760">
                      <a:solidFill>
                        <a:srgbClr val="000000"/>
                      </a:solidFill>
                      <a:prstDash val="dash"/>
                    </a:lnT>
                    <a:lnB w="5760">
                      <a:solidFill>
                        <a:srgbClr val="000000"/>
                      </a:solidFill>
                      <a:prstDash val="dash"/>
                    </a:lnB>
                    <a:noFill/>
                  </a:tcPr>
                </a:tc>
                <a:tc>
                  <a:txBody>
                    <a:bodyPr lIns="90000" rIns="90000" tIns="46800" bIns="46800" anchor="t">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For storage and blending, Tokyo Yuso, 100% Sato’s sub, owns 5  tanks in  Kawasaki </a:t>
                      </a:r>
                      <a:endParaRPr b="0" lang="en-US" sz="900" strike="noStrike" u="none">
                        <a:solidFill>
                          <a:srgbClr val="000000"/>
                        </a:solidFill>
                        <a:effectLst/>
                        <a:uFillTx/>
                        <a:latin typeface="Times New Roman"/>
                      </a:endParaRPr>
                    </a:p>
                  </a:txBody>
                  <a:tcPr anchor="t" marL="90000" marR="90000">
                    <a:lnL>
                      <a:noFill/>
                    </a:lnL>
                    <a:lnR>
                      <a:noFill/>
                    </a:lnR>
                    <a:lnT w="5760">
                      <a:solidFill>
                        <a:srgbClr val="000000"/>
                      </a:solidFill>
                      <a:prstDash val="dash"/>
                    </a:lnT>
                    <a:lnB w="5760">
                      <a:solidFill>
                        <a:srgbClr val="000000"/>
                      </a:solidFill>
                      <a:prstDash val="dash"/>
                    </a:lnB>
                    <a:noFill/>
                  </a:tcPr>
                </a:tc>
              </a:tr>
              <a:tr h="43200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Bunker Oil:</a:t>
                      </a:r>
                      <a:endParaRPr b="0" lang="en-US" sz="1200" strike="noStrike" u="none">
                        <a:solidFill>
                          <a:srgbClr val="000000"/>
                        </a:solidFill>
                        <a:effectLst/>
                        <a:uFillTx/>
                        <a:latin typeface="Times New Roman"/>
                      </a:endParaRPr>
                    </a:p>
                  </a:txBody>
                  <a:tcPr anchor="t" marL="90000" marR="90000">
                    <a:lnL>
                      <a:noFill/>
                    </a:lnL>
                    <a:lnR>
                      <a:noFill/>
                    </a:lnR>
                    <a:lnT w="5760">
                      <a:solidFill>
                        <a:srgbClr val="000000"/>
                      </a:solidFill>
                      <a:prstDash val="dash"/>
                    </a:lnT>
                    <a:lnB w="5760">
                      <a:solidFill>
                        <a:srgbClr val="000000"/>
                      </a:solidFill>
                      <a:prstDash val="dash"/>
                    </a:lnB>
                    <a:noFill/>
                  </a:tcPr>
                </a:tc>
                <a:tc>
                  <a:txBody>
                    <a:bodyPr lIns="90000" rIns="90000" tIns="46800" bIns="46800" anchor="t">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600,000 tons/year</a:t>
                      </a:r>
                      <a:endParaRPr b="0" lang="en-US" sz="900" strike="noStrike" u="none">
                        <a:solidFill>
                          <a:srgbClr val="000000"/>
                        </a:solidFill>
                        <a:effectLst/>
                        <a:uFillTx/>
                        <a:latin typeface="Times New Roman"/>
                      </a:endParaRPr>
                    </a:p>
                  </a:txBody>
                  <a:tcPr anchor="t" marL="90000" marR="90000">
                    <a:lnL>
                      <a:noFill/>
                    </a:lnL>
                    <a:lnR>
                      <a:noFill/>
                    </a:lnR>
                    <a:lnT w="5760">
                      <a:solidFill>
                        <a:srgbClr val="000000"/>
                      </a:solidFill>
                      <a:prstDash val="dash"/>
                    </a:lnT>
                    <a:lnB w="5760">
                      <a:solidFill>
                        <a:srgbClr val="000000"/>
                      </a:solidFill>
                      <a:prstDash val="dash"/>
                    </a:lnB>
                    <a:noFill/>
                  </a:tcPr>
                </a:tc>
                <a:tc>
                  <a:txBody>
                    <a:bodyPr lIns="90000" rIns="90000" tIns="46800" bIns="46800" anchor="t">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Japan (250,000 tons/yr), Singapore (150,000 tons/year), Korea (30,000 tons/year)</a:t>
                      </a:r>
                      <a:endParaRPr b="0" lang="en-US" sz="900" strike="noStrike" u="none">
                        <a:solidFill>
                          <a:srgbClr val="000000"/>
                        </a:solidFill>
                        <a:effectLst/>
                        <a:uFillTx/>
                        <a:latin typeface="Times New Roman"/>
                      </a:endParaRPr>
                    </a:p>
                  </a:txBody>
                  <a:tcPr anchor="t" marL="90000" marR="90000">
                    <a:lnL>
                      <a:noFill/>
                    </a:lnL>
                    <a:lnR>
                      <a:noFill/>
                    </a:lnR>
                    <a:lnT w="5760">
                      <a:solidFill>
                        <a:srgbClr val="000000"/>
                      </a:solidFill>
                      <a:prstDash val="dash"/>
                    </a:lnT>
                    <a:lnB w="5760">
                      <a:solidFill>
                        <a:srgbClr val="000000"/>
                      </a:solidFill>
                      <a:prstDash val="dash"/>
                    </a:lnB>
                    <a:noFill/>
                  </a:tcPr>
                </a:tc>
                <a:tc>
                  <a:txBody>
                    <a:bodyPr lIns="90000" rIns="90000" tIns="46800" bIns="46800" anchor="t">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Bunkering areas include Singapore, Korea and Middle East..</a:t>
                      </a:r>
                      <a:endParaRPr b="0" lang="en-US" sz="900" strike="noStrike" u="none">
                        <a:solidFill>
                          <a:srgbClr val="000000"/>
                        </a:solidFill>
                        <a:effectLst/>
                        <a:uFillTx/>
                        <a:latin typeface="Times New Roman"/>
                      </a:endParaRPr>
                    </a:p>
                  </a:txBody>
                  <a:tcPr anchor="t" marL="90000" marR="90000">
                    <a:lnL>
                      <a:noFill/>
                    </a:lnL>
                    <a:lnR>
                      <a:noFill/>
                    </a:lnR>
                    <a:lnT w="5760">
                      <a:solidFill>
                        <a:srgbClr val="000000"/>
                      </a:solidFill>
                      <a:prstDash val="dash"/>
                    </a:lnT>
                    <a:lnB w="5760">
                      <a:solidFill>
                        <a:srgbClr val="000000"/>
                      </a:solidFill>
                      <a:prstDash val="dash"/>
                    </a:lnB>
                    <a:noFill/>
                  </a:tcPr>
                </a:tc>
              </a:tr>
              <a:tr h="68076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LPG:</a:t>
                      </a:r>
                      <a:endParaRPr b="0" lang="en-US" sz="1200" strike="noStrike" u="none">
                        <a:solidFill>
                          <a:srgbClr val="000000"/>
                        </a:solidFill>
                        <a:effectLst/>
                        <a:uFillTx/>
                        <a:latin typeface="Times New Roman"/>
                      </a:endParaRPr>
                    </a:p>
                  </a:txBody>
                  <a:tcPr anchor="t" marL="90000" marR="90000">
                    <a:lnL>
                      <a:noFill/>
                    </a:lnL>
                    <a:lnR>
                      <a:noFill/>
                    </a:lnR>
                    <a:lnT w="5760">
                      <a:solidFill>
                        <a:srgbClr val="000000"/>
                      </a:solidFill>
                      <a:prstDash val="dash"/>
                    </a:lnT>
                    <a:lnB w="5760">
                      <a:solidFill>
                        <a:srgbClr val="000000"/>
                      </a:solidFill>
                      <a:prstDash val="dash"/>
                    </a:lnB>
                    <a:noFill/>
                  </a:tcPr>
                </a:tc>
                <a:tc>
                  <a:txBody>
                    <a:bodyPr lIns="90000" rIns="90000" tIns="46800" bIns="46800" anchor="t">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1 million tons/year</a:t>
                      </a:r>
                      <a:endParaRPr b="0" lang="en-US" sz="900" strike="noStrike" u="none">
                        <a:solidFill>
                          <a:srgbClr val="000000"/>
                        </a:solidFill>
                        <a:effectLst/>
                        <a:uFillTx/>
                        <a:latin typeface="Times New Roman"/>
                      </a:endParaRPr>
                    </a:p>
                  </a:txBody>
                  <a:tcPr anchor="t" marL="90000" marR="90000">
                    <a:lnL>
                      <a:noFill/>
                    </a:lnL>
                    <a:lnR>
                      <a:noFill/>
                    </a:lnR>
                    <a:lnT w="5760">
                      <a:solidFill>
                        <a:srgbClr val="000000"/>
                      </a:solidFill>
                      <a:prstDash val="dash"/>
                    </a:lnT>
                    <a:lnB w="5760">
                      <a:solidFill>
                        <a:srgbClr val="000000"/>
                      </a:solidFill>
                      <a:prstDash val="dash"/>
                    </a:lnB>
                    <a:noFill/>
                  </a:tcPr>
                </a:tc>
                <a:tc>
                  <a:txBody>
                    <a:bodyPr lIns="90000" rIns="90000" tIns="46800" bIns="46800" anchor="t">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Canada, Venezuela, Iran, Saudi Arabia</a:t>
                      </a:r>
                      <a:endParaRPr b="0" lang="en-US" sz="900" strike="noStrike" u="none">
                        <a:solidFill>
                          <a:srgbClr val="000000"/>
                        </a:solidFill>
                        <a:effectLst/>
                        <a:uFillTx/>
                        <a:latin typeface="Times New Roman"/>
                      </a:endParaRPr>
                    </a:p>
                  </a:txBody>
                  <a:tcPr anchor="t" marL="90000" marR="90000">
                    <a:lnL>
                      <a:noFill/>
                    </a:lnL>
                    <a:lnR>
                      <a:noFill/>
                    </a:lnR>
                    <a:lnT w="5760">
                      <a:solidFill>
                        <a:srgbClr val="000000"/>
                      </a:solidFill>
                      <a:prstDash val="dash"/>
                    </a:lnT>
                    <a:lnB w="5760">
                      <a:solidFill>
                        <a:srgbClr val="000000"/>
                      </a:solidFill>
                      <a:prstDash val="dash"/>
                    </a:lnB>
                    <a:noFill/>
                  </a:tcPr>
                </a:tc>
                <a:tc>
                  <a:txBody>
                    <a:bodyPr lIns="90000" rIns="90000" tIns="46800" bIns="46800" anchor="t">
                      <a:noAutofit/>
                    </a:bodyPr>
                    <a:p>
                      <a:pPr marL="60480" indent="-60480">
                        <a:lnSpc>
                          <a:spcPct val="100000"/>
                        </a:lnSpc>
                        <a:spcBef>
                          <a:spcPts val="224"/>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Distribution through NI Petroleum Gas Corp.</a:t>
                      </a:r>
                      <a:endParaRPr b="0" lang="en-US" sz="900" strike="noStrike" u="none">
                        <a:solidFill>
                          <a:srgbClr val="000000"/>
                        </a:solidFill>
                        <a:effectLst/>
                        <a:uFillTx/>
                        <a:latin typeface="Times New Roman"/>
                      </a:endParaRPr>
                    </a:p>
                    <a:p>
                      <a:pPr marL="60480" indent="-60480">
                        <a:lnSpc>
                          <a:spcPct val="100000"/>
                        </a:lnSpc>
                        <a:spcBef>
                          <a:spcPts val="224"/>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6 storage facilities, 200 LPG filling stations and over 100 wholesalers</a:t>
                      </a:r>
                      <a:endParaRPr b="0" lang="en-US" sz="900" strike="noStrike" u="none">
                        <a:solidFill>
                          <a:srgbClr val="000000"/>
                        </a:solidFill>
                        <a:effectLst/>
                        <a:uFillTx/>
                        <a:latin typeface="Times New Roman"/>
                      </a:endParaRPr>
                    </a:p>
                  </a:txBody>
                  <a:tcPr anchor="t" marL="90000" marR="90000">
                    <a:lnL>
                      <a:noFill/>
                    </a:lnL>
                    <a:lnR>
                      <a:noFill/>
                    </a:lnR>
                    <a:lnT w="5760">
                      <a:solidFill>
                        <a:srgbClr val="000000"/>
                      </a:solidFill>
                      <a:prstDash val="dash"/>
                    </a:lnT>
                    <a:lnB w="5760">
                      <a:solidFill>
                        <a:srgbClr val="000000"/>
                      </a:solidFill>
                      <a:prstDash val="dash"/>
                    </a:lnB>
                    <a:noFill/>
                  </a:tcPr>
                </a:tc>
              </a:tr>
              <a:tr h="53496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Gasoline:</a:t>
                      </a:r>
                      <a:endParaRPr b="0" lang="en-US" sz="1200" strike="noStrike" u="none">
                        <a:solidFill>
                          <a:srgbClr val="000000"/>
                        </a:solidFill>
                        <a:effectLst/>
                        <a:uFillTx/>
                        <a:latin typeface="Times New Roman"/>
                      </a:endParaRPr>
                    </a:p>
                  </a:txBody>
                  <a:tcPr anchor="t" marL="90000" marR="90000">
                    <a:lnL>
                      <a:noFill/>
                    </a:lnL>
                    <a:lnR>
                      <a:noFill/>
                    </a:lnR>
                    <a:lnT w="5760">
                      <a:solidFill>
                        <a:srgbClr val="000000"/>
                      </a:solidFill>
                      <a:prstDash val="dash"/>
                    </a:lnT>
                    <a:lnB w="5760">
                      <a:solidFill>
                        <a:srgbClr val="000000"/>
                      </a:solidFill>
                      <a:prstDash val="dash"/>
                    </a:lnB>
                    <a:noFill/>
                  </a:tcPr>
                </a:tc>
                <a:tc>
                  <a:txBody>
                    <a:bodyPr lIns="90000" rIns="90000" tIns="46800" bIns="46800" anchor="t">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80,000 kl/ year</a:t>
                      </a:r>
                      <a:endParaRPr b="0" lang="en-US" sz="900" strike="noStrike" u="none">
                        <a:solidFill>
                          <a:srgbClr val="000000"/>
                        </a:solidFill>
                        <a:effectLst/>
                        <a:uFillTx/>
                        <a:latin typeface="Times New Roman"/>
                      </a:endParaRPr>
                    </a:p>
                  </a:txBody>
                  <a:tcPr anchor="t" marL="90000" marR="90000">
                    <a:lnL>
                      <a:noFill/>
                    </a:lnL>
                    <a:lnR>
                      <a:noFill/>
                    </a:lnR>
                    <a:lnT w="5760">
                      <a:solidFill>
                        <a:srgbClr val="000000"/>
                      </a:solidFill>
                      <a:prstDash val="dash"/>
                    </a:lnT>
                    <a:lnB w="5760">
                      <a:solidFill>
                        <a:srgbClr val="000000"/>
                      </a:solidFill>
                      <a:prstDash val="dash"/>
                    </a:lnB>
                    <a:noFill/>
                  </a:tcPr>
                </a:tc>
                <a:tc>
                  <a:txBody>
                    <a:bodyPr lIns="90000" rIns="90000" tIns="46800" bIns="46800" anchor="t">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Local Market and import from Korea</a:t>
                      </a:r>
                      <a:endParaRPr b="0" lang="en-US" sz="900" strike="noStrike" u="none">
                        <a:solidFill>
                          <a:srgbClr val="000000"/>
                        </a:solidFill>
                        <a:effectLst/>
                        <a:uFillTx/>
                        <a:latin typeface="Times New Roman"/>
                      </a:endParaRPr>
                    </a:p>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txBody>
                  <a:tcPr anchor="t" marL="90000" marR="90000">
                    <a:lnL>
                      <a:noFill/>
                    </a:lnL>
                    <a:lnR>
                      <a:noFill/>
                    </a:lnR>
                    <a:lnT w="5760">
                      <a:solidFill>
                        <a:srgbClr val="000000"/>
                      </a:solidFill>
                      <a:prstDash val="dash"/>
                    </a:lnT>
                    <a:lnB w="5760">
                      <a:solidFill>
                        <a:srgbClr val="000000"/>
                      </a:solidFill>
                      <a:prstDash val="dash"/>
                    </a:lnB>
                    <a:noFill/>
                  </a:tcPr>
                </a:tc>
                <a:tc>
                  <a:txBody>
                    <a:bodyPr lIns="90000" rIns="90000" tIns="46800" bIns="46800" anchor="t">
                      <a:noAutofit/>
                    </a:bodyPr>
                    <a:p>
                      <a:pPr marL="60480" indent="-60480">
                        <a:lnSpc>
                          <a:spcPct val="100000"/>
                        </a:lnSpc>
                        <a:spcBef>
                          <a:spcPts val="224"/>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Owns 100 gas stations through NI Petroleum Co, Ltd.</a:t>
                      </a:r>
                      <a:endParaRPr b="0" lang="en-US" sz="900" strike="noStrike" u="none">
                        <a:solidFill>
                          <a:srgbClr val="000000"/>
                        </a:solidFill>
                        <a:effectLst/>
                        <a:uFillTx/>
                        <a:latin typeface="Times New Roman"/>
                      </a:endParaRPr>
                    </a:p>
                    <a:p>
                      <a:pPr marL="60480" indent="-60480">
                        <a:lnSpc>
                          <a:spcPct val="100000"/>
                        </a:lnSpc>
                        <a:spcBef>
                          <a:spcPts val="224"/>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Trading futures at TOCOM</a:t>
                      </a:r>
                      <a:endParaRPr b="0" lang="en-US" sz="900" strike="noStrike" u="none">
                        <a:solidFill>
                          <a:srgbClr val="000000"/>
                        </a:solidFill>
                        <a:effectLst/>
                        <a:uFillTx/>
                        <a:latin typeface="Times New Roman"/>
                      </a:endParaRPr>
                    </a:p>
                  </a:txBody>
                  <a:tcPr anchor="t" marL="90000" marR="90000">
                    <a:lnL>
                      <a:noFill/>
                    </a:lnL>
                    <a:lnR>
                      <a:noFill/>
                    </a:lnR>
                    <a:lnT w="5760">
                      <a:solidFill>
                        <a:srgbClr val="000000"/>
                      </a:solidFill>
                      <a:prstDash val="dash"/>
                    </a:lnT>
                    <a:lnB w="5760">
                      <a:solidFill>
                        <a:srgbClr val="000000"/>
                      </a:solidFill>
                      <a:prstDash val="dash"/>
                    </a:lnB>
                    <a:noFill/>
                  </a:tcPr>
                </a:tc>
              </a:tr>
              <a:tr h="58464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Kerosene:</a:t>
                      </a:r>
                      <a:endParaRPr b="0" lang="en-US" sz="1200" strike="noStrike" u="none">
                        <a:solidFill>
                          <a:srgbClr val="000000"/>
                        </a:solidFill>
                        <a:effectLst/>
                        <a:uFillTx/>
                        <a:latin typeface="Times New Roman"/>
                      </a:endParaRPr>
                    </a:p>
                  </a:txBody>
                  <a:tcPr anchor="t" marL="90000" marR="90000">
                    <a:lnL>
                      <a:noFill/>
                    </a:lnL>
                    <a:lnR>
                      <a:noFill/>
                    </a:lnR>
                    <a:lnT w="5760">
                      <a:solidFill>
                        <a:srgbClr val="000000"/>
                      </a:solidFill>
                      <a:prstDash val="dash"/>
                    </a:lnT>
                    <a:lnB w="5760">
                      <a:solidFill>
                        <a:srgbClr val="000000"/>
                      </a:solidFill>
                      <a:prstDash val="dash"/>
                    </a:lnB>
                    <a:noFill/>
                  </a:tcPr>
                </a:tc>
                <a:tc>
                  <a:txBody>
                    <a:bodyPr lIns="90000" rIns="90000" tIns="46800" bIns="46800" anchor="t">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200,000 kl /year</a:t>
                      </a:r>
                      <a:endParaRPr b="0" lang="en-US" sz="900" strike="noStrike" u="none">
                        <a:solidFill>
                          <a:srgbClr val="000000"/>
                        </a:solidFill>
                        <a:effectLst/>
                        <a:uFillTx/>
                        <a:latin typeface="Times New Roman"/>
                      </a:endParaRPr>
                    </a:p>
                  </a:txBody>
                  <a:tcPr anchor="t" marL="90000" marR="90000">
                    <a:lnL>
                      <a:noFill/>
                    </a:lnL>
                    <a:lnR>
                      <a:noFill/>
                    </a:lnR>
                    <a:lnT w="5760">
                      <a:solidFill>
                        <a:srgbClr val="000000"/>
                      </a:solidFill>
                      <a:prstDash val="dash"/>
                    </a:lnT>
                    <a:lnB w="5760">
                      <a:solidFill>
                        <a:srgbClr val="000000"/>
                      </a:solidFill>
                      <a:prstDash val="dash"/>
                    </a:lnB>
                    <a:noFill/>
                  </a:tcPr>
                </a:tc>
                <a:tc>
                  <a:txBody>
                    <a:bodyPr lIns="90000" rIns="90000" tIns="46800" bIns="46800" anchor="t">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Local Market and import from Korea</a:t>
                      </a:r>
                      <a:endParaRPr b="0" lang="en-US" sz="900" strike="noStrike" u="none">
                        <a:solidFill>
                          <a:srgbClr val="000000"/>
                        </a:solidFill>
                        <a:effectLst/>
                        <a:uFillTx/>
                        <a:latin typeface="Times New Roman"/>
                      </a:endParaRPr>
                    </a:p>
                  </a:txBody>
                  <a:tcPr anchor="t" marL="90000" marR="90000">
                    <a:lnL>
                      <a:noFill/>
                    </a:lnL>
                    <a:lnR>
                      <a:noFill/>
                    </a:lnR>
                    <a:lnT w="5760">
                      <a:solidFill>
                        <a:srgbClr val="000000"/>
                      </a:solidFill>
                      <a:prstDash val="dash"/>
                    </a:lnT>
                    <a:lnB w="5760">
                      <a:solidFill>
                        <a:srgbClr val="000000"/>
                      </a:solidFill>
                      <a:prstDash val="dash"/>
                    </a:lnB>
                    <a:noFill/>
                  </a:tcPr>
                </a:tc>
                <a:tc>
                  <a:txBody>
                    <a:bodyPr lIns="90000" rIns="90000" tIns="46800" bIns="46800" anchor="t">
                      <a:noAutofit/>
                    </a:bodyPr>
                    <a:p>
                      <a:pPr marL="60480" indent="-60480">
                        <a:lnSpc>
                          <a:spcPct val="100000"/>
                        </a:lnSpc>
                        <a:spcBef>
                          <a:spcPts val="224"/>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Owns 100 gas stations through NI Petroleum Co, Ltd.</a:t>
                      </a:r>
                      <a:endParaRPr b="0" lang="en-US" sz="900" strike="noStrike" u="none">
                        <a:solidFill>
                          <a:srgbClr val="000000"/>
                        </a:solidFill>
                        <a:effectLst/>
                        <a:uFillTx/>
                        <a:latin typeface="Times New Roman"/>
                      </a:endParaRPr>
                    </a:p>
                    <a:p>
                      <a:pPr marL="60480" indent="-60480">
                        <a:lnSpc>
                          <a:spcPct val="100000"/>
                        </a:lnSpc>
                        <a:spcBef>
                          <a:spcPts val="224"/>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Trading futures at TOCOM</a:t>
                      </a:r>
                      <a:endParaRPr b="0" lang="en-US" sz="900" strike="noStrike" u="none">
                        <a:solidFill>
                          <a:srgbClr val="000000"/>
                        </a:solidFill>
                        <a:effectLst/>
                        <a:uFillTx/>
                        <a:latin typeface="Times New Roman"/>
                      </a:endParaRPr>
                    </a:p>
                  </a:txBody>
                  <a:tcPr anchor="t" marL="90000" marR="90000">
                    <a:lnL>
                      <a:noFill/>
                    </a:lnL>
                    <a:lnR>
                      <a:noFill/>
                    </a:lnR>
                    <a:lnT w="5760">
                      <a:solidFill>
                        <a:srgbClr val="000000"/>
                      </a:solidFill>
                      <a:prstDash val="dash"/>
                    </a:lnT>
                    <a:lnB w="5760">
                      <a:solidFill>
                        <a:srgbClr val="000000"/>
                      </a:solidFill>
                      <a:prstDash val="dash"/>
                    </a:lnB>
                    <a:noFill/>
                  </a:tcPr>
                </a:tc>
              </a:tr>
              <a:tr h="37764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Pet coke:</a:t>
                      </a:r>
                      <a:endParaRPr b="0" lang="en-US" sz="1200" strike="noStrike" u="none">
                        <a:solidFill>
                          <a:srgbClr val="000000"/>
                        </a:solidFill>
                        <a:effectLst/>
                        <a:uFillTx/>
                        <a:latin typeface="Times New Roman"/>
                      </a:endParaRPr>
                    </a:p>
                  </a:txBody>
                  <a:tcPr anchor="t" marL="90000" marR="90000">
                    <a:lnL>
                      <a:noFill/>
                    </a:lnL>
                    <a:lnR>
                      <a:noFill/>
                    </a:lnR>
                    <a:lnT w="5760">
                      <a:solidFill>
                        <a:srgbClr val="000000"/>
                      </a:solidFill>
                      <a:prstDash val="dash"/>
                    </a:lnT>
                    <a:lnB w="5760">
                      <a:solidFill>
                        <a:srgbClr val="000000"/>
                      </a:solidFill>
                      <a:prstDash val="solid"/>
                    </a:lnB>
                    <a:noFill/>
                  </a:tcPr>
                </a:tc>
                <a:tc>
                  <a:txBody>
                    <a:bodyPr lIns="90000" rIns="90000" tIns="46800" bIns="46800" anchor="t">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300,000 tons/year</a:t>
                      </a:r>
                      <a:endParaRPr b="0" lang="en-US" sz="900" strike="noStrike" u="none">
                        <a:solidFill>
                          <a:srgbClr val="000000"/>
                        </a:solidFill>
                        <a:effectLst/>
                        <a:uFillTx/>
                        <a:latin typeface="Times New Roman"/>
                      </a:endParaRPr>
                    </a:p>
                  </a:txBody>
                  <a:tcPr anchor="t" marL="90000" marR="90000">
                    <a:lnL>
                      <a:noFill/>
                    </a:lnL>
                    <a:lnR>
                      <a:noFill/>
                    </a:lnR>
                    <a:lnT w="5760">
                      <a:solidFill>
                        <a:srgbClr val="000000"/>
                      </a:solidFill>
                      <a:prstDash val="dash"/>
                    </a:lnT>
                    <a:lnB w="5760">
                      <a:solidFill>
                        <a:srgbClr val="000000"/>
                      </a:solidFill>
                      <a:prstDash val="solid"/>
                    </a:lnB>
                    <a:noFill/>
                  </a:tcPr>
                </a:tc>
                <a:tc>
                  <a:txBody>
                    <a:bodyPr lIns="90000" rIns="90000" tIns="46800" bIns="46800" anchor="t">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USA, China, Taiwan</a:t>
                      </a:r>
                      <a:endParaRPr b="0" lang="en-US" sz="900" strike="noStrike" u="none">
                        <a:solidFill>
                          <a:srgbClr val="000000"/>
                        </a:solidFill>
                        <a:effectLst/>
                        <a:uFillTx/>
                        <a:latin typeface="Times New Roman"/>
                      </a:endParaRPr>
                    </a:p>
                  </a:txBody>
                  <a:tcPr anchor="t" marL="90000" marR="90000">
                    <a:lnL>
                      <a:noFill/>
                    </a:lnL>
                    <a:lnR>
                      <a:noFill/>
                    </a:lnR>
                    <a:lnT w="5760">
                      <a:solidFill>
                        <a:srgbClr val="000000"/>
                      </a:solidFill>
                      <a:prstDash val="dash"/>
                    </a:lnT>
                    <a:lnB w="5760">
                      <a:solidFill>
                        <a:srgbClr val="000000"/>
                      </a:solidFill>
                      <a:prstDash val="solid"/>
                    </a:lnB>
                    <a:noFill/>
                  </a:tcPr>
                </a:tc>
                <a:tc>
                  <a:txBody>
                    <a:bodyPr lIns="90000" rIns="90000" tIns="46800" bIns="46800" anchor="t">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Storage operation in Toyama, Japan.</a:t>
                      </a:r>
                      <a:endParaRPr b="0" lang="en-US" sz="900" strike="noStrike" u="none">
                        <a:solidFill>
                          <a:srgbClr val="000000"/>
                        </a:solidFill>
                        <a:effectLst/>
                        <a:uFillTx/>
                        <a:latin typeface="Times New Roman"/>
                      </a:endParaRPr>
                    </a:p>
                  </a:txBody>
                  <a:tcPr anchor="t" marL="90000" marR="90000">
                    <a:lnL>
                      <a:noFill/>
                    </a:lnL>
                    <a:lnR>
                      <a:noFill/>
                    </a:lnR>
                    <a:lnT w="5760">
                      <a:solidFill>
                        <a:srgbClr val="000000"/>
                      </a:solidFill>
                      <a:prstDash val="dash"/>
                    </a:lnT>
                    <a:lnB w="5760">
                      <a:solidFill>
                        <a:srgbClr val="000000"/>
                      </a:solidFill>
                      <a:prstDash val="solid"/>
                    </a:lnB>
                    <a:noFill/>
                  </a:tcPr>
                </a:tc>
              </a:tr>
            </a:tbl>
          </a:graphicData>
        </a:graphic>
      </p:graphicFrame>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6" name=""/>
          <p:cNvSpPr/>
          <p:nvPr/>
        </p:nvSpPr>
        <p:spPr>
          <a:xfrm>
            <a:off x="1981080" y="380880"/>
            <a:ext cx="7182000" cy="83844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Asian Crude/Products: Sato’s Existing Business &amp; Network</a:t>
            </a:r>
            <a:endParaRPr b="0" lang="en-US" sz="2400" strike="noStrike" u="none">
              <a:solidFill>
                <a:srgbClr val="000000"/>
              </a:solidFill>
              <a:effectLst/>
              <a:uFillTx/>
              <a:latin typeface="Times New Roman"/>
            </a:endParaRPr>
          </a:p>
        </p:txBody>
      </p:sp>
      <p:sp>
        <p:nvSpPr>
          <p:cNvPr id="547" name=""/>
          <p:cNvSpPr/>
          <p:nvPr/>
        </p:nvSpPr>
        <p:spPr>
          <a:xfrm>
            <a:off x="1981080" y="1219320"/>
            <a:ext cx="7182000" cy="525780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Current E&amp;P Activities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Sato’s project track record includes:</a:t>
            </a:r>
            <a:endParaRPr b="0" lang="en-US" sz="1600" strike="noStrike" u="none">
              <a:solidFill>
                <a:srgbClr val="000000"/>
              </a:solidFill>
              <a:effectLst/>
              <a:uFillTx/>
              <a:latin typeface="Times New Roman"/>
            </a:endParaRPr>
          </a:p>
          <a:p>
            <a:pPr lvl="1" marL="743040" indent="-285840">
              <a:lnSpc>
                <a:spcPct val="10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China, Vietnam, PNG, Indonesia, Cambodia, Sakahlin, Tarim, Russia, Kazakhstan, Azerbaijan, Yemen, Colombia,.</a:t>
            </a:r>
            <a:endParaRPr b="0" lang="en-US" sz="1200" strike="noStrike" u="none">
              <a:solidFill>
                <a:srgbClr val="000000"/>
              </a:solidFill>
              <a:effectLst/>
              <a:uFillTx/>
              <a:latin typeface="Times New Roman"/>
            </a:endParaRPr>
          </a:p>
          <a:p>
            <a:pPr marL="343080" indent="-343080">
              <a:lnSpc>
                <a:spcPct val="10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graphicFrame>
        <p:nvGraphicFramePr>
          <p:cNvPr id="548" name=""/>
          <p:cNvGraphicFramePr/>
          <p:nvPr/>
        </p:nvGraphicFramePr>
        <p:xfrm>
          <a:off x="2438280" y="1752480"/>
          <a:ext cx="6553440" cy="2762280"/>
        </p:xfrm>
        <a:graphic>
          <a:graphicData uri="http://schemas.openxmlformats.org/presentationml/2006/ole">
            <p:oleObj progId="Excel.Sheet.12" r:id="rId1" spid="">
              <p:embed/>
              <p:pic>
                <p:nvPicPr>
                  <p:cNvPr id="549" name="" descr=""/>
                  <p:cNvPicPr/>
                  <p:nvPr/>
                </p:nvPicPr>
                <p:blipFill>
                  <a:blip r:embed="rId2"/>
                  <a:stretch/>
                </p:blipFill>
                <p:spPr>
                  <a:xfrm>
                    <a:off x="2438280" y="1752480"/>
                    <a:ext cx="6553440" cy="27622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50" name=""/>
          <p:cNvSpPr/>
          <p:nvPr/>
        </p:nvSpPr>
        <p:spPr>
          <a:xfrm>
            <a:off x="1981080" y="380880"/>
            <a:ext cx="7182000" cy="83844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Asian Crude/Products: Existing Leads/Deals and Status</a:t>
            </a:r>
            <a:endParaRPr b="0" lang="en-US" sz="2400" strike="noStrike" u="none">
              <a:solidFill>
                <a:srgbClr val="000000"/>
              </a:solidFill>
              <a:effectLst/>
              <a:uFillTx/>
              <a:latin typeface="Times New Roman"/>
            </a:endParaRPr>
          </a:p>
        </p:txBody>
      </p:sp>
      <p:sp>
        <p:nvSpPr>
          <p:cNvPr id="551" name=""/>
          <p:cNvSpPr/>
          <p:nvPr/>
        </p:nvSpPr>
        <p:spPr>
          <a:xfrm>
            <a:off x="1981080" y="1523880"/>
            <a:ext cx="7182000" cy="480060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9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LPG Price Hedge</a:t>
            </a:r>
            <a:endParaRPr b="0" lang="en-US" sz="1600" strike="noStrike" u="none">
              <a:solidFill>
                <a:srgbClr val="000000"/>
              </a:solidFill>
              <a:effectLst/>
              <a:uFillTx/>
              <a:latin typeface="Times New Roman"/>
            </a:endParaRPr>
          </a:p>
          <a:p>
            <a:pPr lvl="1" marL="743040" indent="-28584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Sato Petroleum Gas(NIPG), 30% owned by Sato, 70% by Osaka gas, has a huge client base in LPG business.</a:t>
            </a:r>
            <a:endParaRPr b="0" lang="en-US" sz="14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Sales Volume: 1 mil tons/year</a:t>
            </a:r>
            <a:endParaRPr b="0" lang="en-US" sz="12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Sales Network of more than 100 wholesales</a:t>
            </a:r>
            <a:endParaRPr b="0" lang="en-US" sz="12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200 LPG Filling Stations</a:t>
            </a:r>
            <a:endParaRPr b="0" lang="en-US" sz="12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6 Storage tank terminals</a:t>
            </a:r>
            <a:endParaRPr b="0" lang="en-US" sz="1200" strike="noStrike" u="none">
              <a:solidFill>
                <a:srgbClr val="000000"/>
              </a:solidFill>
              <a:effectLst/>
              <a:uFillTx/>
              <a:latin typeface="Times New Roman"/>
            </a:endParaRPr>
          </a:p>
          <a:p>
            <a:pPr lvl="2" marL="1143000" indent="-228600">
              <a:lnSpc>
                <a:spcPct val="90000"/>
              </a:lnSpc>
              <a:spcBef>
                <a:spcPts val="300"/>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Sales to: over 200 industrial end users</a:t>
            </a:r>
            <a:endParaRPr b="0" lang="en-US" sz="1200" strike="noStrike" u="none">
              <a:solidFill>
                <a:srgbClr val="000000"/>
              </a:solidFill>
              <a:effectLst/>
              <a:uFillTx/>
              <a:latin typeface="Times New Roman"/>
            </a:endParaRPr>
          </a:p>
          <a:p>
            <a:pPr lvl="1" marL="743040" indent="-28584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Large potentiality in LPG price hedge products vs. Saudi CP index.</a:t>
            </a:r>
            <a:endParaRPr b="0" lang="en-US" sz="1400" strike="noStrike" u="none">
              <a:solidFill>
                <a:srgbClr val="000000"/>
              </a:solidFill>
              <a:effectLst/>
              <a:uFillTx/>
              <a:latin typeface="Times New Roman"/>
            </a:endParaRPr>
          </a:p>
          <a:p>
            <a:pPr lvl="1" marL="743040" indent="-28584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Few players can provide Saudi CP products in Japan. (Morgan Stanley)</a:t>
            </a:r>
            <a:endParaRPr b="0" lang="en-US" sz="1400" strike="noStrike" u="none">
              <a:solidFill>
                <a:srgbClr val="000000"/>
              </a:solidFill>
              <a:effectLst/>
              <a:uFillTx/>
              <a:latin typeface="Times New Roman"/>
            </a:endParaRPr>
          </a:p>
          <a:p>
            <a:pPr marL="343080" indent="-343080">
              <a:lnSpc>
                <a:spcPct val="9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JCC oil swap</a:t>
            </a:r>
            <a:endParaRPr b="0" lang="en-US" sz="1600" strike="noStrike" u="none">
              <a:solidFill>
                <a:srgbClr val="000000"/>
              </a:solidFill>
              <a:effectLst/>
              <a:uFillTx/>
              <a:latin typeface="Times New Roman"/>
            </a:endParaRPr>
          </a:p>
          <a:p>
            <a:pPr lvl="1" marL="743040" indent="-28584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Sato has real demand for JCC oil price hedge transactions</a:t>
            </a:r>
            <a:endParaRPr b="0" lang="en-US" sz="1400" strike="noStrike" u="none">
              <a:solidFill>
                <a:srgbClr val="000000"/>
              </a:solidFill>
              <a:effectLst/>
              <a:uFillTx/>
              <a:latin typeface="Times New Roman"/>
            </a:endParaRPr>
          </a:p>
          <a:p>
            <a:pPr lvl="1" marL="743040" indent="-28584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Sato mentioned that the demand is large in Japan and Morgan Stanley, GS (J-Aron) have been marketing JCC swap</a:t>
            </a:r>
            <a:endParaRPr b="0" lang="en-US" sz="1400" strike="noStrike" u="none">
              <a:solidFill>
                <a:srgbClr val="000000"/>
              </a:solidFill>
              <a:effectLst/>
              <a:uFillTx/>
              <a:latin typeface="Times New Roman"/>
            </a:endParaRPr>
          </a:p>
          <a:p>
            <a:pPr lvl="1" marL="743040" indent="-28584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9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Frutiger 55 Roman"/>
              </a:rPr>
              <a:t>Not as much progress with Sato crude/products group as with coal group due to limited internal resources and desire to close near term deals</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52" name=""/>
          <p:cNvSpPr/>
          <p:nvPr/>
        </p:nvSpPr>
        <p:spPr>
          <a:xfrm>
            <a:off x="1981080" y="380880"/>
            <a:ext cx="7182000" cy="83844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Asian Crude/Products: Joint Business Opportunities</a:t>
            </a:r>
            <a:endParaRPr b="0" lang="en-US" sz="2400" strike="noStrike" u="none">
              <a:solidFill>
                <a:srgbClr val="000000"/>
              </a:solidFill>
              <a:effectLst/>
              <a:uFillTx/>
              <a:latin typeface="Times New Roman"/>
            </a:endParaRPr>
          </a:p>
        </p:txBody>
      </p:sp>
      <p:sp>
        <p:nvSpPr>
          <p:cNvPr id="553" name=""/>
          <p:cNvSpPr/>
          <p:nvPr/>
        </p:nvSpPr>
        <p:spPr>
          <a:xfrm>
            <a:off x="2641680" y="1523880"/>
            <a:ext cx="1816200" cy="609840"/>
          </a:xfrm>
          <a:prstGeom prst="rect">
            <a:avLst/>
          </a:prstGeom>
          <a:no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Enron/Sato Incremental Physical Volumes</a:t>
            </a:r>
            <a:endParaRPr b="0" lang="en-US" sz="900" strike="noStrike" u="none">
              <a:solidFill>
                <a:srgbClr val="000000"/>
              </a:solidFill>
              <a:effectLst/>
              <a:uFillTx/>
              <a:latin typeface="Times New Roman"/>
            </a:endParaRPr>
          </a:p>
        </p:txBody>
      </p:sp>
      <p:sp>
        <p:nvSpPr>
          <p:cNvPr id="554" name=""/>
          <p:cNvSpPr/>
          <p:nvPr/>
        </p:nvSpPr>
        <p:spPr>
          <a:xfrm>
            <a:off x="5035680" y="1523880"/>
            <a:ext cx="1815840" cy="609840"/>
          </a:xfrm>
          <a:prstGeom prst="rect">
            <a:avLst/>
          </a:prstGeom>
          <a:no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Enron/Sato Financial Derivatives</a:t>
            </a:r>
            <a:endParaRPr b="0" lang="en-US" sz="900" strike="noStrike" u="none">
              <a:solidFill>
                <a:srgbClr val="000000"/>
              </a:solidFill>
              <a:effectLst/>
              <a:uFillTx/>
              <a:latin typeface="Times New Roman"/>
            </a:endParaRPr>
          </a:p>
        </p:txBody>
      </p:sp>
      <p:sp>
        <p:nvSpPr>
          <p:cNvPr id="555" name=""/>
          <p:cNvSpPr/>
          <p:nvPr/>
        </p:nvSpPr>
        <p:spPr>
          <a:xfrm>
            <a:off x="7429680" y="1523880"/>
            <a:ext cx="1815840" cy="609840"/>
          </a:xfrm>
          <a:prstGeom prst="rect">
            <a:avLst/>
          </a:prstGeom>
          <a:no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Enron/Sato Commodity Finance</a:t>
            </a:r>
            <a:endParaRPr b="0" lang="en-US" sz="900" strike="noStrike" u="none">
              <a:solidFill>
                <a:srgbClr val="000000"/>
              </a:solidFill>
              <a:effectLst/>
              <a:uFillTx/>
              <a:latin typeface="Times New Roman"/>
            </a:endParaRPr>
          </a:p>
        </p:txBody>
      </p:sp>
      <p:sp>
        <p:nvSpPr>
          <p:cNvPr id="556" name=""/>
          <p:cNvSpPr/>
          <p:nvPr/>
        </p:nvSpPr>
        <p:spPr>
          <a:xfrm>
            <a:off x="2641680" y="2286000"/>
            <a:ext cx="1816200" cy="1752480"/>
          </a:xfrm>
          <a:prstGeom prst="rect">
            <a:avLst/>
          </a:prstGeom>
          <a:noFill/>
          <a:ln w="9360">
            <a:solidFill>
              <a:srgbClr val="000000"/>
            </a:solidFill>
            <a:miter/>
          </a:ln>
        </p:spPr>
        <p:style>
          <a:lnRef idx="0"/>
          <a:fillRef idx="0"/>
          <a:effectRef idx="0"/>
          <a:fontRef idx="minor"/>
        </p:style>
        <p:txBody>
          <a:bodyPr lIns="45720" rIns="45720" tIns="46800" bIns="46800" anchor="t">
            <a:noAutofit/>
          </a:bodyPr>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Short term/long term* larger volume transactions (regional buys and sells) with wholesalers, consumers and refiners</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Storage utilization and development</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Shipping access and management</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Domestic freight possibilities</a:t>
            </a:r>
            <a:endParaRPr b="0" lang="en-US" sz="900" strike="noStrike" u="none">
              <a:solidFill>
                <a:srgbClr val="000000"/>
              </a:solidFill>
              <a:effectLst/>
              <a:uFillTx/>
              <a:latin typeface="Times New Roman"/>
            </a:endParaRPr>
          </a:p>
        </p:txBody>
      </p:sp>
      <p:sp>
        <p:nvSpPr>
          <p:cNvPr id="557" name=""/>
          <p:cNvSpPr/>
          <p:nvPr/>
        </p:nvSpPr>
        <p:spPr>
          <a:xfrm>
            <a:off x="2641680" y="4343400"/>
            <a:ext cx="1816200" cy="2209680"/>
          </a:xfrm>
          <a:prstGeom prst="rect">
            <a:avLst/>
          </a:prstGeom>
          <a:noFill/>
          <a:ln w="9360">
            <a:solidFill>
              <a:srgbClr val="000000"/>
            </a:solidFill>
            <a:miter/>
          </a:ln>
        </p:spPr>
        <p:style>
          <a:lnRef idx="0"/>
          <a:fillRef idx="0"/>
          <a:effectRef idx="0"/>
          <a:fontRef idx="minor"/>
        </p:style>
        <p:txBody>
          <a:bodyPr lIns="45720" rIns="45720" tIns="46800" bIns="46800" anchor="t">
            <a:noAutofit/>
          </a:bodyPr>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Take advantage of tight Asian network of consumers and refiners</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Tap into regional information/energy flows to better determine opportunities and price product more accurately</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Better understand regional physical risks as well as targeting of arbitrage opportunities</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p:txBody>
      </p:sp>
      <p:sp>
        <p:nvSpPr>
          <p:cNvPr id="558" name=""/>
          <p:cNvSpPr/>
          <p:nvPr/>
        </p:nvSpPr>
        <p:spPr>
          <a:xfrm>
            <a:off x="5035680" y="2286000"/>
            <a:ext cx="1815840" cy="1752480"/>
          </a:xfrm>
          <a:prstGeom prst="rect">
            <a:avLst/>
          </a:prstGeom>
          <a:noFill/>
          <a:ln w="9360">
            <a:solidFill>
              <a:srgbClr val="000000"/>
            </a:solidFill>
            <a:miter/>
          </a:ln>
        </p:spPr>
        <p:style>
          <a:lnRef idx="0"/>
          <a:fillRef idx="0"/>
          <a:effectRef idx="0"/>
          <a:fontRef idx="minor"/>
        </p:style>
        <p:txBody>
          <a:bodyPr lIns="45720" rIns="45720" tIns="46800" bIns="46800" anchor="t">
            <a:noAutofit/>
          </a:bodyPr>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Embedded flexibility provisions into renewed and new contracts (rights for additional volumes, extensions, etc)</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Fixed price contracts</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Options on buys/sells</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Cross commodity transactions (e.g. oil/weather)</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Multi-currency products</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Crack spread products</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Asian-WTI spread products</a:t>
            </a:r>
            <a:endParaRPr b="0" lang="en-US" sz="900" strike="noStrike" u="none">
              <a:solidFill>
                <a:srgbClr val="000000"/>
              </a:solidFill>
              <a:effectLst/>
              <a:uFillTx/>
              <a:latin typeface="Times New Roman"/>
            </a:endParaRPr>
          </a:p>
        </p:txBody>
      </p:sp>
      <p:sp>
        <p:nvSpPr>
          <p:cNvPr id="559" name=""/>
          <p:cNvSpPr/>
          <p:nvPr/>
        </p:nvSpPr>
        <p:spPr>
          <a:xfrm>
            <a:off x="5035680" y="4343400"/>
            <a:ext cx="1815840" cy="2209680"/>
          </a:xfrm>
          <a:prstGeom prst="rect">
            <a:avLst/>
          </a:prstGeom>
          <a:noFill/>
          <a:ln w="9360">
            <a:solidFill>
              <a:srgbClr val="000000"/>
            </a:solidFill>
            <a:miter/>
          </a:ln>
        </p:spPr>
        <p:style>
          <a:lnRef idx="0"/>
          <a:fillRef idx="0"/>
          <a:effectRef idx="0"/>
          <a:fontRef idx="minor"/>
        </p:style>
        <p:txBody>
          <a:bodyPr lIns="45720" rIns="45720" tIns="46800" bIns="46800" anchor="t">
            <a:noAutofit/>
          </a:bodyPr>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Asian financial products market in development, but services currently being provided by J. Aron and Morgan Stanley</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Real interest in fixed price by companies unable to pass along costs</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Access to key corporate planning decision makers with authority to enter into new style contracts (vs. fuel supply managers) </a:t>
            </a:r>
            <a:endParaRPr b="0" lang="en-US" sz="900" strike="noStrike" u="none">
              <a:solidFill>
                <a:srgbClr val="000000"/>
              </a:solidFill>
              <a:effectLst/>
              <a:uFillTx/>
              <a:latin typeface="Times New Roman"/>
            </a:endParaRPr>
          </a:p>
        </p:txBody>
      </p:sp>
      <p:sp>
        <p:nvSpPr>
          <p:cNvPr id="560" name=""/>
          <p:cNvSpPr/>
          <p:nvPr/>
        </p:nvSpPr>
        <p:spPr>
          <a:xfrm>
            <a:off x="7429680" y="2286000"/>
            <a:ext cx="1815840" cy="1752480"/>
          </a:xfrm>
          <a:prstGeom prst="rect">
            <a:avLst/>
          </a:prstGeom>
          <a:noFill/>
          <a:ln w="9360">
            <a:solidFill>
              <a:srgbClr val="000000"/>
            </a:solidFill>
            <a:miter/>
          </a:ln>
        </p:spPr>
        <p:style>
          <a:lnRef idx="0"/>
          <a:fillRef idx="0"/>
          <a:effectRef idx="0"/>
          <a:fontRef idx="minor"/>
        </p:style>
        <p:txBody>
          <a:bodyPr lIns="45720" rIns="45720" tIns="46800" bIns="46800" anchor="t">
            <a:noAutofit/>
          </a:bodyPr>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Commodity prepays for Japanese and other Asian producers/refiners and marketers*</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Long/medium term known price off take* to support acquisition and new development</a:t>
            </a:r>
            <a:endParaRPr b="0" lang="en-US" sz="900" strike="noStrike" u="none">
              <a:solidFill>
                <a:srgbClr val="000000"/>
              </a:solidFill>
              <a:effectLst/>
              <a:uFillTx/>
              <a:latin typeface="Times New Roman"/>
            </a:endParaRPr>
          </a:p>
        </p:txBody>
      </p:sp>
      <p:sp>
        <p:nvSpPr>
          <p:cNvPr id="561" name=""/>
          <p:cNvSpPr/>
          <p:nvPr/>
        </p:nvSpPr>
        <p:spPr>
          <a:xfrm>
            <a:off x="7429680" y="4343400"/>
            <a:ext cx="1815840" cy="2209680"/>
          </a:xfrm>
          <a:prstGeom prst="rect">
            <a:avLst/>
          </a:prstGeom>
          <a:noFill/>
          <a:ln w="9360">
            <a:solidFill>
              <a:srgbClr val="000000"/>
            </a:solidFill>
            <a:miter/>
          </a:ln>
        </p:spPr>
        <p:style>
          <a:lnRef idx="0"/>
          <a:fillRef idx="0"/>
          <a:effectRef idx="0"/>
          <a:fontRef idx="minor"/>
        </p:style>
        <p:txBody>
          <a:bodyPr lIns="45720" rIns="45720" tIns="46800" bIns="46800" anchor="t">
            <a:noAutofit/>
          </a:bodyPr>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Frutiger 55 Roman"/>
                <a:ea typeface="MS PGothic"/>
              </a:rPr>
              <a:t>*</a:t>
            </a:r>
            <a:r>
              <a:rPr b="0" lang="en-US" sz="900" strike="noStrike" u="none">
                <a:solidFill>
                  <a:srgbClr val="000000"/>
                </a:solidFill>
                <a:effectLst/>
                <a:uFillTx/>
                <a:latin typeface="Frutiger 55 Roman"/>
                <a:ea typeface="MS PGothic"/>
              </a:rPr>
              <a:t>Through utilization of Japanese export/import insurance (NEXI) longer term contracts with lesser quality company and country credits are doable (spread to CDS market ~&gt;200 bps).</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ea typeface="MS PGothic"/>
              </a:rPr>
              <a:t>Low-cost financing supported by excess liquidity and name-based lending by Japanese financial institutions.</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ea typeface="MS PGothic"/>
              </a:rPr>
              <a:t>Access to the Japanese Government lead import contracts/ investments which are not available to foreign companies. </a:t>
            </a:r>
            <a:endParaRPr b="0" lang="en-US" sz="900" strike="noStrike" u="none">
              <a:solidFill>
                <a:srgbClr val="000000"/>
              </a:solidFill>
              <a:effectLst/>
              <a:uFillTx/>
              <a:latin typeface="Times New Roman"/>
            </a:endParaRPr>
          </a:p>
        </p:txBody>
      </p:sp>
      <p:sp>
        <p:nvSpPr>
          <p:cNvPr id="562" name=""/>
          <p:cNvSpPr/>
          <p:nvPr/>
        </p:nvSpPr>
        <p:spPr>
          <a:xfrm rot="16200000">
            <a:off x="1476360" y="3038400"/>
            <a:ext cx="1752480" cy="247680"/>
          </a:xfrm>
          <a:prstGeom prst="rect">
            <a:avLst/>
          </a:prstGeom>
          <a:solidFill>
            <a:srgbClr val="000000"/>
          </a:solidFill>
          <a:ln w="0">
            <a:noFill/>
          </a:ln>
        </p:spPr>
        <p:style>
          <a:lnRef idx="0"/>
          <a:fillRef idx="0"/>
          <a:effectRef idx="0"/>
          <a:fontRef idx="minor"/>
        </p:style>
        <p:txBody>
          <a:bodyPr lIns="45720" rIns="45720" tIns="46800" bIns="46800" anchor="t">
            <a:noAutofit/>
          </a:bodyPr>
          <a:p>
            <a:pPr marL="57240" indent="-572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Frutiger 55 Roman"/>
              </a:rPr>
              <a:t>Typical Business Opportunities</a:t>
            </a:r>
            <a:endParaRPr b="0" lang="en-US" sz="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63" name=""/>
          <p:cNvSpPr/>
          <p:nvPr/>
        </p:nvSpPr>
        <p:spPr>
          <a:xfrm>
            <a:off x="1981080" y="380880"/>
            <a:ext cx="7182000" cy="83844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Asian LNG: Sato’s Existing Business &amp; Network</a:t>
            </a:r>
            <a:endParaRPr b="0" lang="en-US" sz="2400" strike="noStrike" u="none">
              <a:solidFill>
                <a:srgbClr val="000000"/>
              </a:solidFill>
              <a:effectLst/>
              <a:uFillTx/>
              <a:latin typeface="Times New Roman"/>
            </a:endParaRPr>
          </a:p>
        </p:txBody>
      </p:sp>
      <p:sp>
        <p:nvSpPr>
          <p:cNvPr id="564" name=""/>
          <p:cNvSpPr/>
          <p:nvPr/>
        </p:nvSpPr>
        <p:spPr>
          <a:xfrm>
            <a:off x="1981080" y="990720"/>
            <a:ext cx="7182000" cy="510516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Sato is Japan’s second largest LNG importer with a 28% market share.</a:t>
            </a:r>
            <a:endParaRPr b="0" lang="en-US" sz="16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Annual volumes: 15mm t.p.a (Sato) vs. 54mm t.p.a (Japan)</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Dominant player in Indonesian LNG with a 81% share (18mm t.p.a. market) backed by long term contracts with Japanese utilities and Nippon Steel.</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Sato part-owns/manages 14x 125,000 m</a:t>
            </a:r>
            <a:r>
              <a:rPr b="0" lang="en-US" sz="1400" strike="noStrike" u="none" baseline="30000">
                <a:solidFill>
                  <a:srgbClr val="000000"/>
                </a:solidFill>
                <a:effectLst/>
                <a:uFillTx/>
                <a:latin typeface="Frutiger 55 Roman"/>
              </a:rPr>
              <a:t>3</a:t>
            </a:r>
            <a:r>
              <a:rPr b="0" lang="en-US" sz="1400" strike="noStrike" u="none">
                <a:solidFill>
                  <a:srgbClr val="000000"/>
                </a:solidFill>
                <a:effectLst/>
                <a:uFillTx/>
                <a:latin typeface="Frutiger 55 Roman"/>
              </a:rPr>
              <a:t> vessels and 2x smaller vessels (20,000 m</a:t>
            </a:r>
            <a:r>
              <a:rPr b="0" lang="en-US" sz="1400" strike="noStrike" u="none" baseline="30000">
                <a:solidFill>
                  <a:srgbClr val="000000"/>
                </a:solidFill>
                <a:effectLst/>
                <a:uFillTx/>
                <a:latin typeface="Frutiger 55 Roman"/>
              </a:rPr>
              <a:t>3</a:t>
            </a:r>
            <a:r>
              <a:rPr b="0" lang="en-US" sz="1400" strike="noStrike" u="none">
                <a:solidFill>
                  <a:srgbClr val="000000"/>
                </a:solidFill>
                <a:effectLst/>
                <a:uFillTx/>
                <a:latin typeface="Frutiger 55 Roman"/>
              </a:rPr>
              <a:t>).</a:t>
            </a:r>
            <a:endParaRPr b="0" lang="en-US" sz="14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Sato’s LNG related investment includes:-</a:t>
            </a:r>
            <a:endParaRPr b="0" lang="en-US" sz="16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PGothic"/>
              </a:rPr>
              <a:t>3% interest in Qatar-Ras Laffan LNG Project (No.1 &amp; 2 train):</a:t>
            </a:r>
            <a:endParaRPr b="0" lang="en-US" sz="1400" strike="noStrike" u="none">
              <a:solidFill>
                <a:srgbClr val="000000"/>
              </a:solidFill>
              <a:effectLst/>
              <a:uFillTx/>
              <a:latin typeface="Times New Roman"/>
            </a:endParaRPr>
          </a:p>
          <a:p>
            <a:pPr lvl="2" marL="1143000" indent="-228600">
              <a:lnSpc>
                <a:spcPct val="100000"/>
              </a:lnSpc>
              <a:spcBef>
                <a:spcPts val="300"/>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MS PGothic"/>
              </a:rPr>
              <a:t>Proven recoverable reserve: 370TCF.</a:t>
            </a:r>
            <a:endParaRPr b="0" lang="en-US" sz="1200" strike="noStrike" u="none">
              <a:solidFill>
                <a:srgbClr val="000000"/>
              </a:solidFill>
              <a:effectLst/>
              <a:uFillTx/>
              <a:latin typeface="Times New Roman"/>
            </a:endParaRPr>
          </a:p>
          <a:p>
            <a:pPr lvl="2" marL="1143000" indent="-228600">
              <a:lnSpc>
                <a:spcPct val="100000"/>
              </a:lnSpc>
              <a:spcBef>
                <a:spcPts val="300"/>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MS PGothic"/>
              </a:rPr>
              <a:t>3.6mm t.p.a LNG offtake by Kogas. </a:t>
            </a:r>
            <a:endParaRPr b="0" lang="en-US" sz="12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PGothic"/>
              </a:rPr>
              <a:t>5% interest in Indonesia-Tangguh LNG Project (Muturi Block)</a:t>
            </a:r>
            <a:endParaRPr b="0" lang="en-US" sz="1400" strike="noStrike" u="none">
              <a:solidFill>
                <a:srgbClr val="000000"/>
              </a:solidFill>
              <a:effectLst/>
              <a:uFillTx/>
              <a:latin typeface="Times New Roman"/>
            </a:endParaRPr>
          </a:p>
          <a:p>
            <a:pPr lvl="2" marL="1143000" indent="-228600">
              <a:lnSpc>
                <a:spcPct val="100000"/>
              </a:lnSpc>
              <a:spcBef>
                <a:spcPts val="300"/>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MS PGothic"/>
              </a:rPr>
              <a:t>First LNG project in Irian-Jaya to stabilize Indonesian LNG supply (currently, heavy concentration in Kalimantan).</a:t>
            </a:r>
            <a:endParaRPr b="0" lang="en-US" sz="1200" strike="noStrike" u="none">
              <a:solidFill>
                <a:srgbClr val="000000"/>
              </a:solidFill>
              <a:effectLst/>
              <a:uFillTx/>
              <a:latin typeface="Times New Roman"/>
            </a:endParaRPr>
          </a:p>
          <a:p>
            <a:pPr lvl="2" marL="1143000" indent="-228600">
              <a:lnSpc>
                <a:spcPct val="100000"/>
              </a:lnSpc>
              <a:spcBef>
                <a:spcPts val="300"/>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MS PGothic"/>
              </a:rPr>
              <a:t>LNG will be launched in 2005.</a:t>
            </a:r>
            <a:endParaRPr b="0" lang="en-US" sz="1200" strike="noStrike" u="none">
              <a:solidFill>
                <a:srgbClr val="000000"/>
              </a:solidFill>
              <a:effectLst/>
              <a:uFillTx/>
              <a:latin typeface="Times New Roman"/>
            </a:endParaRPr>
          </a:p>
        </p:txBody>
      </p:sp>
      <p:graphicFrame>
        <p:nvGraphicFramePr>
          <p:cNvPr id="565" name=""/>
          <p:cNvGraphicFramePr/>
          <p:nvPr/>
        </p:nvGraphicFramePr>
        <p:xfrm>
          <a:off x="3200400" y="2743200"/>
          <a:ext cx="5029200" cy="1600200"/>
        </p:xfrm>
        <a:graphic>
          <a:graphicData uri="http://schemas.openxmlformats.org/drawingml/2006/table">
            <a:tbl>
              <a:tblPr/>
              <a:tblGrid>
                <a:gridCol w="1600200"/>
                <a:gridCol w="1067040"/>
                <a:gridCol w="2361960"/>
              </a:tblGrid>
              <a:tr h="352440">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55 Roman"/>
                        </a:rPr>
                        <a:t>Company</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55 Roman"/>
                        </a:rPr>
                        <a:t>Market Share</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55 Roman"/>
                        </a:rPr>
                        <a:t>LNG Sources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246600">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Mitsubishi Corp</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46%</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Malaysia, Brunei, W. Australia, Alaska</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246600">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Sato</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28%</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Indonesia</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246600">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Mitsui &amp; Co.</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19%</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W. Australia, Abu Dhabi, Qatar</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246600">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Marubeni Corp.</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5%</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Qatar</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246600">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Nippon Mitsubishi Oil</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2%</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Malaysia, W. Australia</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66" name=""/>
          <p:cNvSpPr/>
          <p:nvPr/>
        </p:nvSpPr>
        <p:spPr>
          <a:xfrm>
            <a:off x="1981080" y="380880"/>
            <a:ext cx="7182000" cy="83844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Asian LNG: Sato’s Existing Business &amp; Network</a:t>
            </a:r>
            <a:endParaRPr b="0" lang="en-US" sz="2400" strike="noStrike" u="none">
              <a:solidFill>
                <a:srgbClr val="000000"/>
              </a:solidFill>
              <a:effectLst/>
              <a:uFillTx/>
              <a:latin typeface="Times New Roman"/>
            </a:endParaRPr>
          </a:p>
        </p:txBody>
      </p:sp>
      <p:sp>
        <p:nvSpPr>
          <p:cNvPr id="567" name=""/>
          <p:cNvSpPr/>
          <p:nvPr/>
        </p:nvSpPr>
        <p:spPr>
          <a:xfrm>
            <a:off x="1981080" y="1371600"/>
            <a:ext cx="7182000" cy="495288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In June 2001, Sato announced a LNG business tie-up with Sumitomo Corp, whereby Sato contributes business and Sumitomo in cash.</a:t>
            </a:r>
            <a:endParaRPr b="0" lang="en-US" sz="16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50:50 ownership with approx. 100 employees mostly comprised by Sato’s LNG team members.</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Management position will be shared (Chairman-Sumitomo, President-Sato). </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Operation commences on Oct 1, 2001</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Cash price to be paid by Sumitomo is still under discussion.</a:t>
            </a:r>
            <a:endParaRPr b="0" lang="en-US" sz="14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Potential projects in Sato’s pipeline </a:t>
            </a:r>
            <a:endParaRPr b="0" lang="en-US" sz="16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LNG receiving terminals in Japan </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LNG Trunk Pipelines covering all over Japan that will be connected to Northeast Asia international pipeline</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LNG from East Mediterranean (inc Egypt LNG export project)</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Saudi Arabia natural gas utilization project : Gas-fired power generation for  sea water desalination</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68" name=""/>
          <p:cNvSpPr/>
          <p:nvPr/>
        </p:nvSpPr>
        <p:spPr>
          <a:xfrm>
            <a:off x="1981080" y="380880"/>
            <a:ext cx="7182000" cy="83844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Asian LNG: Existing Leads/Deals and Status</a:t>
            </a:r>
            <a:endParaRPr b="0" lang="en-US" sz="2400" strike="noStrike" u="none">
              <a:solidFill>
                <a:srgbClr val="000000"/>
              </a:solidFill>
              <a:effectLst/>
              <a:uFillTx/>
              <a:latin typeface="Times New Roman"/>
            </a:endParaRPr>
          </a:p>
        </p:txBody>
      </p:sp>
      <p:sp>
        <p:nvSpPr>
          <p:cNvPr id="569" name=""/>
          <p:cNvSpPr/>
          <p:nvPr/>
        </p:nvSpPr>
        <p:spPr>
          <a:xfrm>
            <a:off x="1981080" y="1143000"/>
            <a:ext cx="7182000" cy="464832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Frutiger 55 Roman"/>
              </a:rPr>
              <a:t>SEGAS (Spain Egypt Gas Company) Egyptian LNG Project</a:t>
            </a:r>
            <a:endParaRPr b="0" lang="en-US" sz="16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A US$ 1 billion LNG project sponsored by a Spanish utility - Union Fenosa (60%) and a Egyptian company - EATCO (</a:t>
            </a:r>
            <a:r>
              <a:rPr b="0" lang="en-US" sz="1400" strike="noStrike" u="none">
                <a:solidFill>
                  <a:srgbClr val="000000"/>
                </a:solidFill>
                <a:effectLst/>
                <a:uFillTx/>
                <a:latin typeface="Arial"/>
                <a:ea typeface="MS PGothic"/>
              </a:rPr>
              <a:t>Egypt Arab Trading Company;</a:t>
            </a:r>
            <a:r>
              <a:rPr b="0" lang="en-US" sz="1400" strike="noStrike" u="none">
                <a:solidFill>
                  <a:srgbClr val="000000"/>
                </a:solidFill>
                <a:effectLst/>
                <a:uFillTx/>
                <a:latin typeface="Frutiger 55 Roman"/>
              </a:rPr>
              <a:t> 40%).</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Current status:</a:t>
            </a:r>
            <a:endParaRPr b="0" lang="en-US" sz="1400" strike="noStrike" u="none">
              <a:solidFill>
                <a:srgbClr val="000000"/>
              </a:solidFill>
              <a:effectLst/>
              <a:uFillTx/>
              <a:latin typeface="Times New Roman"/>
            </a:endParaRPr>
          </a:p>
          <a:p>
            <a:pPr lvl="2" marL="1143000" indent="-228600">
              <a:lnSpc>
                <a:spcPct val="100000"/>
              </a:lnSpc>
              <a:spcBef>
                <a:spcPts val="300"/>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25 years’ Natural Gas Sale &amp; Purchase Agreement for 4-6 BCM per year signed in July 2000 (with options for additional two trains);</a:t>
            </a:r>
            <a:endParaRPr b="0" lang="en-US" sz="1200" strike="noStrike" u="none">
              <a:solidFill>
                <a:srgbClr val="000000"/>
              </a:solidFill>
              <a:effectLst/>
              <a:uFillTx/>
              <a:latin typeface="Times New Roman"/>
            </a:endParaRPr>
          </a:p>
          <a:p>
            <a:pPr lvl="2" marL="1143000" indent="-228600">
              <a:lnSpc>
                <a:spcPct val="100000"/>
              </a:lnSpc>
              <a:spcBef>
                <a:spcPts val="300"/>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EPC contract will be signed in Sep. 2001;</a:t>
            </a:r>
            <a:endParaRPr b="0" lang="en-US" sz="1200" strike="noStrike" u="none">
              <a:solidFill>
                <a:srgbClr val="000000"/>
              </a:solidFill>
              <a:effectLst/>
              <a:uFillTx/>
              <a:latin typeface="Times New Roman"/>
            </a:endParaRPr>
          </a:p>
          <a:p>
            <a:pPr lvl="2" marL="1143000" indent="-228600">
              <a:lnSpc>
                <a:spcPct val="100000"/>
              </a:lnSpc>
              <a:spcBef>
                <a:spcPts val="300"/>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Production will start in 2004-2005; and</a:t>
            </a:r>
            <a:endParaRPr b="0" lang="en-US" sz="1200" strike="noStrike" u="none">
              <a:solidFill>
                <a:srgbClr val="000000"/>
              </a:solidFill>
              <a:effectLst/>
              <a:uFillTx/>
              <a:latin typeface="Times New Roman"/>
            </a:endParaRPr>
          </a:p>
          <a:p>
            <a:pPr lvl="2" marL="1143000" indent="-228600">
              <a:lnSpc>
                <a:spcPct val="100000"/>
              </a:lnSpc>
              <a:spcBef>
                <a:spcPts val="300"/>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The most realistic Egyptian LNG project compared with BP, BG, Shell. (Sato’s perspective</a:t>
            </a:r>
            <a:endParaRPr b="0" lang="en-US" sz="12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ea typeface="MS PGothic"/>
              </a:rPr>
              <a:t>20% equity stake in SEGAS is offered for sale by EATCO to Sato.</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Sato’s role as the “Project coordinator”:</a:t>
            </a:r>
            <a:endParaRPr b="0" lang="en-US" sz="1400" strike="noStrike" u="none">
              <a:solidFill>
                <a:srgbClr val="000000"/>
              </a:solidFill>
              <a:effectLst/>
              <a:uFillTx/>
              <a:latin typeface="Times New Roman"/>
            </a:endParaRPr>
          </a:p>
          <a:p>
            <a:pPr lvl="2" marL="1143000" indent="-228600">
              <a:lnSpc>
                <a:spcPct val="100000"/>
              </a:lnSpc>
              <a:spcBef>
                <a:spcPts val="300"/>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Low-cost financing arrangement through JBIC;</a:t>
            </a:r>
            <a:endParaRPr b="0" lang="en-US" sz="1200" strike="noStrike" u="none">
              <a:solidFill>
                <a:srgbClr val="000000"/>
              </a:solidFill>
              <a:effectLst/>
              <a:uFillTx/>
              <a:latin typeface="Times New Roman"/>
            </a:endParaRPr>
          </a:p>
          <a:p>
            <a:pPr lvl="2" marL="1143000" indent="-228600">
              <a:lnSpc>
                <a:spcPct val="100000"/>
              </a:lnSpc>
              <a:spcBef>
                <a:spcPts val="300"/>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Formation of Japan Consortium together with Japanese utilities for possible equity/ technology investment in the LNG receiving terminal and Power Generation facilities in Spain; and</a:t>
            </a:r>
            <a:endParaRPr b="0" lang="en-US" sz="1200" strike="noStrike" u="none">
              <a:solidFill>
                <a:srgbClr val="000000"/>
              </a:solidFill>
              <a:effectLst/>
              <a:uFillTx/>
              <a:latin typeface="Times New Roman"/>
            </a:endParaRPr>
          </a:p>
          <a:p>
            <a:pPr lvl="2" marL="1143000" indent="-228600">
              <a:lnSpc>
                <a:spcPct val="100000"/>
              </a:lnSpc>
              <a:spcBef>
                <a:spcPts val="300"/>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Placement of 30% LNG production by SEGAS. </a:t>
            </a:r>
            <a:endParaRPr b="0" lang="en-US" sz="12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PGothic"/>
              </a:rPr>
              <a:t>What’s available for Enron?</a:t>
            </a:r>
            <a:endParaRPr b="0" lang="en-US" sz="1400" strike="noStrike" u="none">
              <a:solidFill>
                <a:srgbClr val="000000"/>
              </a:solidFill>
              <a:effectLst/>
              <a:uFillTx/>
              <a:latin typeface="Times New Roman"/>
            </a:endParaRPr>
          </a:p>
          <a:p>
            <a:pPr lvl="2" marL="1143000" indent="-228600">
              <a:lnSpc>
                <a:spcPct val="100000"/>
              </a:lnSpc>
              <a:spcBef>
                <a:spcPts val="300"/>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30% LNG offtake; and</a:t>
            </a:r>
            <a:endParaRPr b="0" lang="en-US" sz="1200" strike="noStrike" u="none">
              <a:solidFill>
                <a:srgbClr val="000000"/>
              </a:solidFill>
              <a:effectLst/>
              <a:uFillTx/>
              <a:latin typeface="Times New Roman"/>
            </a:endParaRPr>
          </a:p>
          <a:p>
            <a:pPr lvl="2" marL="1143000" indent="-228600">
              <a:lnSpc>
                <a:spcPct val="100000"/>
              </a:lnSpc>
              <a:spcBef>
                <a:spcPts val="300"/>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5-10% SEGAS equity as a co-investor with Sato.</a:t>
            </a:r>
            <a:endParaRPr b="0" lang="en-US" sz="1200" strike="noStrike" u="none">
              <a:solidFill>
                <a:srgbClr val="000000"/>
              </a:solidFill>
              <a:effectLst/>
              <a:uFillTx/>
              <a:latin typeface="Times New Roman"/>
            </a:endParaRPr>
          </a:p>
          <a:p>
            <a:pPr lvl="2" marL="1143000" indent="-228600">
              <a:lnSpc>
                <a:spcPct val="100000"/>
              </a:lnSpc>
              <a:spcBef>
                <a:spcPts val="300"/>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0" name=""/>
          <p:cNvSpPr/>
          <p:nvPr/>
        </p:nvSpPr>
        <p:spPr>
          <a:xfrm>
            <a:off x="1981080" y="380880"/>
            <a:ext cx="7182000" cy="83844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Asian LNG: Existing Leads/Deals and Status</a:t>
            </a:r>
            <a:endParaRPr b="0" lang="en-US" sz="2400" strike="noStrike" u="none">
              <a:solidFill>
                <a:srgbClr val="000000"/>
              </a:solidFill>
              <a:effectLst/>
              <a:uFillTx/>
              <a:latin typeface="Times New Roman"/>
            </a:endParaRPr>
          </a:p>
        </p:txBody>
      </p:sp>
      <p:sp>
        <p:nvSpPr>
          <p:cNvPr id="571" name=""/>
          <p:cNvSpPr/>
          <p:nvPr/>
        </p:nvSpPr>
        <p:spPr>
          <a:xfrm>
            <a:off x="1981080" y="1143000"/>
            <a:ext cx="7182000" cy="464832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Frutiger 55 Roman"/>
              </a:rPr>
              <a:t>Domestic LNG demand aggregation in Japan.</a:t>
            </a:r>
            <a:endParaRPr b="0" lang="en-US" sz="16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Project focus:</a:t>
            </a:r>
            <a:endParaRPr b="0" lang="en-US" sz="1400" strike="noStrike" u="none">
              <a:solidFill>
                <a:srgbClr val="000000"/>
              </a:solidFill>
              <a:effectLst/>
              <a:uFillTx/>
              <a:latin typeface="Times New Roman"/>
            </a:endParaRPr>
          </a:p>
          <a:p>
            <a:pPr lvl="2" marL="1143000" indent="-228600">
              <a:lnSpc>
                <a:spcPct val="100000"/>
              </a:lnSpc>
              <a:spcBef>
                <a:spcPts val="300"/>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Financial/ Physical hybrid contracts for small gas companies and industrial/ commercial users to allow larger flexibility.</a:t>
            </a:r>
            <a:endParaRPr b="0" lang="en-US" sz="1200" strike="noStrike" u="none">
              <a:solidFill>
                <a:srgbClr val="000000"/>
              </a:solidFill>
              <a:effectLst/>
              <a:uFillTx/>
              <a:latin typeface="Times New Roman"/>
            </a:endParaRPr>
          </a:p>
          <a:p>
            <a:pPr lvl="2" marL="1143000" indent="-228600">
              <a:lnSpc>
                <a:spcPct val="100000"/>
              </a:lnSpc>
              <a:spcBef>
                <a:spcPts val="300"/>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JCC (Japan Crude Cocktail) based price hedge.</a:t>
            </a:r>
            <a:endParaRPr b="0" lang="en-US" sz="12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Market Trend:</a:t>
            </a:r>
            <a:endParaRPr b="0" lang="en-US" sz="1400" strike="noStrike" u="none">
              <a:solidFill>
                <a:srgbClr val="000000"/>
              </a:solidFill>
              <a:effectLst/>
              <a:uFillTx/>
              <a:latin typeface="Times New Roman"/>
            </a:endParaRPr>
          </a:p>
          <a:p>
            <a:pPr lvl="2" marL="1143000" indent="-228600">
              <a:lnSpc>
                <a:spcPct val="100000"/>
              </a:lnSpc>
              <a:spcBef>
                <a:spcPts val="300"/>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Power utilities are moving into gas sales/ retailing (Kansai, Chubu).</a:t>
            </a:r>
            <a:endParaRPr b="0" lang="en-US" sz="1200" strike="noStrike" u="none">
              <a:solidFill>
                <a:srgbClr val="000000"/>
              </a:solidFill>
              <a:effectLst/>
              <a:uFillTx/>
              <a:latin typeface="Times New Roman"/>
            </a:endParaRPr>
          </a:p>
          <a:p>
            <a:pPr lvl="2" marL="1143000" indent="-228600">
              <a:lnSpc>
                <a:spcPct val="100000"/>
              </a:lnSpc>
              <a:spcBef>
                <a:spcPts val="300"/>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Major Gas companies (Tokyo, Oaska, Toho) will face greater competition and gas demand from their existing customers (2.2-2.5% growth per year).</a:t>
            </a:r>
            <a:endParaRPr b="0" lang="en-US" sz="1200" strike="noStrike" u="none">
              <a:solidFill>
                <a:srgbClr val="000000"/>
              </a:solidFill>
              <a:effectLst/>
              <a:uFillTx/>
              <a:latin typeface="Times New Roman"/>
            </a:endParaRPr>
          </a:p>
          <a:p>
            <a:pPr lvl="2" marL="1143000" indent="-228600">
              <a:lnSpc>
                <a:spcPct val="100000"/>
              </a:lnSpc>
              <a:spcBef>
                <a:spcPts val="300"/>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Large industry users (eg. Nippon Steel) will look for more flexible gas contracts due to their own P/L pressure.</a:t>
            </a:r>
            <a:endParaRPr b="0" lang="en-US" sz="12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PGothic"/>
              </a:rPr>
              <a:t>Contributions:</a:t>
            </a:r>
            <a:endParaRPr b="0" lang="en-US" sz="1400" strike="noStrike" u="none">
              <a:solidFill>
                <a:srgbClr val="000000"/>
              </a:solidFill>
              <a:effectLst/>
              <a:uFillTx/>
              <a:latin typeface="Times New Roman"/>
            </a:endParaRPr>
          </a:p>
          <a:p>
            <a:pPr lvl="2" marL="1143000" indent="-228600">
              <a:lnSpc>
                <a:spcPct val="100000"/>
              </a:lnSpc>
              <a:spcBef>
                <a:spcPts val="300"/>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Sato contributes existing client contacts, downstream marketing and terminal access/ physical gas delivery.</a:t>
            </a:r>
            <a:endParaRPr b="0" lang="en-US" sz="1200" strike="noStrike" u="none">
              <a:solidFill>
                <a:srgbClr val="000000"/>
              </a:solidFill>
              <a:effectLst/>
              <a:uFillTx/>
              <a:latin typeface="Times New Roman"/>
            </a:endParaRPr>
          </a:p>
          <a:p>
            <a:pPr lvl="2" marL="1143000" indent="-228600">
              <a:lnSpc>
                <a:spcPct val="100000"/>
              </a:lnSpc>
              <a:spcBef>
                <a:spcPts val="300"/>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Enron provides transaction structuring/ risk management technologies, shipping.</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7" name="PlaceHolder 1"/>
          <p:cNvSpPr>
            <a:spLocks noGrp="1"/>
          </p:cNvSpPr>
          <p:nvPr>
            <p:ph type="title"/>
          </p:nvPr>
        </p:nvSpPr>
        <p:spPr>
          <a:xfrm>
            <a:off x="1981080" y="380520"/>
            <a:ext cx="71820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Project Sato: Value Proposition</a:t>
            </a:r>
            <a:endParaRPr b="0" lang="en-US" sz="2400" strike="noStrike" u="none">
              <a:solidFill>
                <a:srgbClr val="3333cc"/>
              </a:solidFill>
              <a:effectLst/>
              <a:uFillTx/>
              <a:latin typeface="Frutiger 55 Roman"/>
            </a:endParaRPr>
          </a:p>
        </p:txBody>
      </p:sp>
      <p:sp>
        <p:nvSpPr>
          <p:cNvPr id="118" name="PlaceHolder 2"/>
          <p:cNvSpPr>
            <a:spLocks noGrp="1"/>
          </p:cNvSpPr>
          <p:nvPr>
            <p:ph/>
          </p:nvPr>
        </p:nvSpPr>
        <p:spPr>
          <a:xfrm>
            <a:off x="1981080" y="1142640"/>
            <a:ext cx="7182000" cy="1600200"/>
          </a:xfrm>
          <a:prstGeom prst="rect">
            <a:avLst/>
          </a:prstGeom>
          <a:noFill/>
          <a:ln w="0">
            <a:noFill/>
          </a:ln>
        </p:spPr>
        <p:txBody>
          <a:bodyPr lIns="90000" rIns="90000" tIns="46800" bIns="46800" anchor="t">
            <a:normAutofit/>
          </a:bodyPr>
          <a:p>
            <a:pPr indent="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The Origination vehicle proposed is designed to:</a:t>
            </a:r>
            <a:endParaRPr b="0" lang="en-US" sz="1600" strike="noStrike" u="none">
              <a:solidFill>
                <a:srgbClr val="000000"/>
              </a:solidFill>
              <a:effectLst/>
              <a:uFillTx/>
              <a:latin typeface="Frutiger 55 Roman"/>
            </a:endParaRPr>
          </a:p>
          <a:p>
            <a:pPr indent="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 </a:t>
            </a:r>
            <a:endParaRPr b="0" lang="en-US" sz="1600" strike="noStrike" u="none">
              <a:solidFill>
                <a:srgbClr val="000000"/>
              </a:solidFill>
              <a:effectLst/>
              <a:uFillTx/>
              <a:latin typeface="Frutiger 55 Roman"/>
            </a:endParaRPr>
          </a:p>
        </p:txBody>
      </p:sp>
      <p:grpSp>
        <p:nvGrpSpPr>
          <p:cNvPr id="119" name=""/>
          <p:cNvGrpSpPr/>
          <p:nvPr/>
        </p:nvGrpSpPr>
        <p:grpSpPr>
          <a:xfrm>
            <a:off x="2057400" y="1905120"/>
            <a:ext cx="6768720" cy="520920"/>
            <a:chOff x="2057400" y="1905120"/>
            <a:chExt cx="6768720" cy="520920"/>
          </a:xfrm>
        </p:grpSpPr>
        <p:sp>
          <p:nvSpPr>
            <p:cNvPr id="120" name=""/>
            <p:cNvSpPr/>
            <p:nvPr/>
          </p:nvSpPr>
          <p:spPr>
            <a:xfrm>
              <a:off x="2057400" y="1905120"/>
              <a:ext cx="14029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buClr>
                  <a:srgbClr val="ff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Capture…</a:t>
              </a:r>
              <a:endParaRPr b="0" lang="en-US" sz="1400" strike="noStrike" u="none">
                <a:solidFill>
                  <a:srgbClr val="000000"/>
                </a:solidFill>
                <a:effectLst/>
                <a:uFillTx/>
                <a:latin typeface="Times New Roman"/>
              </a:endParaRPr>
            </a:p>
          </p:txBody>
        </p:sp>
        <p:sp>
          <p:nvSpPr>
            <p:cNvPr id="121" name=""/>
            <p:cNvSpPr/>
            <p:nvPr/>
          </p:nvSpPr>
          <p:spPr>
            <a:xfrm>
              <a:off x="3460320" y="1905120"/>
              <a:ext cx="536580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early, Enron’s requirement for improved customer access, business volumes, market flows and intelligence.</a:t>
              </a:r>
              <a:endParaRPr b="0" lang="en-US" sz="1400" strike="noStrike" u="none">
                <a:solidFill>
                  <a:srgbClr val="000000"/>
                </a:solidFill>
                <a:effectLst/>
                <a:uFillTx/>
                <a:latin typeface="Times New Roman"/>
              </a:endParaRPr>
            </a:p>
          </p:txBody>
        </p:sp>
      </p:grpSp>
      <p:grpSp>
        <p:nvGrpSpPr>
          <p:cNvPr id="122" name=""/>
          <p:cNvGrpSpPr/>
          <p:nvPr/>
        </p:nvGrpSpPr>
        <p:grpSpPr>
          <a:xfrm>
            <a:off x="2057400" y="2514600"/>
            <a:ext cx="6768720" cy="947880"/>
            <a:chOff x="2057400" y="2514600"/>
            <a:chExt cx="6768720" cy="947880"/>
          </a:xfrm>
        </p:grpSpPr>
        <p:sp>
          <p:nvSpPr>
            <p:cNvPr id="123" name=""/>
            <p:cNvSpPr/>
            <p:nvPr/>
          </p:nvSpPr>
          <p:spPr>
            <a:xfrm>
              <a:off x="2057400" y="2514600"/>
              <a:ext cx="14029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buClr>
                  <a:srgbClr val="ff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Increase…</a:t>
              </a:r>
              <a:endParaRPr b="0" lang="en-US" sz="1400" strike="noStrike" u="none">
                <a:solidFill>
                  <a:srgbClr val="000000"/>
                </a:solidFill>
                <a:effectLst/>
                <a:uFillTx/>
                <a:latin typeface="Times New Roman"/>
              </a:endParaRPr>
            </a:p>
          </p:txBody>
        </p:sp>
        <p:sp>
          <p:nvSpPr>
            <p:cNvPr id="124" name=""/>
            <p:cNvSpPr/>
            <p:nvPr/>
          </p:nvSpPr>
          <p:spPr>
            <a:xfrm>
              <a:off x="3460320" y="2514600"/>
              <a:ext cx="5365800" cy="947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the likelihood of success (or reduce cost of failure) through minimal front end capital investment, due diligence on evaluation </a:t>
              </a:r>
              <a:r>
                <a:rPr b="0" lang="en-US" sz="1400" strike="noStrike" u="none">
                  <a:solidFill>
                    <a:srgbClr val="000000"/>
                  </a:solidFill>
                  <a:effectLst/>
                  <a:uFillTx/>
                  <a:latin typeface="Frutiger 55 Roman"/>
                  <a:ea typeface="MS PGothic"/>
                </a:rPr>
                <a:t>of</a:t>
              </a:r>
              <a:r>
                <a:rPr b="0" lang="ja-JP" sz="1400" strike="noStrike" u="none">
                  <a:solidFill>
                    <a:srgbClr val="000000"/>
                  </a:solidFill>
                  <a:effectLst/>
                  <a:uFillTx/>
                  <a:latin typeface="Frutiger 55 Roman"/>
                  <a:ea typeface="MS PGothic"/>
                </a:rPr>
                <a:t> “</a:t>
              </a:r>
              <a:r>
                <a:rPr b="0" lang="en-US" sz="1400" strike="noStrike" u="none">
                  <a:solidFill>
                    <a:srgbClr val="000000"/>
                  </a:solidFill>
                  <a:effectLst/>
                  <a:uFillTx/>
                  <a:latin typeface="Frutiger 55 Roman"/>
                </a:rPr>
                <a:t>vendor” assets, positions, cash flows, etc.</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grpSp>
      <p:grpSp>
        <p:nvGrpSpPr>
          <p:cNvPr id="125" name=""/>
          <p:cNvGrpSpPr/>
          <p:nvPr/>
        </p:nvGrpSpPr>
        <p:grpSpPr>
          <a:xfrm>
            <a:off x="2057400" y="3352680"/>
            <a:ext cx="6768720" cy="520920"/>
            <a:chOff x="2057400" y="3352680"/>
            <a:chExt cx="6768720" cy="520920"/>
          </a:xfrm>
        </p:grpSpPr>
        <p:sp>
          <p:nvSpPr>
            <p:cNvPr id="126" name=""/>
            <p:cNvSpPr/>
            <p:nvPr/>
          </p:nvSpPr>
          <p:spPr>
            <a:xfrm>
              <a:off x="2057400" y="3352680"/>
              <a:ext cx="14029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buClr>
                  <a:srgbClr val="ff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Retain…</a:t>
              </a:r>
              <a:endParaRPr b="0" lang="en-US" sz="1400" strike="noStrike" u="none">
                <a:solidFill>
                  <a:srgbClr val="000000"/>
                </a:solidFill>
                <a:effectLst/>
                <a:uFillTx/>
                <a:latin typeface="Times New Roman"/>
              </a:endParaRPr>
            </a:p>
          </p:txBody>
        </p:sp>
        <p:sp>
          <p:nvSpPr>
            <p:cNvPr id="127" name=""/>
            <p:cNvSpPr/>
            <p:nvPr/>
          </p:nvSpPr>
          <p:spPr>
            <a:xfrm>
              <a:off x="3460320" y="3352680"/>
              <a:ext cx="536580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control of Enron’s proprietary risk management and trading systems, positions, etc.</a:t>
              </a:r>
              <a:endParaRPr b="0" lang="en-US" sz="1400" strike="noStrike" u="none">
                <a:solidFill>
                  <a:srgbClr val="000000"/>
                </a:solidFill>
                <a:effectLst/>
                <a:uFillTx/>
                <a:latin typeface="Times New Roman"/>
              </a:endParaRPr>
            </a:p>
          </p:txBody>
        </p:sp>
      </p:grpSp>
      <p:grpSp>
        <p:nvGrpSpPr>
          <p:cNvPr id="128" name=""/>
          <p:cNvGrpSpPr/>
          <p:nvPr/>
        </p:nvGrpSpPr>
        <p:grpSpPr>
          <a:xfrm>
            <a:off x="2057400" y="3962520"/>
            <a:ext cx="6768720" cy="947880"/>
            <a:chOff x="2057400" y="3962520"/>
            <a:chExt cx="6768720" cy="947880"/>
          </a:xfrm>
        </p:grpSpPr>
        <p:sp>
          <p:nvSpPr>
            <p:cNvPr id="129" name=""/>
            <p:cNvSpPr/>
            <p:nvPr/>
          </p:nvSpPr>
          <p:spPr>
            <a:xfrm>
              <a:off x="2057400" y="3962520"/>
              <a:ext cx="14029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buClr>
                  <a:srgbClr val="ff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Grow…</a:t>
              </a:r>
              <a:endParaRPr b="0" lang="en-US" sz="1400" strike="noStrike" u="none">
                <a:solidFill>
                  <a:srgbClr val="000000"/>
                </a:solidFill>
                <a:effectLst/>
                <a:uFillTx/>
                <a:latin typeface="Times New Roman"/>
              </a:endParaRPr>
            </a:p>
          </p:txBody>
        </p:sp>
        <p:sp>
          <p:nvSpPr>
            <p:cNvPr id="130" name=""/>
            <p:cNvSpPr/>
            <p:nvPr/>
          </p:nvSpPr>
          <p:spPr>
            <a:xfrm>
              <a:off x="3460320" y="3962520"/>
              <a:ext cx="5365800" cy="947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Enron Japan’s contribution to EGM’s bottom line and accelerate timing, through generation of incremental physical &amp; financial volumes off the Sato customer base. Referral fees payable to Sato to be based off demonstrable incremental flows.</a:t>
              </a:r>
              <a:endParaRPr b="0" lang="en-US" sz="1400" strike="noStrike" u="none">
                <a:solidFill>
                  <a:srgbClr val="000000"/>
                </a:solidFill>
                <a:effectLst/>
                <a:uFillTx/>
                <a:latin typeface="Times New Roman"/>
              </a:endParaRPr>
            </a:p>
          </p:txBody>
        </p:sp>
      </p:grpSp>
      <p:sp>
        <p:nvSpPr>
          <p:cNvPr id="131" name=""/>
          <p:cNvSpPr/>
          <p:nvPr/>
        </p:nvSpPr>
        <p:spPr>
          <a:xfrm>
            <a:off x="1860480" y="5410080"/>
            <a:ext cx="7512120" cy="9144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Leveraging Enron’s risk management, structuring and physical trading </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skills in EGM products with exceptional access to customers and</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physical commodity flows</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2" name=""/>
          <p:cNvSpPr/>
          <p:nvPr/>
        </p:nvSpPr>
        <p:spPr>
          <a:xfrm>
            <a:off x="1981080" y="380880"/>
            <a:ext cx="7182000" cy="83844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Asian LNG: Joint Business Opportunities</a:t>
            </a:r>
            <a:endParaRPr b="0" lang="en-US" sz="2400" strike="noStrike" u="none">
              <a:solidFill>
                <a:srgbClr val="000000"/>
              </a:solidFill>
              <a:effectLst/>
              <a:uFillTx/>
              <a:latin typeface="Times New Roman"/>
            </a:endParaRPr>
          </a:p>
        </p:txBody>
      </p:sp>
      <p:sp>
        <p:nvSpPr>
          <p:cNvPr id="573" name=""/>
          <p:cNvSpPr/>
          <p:nvPr/>
        </p:nvSpPr>
        <p:spPr>
          <a:xfrm>
            <a:off x="2641680" y="1523880"/>
            <a:ext cx="1816200" cy="609840"/>
          </a:xfrm>
          <a:prstGeom prst="rect">
            <a:avLst/>
          </a:prstGeom>
          <a:no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Enron/Sato Incremental Physical Volumes</a:t>
            </a:r>
            <a:endParaRPr b="0" lang="en-US" sz="900" strike="noStrike" u="none">
              <a:solidFill>
                <a:srgbClr val="000000"/>
              </a:solidFill>
              <a:effectLst/>
              <a:uFillTx/>
              <a:latin typeface="Times New Roman"/>
            </a:endParaRPr>
          </a:p>
        </p:txBody>
      </p:sp>
      <p:sp>
        <p:nvSpPr>
          <p:cNvPr id="574" name=""/>
          <p:cNvSpPr/>
          <p:nvPr/>
        </p:nvSpPr>
        <p:spPr>
          <a:xfrm>
            <a:off x="5035680" y="1523880"/>
            <a:ext cx="1815840" cy="609840"/>
          </a:xfrm>
          <a:prstGeom prst="rect">
            <a:avLst/>
          </a:prstGeom>
          <a:no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Enron/Sato Financial Derivatives</a:t>
            </a:r>
            <a:endParaRPr b="0" lang="en-US" sz="900" strike="noStrike" u="none">
              <a:solidFill>
                <a:srgbClr val="000000"/>
              </a:solidFill>
              <a:effectLst/>
              <a:uFillTx/>
              <a:latin typeface="Times New Roman"/>
            </a:endParaRPr>
          </a:p>
        </p:txBody>
      </p:sp>
      <p:sp>
        <p:nvSpPr>
          <p:cNvPr id="575" name=""/>
          <p:cNvSpPr/>
          <p:nvPr/>
        </p:nvSpPr>
        <p:spPr>
          <a:xfrm>
            <a:off x="7429680" y="1523880"/>
            <a:ext cx="1815840" cy="609840"/>
          </a:xfrm>
          <a:prstGeom prst="rect">
            <a:avLst/>
          </a:prstGeom>
          <a:no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Enron/Sato Commodity Finance</a:t>
            </a:r>
            <a:endParaRPr b="0" lang="en-US" sz="900" strike="noStrike" u="none">
              <a:solidFill>
                <a:srgbClr val="000000"/>
              </a:solidFill>
              <a:effectLst/>
              <a:uFillTx/>
              <a:latin typeface="Times New Roman"/>
            </a:endParaRPr>
          </a:p>
        </p:txBody>
      </p:sp>
      <p:sp>
        <p:nvSpPr>
          <p:cNvPr id="576" name=""/>
          <p:cNvSpPr/>
          <p:nvPr/>
        </p:nvSpPr>
        <p:spPr>
          <a:xfrm>
            <a:off x="2641680" y="2286000"/>
            <a:ext cx="1816200" cy="1523880"/>
          </a:xfrm>
          <a:prstGeom prst="rect">
            <a:avLst/>
          </a:prstGeom>
          <a:noFill/>
          <a:ln w="9360">
            <a:solidFill>
              <a:srgbClr val="000000"/>
            </a:solidFill>
            <a:miter/>
          </a:ln>
        </p:spPr>
        <p:style>
          <a:lnRef idx="0"/>
          <a:fillRef idx="0"/>
          <a:effectRef idx="0"/>
          <a:fontRef idx="minor"/>
        </p:style>
        <p:txBody>
          <a:bodyPr lIns="45720" rIns="45720" tIns="46800" bIns="46800" anchor="t">
            <a:noAutofit/>
          </a:bodyPr>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Short term (spot) transactions within region </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Regional optimization opportunities across liquefaction, transport and regas</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Geographic and/or time swaps</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EOL Asian LNG products</a:t>
            </a:r>
            <a:endParaRPr b="0" lang="en-US" sz="900" strike="noStrike" u="none">
              <a:solidFill>
                <a:srgbClr val="000000"/>
              </a:solidFill>
              <a:effectLst/>
              <a:uFillTx/>
              <a:latin typeface="Times New Roman"/>
            </a:endParaRPr>
          </a:p>
        </p:txBody>
      </p:sp>
      <p:sp>
        <p:nvSpPr>
          <p:cNvPr id="577" name=""/>
          <p:cNvSpPr/>
          <p:nvPr/>
        </p:nvSpPr>
        <p:spPr>
          <a:xfrm>
            <a:off x="2641680" y="3962520"/>
            <a:ext cx="1816200" cy="2209680"/>
          </a:xfrm>
          <a:prstGeom prst="rect">
            <a:avLst/>
          </a:prstGeom>
          <a:noFill/>
          <a:ln w="9360">
            <a:solidFill>
              <a:srgbClr val="000000"/>
            </a:solidFill>
            <a:miter/>
          </a:ln>
        </p:spPr>
        <p:style>
          <a:lnRef idx="0"/>
          <a:fillRef idx="0"/>
          <a:effectRef idx="0"/>
          <a:fontRef idx="minor"/>
        </p:style>
        <p:txBody>
          <a:bodyPr lIns="45720" rIns="45720" tIns="46800" bIns="46800" anchor="t">
            <a:noAutofit/>
          </a:bodyPr>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Insider understanding of Asian LNG business including flows, prices, capacities, positions, maintenance schedules</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p:txBody>
      </p:sp>
      <p:sp>
        <p:nvSpPr>
          <p:cNvPr id="578" name=""/>
          <p:cNvSpPr/>
          <p:nvPr/>
        </p:nvSpPr>
        <p:spPr>
          <a:xfrm>
            <a:off x="5035680" y="2286000"/>
            <a:ext cx="1815840" cy="1523880"/>
          </a:xfrm>
          <a:prstGeom prst="rect">
            <a:avLst/>
          </a:prstGeom>
          <a:noFill/>
          <a:ln w="9360">
            <a:solidFill>
              <a:srgbClr val="000000"/>
            </a:solidFill>
            <a:miter/>
          </a:ln>
        </p:spPr>
        <p:style>
          <a:lnRef idx="0"/>
          <a:fillRef idx="0"/>
          <a:effectRef idx="0"/>
          <a:fontRef idx="minor"/>
        </p:style>
        <p:txBody>
          <a:bodyPr lIns="45720" rIns="45720" tIns="46800" bIns="46800" anchor="t">
            <a:noAutofit/>
          </a:bodyPr>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Alternative pricing schemes for LNG imports/exports</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JCC products</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Embedding options into new and existing contracts</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Monetization of producer, shipper, consumer flexibility</a:t>
            </a:r>
            <a:endParaRPr b="0" lang="en-US" sz="900" strike="noStrike" u="none">
              <a:solidFill>
                <a:srgbClr val="000000"/>
              </a:solidFill>
              <a:effectLst/>
              <a:uFillTx/>
              <a:latin typeface="Times New Roman"/>
            </a:endParaRPr>
          </a:p>
        </p:txBody>
      </p:sp>
      <p:sp>
        <p:nvSpPr>
          <p:cNvPr id="579" name=""/>
          <p:cNvSpPr/>
          <p:nvPr/>
        </p:nvSpPr>
        <p:spPr>
          <a:xfrm>
            <a:off x="5035680" y="3962520"/>
            <a:ext cx="1815840" cy="2209680"/>
          </a:xfrm>
          <a:prstGeom prst="rect">
            <a:avLst/>
          </a:prstGeom>
          <a:noFill/>
          <a:ln w="9360">
            <a:solidFill>
              <a:srgbClr val="000000"/>
            </a:solidFill>
            <a:miter/>
          </a:ln>
        </p:spPr>
        <p:style>
          <a:lnRef idx="0"/>
          <a:fillRef idx="0"/>
          <a:effectRef idx="0"/>
          <a:fontRef idx="minor"/>
        </p:style>
        <p:txBody>
          <a:bodyPr lIns="45720" rIns="45720" tIns="46800" bIns="46800" anchor="t">
            <a:noAutofit/>
          </a:bodyPr>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Development of Asian LNG   spot/merchant business-shared vision.</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Time and location Swap business opportunities.</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p:txBody>
      </p:sp>
      <p:sp>
        <p:nvSpPr>
          <p:cNvPr id="580" name=""/>
          <p:cNvSpPr/>
          <p:nvPr/>
        </p:nvSpPr>
        <p:spPr>
          <a:xfrm>
            <a:off x="7429680" y="2286000"/>
            <a:ext cx="1815840" cy="1523880"/>
          </a:xfrm>
          <a:prstGeom prst="rect">
            <a:avLst/>
          </a:prstGeom>
          <a:noFill/>
          <a:ln w="9360">
            <a:solidFill>
              <a:srgbClr val="000000"/>
            </a:solidFill>
            <a:miter/>
          </a:ln>
        </p:spPr>
        <p:style>
          <a:lnRef idx="0"/>
          <a:fillRef idx="0"/>
          <a:effectRef idx="0"/>
          <a:fontRef idx="minor"/>
        </p:style>
        <p:txBody>
          <a:bodyPr lIns="45720" rIns="45720" tIns="46800" bIns="46800" anchor="t">
            <a:noAutofit/>
          </a:bodyPr>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Commodity prepays for Japanese and other Asian producers and marketers*</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rPr>
              <a:t>Long/medium term known price off take* to support acquisition and new development</a:t>
            </a:r>
            <a:endParaRPr b="0" lang="en-US" sz="900" strike="noStrike" u="none">
              <a:solidFill>
                <a:srgbClr val="000000"/>
              </a:solidFill>
              <a:effectLst/>
              <a:uFillTx/>
              <a:latin typeface="Times New Roman"/>
            </a:endParaRPr>
          </a:p>
        </p:txBody>
      </p:sp>
      <p:sp>
        <p:nvSpPr>
          <p:cNvPr id="581" name=""/>
          <p:cNvSpPr/>
          <p:nvPr/>
        </p:nvSpPr>
        <p:spPr>
          <a:xfrm>
            <a:off x="7429680" y="3962520"/>
            <a:ext cx="1815840" cy="2209680"/>
          </a:xfrm>
          <a:prstGeom prst="rect">
            <a:avLst/>
          </a:prstGeom>
          <a:noFill/>
          <a:ln w="9360">
            <a:solidFill>
              <a:srgbClr val="000000"/>
            </a:solidFill>
            <a:miter/>
          </a:ln>
        </p:spPr>
        <p:style>
          <a:lnRef idx="0"/>
          <a:fillRef idx="0"/>
          <a:effectRef idx="0"/>
          <a:fontRef idx="minor"/>
        </p:style>
        <p:txBody>
          <a:bodyPr lIns="45720" rIns="45720" tIns="46800" bIns="46800" anchor="t">
            <a:noAutofit/>
          </a:bodyPr>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ja-JP" sz="900" strike="noStrike" u="none">
                <a:solidFill>
                  <a:srgbClr val="000000"/>
                </a:solidFill>
                <a:effectLst/>
                <a:uFillTx/>
                <a:latin typeface="Frutiger 55 Roman"/>
                <a:ea typeface="MS PGothic"/>
              </a:rPr>
              <a:t>*</a:t>
            </a:r>
            <a:r>
              <a:rPr b="0" lang="en-US" sz="900" strike="noStrike" u="none">
                <a:solidFill>
                  <a:srgbClr val="000000"/>
                </a:solidFill>
                <a:effectLst/>
                <a:uFillTx/>
                <a:latin typeface="Frutiger 55 Roman"/>
                <a:ea typeface="MS PGothic"/>
              </a:rPr>
              <a:t>Through utilization of Japanese export/import insurance (NEXI) longer term contracts with lesser quality company and country credits are doable (spread to CDS market ~&gt;200 bps).</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ea typeface="MS PGothic"/>
              </a:rPr>
              <a:t>Low-cost financing supported by excess liquidity and name-based lending by Japanese financial institutions.</a:t>
            </a:r>
            <a:endParaRPr b="0" lang="en-US" sz="900" strike="noStrike" u="none">
              <a:solidFill>
                <a:srgbClr val="000000"/>
              </a:solidFill>
              <a:effectLst/>
              <a:uFillTx/>
              <a:latin typeface="Times New Roman"/>
            </a:endParaRPr>
          </a:p>
          <a:p>
            <a:pPr marL="57240" indent="-5724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Frutiger 55 Roman"/>
                <a:ea typeface="MS PGothic"/>
              </a:rPr>
              <a:t>Access to the Japanese Government lead import contracts/ investments which are not available to foreign companies. </a:t>
            </a:r>
            <a:endParaRPr b="0" lang="en-US" sz="900" strike="noStrike" u="none">
              <a:solidFill>
                <a:srgbClr val="000000"/>
              </a:solidFill>
              <a:effectLst/>
              <a:uFillTx/>
              <a:latin typeface="Times New Roman"/>
            </a:endParaRPr>
          </a:p>
        </p:txBody>
      </p:sp>
      <p:sp>
        <p:nvSpPr>
          <p:cNvPr id="582" name=""/>
          <p:cNvSpPr/>
          <p:nvPr/>
        </p:nvSpPr>
        <p:spPr>
          <a:xfrm rot="16200000">
            <a:off x="1590480" y="2923560"/>
            <a:ext cx="1523880" cy="247680"/>
          </a:xfrm>
          <a:prstGeom prst="rect">
            <a:avLst/>
          </a:prstGeom>
          <a:solidFill>
            <a:srgbClr val="000000"/>
          </a:solidFill>
          <a:ln w="0">
            <a:noFill/>
          </a:ln>
        </p:spPr>
        <p:style>
          <a:lnRef idx="0"/>
          <a:fillRef idx="0"/>
          <a:effectRef idx="0"/>
          <a:fontRef idx="minor"/>
        </p:style>
        <p:txBody>
          <a:bodyPr lIns="45720" rIns="45720" tIns="46800" bIns="46800" anchor="t">
            <a:noAutofit/>
          </a:bodyPr>
          <a:p>
            <a:pPr marL="57240" indent="-572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Frutiger 55 Roman"/>
              </a:rPr>
              <a:t>Typical Business Opportunities</a:t>
            </a:r>
            <a:endParaRPr b="0" lang="en-US" sz="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3" name=""/>
          <p:cNvSpPr/>
          <p:nvPr/>
        </p:nvSpPr>
        <p:spPr>
          <a:xfrm>
            <a:off x="3384720" y="2514600"/>
            <a:ext cx="4622760" cy="57960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33cc"/>
                </a:solidFill>
                <a:effectLst/>
                <a:uFillTx/>
                <a:latin typeface="Frutiger 55 Roman"/>
              </a:rPr>
              <a:t>7. Enron/Sato Alliance Considerations</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4" name="PlaceHolder 1"/>
          <p:cNvSpPr>
            <a:spLocks noGrp="1"/>
          </p:cNvSpPr>
          <p:nvPr>
            <p:ph type="title"/>
          </p:nvPr>
        </p:nvSpPr>
        <p:spPr>
          <a:xfrm>
            <a:off x="1981080" y="380520"/>
            <a:ext cx="71820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Sato/Enron Asian Origination Alliance</a:t>
            </a:r>
            <a:endParaRPr b="0" lang="en-US" sz="2400" strike="noStrike" u="none">
              <a:solidFill>
                <a:srgbClr val="3333cc"/>
              </a:solidFill>
              <a:effectLst/>
              <a:uFillTx/>
              <a:latin typeface="Frutiger 55 Roman"/>
            </a:endParaRPr>
          </a:p>
        </p:txBody>
      </p:sp>
      <p:sp>
        <p:nvSpPr>
          <p:cNvPr id="585" name="PlaceHolder 2"/>
          <p:cNvSpPr>
            <a:spLocks noGrp="1"/>
          </p:cNvSpPr>
          <p:nvPr>
            <p:ph/>
          </p:nvPr>
        </p:nvSpPr>
        <p:spPr>
          <a:xfrm>
            <a:off x="1981080" y="1371600"/>
            <a:ext cx="7182000" cy="4114800"/>
          </a:xfrm>
          <a:prstGeom prst="rect">
            <a:avLst/>
          </a:prstGeom>
          <a:noFill/>
          <a:ln w="0">
            <a:noFill/>
          </a:ln>
        </p:spPr>
        <p:txBody>
          <a:bodyPr lIns="90000" rIns="90000" tIns="46800" bIns="46800" anchor="t">
            <a:normAutofit fontScale="92500" lnSpcReduction="9999"/>
          </a:bodyPr>
          <a:p>
            <a:pPr marL="343080" indent="-34308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Alliance structure</a:t>
            </a:r>
            <a:endParaRPr b="0" lang="en-US" sz="1400" strike="noStrike" u="none">
              <a:solidFill>
                <a:srgbClr val="000000"/>
              </a:solidFill>
              <a:effectLst/>
              <a:uFillTx/>
              <a:latin typeface="Frutiger 55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Incorporated entity capitalized by Enron and Sato</a:t>
            </a:r>
            <a:endParaRPr b="0" lang="en-US" sz="1200" strike="noStrike" u="none">
              <a:solidFill>
                <a:srgbClr val="000000"/>
              </a:solidFill>
              <a:effectLst/>
              <a:uFillTx/>
              <a:latin typeface="Frutiger 55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Ownership nothing less than 50/50 (perhaps 60/40)</a:t>
            </a:r>
            <a:endParaRPr b="0" lang="en-US" sz="1200" strike="noStrike" u="none">
              <a:solidFill>
                <a:srgbClr val="000000"/>
              </a:solidFill>
              <a:effectLst/>
              <a:uFillTx/>
              <a:latin typeface="Frutiger 55 Roman"/>
            </a:endParaRPr>
          </a:p>
          <a:p>
            <a:pPr lvl="2" marL="1143000" indent="-228600">
              <a:lnSpc>
                <a:spcPct val="90000"/>
              </a:lnSpc>
              <a:spcBef>
                <a:spcPts val="300"/>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Minimal capitalization driven by market perspective requirements</a:t>
            </a:r>
            <a:endParaRPr b="0" lang="en-US" sz="1200" strike="noStrike" u="none">
              <a:solidFill>
                <a:srgbClr val="000000"/>
              </a:solidFill>
              <a:effectLst/>
              <a:uFillTx/>
              <a:latin typeface="Frutiger 55 Roman"/>
            </a:endParaRPr>
          </a:p>
          <a:p>
            <a:pPr lvl="2" marL="1143000" indent="-228600">
              <a:lnSpc>
                <a:spcPct val="90000"/>
              </a:lnSpc>
              <a:spcBef>
                <a:spcPts val="300"/>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Partners share development/establishment costs based on ownership interests</a:t>
            </a:r>
            <a:endParaRPr b="0" lang="en-US" sz="1200" strike="noStrike" u="none">
              <a:solidFill>
                <a:srgbClr val="000000"/>
              </a:solidFill>
              <a:effectLst/>
              <a:uFillTx/>
              <a:latin typeface="Frutiger 55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3 to 5 year term</a:t>
            </a:r>
            <a:endParaRPr b="0" lang="en-US" sz="1200" strike="noStrike" u="none">
              <a:solidFill>
                <a:srgbClr val="000000"/>
              </a:solidFill>
              <a:effectLst/>
              <a:uFillTx/>
              <a:latin typeface="Frutiger 55 Roman"/>
            </a:endParaRPr>
          </a:p>
          <a:p>
            <a:pPr lvl="2" marL="1143000" indent="-228600">
              <a:lnSpc>
                <a:spcPct val="90000"/>
              </a:lnSpc>
              <a:spcBef>
                <a:spcPts val="300"/>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Opportunity for each side to terminate and first right of buy out given to partner.  Partner also has opportunity to match. </a:t>
            </a:r>
            <a:endParaRPr b="0" lang="en-US" sz="1200" strike="noStrike" u="none">
              <a:solidFill>
                <a:srgbClr val="000000"/>
              </a:solidFill>
              <a:effectLst/>
              <a:uFillTx/>
              <a:latin typeface="Frutiger 55 Roman"/>
            </a:endParaRPr>
          </a:p>
          <a:p>
            <a:pPr lvl="2" marL="1143000" indent="-228600">
              <a:lnSpc>
                <a:spcPct val="90000"/>
              </a:lnSpc>
              <a:spcBef>
                <a:spcPts val="300"/>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Possibility for other passive/strategic investors, but would need approval of Enron and Sato</a:t>
            </a:r>
            <a:endParaRPr b="0" lang="en-US" sz="1200" strike="noStrike" u="none">
              <a:solidFill>
                <a:srgbClr val="000000"/>
              </a:solidFill>
              <a:effectLst/>
              <a:uFillTx/>
              <a:latin typeface="Frutiger 55 Roman"/>
            </a:endParaRPr>
          </a:p>
          <a:p>
            <a:pPr lvl="2" marL="1143000" indent="-228600">
              <a:lnSpc>
                <a:spcPct val="90000"/>
              </a:lnSpc>
              <a:spcBef>
                <a:spcPts val="300"/>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Rights to extend</a:t>
            </a:r>
            <a:endParaRPr b="0" lang="en-US" sz="1200" strike="noStrike" u="none">
              <a:solidFill>
                <a:srgbClr val="000000"/>
              </a:solidFill>
              <a:effectLst/>
              <a:uFillTx/>
              <a:latin typeface="Frutiger 55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Alliance structure exclusively focused on Asian origination activities in predefined areas</a:t>
            </a:r>
            <a:endParaRPr b="0" lang="en-US" sz="1200" strike="noStrike" u="none">
              <a:solidFill>
                <a:srgbClr val="000000"/>
              </a:solidFill>
              <a:effectLst/>
              <a:uFillTx/>
              <a:latin typeface="Frutiger 55 Roman"/>
            </a:endParaRPr>
          </a:p>
          <a:p>
            <a:pPr lvl="2" marL="1143000" indent="-228600">
              <a:lnSpc>
                <a:spcPct val="90000"/>
              </a:lnSpc>
              <a:spcBef>
                <a:spcPts val="300"/>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E.g. crude/products, chemicals, LNG, coal, metals, finance</a:t>
            </a:r>
            <a:endParaRPr b="0" lang="en-US" sz="1200" strike="noStrike" u="none">
              <a:solidFill>
                <a:srgbClr val="000000"/>
              </a:solidFill>
              <a:effectLst/>
              <a:uFillTx/>
              <a:latin typeface="Frutiger 55 Roman"/>
            </a:endParaRPr>
          </a:p>
          <a:p>
            <a:pPr lvl="2" marL="1143000" indent="-228600">
              <a:lnSpc>
                <a:spcPct val="90000"/>
              </a:lnSpc>
              <a:spcBef>
                <a:spcPts val="300"/>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Positions priced and outsourced to Enron</a:t>
            </a:r>
            <a:endParaRPr b="0" lang="en-US" sz="1200" strike="noStrike" u="none">
              <a:solidFill>
                <a:srgbClr val="000000"/>
              </a:solidFill>
              <a:effectLst/>
              <a:uFillTx/>
              <a:latin typeface="Frutiger 55 Roman"/>
            </a:endParaRPr>
          </a:p>
          <a:p>
            <a:pPr lvl="2" marL="1143000" indent="-228600">
              <a:lnSpc>
                <a:spcPct val="90000"/>
              </a:lnSpc>
              <a:spcBef>
                <a:spcPts val="300"/>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Earns minimum agency fee (~2%) with latitude to increase spread to customer.  Separately earn any structuring fees or financing margins</a:t>
            </a:r>
            <a:endParaRPr b="0" lang="en-US" sz="1200" strike="noStrike" u="none">
              <a:solidFill>
                <a:srgbClr val="000000"/>
              </a:solidFill>
              <a:effectLst/>
              <a:uFillTx/>
              <a:latin typeface="Frutiger 55 Roman"/>
            </a:endParaRPr>
          </a:p>
          <a:p>
            <a:pPr lvl="2" marL="1143000" indent="-228600">
              <a:lnSpc>
                <a:spcPct val="90000"/>
              </a:lnSpc>
              <a:spcBef>
                <a:spcPts val="300"/>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Right to check prices in market.  Enron Trading has right to match.</a:t>
            </a:r>
            <a:endParaRPr b="0" lang="en-US" sz="1200" strike="noStrike" u="none">
              <a:solidFill>
                <a:srgbClr val="000000"/>
              </a:solidFill>
              <a:effectLst/>
              <a:uFillTx/>
              <a:latin typeface="Frutiger 55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Sufficient resources committed by both parties</a:t>
            </a:r>
            <a:endParaRPr b="0" lang="en-US" sz="1200" strike="noStrike" u="none">
              <a:solidFill>
                <a:srgbClr val="000000"/>
              </a:solidFill>
              <a:effectLst/>
              <a:uFillTx/>
              <a:latin typeface="Frutiger 55 Roman"/>
            </a:endParaRPr>
          </a:p>
          <a:p>
            <a:pPr lvl="2" marL="1143000" indent="-228600">
              <a:lnSpc>
                <a:spcPct val="90000"/>
              </a:lnSpc>
              <a:spcBef>
                <a:spcPts val="300"/>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10-15 from Sato per business line</a:t>
            </a:r>
            <a:endParaRPr b="0" lang="en-US" sz="1200" strike="noStrike" u="none">
              <a:solidFill>
                <a:srgbClr val="000000"/>
              </a:solidFill>
              <a:effectLst/>
              <a:uFillTx/>
              <a:latin typeface="Frutiger 55 Roman"/>
            </a:endParaRPr>
          </a:p>
          <a:p>
            <a:pPr lvl="2" marL="1143000" indent="-228600">
              <a:lnSpc>
                <a:spcPct val="90000"/>
              </a:lnSpc>
              <a:spcBef>
                <a:spcPts val="300"/>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Enron commitment roughly half</a:t>
            </a:r>
            <a:endParaRPr b="0" lang="en-US" sz="1200" strike="noStrike" u="none">
              <a:solidFill>
                <a:srgbClr val="000000"/>
              </a:solidFill>
              <a:effectLst/>
              <a:uFillTx/>
              <a:latin typeface="Frutiger 55 Roman"/>
            </a:endParaRPr>
          </a:p>
          <a:p>
            <a:pPr lvl="2" marL="1143000" indent="-228600">
              <a:lnSpc>
                <a:spcPct val="90000"/>
              </a:lnSpc>
              <a:spcBef>
                <a:spcPts val="300"/>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Need for back office and support functions</a:t>
            </a:r>
            <a:endParaRPr b="0" lang="en-US" sz="1200" strike="noStrike" u="none">
              <a:solidFill>
                <a:srgbClr val="000000"/>
              </a:solidFill>
              <a:effectLst/>
              <a:uFillTx/>
              <a:latin typeface="Frutiger 55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Recruit best of Sato resources (80/20 rule)</a:t>
            </a:r>
            <a:endParaRPr b="0" lang="en-US" sz="1200" strike="noStrike" u="none">
              <a:solidFill>
                <a:srgbClr val="000000"/>
              </a:solidFill>
              <a:effectLst/>
              <a:uFillTx/>
              <a:latin typeface="Frutiger 55 Roman"/>
            </a:endParaRPr>
          </a:p>
          <a:p>
            <a:pPr lvl="2" marL="1143000" indent="-228600">
              <a:lnSpc>
                <a:spcPct val="90000"/>
              </a:lnSpc>
              <a:spcBef>
                <a:spcPts val="300"/>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Offer equity upside to secondees</a:t>
            </a:r>
            <a:endParaRPr b="0" lang="en-US" sz="1200" strike="noStrike" u="none">
              <a:solidFill>
                <a:srgbClr val="000000"/>
              </a:solidFill>
              <a:effectLst/>
              <a:uFillTx/>
              <a:latin typeface="Frutiger 55 Roman"/>
            </a:endParaRPr>
          </a:p>
          <a:p>
            <a:pPr lvl="2" marL="1143000" indent="-228600">
              <a:lnSpc>
                <a:spcPct val="90000"/>
              </a:lnSpc>
              <a:spcBef>
                <a:spcPts val="300"/>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NSSB example (Appendix 4)</a:t>
            </a:r>
            <a:endParaRPr b="0" lang="en-US" sz="1200" strike="noStrike" u="none">
              <a:solidFill>
                <a:srgbClr val="000000"/>
              </a:solidFill>
              <a:effectLst/>
              <a:uFillTx/>
              <a:latin typeface="Frutiger 55 Roman"/>
            </a:endParaRPr>
          </a:p>
          <a:p>
            <a:pPr lvl="2" marL="1143000" indent="0">
              <a:lnSpc>
                <a:spcPct val="90000"/>
              </a:lnSpc>
              <a:spcBef>
                <a:spcPts val="3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6" name="PlaceHolder 1"/>
          <p:cNvSpPr>
            <a:spLocks noGrp="1"/>
          </p:cNvSpPr>
          <p:nvPr>
            <p:ph type="title"/>
          </p:nvPr>
        </p:nvSpPr>
        <p:spPr>
          <a:xfrm>
            <a:off x="1981080" y="380520"/>
            <a:ext cx="71820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Enron Upside Perspectives</a:t>
            </a:r>
            <a:endParaRPr b="0" lang="en-US" sz="2400" strike="noStrike" u="none">
              <a:solidFill>
                <a:srgbClr val="3333cc"/>
              </a:solidFill>
              <a:effectLst/>
              <a:uFillTx/>
              <a:latin typeface="Frutiger 55 Roman"/>
            </a:endParaRPr>
          </a:p>
        </p:txBody>
      </p:sp>
      <p:sp>
        <p:nvSpPr>
          <p:cNvPr id="587" name="PlaceHolder 2"/>
          <p:cNvSpPr>
            <a:spLocks noGrp="1"/>
          </p:cNvSpPr>
          <p:nvPr>
            <p:ph/>
          </p:nvPr>
        </p:nvSpPr>
        <p:spPr>
          <a:xfrm>
            <a:off x="1981080" y="1371600"/>
            <a:ext cx="7182000" cy="4952880"/>
          </a:xfrm>
          <a:prstGeom prst="rect">
            <a:avLst/>
          </a:prstGeom>
          <a:noFill/>
          <a:ln w="0">
            <a:noFill/>
          </a:ln>
        </p:spPr>
        <p:txBody>
          <a:bodyPr lIns="90000" rIns="90000" tIns="46800" bIns="46800" anchor="t">
            <a:normAutofit/>
          </a:bodyPr>
          <a:p>
            <a:pPr marL="343080" indent="-34308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Allows Enron to accelerate presence and success in Asia without relying on stretched (unavailable) internal resources</a:t>
            </a:r>
            <a:endParaRPr b="0" lang="en-US" sz="1200" strike="noStrike" u="none">
              <a:solidFill>
                <a:srgbClr val="000000"/>
              </a:solidFill>
              <a:effectLst/>
              <a:uFillTx/>
              <a:latin typeface="Frutiger 55 Roman"/>
            </a:endParaRPr>
          </a:p>
          <a:p>
            <a:pPr marL="343080" indent="-34308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Gives Enron chance to become local quicker.  Traditional building too time consuming.</a:t>
            </a:r>
            <a:endParaRPr b="0" lang="en-US" sz="1200" strike="noStrike" u="none">
              <a:solidFill>
                <a:srgbClr val="000000"/>
              </a:solidFill>
              <a:effectLst/>
              <a:uFillTx/>
              <a:latin typeface="Frutiger 55 Roman"/>
            </a:endParaRPr>
          </a:p>
          <a:p>
            <a:pPr marL="343080" indent="-34308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Tap into Sato’s 75+ year relationships. Achieve access to Asian markets more effectively and efficiently.</a:t>
            </a:r>
            <a:endParaRPr b="0" lang="en-US" sz="1200" strike="noStrike" u="none">
              <a:solidFill>
                <a:srgbClr val="000000"/>
              </a:solidFill>
              <a:effectLst/>
              <a:uFillTx/>
              <a:latin typeface="Frutiger 55 Roman"/>
            </a:endParaRPr>
          </a:p>
          <a:p>
            <a:pPr marL="343080" indent="-34308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Gain access to energy/trade/information flows as a local</a:t>
            </a:r>
            <a:endParaRPr b="0" lang="en-US" sz="1200" strike="noStrike" u="none">
              <a:solidFill>
                <a:srgbClr val="000000"/>
              </a:solidFill>
              <a:effectLst/>
              <a:uFillTx/>
              <a:latin typeface="Frutiger 55 Roman"/>
            </a:endParaRPr>
          </a:p>
          <a:p>
            <a:pPr marL="343080" indent="-34308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Tap into Sato’s best assets (employees and information) without buying company and hidden/undesirable assets/risks</a:t>
            </a:r>
            <a:endParaRPr b="0" lang="en-US" sz="1200" strike="noStrike" u="none">
              <a:solidFill>
                <a:srgbClr val="000000"/>
              </a:solidFill>
              <a:effectLst/>
              <a:uFillTx/>
              <a:latin typeface="Frutiger 55 Roman"/>
            </a:endParaRPr>
          </a:p>
          <a:p>
            <a:pPr marL="343080" indent="-34308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With Japan continuing to slide economically, ride crest of expanding market for risk management services</a:t>
            </a:r>
            <a:endParaRPr b="0" lang="en-US" sz="1200" strike="noStrike" u="none">
              <a:solidFill>
                <a:srgbClr val="000000"/>
              </a:solidFill>
              <a:effectLst/>
              <a:uFillTx/>
              <a:latin typeface="Frutiger 55 Roman"/>
            </a:endParaRPr>
          </a:p>
          <a:p>
            <a:pPr marL="343080" indent="-34308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Avoid losing leadership positions to Enron’s global followers </a:t>
            </a:r>
            <a:endParaRPr b="0" lang="en-US" sz="1200" strike="noStrike" u="none">
              <a:solidFill>
                <a:srgbClr val="000000"/>
              </a:solidFill>
              <a:effectLst/>
              <a:uFillTx/>
              <a:latin typeface="Frutiger 55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AES, El Paso, Mirant and possibly others here or confirmed here by year end</a:t>
            </a:r>
            <a:endParaRPr b="0" lang="en-US" sz="1200" strike="noStrike" u="none">
              <a:solidFill>
                <a:srgbClr val="000000"/>
              </a:solidFill>
              <a:effectLst/>
              <a:uFillTx/>
              <a:latin typeface="Frutiger 55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Other market tie-ups (e.g. Aquila and Tokio Marine on weather)</a:t>
            </a:r>
            <a:endParaRPr b="0" lang="en-US" sz="1200" strike="noStrike" u="none">
              <a:solidFill>
                <a:srgbClr val="000000"/>
              </a:solidFill>
              <a:effectLst/>
              <a:uFillTx/>
              <a:latin typeface="Frutiger 55 Roman"/>
            </a:endParaRPr>
          </a:p>
          <a:p>
            <a:pPr marL="343080" indent="-34308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Achieve means to effectively exit over time if relationship not producing as expected or if less requirement for skill/relationship sharing (or desire to cash out/ sell down)</a:t>
            </a:r>
            <a:endParaRPr b="0" lang="en-US" sz="1200" strike="noStrike" u="none">
              <a:solidFill>
                <a:srgbClr val="000000"/>
              </a:solidFill>
              <a:effectLst/>
              <a:uFillTx/>
              <a:latin typeface="Frutiger 55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Enron has become “local”: Trojan Horse in reality</a:t>
            </a:r>
            <a:endParaRPr b="0" lang="en-US" sz="1200" strike="noStrike" u="none">
              <a:solidFill>
                <a:srgbClr val="000000"/>
              </a:solidFill>
              <a:effectLst/>
              <a:uFillTx/>
              <a:latin typeface="Frutiger 55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Sato understands risk management.  Not a negative outcome to create a more sophisticated future (independent) counterparty</a:t>
            </a:r>
            <a:endParaRPr b="0" lang="en-US" sz="1200" strike="noStrike" u="none">
              <a:solidFill>
                <a:srgbClr val="000000"/>
              </a:solidFill>
              <a:effectLst/>
              <a:uFillTx/>
              <a:latin typeface="Frutiger 55 Roman"/>
            </a:endParaRPr>
          </a:p>
          <a:p>
            <a:pPr marL="343080" indent="-34308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Will light a fire under (alternatively scare to death) Japan’s fast followers/second movers (Mitsubishi, Mitsui, Sumitomo, Itochu, etc) to develop similar model</a:t>
            </a:r>
            <a:endParaRPr b="0" lang="en-US" sz="1200" strike="noStrike" u="none">
              <a:solidFill>
                <a:srgbClr val="000000"/>
              </a:solidFill>
              <a:effectLst/>
              <a:uFillTx/>
              <a:latin typeface="Frutiger 55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Will seek foreign investment banks as partners or Enron energy competitors (El Paso, Mirant, AES, Dynegy, Aquila, Duke)</a:t>
            </a:r>
            <a:endParaRPr b="0" lang="en-US" sz="1200" strike="noStrike" u="none">
              <a:solidFill>
                <a:srgbClr val="000000"/>
              </a:solidFill>
              <a:effectLst/>
              <a:uFillTx/>
              <a:latin typeface="Frutiger 55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Bring more companies in to develop/educate market</a:t>
            </a:r>
            <a:endParaRPr b="0" lang="en-US" sz="1200" strike="noStrike" u="none">
              <a:solidFill>
                <a:srgbClr val="000000"/>
              </a:solidFill>
              <a:effectLst/>
              <a:uFillTx/>
              <a:latin typeface="Frutiger 55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Would expect knock on effects for utilities and customers expecting better services</a:t>
            </a:r>
            <a:endParaRPr b="0" lang="en-US" sz="1200" strike="noStrike" u="none">
              <a:solidFill>
                <a:srgbClr val="000000"/>
              </a:solidFill>
              <a:effectLst/>
              <a:uFillTx/>
              <a:latin typeface="Frutiger 55 Roman"/>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8" name="PlaceHolder 1"/>
          <p:cNvSpPr>
            <a:spLocks noGrp="1"/>
          </p:cNvSpPr>
          <p:nvPr>
            <p:ph type="title"/>
          </p:nvPr>
        </p:nvSpPr>
        <p:spPr>
          <a:xfrm>
            <a:off x="1981080" y="380520"/>
            <a:ext cx="71820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Enron Downside Perspectives</a:t>
            </a:r>
            <a:endParaRPr b="0" lang="en-US" sz="2400" strike="noStrike" u="none">
              <a:solidFill>
                <a:srgbClr val="3333cc"/>
              </a:solidFill>
              <a:effectLst/>
              <a:uFillTx/>
              <a:latin typeface="Frutiger 55 Roman"/>
            </a:endParaRPr>
          </a:p>
        </p:txBody>
      </p:sp>
      <p:sp>
        <p:nvSpPr>
          <p:cNvPr id="589" name="PlaceHolder 2"/>
          <p:cNvSpPr>
            <a:spLocks noGrp="1"/>
          </p:cNvSpPr>
          <p:nvPr>
            <p:ph/>
          </p:nvPr>
        </p:nvSpPr>
        <p:spPr>
          <a:xfrm>
            <a:off x="1981080" y="1143000"/>
            <a:ext cx="7182000" cy="4114800"/>
          </a:xfrm>
          <a:prstGeom prst="rect">
            <a:avLst/>
          </a:prstGeom>
          <a:noFill/>
          <a:ln w="0">
            <a:noFill/>
          </a:ln>
        </p:spPr>
        <p:txBody>
          <a:bodyPr lIns="90000" rIns="90000" tIns="46800" bIns="46800" anchor="t">
            <a:normAutofit/>
          </a:bodyPr>
          <a:p>
            <a:pPr marL="343080" indent="-343080">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Enron giving away portion of upside from future Asian business</a:t>
            </a:r>
            <a:endParaRPr b="0" lang="en-US" sz="1600" strike="noStrike" u="none">
              <a:solidFill>
                <a:srgbClr val="000000"/>
              </a:solidFill>
              <a:effectLst/>
              <a:uFillTx/>
              <a:latin typeface="Frutiger 55 Roman"/>
            </a:endParaRPr>
          </a:p>
          <a:p>
            <a:pPr lvl="1" marL="743040" indent="-285840">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Evaluate 100% of small number in future versus 50-60% of much bigger number much sooner</a:t>
            </a:r>
            <a:endParaRPr b="0" lang="en-US" sz="1400" strike="noStrike" u="none">
              <a:solidFill>
                <a:srgbClr val="000000"/>
              </a:solidFill>
              <a:effectLst/>
              <a:uFillTx/>
              <a:latin typeface="Frutiger 55 Roman"/>
            </a:endParaRPr>
          </a:p>
          <a:p>
            <a:pPr marL="343080" indent="-343080">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Management challenges and control due to different business cultures and approaches</a:t>
            </a:r>
            <a:endParaRPr b="0" lang="en-US" sz="1600" strike="noStrike" u="none">
              <a:solidFill>
                <a:srgbClr val="000000"/>
              </a:solidFill>
              <a:effectLst/>
              <a:uFillTx/>
              <a:latin typeface="Frutiger 55 Roman"/>
            </a:endParaRPr>
          </a:p>
          <a:p>
            <a:pPr lvl="1" marL="743040" indent="-285840">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Provide significant education early (and ongoing)</a:t>
            </a:r>
            <a:endParaRPr b="0" lang="en-US" sz="1400" strike="noStrike" u="none">
              <a:solidFill>
                <a:srgbClr val="000000"/>
              </a:solidFill>
              <a:effectLst/>
              <a:uFillTx/>
              <a:latin typeface="Frutiger 55 Roman"/>
            </a:endParaRPr>
          </a:p>
          <a:p>
            <a:pPr lvl="1" marL="743040" indent="-285840">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Enron leadership at critical levels of Alliance and control at the top</a:t>
            </a:r>
            <a:endParaRPr b="0" lang="en-US" sz="1400" strike="noStrike" u="none">
              <a:solidFill>
                <a:srgbClr val="000000"/>
              </a:solidFill>
              <a:effectLst/>
              <a:uFillTx/>
              <a:latin typeface="Frutiger 55 Roman"/>
            </a:endParaRPr>
          </a:p>
          <a:p>
            <a:pPr lvl="1" marL="743040" indent="-285840">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Provide appropriate incentives for staff</a:t>
            </a:r>
            <a:endParaRPr b="0" lang="en-US" sz="1400" strike="noStrike" u="none">
              <a:solidFill>
                <a:srgbClr val="000000"/>
              </a:solidFill>
              <a:effectLst/>
              <a:uFillTx/>
              <a:latin typeface="Frutiger 55 Roman"/>
            </a:endParaRPr>
          </a:p>
          <a:p>
            <a:pPr lvl="1" marL="743040" indent="-285840">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Maintaining and establishing focus</a:t>
            </a:r>
            <a:endParaRPr b="0" lang="en-US" sz="1400" strike="noStrike" u="none">
              <a:solidFill>
                <a:srgbClr val="000000"/>
              </a:solidFill>
              <a:effectLst/>
              <a:uFillTx/>
              <a:latin typeface="Frutiger 55 Roman"/>
            </a:endParaRPr>
          </a:p>
          <a:p>
            <a:pPr marL="343080" indent="-343080">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Issues over what goes in and what stays out</a:t>
            </a:r>
            <a:endParaRPr b="0" lang="en-US" sz="1600" strike="noStrike" u="none">
              <a:solidFill>
                <a:srgbClr val="000000"/>
              </a:solidFill>
              <a:effectLst/>
              <a:uFillTx/>
              <a:latin typeface="Frutiger 55 Roman"/>
            </a:endParaRPr>
          </a:p>
          <a:p>
            <a:pPr lvl="1" marL="743040" indent="-285840">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When trading overlaps with marketing</a:t>
            </a:r>
            <a:endParaRPr b="0" lang="en-US" sz="1400" strike="noStrike" u="none">
              <a:solidFill>
                <a:srgbClr val="000000"/>
              </a:solidFill>
              <a:effectLst/>
              <a:uFillTx/>
              <a:latin typeface="Frutiger 55 Roman"/>
            </a:endParaRPr>
          </a:p>
          <a:p>
            <a:pPr lvl="1" marL="743040" indent="-285840">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Overlap with other Enron global businesses</a:t>
            </a:r>
            <a:endParaRPr b="0" lang="en-US" sz="1400" strike="noStrike" u="none">
              <a:solidFill>
                <a:srgbClr val="000000"/>
              </a:solidFill>
              <a:effectLst/>
              <a:uFillTx/>
              <a:latin typeface="Frutiger 55 Roman"/>
            </a:endParaRPr>
          </a:p>
        </p:txBody>
      </p:sp>
    </p:spTree>
  </p:cSld>
  <mc:AlternateContent>
    <mc:Choice Requires="p14">
      <p:transition spd="slow" p14:dur="2000"/>
    </mc:Choice>
    <mc:Fallback>
      <p:transition spd="slow"/>
    </mc:Fallback>
  </mc:AlternateContent>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0" name="PlaceHolder 1"/>
          <p:cNvSpPr>
            <a:spLocks noGrp="1"/>
          </p:cNvSpPr>
          <p:nvPr>
            <p:ph type="title"/>
          </p:nvPr>
        </p:nvSpPr>
        <p:spPr>
          <a:xfrm>
            <a:off x="1981080" y="380520"/>
            <a:ext cx="71820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Sato Upside Perspectives</a:t>
            </a:r>
            <a:endParaRPr b="0" lang="en-US" sz="2400" strike="noStrike" u="none">
              <a:solidFill>
                <a:srgbClr val="3333cc"/>
              </a:solidFill>
              <a:effectLst/>
              <a:uFillTx/>
              <a:latin typeface="Frutiger 55 Roman"/>
            </a:endParaRPr>
          </a:p>
        </p:txBody>
      </p:sp>
      <p:sp>
        <p:nvSpPr>
          <p:cNvPr id="591" name="PlaceHolder 2"/>
          <p:cNvSpPr>
            <a:spLocks noGrp="1"/>
          </p:cNvSpPr>
          <p:nvPr>
            <p:ph/>
          </p:nvPr>
        </p:nvSpPr>
        <p:spPr>
          <a:xfrm>
            <a:off x="1981080" y="1143000"/>
            <a:ext cx="7182000" cy="4114800"/>
          </a:xfrm>
          <a:prstGeom prst="rect">
            <a:avLst/>
          </a:prstGeom>
          <a:noFill/>
          <a:ln w="0">
            <a:noFill/>
          </a:ln>
        </p:spPr>
        <p:txBody>
          <a:bodyPr lIns="90000" rIns="90000" tIns="46800" bIns="46800" anchor="t">
            <a:normAutofit/>
          </a:bodyPr>
          <a:p>
            <a:pPr marL="343080" indent="-343080">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Align themselves with globally recognized risk management expert to help move their business to higher margin products/services without taking on excessive risk</a:t>
            </a:r>
            <a:endParaRPr b="0" lang="en-US" sz="1400" strike="noStrike" u="none">
              <a:solidFill>
                <a:srgbClr val="000000"/>
              </a:solidFill>
              <a:effectLst/>
              <a:uFillTx/>
              <a:latin typeface="Frutiger 55 Roman"/>
            </a:endParaRPr>
          </a:p>
          <a:p>
            <a:pPr lvl="1" marL="743040" indent="-285840">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Past history in trying to move into higher margin (higher risk) area was unsuccessful and were burned</a:t>
            </a:r>
            <a:endParaRPr b="0" lang="en-US" sz="1200" strike="noStrike" u="none">
              <a:solidFill>
                <a:srgbClr val="000000"/>
              </a:solidFill>
              <a:effectLst/>
              <a:uFillTx/>
              <a:latin typeface="Frutiger 55 Roman"/>
            </a:endParaRPr>
          </a:p>
          <a:p>
            <a:pPr lvl="1" marL="743040" indent="-285840">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Want to go back, but missing internal workings</a:t>
            </a:r>
            <a:endParaRPr b="0" lang="en-US" sz="1200" strike="noStrike" u="none">
              <a:solidFill>
                <a:srgbClr val="000000"/>
              </a:solidFill>
              <a:effectLst/>
              <a:uFillTx/>
              <a:latin typeface="Frutiger 55 Roman"/>
            </a:endParaRPr>
          </a:p>
          <a:p>
            <a:pPr marL="343080" indent="-343080">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See opportunity to combine skills/capabilities with company trying to quickly/effectively penetrate their Asian home market</a:t>
            </a:r>
            <a:endParaRPr b="0" lang="en-US" sz="1400" strike="noStrike" u="none">
              <a:solidFill>
                <a:srgbClr val="000000"/>
              </a:solidFill>
              <a:effectLst/>
              <a:uFillTx/>
              <a:latin typeface="Frutiger 55 Roman"/>
            </a:endParaRPr>
          </a:p>
          <a:p>
            <a:pPr lvl="1" marL="743040" indent="-285840">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We bring the people, relationships, business leads, physical flows… you bring the risk management skills, business culture and approach</a:t>
            </a:r>
            <a:endParaRPr b="0" lang="en-US" sz="1200" strike="noStrike" u="none">
              <a:solidFill>
                <a:srgbClr val="000000"/>
              </a:solidFill>
              <a:effectLst/>
              <a:uFillTx/>
              <a:latin typeface="Frutiger 55 Roman"/>
            </a:endParaRPr>
          </a:p>
          <a:p>
            <a:pPr marL="343080" indent="-343080">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Senior management committed to developing a new business model for the future</a:t>
            </a:r>
            <a:endParaRPr b="0" lang="en-US" sz="1400" strike="noStrike" u="none">
              <a:solidFill>
                <a:srgbClr val="000000"/>
              </a:solidFill>
              <a:effectLst/>
              <a:uFillTx/>
              <a:latin typeface="Frutiger 55 Roman"/>
            </a:endParaRPr>
          </a:p>
          <a:p>
            <a:pPr lvl="1" marL="743040" indent="-285840">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Have shown a bias for action… let’s do this big or not do it all</a:t>
            </a:r>
            <a:endParaRPr b="0" lang="en-US" sz="1200" strike="noStrike" u="none">
              <a:solidFill>
                <a:srgbClr val="000000"/>
              </a:solidFill>
              <a:effectLst/>
              <a:uFillTx/>
              <a:latin typeface="Frutiger 55 Roman"/>
            </a:endParaRPr>
          </a:p>
          <a:p>
            <a:pPr lvl="1" marL="743040" indent="-285840">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Traditional trading company model does not work for the future</a:t>
            </a:r>
            <a:endParaRPr b="0" lang="en-US" sz="1200" strike="noStrike" u="none">
              <a:solidFill>
                <a:srgbClr val="000000"/>
              </a:solidFill>
              <a:effectLst/>
              <a:uFillTx/>
              <a:latin typeface="Frutiger 55 Roman"/>
            </a:endParaRPr>
          </a:p>
          <a:p>
            <a:pPr marL="343080" indent="-343080">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Establish leadership position in market ahead of Mitsubishi/Mitsui</a:t>
            </a:r>
            <a:endParaRPr b="0" lang="en-US" sz="1400" strike="noStrike" u="none">
              <a:solidFill>
                <a:srgbClr val="000000"/>
              </a:solidFill>
              <a:effectLst/>
              <a:uFillTx/>
              <a:latin typeface="Frutiger 55 Roman"/>
            </a:endParaRPr>
          </a:p>
          <a:p>
            <a:pPr lvl="1" marL="743040" indent="-285840">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Leader not follower.  Want to move away from market share game to higher value arena</a:t>
            </a:r>
            <a:endParaRPr b="0" lang="en-US" sz="1200" strike="noStrike" u="none">
              <a:solidFill>
                <a:srgbClr val="000000"/>
              </a:solidFill>
              <a:effectLst/>
              <a:uFillTx/>
              <a:latin typeface="Frutiger 55 Roman"/>
            </a:endParaRPr>
          </a:p>
          <a:p>
            <a:pPr lvl="1" marL="743040" indent="-285840">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Get a jump on market needs and will need for the future</a:t>
            </a:r>
            <a:endParaRPr b="0" lang="en-US" sz="1200" strike="noStrike" u="none">
              <a:solidFill>
                <a:srgbClr val="000000"/>
              </a:solidFill>
              <a:effectLst/>
              <a:uFillTx/>
              <a:latin typeface="Frutiger 55 Roman"/>
            </a:endParaRPr>
          </a:p>
          <a:p>
            <a:pPr marL="343080" indent="-343080">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New employment/ compensation model different from traditional Japanese systems… usually available only for failed companies like LTCB, Sogo, etc. </a:t>
            </a:r>
            <a:endParaRPr b="0" lang="en-US" sz="1400" strike="noStrike" u="none">
              <a:solidFill>
                <a:srgbClr val="000000"/>
              </a:solidFill>
              <a:effectLst/>
              <a:uFillTx/>
              <a:latin typeface="Frutiger 55 Roman"/>
            </a:endParaRPr>
          </a:p>
          <a:p>
            <a:pPr lvl="1" marL="743040" indent="-2858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2" name="PlaceHolder 1"/>
          <p:cNvSpPr>
            <a:spLocks noGrp="1"/>
          </p:cNvSpPr>
          <p:nvPr>
            <p:ph type="title"/>
          </p:nvPr>
        </p:nvSpPr>
        <p:spPr>
          <a:xfrm>
            <a:off x="1981080" y="380520"/>
            <a:ext cx="71820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Sato Downside Perspectives</a:t>
            </a:r>
            <a:endParaRPr b="0" lang="en-US" sz="2400" strike="noStrike" u="none">
              <a:solidFill>
                <a:srgbClr val="3333cc"/>
              </a:solidFill>
              <a:effectLst/>
              <a:uFillTx/>
              <a:latin typeface="Frutiger 55 Roman"/>
            </a:endParaRPr>
          </a:p>
        </p:txBody>
      </p:sp>
      <p:sp>
        <p:nvSpPr>
          <p:cNvPr id="593" name="PlaceHolder 2"/>
          <p:cNvSpPr>
            <a:spLocks noGrp="1"/>
          </p:cNvSpPr>
          <p:nvPr>
            <p:ph/>
          </p:nvPr>
        </p:nvSpPr>
        <p:spPr>
          <a:xfrm>
            <a:off x="1981080" y="1143000"/>
            <a:ext cx="7182000" cy="4114800"/>
          </a:xfrm>
          <a:prstGeom prst="rect">
            <a:avLst/>
          </a:prstGeom>
          <a:noFill/>
          <a:ln w="0">
            <a:noFill/>
          </a:ln>
        </p:spPr>
        <p:txBody>
          <a:bodyPr lIns="90000" rIns="90000" tIns="46800" bIns="46800" anchor="t">
            <a:normAutofit/>
          </a:bodyPr>
          <a:p>
            <a:pPr marL="343080" indent="-34308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Need to share resources and long term relationships with a foreign newcomer</a:t>
            </a:r>
            <a:endParaRPr b="0" lang="en-US" sz="1400" strike="noStrike" u="none">
              <a:solidFill>
                <a:srgbClr val="000000"/>
              </a:solidFill>
              <a:effectLst/>
              <a:uFillTx/>
              <a:latin typeface="Frutiger 55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Is this price too high?</a:t>
            </a:r>
            <a:endParaRPr b="0" lang="en-US" sz="1200" strike="noStrike" u="none">
              <a:solidFill>
                <a:srgbClr val="000000"/>
              </a:solidFill>
              <a:effectLst/>
              <a:uFillTx/>
              <a:latin typeface="Frutiger 55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Are cultures too incompatible?</a:t>
            </a:r>
            <a:endParaRPr b="0" lang="en-US" sz="1200" strike="noStrike" u="none">
              <a:solidFill>
                <a:srgbClr val="000000"/>
              </a:solidFill>
              <a:effectLst/>
              <a:uFillTx/>
              <a:latin typeface="Frutiger 55 Roman"/>
            </a:endParaRPr>
          </a:p>
          <a:p>
            <a:pPr marL="343080" indent="-34308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How do we work in existing JVs such as LNG, and Metals?</a:t>
            </a:r>
            <a:endParaRPr b="0" lang="en-US" sz="1400" strike="noStrike" u="none">
              <a:solidFill>
                <a:srgbClr val="000000"/>
              </a:solidFill>
              <a:effectLst/>
              <a:uFillTx/>
              <a:latin typeface="Frutiger 55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Have given up right to compete with JV, but can see value in bringing this together with Enron</a:t>
            </a:r>
            <a:endParaRPr b="0" lang="en-US" sz="1200" strike="noStrike" u="none">
              <a:solidFill>
                <a:srgbClr val="000000"/>
              </a:solidFill>
              <a:effectLst/>
              <a:uFillTx/>
              <a:latin typeface="Frutiger 55 Roman"/>
            </a:endParaRPr>
          </a:p>
          <a:p>
            <a:pPr marL="343080" indent="-34308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Are the best resources going to Alliance leaving underperforming assets (people, investments) with parent? Do we have to make such a critical decision now rather than later ?</a:t>
            </a:r>
            <a:endParaRPr b="0" lang="en-US" sz="1400" strike="noStrike" u="none">
              <a:solidFill>
                <a:srgbClr val="000000"/>
              </a:solidFill>
              <a:effectLst/>
              <a:uFillTx/>
              <a:latin typeface="Frutiger 55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Can the Alliance pump-in enough cash/ dividend to sustain the underperforming operation ?</a:t>
            </a:r>
            <a:endParaRPr b="0" lang="en-US" sz="1200" strike="noStrike" u="none">
              <a:solidFill>
                <a:srgbClr val="000000"/>
              </a:solidFill>
              <a:effectLst/>
              <a:uFillTx/>
              <a:latin typeface="Frutiger 55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Won’t the Alliance with Enron damage Sato’s existing relationships in Japan Inc.?</a:t>
            </a:r>
            <a:endParaRPr b="0" lang="en-US" sz="1200" strike="noStrike" u="none">
              <a:solidFill>
                <a:srgbClr val="000000"/>
              </a:solidFill>
              <a:effectLst/>
              <a:uFillTx/>
              <a:latin typeface="Frutiger 55 Roman"/>
            </a:endParaRPr>
          </a:p>
          <a:p>
            <a:pPr marL="343080" indent="-34308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Who has control of the Alliance?</a:t>
            </a:r>
            <a:endParaRPr b="0" lang="en-US" sz="1400" strike="noStrike" u="none">
              <a:solidFill>
                <a:srgbClr val="000000"/>
              </a:solidFill>
              <a:effectLst/>
              <a:uFillTx/>
              <a:latin typeface="Frutiger 55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Can we give up this much control in home market?</a:t>
            </a:r>
            <a:endParaRPr b="0" lang="en-US" sz="1200" strike="noStrike" u="none">
              <a:solidFill>
                <a:srgbClr val="000000"/>
              </a:solidFill>
              <a:effectLst/>
              <a:uFillTx/>
              <a:latin typeface="Frutiger 55 Roman"/>
            </a:endParaRPr>
          </a:p>
          <a:p>
            <a:pPr marL="343080" indent="-34308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With Enron’s trading books outside the Alliance will they cherry pick the best deals?</a:t>
            </a:r>
            <a:endParaRPr b="0" lang="en-US" sz="1400" strike="noStrike" u="none">
              <a:solidFill>
                <a:srgbClr val="000000"/>
              </a:solidFill>
              <a:effectLst/>
              <a:uFillTx/>
              <a:latin typeface="Frutiger 55 Roman"/>
            </a:endParaRPr>
          </a:p>
          <a:p>
            <a:pPr marL="343080" indent="-34308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How will my core bank (Sanwa/DKB/Mizuho) react to this news ?</a:t>
            </a:r>
            <a:endParaRPr b="0" lang="en-US" sz="1400" strike="noStrike" u="none">
              <a:solidFill>
                <a:srgbClr val="000000"/>
              </a:solidFill>
              <a:effectLst/>
              <a:uFillTx/>
              <a:latin typeface="Frutiger 55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Enron cannot replace Sanwa’s position as the last resort liquidity provider.</a:t>
            </a:r>
            <a:endParaRPr b="0" lang="en-US" sz="1200" strike="noStrike" u="none">
              <a:solidFill>
                <a:srgbClr val="000000"/>
              </a:solidFill>
              <a:effectLst/>
              <a:uFillTx/>
              <a:latin typeface="Frutiger 55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What if Sanwa/ DKB ask us to include Satohimen and Tomen in the picture?</a:t>
            </a:r>
            <a:endParaRPr b="0" lang="en-US" sz="1200" strike="noStrike" u="none">
              <a:solidFill>
                <a:srgbClr val="000000"/>
              </a:solidFill>
              <a:effectLst/>
              <a:uFillTx/>
              <a:latin typeface="Frutiger 55 Roman"/>
            </a:endParaRPr>
          </a:p>
          <a:p>
            <a:pPr marL="343080" indent="-34308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Sufficient risk management knowledge and technology transfer through the Origination Alliance?</a:t>
            </a:r>
            <a:endParaRPr b="0" lang="en-US" sz="1400" strike="noStrike" u="none">
              <a:solidFill>
                <a:srgbClr val="000000"/>
              </a:solidFill>
              <a:effectLst/>
              <a:uFillTx/>
              <a:latin typeface="Frutiger 55 Roman"/>
            </a:endParaRPr>
          </a:p>
          <a:p>
            <a:pPr marL="34308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p:txBody>
      </p:sp>
    </p:spTree>
  </p:cSld>
  <mc:AlternateContent>
    <mc:Choice Requires="p14">
      <p:transition spd="slow" p14:dur="2000"/>
    </mc:Choice>
    <mc:Fallback>
      <p:transition spd="slow"/>
    </mc:Fallback>
  </mc:AlternateContent>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4" name="PlaceHolder 1"/>
          <p:cNvSpPr>
            <a:spLocks noGrp="1"/>
          </p:cNvSpPr>
          <p:nvPr>
            <p:ph type="title"/>
          </p:nvPr>
        </p:nvSpPr>
        <p:spPr>
          <a:xfrm>
            <a:off x="1981080" y="380520"/>
            <a:ext cx="71820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Where Do We Go From Here? – Discussion Points</a:t>
            </a:r>
            <a:endParaRPr b="0" lang="en-US" sz="2400" strike="noStrike" u="none">
              <a:solidFill>
                <a:srgbClr val="3333cc"/>
              </a:solidFill>
              <a:effectLst/>
              <a:uFillTx/>
              <a:latin typeface="Frutiger 55 Roman"/>
            </a:endParaRPr>
          </a:p>
        </p:txBody>
      </p:sp>
      <p:sp>
        <p:nvSpPr>
          <p:cNvPr id="595" name="PlaceHolder 2"/>
          <p:cNvSpPr>
            <a:spLocks noGrp="1"/>
          </p:cNvSpPr>
          <p:nvPr>
            <p:ph/>
          </p:nvPr>
        </p:nvSpPr>
        <p:spPr>
          <a:xfrm>
            <a:off x="1981080" y="1676520"/>
            <a:ext cx="7182000" cy="4114800"/>
          </a:xfrm>
          <a:prstGeom prst="rect">
            <a:avLst/>
          </a:prstGeom>
          <a:noFill/>
          <a:ln w="0">
            <a:noFill/>
          </a:ln>
        </p:spPr>
        <p:txBody>
          <a:bodyPr lIns="90000" rIns="90000" tIns="46800" bIns="46800" anchor="t">
            <a:normAutofit/>
          </a:bodyPr>
          <a:p>
            <a:pPr marL="343080" indent="-34308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Acceptance of non-traditional Enron model</a:t>
            </a:r>
            <a:endParaRPr b="0" lang="en-US" sz="1400" strike="noStrike" u="none">
              <a:solidFill>
                <a:srgbClr val="000000"/>
              </a:solidFill>
              <a:effectLst/>
              <a:uFillTx/>
              <a:latin typeface="Frutiger 55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Internal buy-in and support</a:t>
            </a:r>
            <a:endParaRPr b="0" lang="en-US" sz="1200" strike="noStrike" u="none">
              <a:solidFill>
                <a:srgbClr val="000000"/>
              </a:solidFill>
              <a:effectLst/>
              <a:uFillTx/>
              <a:latin typeface="Frutiger 55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What’s in/ What’s out</a:t>
            </a:r>
            <a:endParaRPr b="0" lang="en-US" sz="1200" strike="noStrike" u="none">
              <a:solidFill>
                <a:srgbClr val="000000"/>
              </a:solidFill>
              <a:effectLst/>
              <a:uFillTx/>
              <a:latin typeface="Frutiger 55 Roman"/>
            </a:endParaRPr>
          </a:p>
          <a:p>
            <a:pPr lvl="1" marL="743040" indent="0">
              <a:lnSpc>
                <a:spcPct val="9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marL="343080" indent="-34308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Exit Strategy and future goals</a:t>
            </a:r>
            <a:endParaRPr b="0" lang="en-US" sz="1400" strike="noStrike" u="none">
              <a:solidFill>
                <a:srgbClr val="000000"/>
              </a:solidFill>
              <a:effectLst/>
              <a:uFillTx/>
              <a:latin typeface="Frutiger 55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Acquisition of Sato’s interest in the Alliance or sale of Enron’s interest</a:t>
            </a:r>
            <a:endParaRPr b="0" lang="en-US" sz="1200" strike="noStrike" u="none">
              <a:solidFill>
                <a:srgbClr val="000000"/>
              </a:solidFill>
              <a:effectLst/>
              <a:uFillTx/>
              <a:latin typeface="Frutiger 55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Expansion of the Alliance to non-Japan Asian players such as overseas Chinese players (Li Ka-shing, Robert Kuok, Koos, etc.) or PR China groups (China Resources, Sinopec, CNPC, etc.)</a:t>
            </a:r>
            <a:endParaRPr b="0" lang="en-US" sz="1200" strike="noStrike" u="none">
              <a:solidFill>
                <a:srgbClr val="000000"/>
              </a:solidFill>
              <a:effectLst/>
              <a:uFillTx/>
              <a:latin typeface="Frutiger 55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IPO/Trade Sale</a:t>
            </a:r>
            <a:endParaRPr b="0" lang="en-US" sz="1200" strike="noStrike" u="none">
              <a:solidFill>
                <a:srgbClr val="000000"/>
              </a:solidFill>
              <a:effectLst/>
              <a:uFillTx/>
              <a:latin typeface="Frutiger 55 Roman"/>
            </a:endParaRPr>
          </a:p>
          <a:p>
            <a:pPr lvl="1" marL="743040" indent="0">
              <a:lnSpc>
                <a:spcPct val="9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marL="343080" indent="-34308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Reaction/ Countermeasures to second movers</a:t>
            </a:r>
            <a:endParaRPr b="0" lang="en-US" sz="1400" strike="noStrike" u="none">
              <a:solidFill>
                <a:srgbClr val="000000"/>
              </a:solidFill>
              <a:effectLst/>
              <a:uFillTx/>
              <a:latin typeface="Frutiger 55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Mitsubishi-Mitsui</a:t>
            </a:r>
            <a:endParaRPr b="0" lang="en-US" sz="1200" strike="noStrike" u="none">
              <a:solidFill>
                <a:srgbClr val="000000"/>
              </a:solidFill>
              <a:effectLst/>
              <a:uFillTx/>
              <a:latin typeface="Frutiger 55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Potential roll-up opportunities (Itochu, Marubeni, Satohimen, Tomen)</a:t>
            </a:r>
            <a:endParaRPr b="0" lang="en-US" sz="1200" strike="noStrike" u="none">
              <a:solidFill>
                <a:srgbClr val="000000"/>
              </a:solidFill>
              <a:effectLst/>
              <a:uFillTx/>
              <a:latin typeface="Frutiger 55 Roman"/>
            </a:endParaRPr>
          </a:p>
          <a:p>
            <a:pPr lvl="1" marL="743040" indent="0">
              <a:lnSpc>
                <a:spcPct val="9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marL="343080" indent="-34308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Merchant business roll-out plan in Japan</a:t>
            </a:r>
            <a:endParaRPr b="0" lang="en-US" sz="1400" strike="noStrike" u="none">
              <a:solidFill>
                <a:srgbClr val="000000"/>
              </a:solidFill>
              <a:effectLst/>
              <a:uFillTx/>
              <a:latin typeface="Frutiger 55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Brand new concept </a:t>
            </a:r>
            <a:endParaRPr b="0" lang="en-US" sz="1200" strike="noStrike" u="none">
              <a:solidFill>
                <a:srgbClr val="000000"/>
              </a:solidFill>
              <a:effectLst/>
              <a:uFillTx/>
              <a:latin typeface="Frutiger 55 Roman"/>
            </a:endParaRPr>
          </a:p>
          <a:p>
            <a:pPr lvl="1" marL="743040" indent="0">
              <a:lnSpc>
                <a:spcPct val="9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marL="343080" indent="-34308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Announcement/Equity investment?</a:t>
            </a:r>
            <a:endParaRPr b="0" lang="en-US" sz="1400" strike="noStrike" u="none">
              <a:solidFill>
                <a:srgbClr val="000000"/>
              </a:solidFill>
              <a:effectLst/>
              <a:uFillTx/>
              <a:latin typeface="Frutiger 55 Roman"/>
            </a:endParaRPr>
          </a:p>
          <a:p>
            <a:pPr marL="34308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6" name="PlaceHolder 1"/>
          <p:cNvSpPr>
            <a:spLocks noGrp="1"/>
          </p:cNvSpPr>
          <p:nvPr>
            <p:ph type="title"/>
          </p:nvPr>
        </p:nvSpPr>
        <p:spPr>
          <a:xfrm>
            <a:off x="1981080" y="380520"/>
            <a:ext cx="71820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Other Items For Consideration</a:t>
            </a:r>
            <a:endParaRPr b="0" lang="en-US" sz="2400" strike="noStrike" u="none">
              <a:solidFill>
                <a:srgbClr val="3333cc"/>
              </a:solidFill>
              <a:effectLst/>
              <a:uFillTx/>
              <a:latin typeface="Frutiger 55 Roman"/>
            </a:endParaRPr>
          </a:p>
        </p:txBody>
      </p:sp>
      <p:sp>
        <p:nvSpPr>
          <p:cNvPr id="597" name="PlaceHolder 2"/>
          <p:cNvSpPr>
            <a:spLocks noGrp="1"/>
          </p:cNvSpPr>
          <p:nvPr>
            <p:ph/>
          </p:nvPr>
        </p:nvSpPr>
        <p:spPr>
          <a:xfrm>
            <a:off x="1981080" y="1676520"/>
            <a:ext cx="7182000" cy="4114800"/>
          </a:xfrm>
          <a:prstGeom prst="rect">
            <a:avLst/>
          </a:prstGeom>
          <a:noFill/>
          <a:ln w="0">
            <a:noFill/>
          </a:ln>
        </p:spPr>
        <p:txBody>
          <a:bodyPr lIns="90000" rIns="90000" tIns="46800" bIns="46800" anchor="t">
            <a:normAutofit/>
          </a:bodyPr>
          <a:p>
            <a:pPr marL="343080" indent="-343080">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Scope of Alliance (by product)</a:t>
            </a:r>
            <a:endParaRPr b="0" lang="en-US" sz="1600" strike="noStrike" u="none">
              <a:solidFill>
                <a:srgbClr val="000000"/>
              </a:solidFill>
              <a:effectLst/>
              <a:uFillTx/>
              <a:latin typeface="Frutiger 55 Roman"/>
            </a:endParaRPr>
          </a:p>
          <a:p>
            <a:pPr marL="343080" indent="-343080">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ENE’s preferred corporate structure. (if [&lt;80%?] owned, inability to make “check the box” election -</a:t>
            </a:r>
            <a:r>
              <a:rPr b="0" lang="en-US" sz="1600" strike="noStrike" u="none">
                <a:solidFill>
                  <a:srgbClr val="000000"/>
                </a:solidFill>
                <a:effectLst/>
                <a:uFillTx/>
                <a:latin typeface="Wingdings"/>
                <a:ea typeface="Wingdings"/>
              </a:rPr>
              <a:t></a:t>
            </a:r>
            <a:r>
              <a:rPr b="0" lang="en-US" sz="1600" strike="noStrike" u="none">
                <a:solidFill>
                  <a:srgbClr val="000000"/>
                </a:solidFill>
                <a:effectLst/>
                <a:uFillTx/>
                <a:latin typeface="Frutiger 55 Roman"/>
              </a:rPr>
              <a:t> passive sub part F income -</a:t>
            </a:r>
            <a:r>
              <a:rPr b="0" lang="en-US" sz="1600" strike="noStrike" u="none">
                <a:solidFill>
                  <a:srgbClr val="000000"/>
                </a:solidFill>
                <a:effectLst/>
                <a:uFillTx/>
                <a:latin typeface="Wingdings"/>
                <a:ea typeface="Wingdings"/>
              </a:rPr>
              <a:t></a:t>
            </a:r>
            <a:r>
              <a:rPr b="0" lang="en-US" sz="1600" strike="noStrike" u="none">
                <a:solidFill>
                  <a:srgbClr val="000000"/>
                </a:solidFill>
                <a:effectLst/>
                <a:uFillTx/>
                <a:latin typeface="Frutiger 55 Roman"/>
              </a:rPr>
              <a:t> tax inefficiency? Establish Alliance as Branch of Enron Japan??</a:t>
            </a:r>
            <a:endParaRPr b="0" lang="en-US" sz="1600" strike="noStrike" u="none">
              <a:solidFill>
                <a:srgbClr val="000000"/>
              </a:solidFill>
              <a:effectLst/>
              <a:uFillTx/>
              <a:latin typeface="Frutiger 55 Roman"/>
            </a:endParaRPr>
          </a:p>
          <a:p>
            <a:pPr lvl="1" marL="743040" indent="-285840">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Determine most efficient structure</a:t>
            </a:r>
            <a:endParaRPr b="0" lang="en-US" sz="1400" strike="noStrike" u="none">
              <a:solidFill>
                <a:srgbClr val="000000"/>
              </a:solidFill>
              <a:effectLst/>
              <a:uFillTx/>
              <a:latin typeface="Frutiger 55 Roman"/>
            </a:endParaRPr>
          </a:p>
          <a:p>
            <a:pPr marL="343080" indent="-343080">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Control issues, ownership percentages</a:t>
            </a:r>
            <a:endParaRPr b="0" lang="en-US" sz="1600" strike="noStrike" u="none">
              <a:solidFill>
                <a:srgbClr val="000000"/>
              </a:solidFill>
              <a:effectLst/>
              <a:uFillTx/>
              <a:latin typeface="Frutiger 55 Roman"/>
            </a:endParaRPr>
          </a:p>
          <a:p>
            <a:pPr marL="343080" indent="-343080">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Life cycle, unwind, exit etc [ date certain, minimum lock-in’s, pre-emption rights on sale…….]</a:t>
            </a:r>
            <a:endParaRPr b="0" lang="en-US" sz="1600" strike="noStrike" u="none">
              <a:solidFill>
                <a:srgbClr val="000000"/>
              </a:solidFill>
              <a:effectLst/>
              <a:uFillTx/>
              <a:latin typeface="Frutiger 55 Roman"/>
            </a:endParaRPr>
          </a:p>
          <a:p>
            <a:pPr marL="343080" indent="-343080">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Recognition of income, costs; At Alliance and at shareholder level?</a:t>
            </a:r>
            <a:endParaRPr b="0" lang="en-US" sz="1600" strike="noStrike" u="none">
              <a:solidFill>
                <a:srgbClr val="000000"/>
              </a:solidFill>
              <a:effectLst/>
              <a:uFillTx/>
              <a:latin typeface="Frutiger 55 Roman"/>
            </a:endParaRPr>
          </a:p>
          <a:p>
            <a:pPr marL="343080" indent="-343080">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Minimum capitalization levels;</a:t>
            </a:r>
            <a:endParaRPr b="0" lang="en-US" sz="1600" strike="noStrike" u="none">
              <a:solidFill>
                <a:srgbClr val="000000"/>
              </a:solidFill>
              <a:effectLst/>
              <a:uFillTx/>
              <a:latin typeface="Frutiger 55 Roman"/>
            </a:endParaRPr>
          </a:p>
          <a:p>
            <a:pPr marL="343080" indent="-343080">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Compensation structure</a:t>
            </a:r>
            <a:endParaRPr b="0" lang="en-US" sz="1600" strike="noStrike" u="none">
              <a:solidFill>
                <a:srgbClr val="000000"/>
              </a:solidFill>
              <a:effectLst/>
              <a:uFillTx/>
              <a:latin typeface="Frutiger 55 Roman"/>
            </a:endParaRPr>
          </a:p>
          <a:p>
            <a:pPr marL="343080" indent="-343080">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Incorporation of RACs and CACs procedures in Alliance</a:t>
            </a:r>
            <a:endParaRPr b="0" lang="en-US" sz="1600" strike="noStrike" u="none">
              <a:solidFill>
                <a:srgbClr val="000000"/>
              </a:solidFill>
              <a:effectLst/>
              <a:uFillTx/>
              <a:latin typeface="Frutiger 55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p:txBody>
      </p:sp>
    </p:spTree>
  </p:cSld>
  <mc:AlternateContent>
    <mc:Choice Requires="p14">
      <p:transition spd="slow" p14:dur="2000"/>
    </mc:Choice>
    <mc:Fallback>
      <p:transition spd="slow"/>
    </mc:Fallback>
  </mc:AlternateContent>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8" name="PlaceHolder 1"/>
          <p:cNvSpPr>
            <a:spLocks noGrp="1"/>
          </p:cNvSpPr>
          <p:nvPr>
            <p:ph type="title"/>
          </p:nvPr>
        </p:nvSpPr>
        <p:spPr>
          <a:xfrm>
            <a:off x="1981080" y="914400"/>
            <a:ext cx="7182000" cy="8380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sng">
                <a:solidFill>
                  <a:srgbClr val="3333cc"/>
                </a:solidFill>
                <a:effectLst/>
                <a:uFillTx/>
                <a:latin typeface="Frutiger 55 Roman"/>
              </a:rPr>
              <a:t>Appendices</a:t>
            </a:r>
            <a:endParaRPr b="0" lang="en-US" sz="2400" strike="noStrike" u="none">
              <a:solidFill>
                <a:srgbClr val="3333cc"/>
              </a:solidFill>
              <a:effectLst/>
              <a:uFillTx/>
              <a:latin typeface="Frutiger 55 Roman"/>
            </a:endParaRPr>
          </a:p>
        </p:txBody>
      </p:sp>
      <p:sp>
        <p:nvSpPr>
          <p:cNvPr id="599" name="PlaceHolder 2"/>
          <p:cNvSpPr>
            <a:spLocks noGrp="1"/>
          </p:cNvSpPr>
          <p:nvPr>
            <p:ph/>
          </p:nvPr>
        </p:nvSpPr>
        <p:spPr>
          <a:xfrm>
            <a:off x="1981080" y="1676520"/>
            <a:ext cx="7182000" cy="4114800"/>
          </a:xfrm>
          <a:prstGeom prst="rect">
            <a:avLst/>
          </a:prstGeom>
          <a:noFill/>
          <a:ln w="0">
            <a:noFill/>
          </a:ln>
        </p:spPr>
        <p:txBody>
          <a:bodyPr lIns="90000" rIns="90000" tIns="46800" bIns="46800" anchor="t">
            <a:normAutofit/>
          </a:bodyPr>
          <a:p>
            <a:pPr marL="343080" indent="-343080">
              <a:spcBef>
                <a:spcPts val="400"/>
              </a:spcBef>
              <a:buClr>
                <a:srgbClr val="000000"/>
              </a:buClr>
              <a:buFont typeface="Frutiger 55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Sato Financial Update &amp; History of Action</a:t>
            </a:r>
            <a:endParaRPr b="0" lang="en-US" sz="1600" strike="noStrike" u="none">
              <a:solidFill>
                <a:srgbClr val="000000"/>
              </a:solidFill>
              <a:effectLst/>
              <a:uFillTx/>
              <a:latin typeface="Frutiger 55 Roman"/>
            </a:endParaRPr>
          </a:p>
          <a:p>
            <a:pPr marL="343080" indent="-343080">
              <a:spcBef>
                <a:spcPts val="400"/>
              </a:spcBef>
              <a:buClr>
                <a:srgbClr val="000000"/>
              </a:buClr>
              <a:buFont typeface="Frutiger 55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Sato’s Revenue Analysis</a:t>
            </a:r>
            <a:endParaRPr b="0" lang="en-US" sz="1600" strike="noStrike" u="none">
              <a:solidFill>
                <a:srgbClr val="000000"/>
              </a:solidFill>
              <a:effectLst/>
              <a:uFillTx/>
              <a:latin typeface="Frutiger 55 Roman"/>
            </a:endParaRPr>
          </a:p>
          <a:p>
            <a:pPr marL="343080" indent="-343080">
              <a:spcBef>
                <a:spcPts val="400"/>
              </a:spcBef>
              <a:buClr>
                <a:srgbClr val="000000"/>
              </a:buClr>
              <a:buFont typeface="Frutiger 55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Enron’s Asian Joint Venture Experiences</a:t>
            </a:r>
            <a:endParaRPr b="0" lang="en-US" sz="1600" strike="noStrike" u="none">
              <a:solidFill>
                <a:srgbClr val="000000"/>
              </a:solidFill>
              <a:effectLst/>
              <a:uFillTx/>
              <a:latin typeface="Frutiger 55 Roman"/>
            </a:endParaRPr>
          </a:p>
          <a:p>
            <a:pPr marL="343080" indent="-343080">
              <a:spcBef>
                <a:spcPts val="400"/>
              </a:spcBef>
              <a:buClr>
                <a:srgbClr val="000000"/>
              </a:buClr>
              <a:buFont typeface="Frutiger 55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Entry Strategies Into Japan: Examples</a:t>
            </a:r>
            <a:endParaRPr b="0" lang="en-US" sz="1600" strike="noStrike" u="none">
              <a:solidFill>
                <a:srgbClr val="000000"/>
              </a:solidFill>
              <a:effectLst/>
              <a:uFillTx/>
              <a:latin typeface="Frutiger 55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2" name="PlaceHolder 1"/>
          <p:cNvSpPr>
            <a:spLocks noGrp="1"/>
          </p:cNvSpPr>
          <p:nvPr>
            <p:ph type="title"/>
          </p:nvPr>
        </p:nvSpPr>
        <p:spPr>
          <a:xfrm>
            <a:off x="1981080" y="380520"/>
            <a:ext cx="71820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3333cc"/>
                </a:solidFill>
                <a:effectLst/>
                <a:uFillTx/>
                <a:latin typeface="Frutiger 55 Roman"/>
              </a:rPr>
              <a:t>“The Size of the Prize……”</a:t>
            </a:r>
            <a:endParaRPr b="0" lang="en-US" sz="2400" strike="noStrike" u="none">
              <a:solidFill>
                <a:srgbClr val="3333cc"/>
              </a:solidFill>
              <a:effectLst/>
              <a:uFillTx/>
              <a:latin typeface="Frutiger 55 Roman"/>
            </a:endParaRPr>
          </a:p>
        </p:txBody>
      </p:sp>
      <p:sp>
        <p:nvSpPr>
          <p:cNvPr id="133" name="PlaceHolder 2"/>
          <p:cNvSpPr>
            <a:spLocks noGrp="1"/>
          </p:cNvSpPr>
          <p:nvPr>
            <p:ph/>
          </p:nvPr>
        </p:nvSpPr>
        <p:spPr>
          <a:xfrm>
            <a:off x="1981080" y="1523880"/>
            <a:ext cx="7182000" cy="4267440"/>
          </a:xfrm>
          <a:prstGeom prst="rect">
            <a:avLst/>
          </a:prstGeom>
          <a:noFill/>
          <a:ln w="0">
            <a:noFill/>
          </a:ln>
        </p:spPr>
        <p:txBody>
          <a:bodyPr lIns="90000" rIns="90000" tIns="46800" bIns="46800" anchor="t">
            <a:normAutofit fontScale="92500" lnSpcReduction="9999"/>
          </a:bodyPr>
          <a:p>
            <a:pPr marL="343080" indent="-34308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Approach proposed for Japan is a challenge to Enron’s “traditional” business model but…</a:t>
            </a:r>
            <a:endParaRPr b="0" lang="en-US" sz="1400" strike="noStrike" u="none">
              <a:solidFill>
                <a:srgbClr val="000000"/>
              </a:solidFill>
              <a:effectLst/>
              <a:uFillTx/>
              <a:latin typeface="Frutiger 55 Roman"/>
            </a:endParaRPr>
          </a:p>
          <a:p>
            <a:pPr lvl="1" marL="743040" indent="-285840">
              <a:lnSpc>
                <a:spcPct val="90000"/>
              </a:lnSpc>
              <a:spcBef>
                <a:spcPts val="300"/>
              </a:spcBef>
              <a:buClr>
                <a:srgbClr val="000000"/>
              </a:buClr>
              <a:buFont typeface="Frutiger 55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Is based on approx 1 yr “on the ground” experience and insight, and </a:t>
            </a:r>
            <a:endParaRPr b="0" lang="en-US" sz="1200" strike="noStrike" u="none">
              <a:solidFill>
                <a:srgbClr val="000000"/>
              </a:solidFill>
              <a:effectLst/>
              <a:uFillTx/>
              <a:latin typeface="Frutiger 55 Roman"/>
            </a:endParaRPr>
          </a:p>
          <a:p>
            <a:pPr lvl="1" marL="743040" indent="-285840">
              <a:lnSpc>
                <a:spcPct val="90000"/>
              </a:lnSpc>
              <a:spcBef>
                <a:spcPts val="300"/>
              </a:spcBef>
              <a:buClr>
                <a:srgbClr val="000000"/>
              </a:buClr>
              <a:buFont typeface="Frutiger 55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Is not without precedent elsewhere in Enron.</a:t>
            </a:r>
            <a:endParaRPr b="0" lang="en-US" sz="1200" strike="noStrike" u="none">
              <a:solidFill>
                <a:srgbClr val="000000"/>
              </a:solidFill>
              <a:effectLst/>
              <a:uFillTx/>
              <a:latin typeface="Frutiger 55 Roman"/>
            </a:endParaRPr>
          </a:p>
          <a:p>
            <a:pPr lvl="1" marL="743040" indent="0">
              <a:lnSpc>
                <a:spcPct val="9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marL="343080" indent="-34308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The “size of the prize”  - the size of the market opportunity  + the size of the problem in Japan– are probably unique in terms of untapped growth potential to ENE.</a:t>
            </a:r>
            <a:endParaRPr b="0" lang="en-US" sz="1400" strike="noStrike" u="none">
              <a:solidFill>
                <a:srgbClr val="000000"/>
              </a:solidFill>
              <a:effectLst/>
              <a:uFillTx/>
              <a:latin typeface="Frutiger 55 Roman"/>
            </a:endParaRPr>
          </a:p>
          <a:p>
            <a:pPr marL="34308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Asset light / capital light entry strategy to capture this opportunity.</a:t>
            </a:r>
            <a:endParaRPr b="0" lang="en-US" sz="1400" strike="noStrike" u="none">
              <a:solidFill>
                <a:srgbClr val="000000"/>
              </a:solidFill>
              <a:effectLst/>
              <a:uFillTx/>
              <a:latin typeface="Frutiger 55 Roman"/>
            </a:endParaRPr>
          </a:p>
          <a:p>
            <a:pPr marL="34308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Opportunity to advance / accelerate EGM’s Asian strategy by 3-5 yrs (1% of Sato’s revenues = $600mm gross margin business….)</a:t>
            </a:r>
            <a:endParaRPr b="0" lang="en-US" sz="1400" strike="noStrike" u="none">
              <a:solidFill>
                <a:srgbClr val="000000"/>
              </a:solidFill>
              <a:effectLst/>
              <a:uFillTx/>
              <a:latin typeface="Frutiger 55 Roman"/>
            </a:endParaRPr>
          </a:p>
          <a:p>
            <a:pPr marL="34308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Ability to immediately capture some of the value of this alliance through [stock / stock option position] in Sato, likely to appreciate on public announcement of any venture.</a:t>
            </a:r>
            <a:endParaRPr b="0" lang="en-US" sz="1400" strike="noStrike" u="none">
              <a:solidFill>
                <a:srgbClr val="000000"/>
              </a:solidFill>
              <a:effectLst/>
              <a:uFillTx/>
              <a:latin typeface="Frutiger 55 Roman"/>
            </a:endParaRPr>
          </a:p>
          <a:p>
            <a:pPr marL="34308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Efficient market entry vehicle. Access to the “flows” and the “knows” without inheriting the “woes” of Sato (asset + balance sheet integrity, MTM exposures)</a:t>
            </a:r>
            <a:endParaRPr b="0" lang="en-US" sz="1400" strike="noStrike" u="none">
              <a:solidFill>
                <a:srgbClr val="000000"/>
              </a:solidFill>
              <a:effectLst/>
              <a:uFillTx/>
              <a:latin typeface="Frutiger 55 Roman"/>
            </a:endParaRPr>
          </a:p>
          <a:p>
            <a:pPr marL="34308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Trojan Horse strategy</a:t>
            </a:r>
            <a:endParaRPr b="0" lang="en-US" sz="1400" strike="noStrike" u="none">
              <a:solidFill>
                <a:srgbClr val="000000"/>
              </a:solidFill>
              <a:effectLst/>
              <a:uFillTx/>
              <a:latin typeface="Frutiger 55 Roman"/>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0" name=""/>
          <p:cNvSpPr/>
          <p:nvPr/>
        </p:nvSpPr>
        <p:spPr>
          <a:xfrm>
            <a:off x="3200400" y="2514600"/>
            <a:ext cx="5029200" cy="57960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33cc"/>
                </a:solidFill>
                <a:effectLst/>
                <a:uFillTx/>
                <a:latin typeface="Frutiger 55 Roman"/>
              </a:rPr>
              <a:t>1. Sato Financial Update &amp; History of Action</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1" name=""/>
          <p:cNvSpPr/>
          <p:nvPr/>
        </p:nvSpPr>
        <p:spPr>
          <a:xfrm>
            <a:off x="1568520" y="0"/>
            <a:ext cx="8137440" cy="9144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cc"/>
                </a:solidFill>
                <a:effectLst/>
                <a:uFillTx/>
                <a:latin typeface="Frutiger 55 Roman"/>
              </a:rPr>
              <a:t>Sato:  Financial Update</a:t>
            </a:r>
            <a:endParaRPr b="0" lang="en-US" sz="2800" strike="noStrike" u="none">
              <a:solidFill>
                <a:srgbClr val="000000"/>
              </a:solidFill>
              <a:effectLst/>
              <a:uFillTx/>
              <a:latin typeface="Times New Roman"/>
            </a:endParaRPr>
          </a:p>
        </p:txBody>
      </p:sp>
      <p:sp>
        <p:nvSpPr>
          <p:cNvPr id="602" name=""/>
          <p:cNvSpPr/>
          <p:nvPr/>
        </p:nvSpPr>
        <p:spPr>
          <a:xfrm>
            <a:off x="1486080" y="1981080"/>
            <a:ext cx="8420040" cy="421668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100000"/>
              </a:lnSpc>
              <a:spcBef>
                <a:spcPts val="751"/>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Large Japanese general trading company. “Sogo Shosha”, established 1928.</a:t>
            </a:r>
            <a:endParaRPr b="0" lang="en-US" sz="1200" strike="noStrike" u="none">
              <a:solidFill>
                <a:srgbClr val="000000"/>
              </a:solidFill>
              <a:effectLst/>
              <a:uFillTx/>
              <a:latin typeface="Times New Roman"/>
            </a:endParaRPr>
          </a:p>
          <a:p>
            <a:pPr marL="343080" indent="-343080">
              <a:lnSpc>
                <a:spcPct val="100000"/>
              </a:lnSpc>
              <a:spcBef>
                <a:spcPts val="751"/>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Metals (16%) energy (10%), Overseas trading (24%) and Chemicals (5%), comprise 55% of revenues.</a:t>
            </a:r>
            <a:endParaRPr b="0" lang="en-US" sz="1200" strike="noStrike" u="none">
              <a:solidFill>
                <a:srgbClr val="000000"/>
              </a:solidFill>
              <a:effectLst/>
              <a:uFillTx/>
              <a:latin typeface="Times New Roman"/>
            </a:endParaRPr>
          </a:p>
          <a:p>
            <a:pPr marL="343080" indent="-343080">
              <a:lnSpc>
                <a:spcPct val="100000"/>
              </a:lnSpc>
              <a:spcBef>
                <a:spcPts val="751"/>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Metals and Energy make up 40% of operating income.</a:t>
            </a:r>
            <a:endParaRPr b="0" lang="en-US" sz="1200" strike="noStrike" u="none">
              <a:solidFill>
                <a:srgbClr val="000000"/>
              </a:solidFill>
              <a:effectLst/>
              <a:uFillTx/>
              <a:latin typeface="Times New Roman"/>
            </a:endParaRPr>
          </a:p>
          <a:p>
            <a:pPr marL="343080" indent="-343080">
              <a:lnSpc>
                <a:spcPct val="100000"/>
              </a:lnSpc>
              <a:spcBef>
                <a:spcPts val="751"/>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Imports 8 % or 12mm t.p.a of Japan’s coal requirements of 150mm t.p.a </a:t>
            </a:r>
            <a:endParaRPr b="0" lang="en-US" sz="1200" strike="noStrike" u="none">
              <a:solidFill>
                <a:srgbClr val="000000"/>
              </a:solidFill>
              <a:effectLst/>
              <a:uFillTx/>
              <a:latin typeface="Times New Roman"/>
            </a:endParaRPr>
          </a:p>
          <a:p>
            <a:pPr marL="343080" indent="-343080">
              <a:lnSpc>
                <a:spcPct val="100000"/>
              </a:lnSpc>
              <a:spcBef>
                <a:spcPts val="751"/>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Imports &gt;28% or 15mm t.p.a of Japan’s annual LNG requirement of 54mm t.p.a..  2</a:t>
            </a:r>
            <a:r>
              <a:rPr b="0" lang="en-US" sz="1200" strike="noStrike" u="none" baseline="30000">
                <a:solidFill>
                  <a:srgbClr val="000000"/>
                </a:solidFill>
                <a:effectLst/>
                <a:uFillTx/>
                <a:latin typeface="Frutiger 55 Roman"/>
              </a:rPr>
              <a:t>nd</a:t>
            </a:r>
            <a:r>
              <a:rPr b="0" lang="en-US" sz="1200" strike="noStrike" u="none">
                <a:solidFill>
                  <a:srgbClr val="000000"/>
                </a:solidFill>
                <a:effectLst/>
                <a:uFillTx/>
                <a:latin typeface="Frutiger 55 Roman"/>
              </a:rPr>
              <a:t> largest player.</a:t>
            </a:r>
            <a:endParaRPr b="0" lang="en-US" sz="1200" strike="noStrike" u="none">
              <a:solidFill>
                <a:srgbClr val="000000"/>
              </a:solidFill>
              <a:effectLst/>
              <a:uFillTx/>
              <a:latin typeface="Times New Roman"/>
            </a:endParaRPr>
          </a:p>
          <a:p>
            <a:pPr marL="343080" indent="-343080">
              <a:lnSpc>
                <a:spcPct val="100000"/>
              </a:lnSpc>
              <a:spcBef>
                <a:spcPts val="751"/>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Trades at par to $1.05 bio book equity value (@</a:t>
            </a:r>
            <a:r>
              <a:rPr b="0" lang="en-US" sz="1200" strike="noStrike" u="none">
                <a:solidFill>
                  <a:srgbClr val="000000"/>
                </a:solidFill>
                <a:effectLst/>
                <a:uFillTx/>
                <a:latin typeface="Frutiger 55 Roman"/>
                <a:ea typeface="MS PGothic"/>
              </a:rPr>
              <a:t>￥</a:t>
            </a:r>
            <a:r>
              <a:rPr b="0" lang="en-US" sz="1200" strike="noStrike" u="none">
                <a:solidFill>
                  <a:srgbClr val="000000"/>
                </a:solidFill>
                <a:effectLst/>
                <a:uFillTx/>
                <a:latin typeface="Frutiger 55 Roman"/>
                <a:ea typeface="MS PGothic"/>
              </a:rPr>
              <a:t>144/sh 8/13). </a:t>
            </a:r>
            <a:endParaRPr b="0" lang="en-US" sz="1200" strike="noStrike" u="none">
              <a:solidFill>
                <a:srgbClr val="000000"/>
              </a:solidFill>
              <a:effectLst/>
              <a:uFillTx/>
              <a:latin typeface="Times New Roman"/>
            </a:endParaRPr>
          </a:p>
          <a:p>
            <a:pPr marL="343080" indent="-343080">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MS PGothic"/>
              </a:rPr>
              <a:t>        12mth         </a:t>
            </a:r>
            <a:r>
              <a:rPr b="0" lang="en-US" sz="1200" strike="noStrike" u="sng">
                <a:solidFill>
                  <a:srgbClr val="000000"/>
                </a:solidFill>
                <a:effectLst/>
                <a:uFillTx/>
                <a:latin typeface="Frutiger 55 Roman"/>
                <a:ea typeface="MS PGothic"/>
              </a:rPr>
              <a:t>HI</a:t>
            </a:r>
            <a:r>
              <a:rPr b="0" lang="en-US" sz="1200" strike="noStrike" u="none">
                <a:solidFill>
                  <a:srgbClr val="000000"/>
                </a:solidFill>
                <a:effectLst/>
                <a:uFillTx/>
                <a:latin typeface="Frutiger 55 Roman"/>
                <a:ea typeface="MS PGothic"/>
              </a:rPr>
              <a:t>               </a:t>
            </a:r>
            <a:r>
              <a:rPr b="0" lang="en-US" sz="1200" strike="noStrike" u="sng">
                <a:solidFill>
                  <a:srgbClr val="000000"/>
                </a:solidFill>
                <a:effectLst/>
                <a:uFillTx/>
                <a:latin typeface="Frutiger 55 Roman"/>
                <a:ea typeface="MS PGothic"/>
              </a:rPr>
              <a:t>Low</a:t>
            </a:r>
            <a:r>
              <a:rPr b="0" lang="en-US" sz="1200" strike="noStrike" u="none">
                <a:solidFill>
                  <a:srgbClr val="000000"/>
                </a:solidFill>
                <a:effectLst/>
                <a:uFillTx/>
                <a:latin typeface="Frutiger 55 Roman"/>
                <a:ea typeface="MS PGothic"/>
              </a:rPr>
              <a:t>       </a:t>
            </a:r>
            <a:r>
              <a:rPr b="0" lang="en-US" sz="1200" strike="noStrike" u="sng">
                <a:solidFill>
                  <a:srgbClr val="000000"/>
                </a:solidFill>
                <a:effectLst/>
                <a:uFillTx/>
                <a:latin typeface="Frutiger 55 Roman"/>
                <a:ea typeface="MS PGothic"/>
              </a:rPr>
              <a:t>200 day moving Avg</a:t>
            </a:r>
            <a:r>
              <a:rPr b="0" lang="en-US" sz="1200" strike="noStrike" u="none">
                <a:solidFill>
                  <a:srgbClr val="000000"/>
                </a:solidFill>
                <a:effectLst/>
                <a:uFillTx/>
                <a:latin typeface="Frutiger 55 Roman"/>
                <a:ea typeface="MS PGothic"/>
              </a:rPr>
              <a:t>    Note: Book value per share </a:t>
            </a:r>
            <a:r>
              <a:rPr b="0" lang="en-US" sz="1200" strike="noStrike" u="none">
                <a:solidFill>
                  <a:srgbClr val="000000"/>
                </a:solidFill>
                <a:effectLst/>
                <a:uFillTx/>
                <a:latin typeface="Frutiger 55 Roman"/>
                <a:ea typeface="MS PGothic"/>
              </a:rPr>
              <a:t>￥</a:t>
            </a:r>
            <a:r>
              <a:rPr b="0" lang="en-US" sz="1200" strike="noStrike" u="none">
                <a:solidFill>
                  <a:srgbClr val="000000"/>
                </a:solidFill>
                <a:effectLst/>
                <a:uFillTx/>
                <a:latin typeface="Frutiger 55 Roman"/>
                <a:ea typeface="MS PGothic"/>
              </a:rPr>
              <a:t>137 est</a:t>
            </a:r>
            <a:endParaRPr b="0" lang="en-US" sz="1200" strike="noStrike" u="none">
              <a:solidFill>
                <a:srgbClr val="000000"/>
              </a:solidFill>
              <a:effectLst/>
              <a:uFillTx/>
              <a:latin typeface="Times New Roman"/>
            </a:endParaRPr>
          </a:p>
          <a:p>
            <a:pPr marL="343080" indent="-3430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ea typeface="MS PGothic"/>
              </a:rPr>
              <a:t>                      216(6/14)     95(1/10)               135                         M-T-M, FX write offs FY 3/01=$600MM approx</a:t>
            </a:r>
            <a:endParaRPr b="0" lang="en-US" sz="1200" strike="noStrike" u="none">
              <a:solidFill>
                <a:srgbClr val="000000"/>
              </a:solidFill>
              <a:effectLst/>
              <a:uFillTx/>
              <a:latin typeface="Times New Roman"/>
            </a:endParaRPr>
          </a:p>
          <a:p>
            <a:pPr marL="343080" indent="-343080">
              <a:lnSpc>
                <a:spcPct val="100000"/>
              </a:lnSpc>
              <a:spcBef>
                <a:spcPts val="751"/>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Zero balance sheet flexibility (debt  approx $21bio, shareholder equity $1.05 bio, 95% levered.), zero room for further losses, revaluations, M-T-M exposures. Aggressive leverage, liquidity and cover ratios.</a:t>
            </a:r>
            <a:endParaRPr b="0" lang="en-US" sz="1200" strike="noStrike" u="none">
              <a:solidFill>
                <a:srgbClr val="000000"/>
              </a:solidFill>
              <a:effectLst/>
              <a:uFillTx/>
              <a:latin typeface="Times New Roman"/>
            </a:endParaRPr>
          </a:p>
          <a:p>
            <a:pPr marL="343080" indent="-343080">
              <a:lnSpc>
                <a:spcPct val="100000"/>
              </a:lnSpc>
              <a:spcBef>
                <a:spcPts val="751"/>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Revenue trend decelerating (FY 3/01 </a:t>
            </a:r>
            <a:r>
              <a:rPr b="1" lang="en-US" sz="1200" strike="noStrike" u="none">
                <a:solidFill>
                  <a:srgbClr val="000000"/>
                </a:solidFill>
                <a:effectLst/>
                <a:uFillTx/>
                <a:latin typeface="Symbol"/>
                <a:ea typeface="Symbol"/>
              </a:rPr>
              <a:t></a:t>
            </a:r>
            <a:r>
              <a:rPr b="0" lang="en-US" sz="1200" strike="noStrike" u="none">
                <a:solidFill>
                  <a:srgbClr val="000000"/>
                </a:solidFill>
                <a:effectLst/>
                <a:uFillTx/>
                <a:latin typeface="Frutiger 55 Roman"/>
                <a:ea typeface="MS PGothic"/>
              </a:rPr>
              <a:t> </a:t>
            </a:r>
            <a:r>
              <a:rPr b="0" lang="en-US" sz="1200" strike="noStrike" u="none">
                <a:solidFill>
                  <a:srgbClr val="000000"/>
                </a:solidFill>
                <a:effectLst/>
                <a:uFillTx/>
                <a:latin typeface="Frutiger 55 Roman"/>
              </a:rPr>
              <a:t>11% to USD53bio) with </a:t>
            </a:r>
            <a:r>
              <a:rPr b="0" lang="en-US" sz="1200" strike="noStrike" u="sng">
                <a:solidFill>
                  <a:srgbClr val="000000"/>
                </a:solidFill>
                <a:effectLst/>
                <a:uFillTx/>
                <a:latin typeface="Frutiger 55 Roman"/>
              </a:rPr>
              <a:t>no </a:t>
            </a:r>
            <a:r>
              <a:rPr b="0" lang="en-US" sz="1200" strike="noStrike" u="none">
                <a:solidFill>
                  <a:srgbClr val="000000"/>
                </a:solidFill>
                <a:effectLst/>
                <a:uFillTx/>
                <a:latin typeface="Frutiger 55 Roman"/>
              </a:rPr>
              <a:t>support from business cycle in US, Europe,Japan, etc. Development of e-commerce platforms, greater buyer awareness, impairing Trading Co’s traditional logistics based and risk management “light” business model.</a:t>
            </a:r>
            <a:endParaRPr b="0" lang="en-US" sz="1200" strike="noStrike" u="none">
              <a:solidFill>
                <a:srgbClr val="000000"/>
              </a:solidFill>
              <a:effectLst/>
              <a:uFillTx/>
              <a:latin typeface="Times New Roman"/>
            </a:endParaRPr>
          </a:p>
          <a:p>
            <a:pPr marL="343080" indent="-343080">
              <a:lnSpc>
                <a:spcPct val="100000"/>
              </a:lnSpc>
              <a:spcBef>
                <a:spcPts val="751"/>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Credit profile: B1/B- (p.i.) senior unsecured </a:t>
            </a:r>
            <a:endParaRPr b="0" lang="en-US" sz="1200" strike="noStrike" u="none">
              <a:solidFill>
                <a:srgbClr val="000000"/>
              </a:solidFill>
              <a:effectLst/>
              <a:uFillTx/>
              <a:latin typeface="Times New Roman"/>
            </a:endParaRPr>
          </a:p>
        </p:txBody>
      </p:sp>
      <p:sp>
        <p:nvSpPr>
          <p:cNvPr id="603" name=""/>
          <p:cNvSpPr/>
          <p:nvPr/>
        </p:nvSpPr>
        <p:spPr>
          <a:xfrm>
            <a:off x="1905120" y="5562720"/>
            <a:ext cx="6603840" cy="76176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0" lang="en-US" sz="1400" strike="noStrike" u="none">
                <a:solidFill>
                  <a:srgbClr val="000000"/>
                </a:solidFill>
                <a:effectLst/>
                <a:uFillTx/>
                <a:latin typeface="Frutiger 55 Roman"/>
                <a:ea typeface="MS PGothic"/>
              </a:rPr>
              <a:t>Sato have a bias for action – “to succeed we must embrace change”,</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PGothic"/>
              </a:rPr>
              <a:t> “we must have a new business model for the future”</a:t>
            </a:r>
            <a:endParaRPr b="0" lang="en-US" sz="1400" strike="noStrike" u="none">
              <a:solidFill>
                <a:srgbClr val="000000"/>
              </a:solidFill>
              <a:effectLst/>
              <a:uFillTx/>
              <a:latin typeface="Times New Roman"/>
            </a:endParaRPr>
          </a:p>
        </p:txBody>
      </p:sp>
      <p:sp>
        <p:nvSpPr>
          <p:cNvPr id="604" name=""/>
          <p:cNvSpPr/>
          <p:nvPr/>
        </p:nvSpPr>
        <p:spPr>
          <a:xfrm>
            <a:off x="1650960" y="838080"/>
            <a:ext cx="8089920" cy="8384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a:t>
            </a:r>
            <a:r>
              <a:rPr b="1" lang="en-US" sz="1500" strike="noStrike" u="none">
                <a:solidFill>
                  <a:srgbClr val="0000cc"/>
                </a:solidFill>
                <a:effectLst/>
                <a:uFillTx/>
                <a:latin typeface="Frutiger 55 Roman"/>
                <a:ea typeface="MS PGothic"/>
              </a:rPr>
              <a:t>An opportunity to align with an established local player, intermediating some </a:t>
            </a:r>
            <a:endParaRPr b="0" lang="en-US" sz="15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cc"/>
                </a:solidFill>
                <a:effectLst/>
                <a:uFillTx/>
                <a:latin typeface="Frutiger 55 Roman"/>
                <a:ea typeface="MS PGothic"/>
              </a:rPr>
              <a:t>of the largest commodity flows into/out of the world’s 2</a:t>
            </a:r>
            <a:r>
              <a:rPr b="1" lang="en-US" sz="1500" strike="noStrike" u="none" baseline="30000">
                <a:solidFill>
                  <a:srgbClr val="0000cc"/>
                </a:solidFill>
                <a:effectLst/>
                <a:uFillTx/>
                <a:latin typeface="Frutiger 55 Roman"/>
                <a:ea typeface="MS PGothic"/>
              </a:rPr>
              <a:t>nd</a:t>
            </a:r>
            <a:r>
              <a:rPr b="1" lang="en-US" sz="1500" strike="noStrike" u="none">
                <a:solidFill>
                  <a:srgbClr val="0000cc"/>
                </a:solidFill>
                <a:effectLst/>
                <a:uFillTx/>
                <a:latin typeface="Frutiger 55 Roman"/>
                <a:ea typeface="MS PGothic"/>
              </a:rPr>
              <a:t> largest economy.</a:t>
            </a:r>
            <a:endParaRPr b="0" lang="en-US" sz="15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5" name="PlaceHolder 1"/>
          <p:cNvSpPr>
            <a:spLocks noGrp="1"/>
          </p:cNvSpPr>
          <p:nvPr>
            <p:ph type="title"/>
          </p:nvPr>
        </p:nvSpPr>
        <p:spPr>
          <a:xfrm>
            <a:off x="1981080" y="380520"/>
            <a:ext cx="71820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Sato Current Financials and Performance</a:t>
            </a:r>
            <a:endParaRPr b="0" lang="en-US" sz="2400" strike="noStrike" u="none">
              <a:solidFill>
                <a:srgbClr val="3333cc"/>
              </a:solidFill>
              <a:effectLst/>
              <a:uFillTx/>
              <a:latin typeface="Frutiger 55 Roman"/>
            </a:endParaRPr>
          </a:p>
        </p:txBody>
      </p:sp>
      <p:sp>
        <p:nvSpPr>
          <p:cNvPr id="606" name="PlaceHolder 2"/>
          <p:cNvSpPr>
            <a:spLocks noGrp="1"/>
          </p:cNvSpPr>
          <p:nvPr>
            <p:ph/>
          </p:nvPr>
        </p:nvSpPr>
        <p:spPr>
          <a:xfrm>
            <a:off x="1981080" y="1676520"/>
            <a:ext cx="7182000" cy="4114800"/>
          </a:xfrm>
          <a:prstGeom prst="rect">
            <a:avLst/>
          </a:prstGeom>
          <a:noFill/>
          <a:ln w="0">
            <a:noFill/>
          </a:ln>
        </p:spPr>
        <p:txBody>
          <a:bodyPr lIns="90000" rIns="90000" tIns="46800" bIns="46800" anchor="t">
            <a:normAutofit/>
          </a:bodyPr>
          <a:p>
            <a:pPr marL="343080" indent="-343080">
              <a:spcBef>
                <a:spcPts val="400"/>
              </a:spcBef>
              <a:buNone/>
              <a:tabLst>
                <a:tab algn="l" pos="0"/>
                <a:tab algn="r" pos="5199120"/>
                <a:tab algn="l" pos="5848200"/>
                <a:tab algn="l" pos="6823080"/>
                <a:tab algn="l" pos="7797960"/>
                <a:tab algn="l" pos="8772480"/>
                <a:tab algn="l" pos="9747360"/>
                <a:tab algn="l" pos="10721880"/>
              </a:tabLst>
            </a:pPr>
            <a:r>
              <a:rPr b="0" lang="en-US" sz="1600" strike="noStrike" u="sng">
                <a:solidFill>
                  <a:srgbClr val="000000"/>
                </a:solidFill>
                <a:effectLst/>
                <a:uFillTx/>
                <a:latin typeface="Frutiger 55 Roman"/>
              </a:rPr>
              <a:t>Consolidated Annual Accounts – March 2001 (Unit: JPY billion):</a:t>
            </a:r>
            <a:endParaRPr b="0" lang="en-US" sz="1600" strike="noStrike" u="none">
              <a:solidFill>
                <a:srgbClr val="000000"/>
              </a:solidFill>
              <a:effectLst/>
              <a:uFillTx/>
              <a:latin typeface="Frutiger 55 Roman"/>
            </a:endParaRPr>
          </a:p>
          <a:p>
            <a:pPr marL="343080" indent="-343080">
              <a:spcBef>
                <a:spcPts val="300"/>
              </a:spcBef>
              <a:buClr>
                <a:srgbClr val="000000"/>
              </a:buClr>
              <a:buFont typeface="Frutiger 55 Roman"/>
              <a:buChar char="•"/>
              <a:tabLst>
                <a:tab algn="r" pos="5199120"/>
                <a:tab algn="l" pos="5848200"/>
                <a:tab algn="l" pos="6823080"/>
                <a:tab algn="l" pos="7797960"/>
                <a:tab algn="l" pos="8772480"/>
                <a:tab algn="l" pos="9747360"/>
                <a:tab algn="l" pos="10721880"/>
              </a:tabLst>
            </a:pPr>
            <a:r>
              <a:rPr b="0" lang="en-US" sz="1200" strike="noStrike" u="none">
                <a:solidFill>
                  <a:srgbClr val="000000"/>
                </a:solidFill>
                <a:effectLst/>
                <a:uFillTx/>
                <a:latin typeface="Frutiger 55 Roman"/>
              </a:rPr>
              <a:t>Revenue:</a:t>
            </a:r>
            <a:r>
              <a:rPr b="0" lang="en-US" sz="1200" strike="noStrike" u="none">
                <a:solidFill>
                  <a:srgbClr val="000000"/>
                </a:solidFill>
                <a:effectLst/>
                <a:uFillTx/>
                <a:latin typeface="Frutiger 55 Roman"/>
              </a:rPr>
              <a:t>	</a:t>
            </a:r>
            <a:r>
              <a:rPr b="0" lang="en-US" sz="1200" strike="noStrike" u="none">
                <a:solidFill>
                  <a:srgbClr val="000000"/>
                </a:solidFill>
                <a:effectLst/>
                <a:uFillTx/>
                <a:latin typeface="Frutiger 55 Roman"/>
              </a:rPr>
              <a:t>6,474</a:t>
            </a:r>
            <a:endParaRPr b="0" lang="en-US" sz="1200" strike="noStrike" u="none">
              <a:solidFill>
                <a:srgbClr val="000000"/>
              </a:solidFill>
              <a:effectLst/>
              <a:uFillTx/>
              <a:latin typeface="Frutiger 55 Roman"/>
            </a:endParaRPr>
          </a:p>
          <a:p>
            <a:pPr marL="343080" indent="-343080">
              <a:spcBef>
                <a:spcPts val="300"/>
              </a:spcBef>
              <a:buClr>
                <a:srgbClr val="000000"/>
              </a:buClr>
              <a:buFont typeface="Frutiger 55 Roman"/>
              <a:buChar char="•"/>
              <a:tabLst>
                <a:tab algn="r" pos="5199120"/>
                <a:tab algn="l" pos="5848200"/>
                <a:tab algn="l" pos="6823080"/>
                <a:tab algn="l" pos="7797960"/>
                <a:tab algn="l" pos="8772480"/>
                <a:tab algn="l" pos="9747360"/>
                <a:tab algn="l" pos="10721880"/>
              </a:tabLst>
            </a:pPr>
            <a:r>
              <a:rPr b="0" lang="en-US" sz="1200" strike="noStrike" u="none">
                <a:solidFill>
                  <a:srgbClr val="000000"/>
                </a:solidFill>
                <a:effectLst/>
                <a:uFillTx/>
                <a:latin typeface="Frutiger 55 Roman"/>
              </a:rPr>
              <a:t>Operating Profit:</a:t>
            </a:r>
            <a:r>
              <a:rPr b="0" lang="en-US" sz="1200" strike="noStrike" u="none">
                <a:solidFill>
                  <a:srgbClr val="000000"/>
                </a:solidFill>
                <a:effectLst/>
                <a:uFillTx/>
                <a:latin typeface="Frutiger 55 Roman"/>
              </a:rPr>
              <a:t>	</a:t>
            </a:r>
            <a:r>
              <a:rPr b="0" lang="en-US" sz="1200" strike="noStrike" u="none">
                <a:solidFill>
                  <a:srgbClr val="000000"/>
                </a:solidFill>
                <a:effectLst/>
                <a:uFillTx/>
                <a:latin typeface="Frutiger 55 Roman"/>
              </a:rPr>
              <a:t>62</a:t>
            </a:r>
            <a:endParaRPr b="0" lang="en-US" sz="1200" strike="noStrike" u="none">
              <a:solidFill>
                <a:srgbClr val="000000"/>
              </a:solidFill>
              <a:effectLst/>
              <a:uFillTx/>
              <a:latin typeface="Frutiger 55 Roman"/>
            </a:endParaRPr>
          </a:p>
          <a:p>
            <a:pPr marL="343080" indent="-343080">
              <a:spcBef>
                <a:spcPts val="300"/>
              </a:spcBef>
              <a:buClr>
                <a:srgbClr val="000000"/>
              </a:buClr>
              <a:buFont typeface="Frutiger 55 Roman"/>
              <a:buChar char="•"/>
              <a:tabLst>
                <a:tab algn="r" pos="5199120"/>
                <a:tab algn="l" pos="5848200"/>
                <a:tab algn="l" pos="6823080"/>
                <a:tab algn="l" pos="7797960"/>
                <a:tab algn="l" pos="8772480"/>
                <a:tab algn="l" pos="9747360"/>
                <a:tab algn="l" pos="10721880"/>
              </a:tabLst>
            </a:pPr>
            <a:r>
              <a:rPr b="0" lang="en-US" sz="1200" strike="noStrike" u="none">
                <a:solidFill>
                  <a:srgbClr val="000000"/>
                </a:solidFill>
                <a:effectLst/>
                <a:uFillTx/>
                <a:latin typeface="Frutiger 55 Roman"/>
              </a:rPr>
              <a:t>After Tax Profit:</a:t>
            </a:r>
            <a:r>
              <a:rPr b="0" lang="en-US" sz="1200" strike="noStrike" u="none">
                <a:solidFill>
                  <a:srgbClr val="000000"/>
                </a:solidFill>
                <a:effectLst/>
                <a:uFillTx/>
                <a:latin typeface="Frutiger 55 Roman"/>
              </a:rPr>
              <a:t>	</a:t>
            </a:r>
            <a:r>
              <a:rPr b="0" lang="en-US" sz="1200" strike="noStrike" u="none">
                <a:solidFill>
                  <a:srgbClr val="000000"/>
                </a:solidFill>
                <a:effectLst/>
                <a:uFillTx/>
                <a:latin typeface="Frutiger 55 Roman"/>
              </a:rPr>
              <a:t>20</a:t>
            </a:r>
            <a:endParaRPr b="0" lang="en-US" sz="1200" strike="noStrike" u="none">
              <a:solidFill>
                <a:srgbClr val="000000"/>
              </a:solidFill>
              <a:effectLst/>
              <a:uFillTx/>
              <a:latin typeface="Frutiger 55 Roman"/>
            </a:endParaRPr>
          </a:p>
          <a:p>
            <a:pPr marL="343080" indent="-343080">
              <a:spcBef>
                <a:spcPts val="300"/>
              </a:spcBef>
              <a:buClr>
                <a:srgbClr val="000000"/>
              </a:buClr>
              <a:buFont typeface="Frutiger 55 Roman"/>
              <a:buChar char="•"/>
              <a:tabLst>
                <a:tab algn="r" pos="5199120"/>
                <a:tab algn="l" pos="5848200"/>
                <a:tab algn="l" pos="6823080"/>
                <a:tab algn="l" pos="7797960"/>
                <a:tab algn="l" pos="8772480"/>
                <a:tab algn="l" pos="9747360"/>
                <a:tab algn="l" pos="10721880"/>
              </a:tabLst>
            </a:pPr>
            <a:r>
              <a:rPr b="0" lang="en-US" sz="1200" strike="noStrike" u="none">
                <a:solidFill>
                  <a:srgbClr val="000000"/>
                </a:solidFill>
                <a:effectLst/>
                <a:uFillTx/>
                <a:latin typeface="Frutiger 55 Roman"/>
              </a:rPr>
              <a:t>Total Asset:</a:t>
            </a:r>
            <a:r>
              <a:rPr b="0" lang="en-US" sz="1200" strike="noStrike" u="none">
                <a:solidFill>
                  <a:srgbClr val="000000"/>
                </a:solidFill>
                <a:effectLst/>
                <a:uFillTx/>
                <a:latin typeface="Frutiger 55 Roman"/>
              </a:rPr>
              <a:t>	</a:t>
            </a:r>
            <a:r>
              <a:rPr b="0" lang="en-US" sz="1200" strike="noStrike" u="none">
                <a:solidFill>
                  <a:srgbClr val="000000"/>
                </a:solidFill>
                <a:effectLst/>
                <a:uFillTx/>
                <a:latin typeface="Frutiger 55 Roman"/>
              </a:rPr>
              <a:t>3,614</a:t>
            </a:r>
            <a:endParaRPr b="0" lang="en-US" sz="1200" strike="noStrike" u="none">
              <a:solidFill>
                <a:srgbClr val="000000"/>
              </a:solidFill>
              <a:effectLst/>
              <a:uFillTx/>
              <a:latin typeface="Frutiger 55 Roman"/>
            </a:endParaRPr>
          </a:p>
          <a:p>
            <a:pPr marL="343080" indent="-343080">
              <a:spcBef>
                <a:spcPts val="300"/>
              </a:spcBef>
              <a:buClr>
                <a:srgbClr val="000000"/>
              </a:buClr>
              <a:buFont typeface="Frutiger 55 Roman"/>
              <a:buChar char="•"/>
              <a:tabLst>
                <a:tab algn="r" pos="5199120"/>
                <a:tab algn="l" pos="5848200"/>
                <a:tab algn="l" pos="6823080"/>
                <a:tab algn="l" pos="7797960"/>
                <a:tab algn="l" pos="8772480"/>
                <a:tab algn="l" pos="9747360"/>
                <a:tab algn="l" pos="10721880"/>
              </a:tabLst>
            </a:pPr>
            <a:r>
              <a:rPr b="0" lang="en-US" sz="1200" strike="noStrike" u="none">
                <a:solidFill>
                  <a:srgbClr val="000000"/>
                </a:solidFill>
                <a:effectLst/>
                <a:uFillTx/>
                <a:latin typeface="Frutiger 55 Roman"/>
              </a:rPr>
              <a:t>Interest-bearing Debt:</a:t>
            </a:r>
            <a:r>
              <a:rPr b="0" lang="en-US" sz="1200" strike="noStrike" u="none">
                <a:solidFill>
                  <a:srgbClr val="000000"/>
                </a:solidFill>
                <a:effectLst/>
                <a:uFillTx/>
                <a:latin typeface="Frutiger 55 Roman"/>
              </a:rPr>
              <a:t>	</a:t>
            </a:r>
            <a:r>
              <a:rPr b="0" lang="en-US" sz="1200" strike="noStrike" u="none">
                <a:solidFill>
                  <a:srgbClr val="000000"/>
                </a:solidFill>
                <a:effectLst/>
                <a:uFillTx/>
                <a:latin typeface="Frutiger 55 Roman"/>
              </a:rPr>
              <a:t>2,474</a:t>
            </a:r>
            <a:endParaRPr b="0" lang="en-US" sz="1200" strike="noStrike" u="none">
              <a:solidFill>
                <a:srgbClr val="000000"/>
              </a:solidFill>
              <a:effectLst/>
              <a:uFillTx/>
              <a:latin typeface="Frutiger 55 Roman"/>
            </a:endParaRPr>
          </a:p>
          <a:p>
            <a:pPr lvl="1" marL="743040" indent="-285840">
              <a:spcBef>
                <a:spcPts val="300"/>
              </a:spcBef>
              <a:buClr>
                <a:srgbClr val="000000"/>
              </a:buClr>
              <a:buFont typeface="Frutiger 55 Roman"/>
              <a:buChar char="–"/>
              <a:tabLst>
                <a:tab algn="r" pos="5199120"/>
                <a:tab algn="l" pos="5848200"/>
                <a:tab algn="l" pos="6823080"/>
                <a:tab algn="l" pos="7797960"/>
                <a:tab algn="l" pos="8772480"/>
                <a:tab algn="l" pos="9747360"/>
                <a:tab algn="l" pos="10721880"/>
              </a:tabLst>
            </a:pPr>
            <a:r>
              <a:rPr b="0" lang="en-US" sz="1200" strike="noStrike" u="none">
                <a:solidFill>
                  <a:srgbClr val="000000"/>
                </a:solidFill>
                <a:effectLst/>
                <a:uFillTx/>
                <a:latin typeface="Frutiger 55 Roman"/>
              </a:rPr>
              <a:t>Current (&lt; 1 year) portion:</a:t>
            </a:r>
            <a:r>
              <a:rPr b="0" lang="en-US" sz="1200" strike="noStrike" u="none">
                <a:solidFill>
                  <a:srgbClr val="000000"/>
                </a:solidFill>
                <a:effectLst/>
                <a:uFillTx/>
                <a:latin typeface="Frutiger 55 Roman"/>
              </a:rPr>
              <a:t>	</a:t>
            </a:r>
            <a:r>
              <a:rPr b="0" lang="en-US" sz="1200" strike="noStrike" u="none">
                <a:solidFill>
                  <a:srgbClr val="000000"/>
                </a:solidFill>
                <a:effectLst/>
                <a:uFillTx/>
                <a:latin typeface="Frutiger 55 Roman"/>
              </a:rPr>
              <a:t>1,693</a:t>
            </a:r>
            <a:endParaRPr b="0" lang="en-US" sz="1200" strike="noStrike" u="none">
              <a:solidFill>
                <a:srgbClr val="000000"/>
              </a:solidFill>
              <a:effectLst/>
              <a:uFillTx/>
              <a:latin typeface="Frutiger 55 Roman"/>
            </a:endParaRPr>
          </a:p>
          <a:p>
            <a:pPr marL="343080" indent="-343080">
              <a:spcBef>
                <a:spcPts val="349"/>
              </a:spcBef>
              <a:buClr>
                <a:srgbClr val="000000"/>
              </a:buClr>
              <a:buFont typeface="Frutiger 55 Roman"/>
              <a:buChar char="•"/>
              <a:tabLst>
                <a:tab algn="r" pos="5199120"/>
                <a:tab algn="l" pos="5848200"/>
                <a:tab algn="l" pos="6823080"/>
                <a:tab algn="l" pos="7797960"/>
                <a:tab algn="l" pos="8772480"/>
                <a:tab algn="l" pos="9747360"/>
                <a:tab algn="l" pos="10721880"/>
              </a:tabLst>
            </a:pPr>
            <a:r>
              <a:rPr b="0" lang="en-US" sz="1400" strike="noStrike" u="none">
                <a:solidFill>
                  <a:srgbClr val="000000"/>
                </a:solidFill>
                <a:effectLst/>
                <a:uFillTx/>
                <a:latin typeface="Frutiger 55 Roman"/>
              </a:rPr>
              <a:t>[Int. on Int.-bearing Debt – EJ projection:</a:t>
            </a:r>
            <a:r>
              <a:rPr b="0" lang="en-US" sz="1400" strike="noStrike" u="none">
                <a:solidFill>
                  <a:srgbClr val="000000"/>
                </a:solidFill>
                <a:effectLst/>
                <a:uFillTx/>
                <a:latin typeface="Frutiger 55 Roman"/>
              </a:rPr>
              <a:t>	</a:t>
            </a:r>
            <a:r>
              <a:rPr b="0" lang="en-US" sz="1400" strike="noStrike" u="none">
                <a:solidFill>
                  <a:srgbClr val="000000"/>
                </a:solidFill>
                <a:effectLst/>
                <a:uFillTx/>
                <a:latin typeface="Frutiger 55 Roman"/>
              </a:rPr>
              <a:t>4.09%]</a:t>
            </a:r>
            <a:r>
              <a:rPr b="0" lang="en-US" sz="1400" strike="noStrike" u="none">
                <a:solidFill>
                  <a:srgbClr val="000000"/>
                </a:solidFill>
                <a:effectLst/>
                <a:uFillTx/>
                <a:latin typeface="Frutiger 55 Roman"/>
              </a:rPr>
              <a:t>	</a:t>
            </a:r>
            <a:r>
              <a:rPr b="0" lang="en-US" sz="1400" strike="noStrike" u="none">
                <a:solidFill>
                  <a:srgbClr val="000000"/>
                </a:solidFill>
                <a:effectLst/>
                <a:uFillTx/>
                <a:latin typeface="Frutiger 55 Roman"/>
              </a:rPr>
              <a:t> </a:t>
            </a:r>
            <a:endParaRPr b="0" lang="en-US" sz="1400" strike="noStrike" u="none">
              <a:solidFill>
                <a:srgbClr val="000000"/>
              </a:solidFill>
              <a:effectLst/>
              <a:uFillTx/>
              <a:latin typeface="Frutiger 55 Roman"/>
            </a:endParaRPr>
          </a:p>
          <a:p>
            <a:pPr marL="343080" indent="-343080">
              <a:spcBef>
                <a:spcPts val="300"/>
              </a:spcBef>
              <a:buClr>
                <a:srgbClr val="000000"/>
              </a:buClr>
              <a:buFont typeface="Frutiger 55 Roman"/>
              <a:buChar char="•"/>
              <a:tabLst>
                <a:tab algn="r" pos="5199120"/>
                <a:tab algn="l" pos="5848200"/>
                <a:tab algn="l" pos="6823080"/>
                <a:tab algn="l" pos="7797960"/>
                <a:tab algn="l" pos="8772480"/>
                <a:tab algn="l" pos="9747360"/>
                <a:tab algn="l" pos="10721880"/>
              </a:tabLst>
            </a:pPr>
            <a:r>
              <a:rPr b="0" lang="en-US" sz="1200" strike="noStrike" u="none">
                <a:solidFill>
                  <a:srgbClr val="000000"/>
                </a:solidFill>
                <a:effectLst/>
                <a:uFillTx/>
                <a:latin typeface="Frutiger 55 Roman"/>
              </a:rPr>
              <a:t>Shareholders’ Equity:</a:t>
            </a:r>
            <a:r>
              <a:rPr b="0" lang="en-US" sz="1200" strike="noStrike" u="none">
                <a:solidFill>
                  <a:srgbClr val="000000"/>
                </a:solidFill>
                <a:effectLst/>
                <a:uFillTx/>
                <a:latin typeface="Frutiger 55 Roman"/>
              </a:rPr>
              <a:t>	</a:t>
            </a:r>
            <a:r>
              <a:rPr b="0" lang="en-US" sz="1200" strike="noStrike" u="none">
                <a:solidFill>
                  <a:srgbClr val="000000"/>
                </a:solidFill>
                <a:effectLst/>
                <a:uFillTx/>
                <a:latin typeface="Frutiger 55 Roman"/>
              </a:rPr>
              <a:t>120</a:t>
            </a:r>
            <a:endParaRPr b="0" lang="en-US" sz="1200" strike="noStrike" u="none">
              <a:solidFill>
                <a:srgbClr val="000000"/>
              </a:solidFill>
              <a:effectLst/>
              <a:uFillTx/>
              <a:latin typeface="Frutiger 55 Roman"/>
            </a:endParaRPr>
          </a:p>
          <a:p>
            <a:pPr marL="343080" indent="0">
              <a:spcBef>
                <a:spcPts val="300"/>
              </a:spcBef>
              <a:buNone/>
              <a:tabLst>
                <a:tab algn="r" pos="5199120"/>
                <a:tab algn="l" pos="5848200"/>
                <a:tab algn="l" pos="6823080"/>
                <a:tab algn="l" pos="7797960"/>
                <a:tab algn="l" pos="8772480"/>
                <a:tab algn="l" pos="9747360"/>
                <a:tab algn="l" pos="10721880"/>
              </a:tabLst>
            </a:pPr>
            <a:endParaRPr b="0" lang="en-US" sz="1200" strike="noStrike" u="none">
              <a:solidFill>
                <a:srgbClr val="000000"/>
              </a:solidFill>
              <a:effectLst/>
              <a:uFillTx/>
              <a:latin typeface="Frutiger 55 Roman"/>
            </a:endParaRPr>
          </a:p>
          <a:p>
            <a:pPr marL="343080" indent="-343080">
              <a:spcBef>
                <a:spcPts val="400"/>
              </a:spcBef>
              <a:buNone/>
              <a:tabLst>
                <a:tab algn="l" pos="0"/>
                <a:tab algn="r" pos="5199120"/>
                <a:tab algn="l" pos="5848200"/>
                <a:tab algn="l" pos="6823080"/>
                <a:tab algn="l" pos="7797960"/>
                <a:tab algn="l" pos="8772480"/>
                <a:tab algn="l" pos="9747360"/>
                <a:tab algn="l" pos="10721880"/>
              </a:tabLst>
            </a:pPr>
            <a:r>
              <a:rPr b="0" lang="en-US" sz="1600" strike="noStrike" u="sng">
                <a:solidFill>
                  <a:srgbClr val="000000"/>
                </a:solidFill>
                <a:effectLst/>
                <a:uFillTx/>
                <a:latin typeface="Frutiger 55 Roman"/>
              </a:rPr>
              <a:t>Performance (as of 13 August @JPY144 per share):</a:t>
            </a:r>
            <a:endParaRPr b="0" lang="en-US" sz="1600" strike="noStrike" u="none">
              <a:solidFill>
                <a:srgbClr val="000000"/>
              </a:solidFill>
              <a:effectLst/>
              <a:uFillTx/>
              <a:latin typeface="Frutiger 55 Roman"/>
            </a:endParaRPr>
          </a:p>
          <a:p>
            <a:pPr marL="343080" indent="-343080">
              <a:spcBef>
                <a:spcPts val="300"/>
              </a:spcBef>
              <a:buClr>
                <a:srgbClr val="000000"/>
              </a:buClr>
              <a:buFont typeface="Frutiger 55 Roman"/>
              <a:buChar char="•"/>
              <a:tabLst>
                <a:tab algn="r" pos="5199120"/>
                <a:tab algn="l" pos="5848200"/>
                <a:tab algn="l" pos="6823080"/>
                <a:tab algn="l" pos="7797960"/>
                <a:tab algn="l" pos="8772480"/>
                <a:tab algn="l" pos="9747360"/>
                <a:tab algn="l" pos="10721880"/>
              </a:tabLst>
            </a:pPr>
            <a:r>
              <a:rPr b="0" lang="en-US" sz="1200" strike="noStrike" u="none">
                <a:solidFill>
                  <a:srgbClr val="000000"/>
                </a:solidFill>
                <a:effectLst/>
                <a:uFillTx/>
                <a:latin typeface="Frutiger 55 Roman"/>
              </a:rPr>
              <a:t>Market Cap.:</a:t>
            </a:r>
            <a:r>
              <a:rPr b="0" lang="en-US" sz="1200" strike="noStrike" u="none">
                <a:solidFill>
                  <a:srgbClr val="000000"/>
                </a:solidFill>
                <a:effectLst/>
                <a:uFillTx/>
                <a:latin typeface="Frutiger 55 Roman"/>
              </a:rPr>
              <a:t>	</a:t>
            </a:r>
            <a:r>
              <a:rPr b="0" lang="en-US" sz="1200" strike="noStrike" u="none">
                <a:solidFill>
                  <a:srgbClr val="000000"/>
                </a:solidFill>
                <a:effectLst/>
                <a:uFillTx/>
                <a:latin typeface="Frutiger 55 Roman"/>
              </a:rPr>
              <a:t>JPY 129 billion</a:t>
            </a:r>
            <a:endParaRPr b="0" lang="en-US" sz="1200" strike="noStrike" u="none">
              <a:solidFill>
                <a:srgbClr val="000000"/>
              </a:solidFill>
              <a:effectLst/>
              <a:uFillTx/>
              <a:latin typeface="Frutiger 55 Roman"/>
            </a:endParaRPr>
          </a:p>
          <a:p>
            <a:pPr marL="343080" indent="-343080">
              <a:spcBef>
                <a:spcPts val="300"/>
              </a:spcBef>
              <a:buClr>
                <a:srgbClr val="000000"/>
              </a:buClr>
              <a:buFont typeface="Frutiger 55 Roman"/>
              <a:buChar char="•"/>
              <a:tabLst>
                <a:tab algn="r" pos="5199120"/>
                <a:tab algn="l" pos="5848200"/>
                <a:tab algn="l" pos="6823080"/>
                <a:tab algn="l" pos="7797960"/>
                <a:tab algn="l" pos="8772480"/>
                <a:tab algn="l" pos="9747360"/>
                <a:tab algn="l" pos="10721880"/>
              </a:tabLst>
            </a:pPr>
            <a:r>
              <a:rPr b="0" lang="en-US" sz="1200" strike="noStrike" u="none">
                <a:solidFill>
                  <a:srgbClr val="000000"/>
                </a:solidFill>
                <a:effectLst/>
                <a:uFillTx/>
                <a:latin typeface="Frutiger 55 Roman"/>
              </a:rPr>
              <a:t>200 day Moving Average</a:t>
            </a:r>
            <a:r>
              <a:rPr b="0" lang="en-US" sz="1200" strike="noStrike" u="none">
                <a:solidFill>
                  <a:srgbClr val="000000"/>
                </a:solidFill>
                <a:effectLst/>
                <a:uFillTx/>
                <a:latin typeface="Frutiger 55 Roman"/>
              </a:rPr>
              <a:t>	</a:t>
            </a:r>
            <a:r>
              <a:rPr b="0" lang="en-US" sz="1200" strike="noStrike" u="none">
                <a:solidFill>
                  <a:srgbClr val="000000"/>
                </a:solidFill>
                <a:effectLst/>
                <a:uFillTx/>
                <a:latin typeface="Frutiger 55 Roman"/>
              </a:rPr>
              <a:t>JPY 135/share</a:t>
            </a:r>
            <a:endParaRPr b="0" lang="en-US" sz="1200" strike="noStrike" u="none">
              <a:solidFill>
                <a:srgbClr val="000000"/>
              </a:solidFill>
              <a:effectLst/>
              <a:uFillTx/>
              <a:latin typeface="Frutiger 55 Roman"/>
            </a:endParaRPr>
          </a:p>
          <a:p>
            <a:pPr marL="343080" indent="-343080">
              <a:spcBef>
                <a:spcPts val="300"/>
              </a:spcBef>
              <a:buClr>
                <a:srgbClr val="000000"/>
              </a:buClr>
              <a:buFont typeface="Frutiger 55 Roman"/>
              <a:buChar char="•"/>
              <a:tabLst>
                <a:tab algn="r" pos="5199120"/>
                <a:tab algn="l" pos="5848200"/>
                <a:tab algn="l" pos="6823080"/>
                <a:tab algn="l" pos="7797960"/>
                <a:tab algn="l" pos="8772480"/>
                <a:tab algn="l" pos="9747360"/>
                <a:tab algn="l" pos="10721880"/>
              </a:tabLst>
            </a:pPr>
            <a:r>
              <a:rPr b="0" lang="en-US" sz="1200" strike="noStrike" u="none">
                <a:solidFill>
                  <a:srgbClr val="000000"/>
                </a:solidFill>
                <a:effectLst/>
                <a:uFillTx/>
                <a:latin typeface="Frutiger 55 Roman"/>
              </a:rPr>
              <a:t>PBR/ PER:</a:t>
            </a:r>
            <a:r>
              <a:rPr b="0" lang="en-US" sz="1200" strike="noStrike" u="none">
                <a:solidFill>
                  <a:srgbClr val="000000"/>
                </a:solidFill>
                <a:effectLst/>
                <a:uFillTx/>
                <a:latin typeface="Frutiger 55 Roman"/>
              </a:rPr>
              <a:t>	</a:t>
            </a:r>
            <a:r>
              <a:rPr b="0" lang="en-US" sz="1200" strike="noStrike" u="none">
                <a:solidFill>
                  <a:srgbClr val="000000"/>
                </a:solidFill>
                <a:effectLst/>
                <a:uFillTx/>
                <a:latin typeface="Frutiger 55 Roman"/>
              </a:rPr>
              <a:t>0.59x/ 16.70x</a:t>
            </a:r>
            <a:endParaRPr b="0" lang="en-US" sz="1200" strike="noStrike" u="none">
              <a:solidFill>
                <a:srgbClr val="000000"/>
              </a:solidFill>
              <a:effectLst/>
              <a:uFillTx/>
              <a:latin typeface="Frutiger 55 Roman"/>
            </a:endParaRPr>
          </a:p>
          <a:p>
            <a:pPr marL="343080" indent="-343080">
              <a:spcBef>
                <a:spcPts val="300"/>
              </a:spcBef>
              <a:buClr>
                <a:srgbClr val="000000"/>
              </a:buClr>
              <a:buFont typeface="Frutiger 55 Roman"/>
              <a:buChar char="•"/>
              <a:tabLst>
                <a:tab algn="r" pos="5199120"/>
                <a:tab algn="l" pos="5848200"/>
                <a:tab algn="l" pos="6823080"/>
                <a:tab algn="l" pos="7797960"/>
                <a:tab algn="l" pos="8772480"/>
                <a:tab algn="l" pos="9747360"/>
                <a:tab algn="l" pos="10721880"/>
              </a:tabLst>
            </a:pPr>
            <a:r>
              <a:rPr b="0" lang="en-US" sz="1200" strike="noStrike" u="none">
                <a:solidFill>
                  <a:srgbClr val="000000"/>
                </a:solidFill>
                <a:effectLst/>
                <a:uFillTx/>
                <a:latin typeface="Frutiger 55 Roman"/>
              </a:rPr>
              <a:t>ROE/ ROA:</a:t>
            </a:r>
            <a:r>
              <a:rPr b="0" lang="en-US" sz="1200" strike="noStrike" u="none">
                <a:solidFill>
                  <a:srgbClr val="000000"/>
                </a:solidFill>
                <a:effectLst/>
                <a:uFillTx/>
                <a:latin typeface="Frutiger 55 Roman"/>
              </a:rPr>
              <a:t>	</a:t>
            </a:r>
            <a:r>
              <a:rPr b="0" lang="en-US" sz="1200" strike="noStrike" u="none">
                <a:solidFill>
                  <a:srgbClr val="000000"/>
                </a:solidFill>
                <a:effectLst/>
                <a:uFillTx/>
                <a:latin typeface="Frutiger 55 Roman"/>
              </a:rPr>
              <a:t>3.44%/ 0.30%</a:t>
            </a:r>
            <a:endParaRPr b="0" lang="en-US" sz="1200" strike="noStrike" u="none">
              <a:solidFill>
                <a:srgbClr val="000000"/>
              </a:solidFill>
              <a:effectLst/>
              <a:uFillTx/>
              <a:latin typeface="Frutiger 55 Roman"/>
            </a:endParaRPr>
          </a:p>
          <a:p>
            <a:pPr marL="343080" indent="-343080">
              <a:spcBef>
                <a:spcPts val="300"/>
              </a:spcBef>
              <a:buClr>
                <a:srgbClr val="000000"/>
              </a:buClr>
              <a:buFont typeface="Frutiger 55 Roman"/>
              <a:buChar char="•"/>
              <a:tabLst>
                <a:tab algn="r" pos="5199120"/>
                <a:tab algn="l" pos="5848200"/>
                <a:tab algn="l" pos="6823080"/>
                <a:tab algn="l" pos="7797960"/>
                <a:tab algn="l" pos="8772480"/>
                <a:tab algn="l" pos="9747360"/>
                <a:tab algn="l" pos="10721880"/>
              </a:tabLst>
            </a:pPr>
            <a:r>
              <a:rPr b="0" lang="en-US" sz="1200" strike="noStrike" u="none">
                <a:solidFill>
                  <a:srgbClr val="000000"/>
                </a:solidFill>
                <a:effectLst/>
                <a:uFillTx/>
                <a:latin typeface="Frutiger 55 Roman"/>
              </a:rPr>
              <a:t>3-years High/ Low:</a:t>
            </a:r>
            <a:r>
              <a:rPr b="0" lang="en-US" sz="1200" strike="noStrike" u="none">
                <a:solidFill>
                  <a:srgbClr val="000000"/>
                </a:solidFill>
                <a:effectLst/>
                <a:uFillTx/>
                <a:latin typeface="Frutiger 55 Roman"/>
              </a:rPr>
              <a:t>	</a:t>
            </a:r>
            <a:r>
              <a:rPr b="0" lang="en-US" sz="1200" strike="noStrike" u="none">
                <a:solidFill>
                  <a:srgbClr val="000000"/>
                </a:solidFill>
                <a:effectLst/>
                <a:uFillTx/>
                <a:latin typeface="Frutiger 55 Roman"/>
              </a:rPr>
              <a:t>247 (7-30-98)/ 68 (2-22-2000)</a:t>
            </a:r>
            <a:endParaRPr b="0" lang="en-US" sz="1200" strike="noStrike" u="none">
              <a:solidFill>
                <a:srgbClr val="000000"/>
              </a:solidFill>
              <a:effectLst/>
              <a:uFillTx/>
              <a:latin typeface="Frutiger 55 Roman"/>
            </a:endParaRPr>
          </a:p>
          <a:p>
            <a:pPr marL="343080" indent="-343080">
              <a:spcBef>
                <a:spcPts val="300"/>
              </a:spcBef>
              <a:buClr>
                <a:srgbClr val="000000"/>
              </a:buClr>
              <a:buFont typeface="Frutiger 55 Roman"/>
              <a:buChar char="•"/>
              <a:tabLst>
                <a:tab algn="r" pos="5199120"/>
                <a:tab algn="l" pos="5848200"/>
                <a:tab algn="l" pos="6823080"/>
                <a:tab algn="l" pos="7797960"/>
                <a:tab algn="l" pos="8772480"/>
                <a:tab algn="l" pos="9747360"/>
                <a:tab algn="l" pos="10721880"/>
              </a:tabLst>
            </a:pPr>
            <a:r>
              <a:rPr b="0" lang="en-US" sz="1200" strike="noStrike" u="none">
                <a:solidFill>
                  <a:srgbClr val="000000"/>
                </a:solidFill>
                <a:effectLst/>
                <a:uFillTx/>
                <a:latin typeface="Frutiger 55 Roman"/>
              </a:rPr>
              <a:t>3-years Total Return (Sato/ TOPIX*):</a:t>
            </a:r>
            <a:r>
              <a:rPr b="0" lang="en-US" sz="1200" strike="noStrike" u="none">
                <a:solidFill>
                  <a:srgbClr val="000000"/>
                </a:solidFill>
                <a:effectLst/>
                <a:uFillTx/>
                <a:latin typeface="Frutiger 55 Roman"/>
              </a:rPr>
              <a:t>	</a:t>
            </a:r>
            <a:r>
              <a:rPr b="0" lang="en-US" sz="1200" strike="noStrike" u="none">
                <a:solidFill>
                  <a:srgbClr val="000000"/>
                </a:solidFill>
                <a:effectLst/>
                <a:uFillTx/>
                <a:latin typeface="Frutiger 55 Roman"/>
              </a:rPr>
              <a:t>-16.53%/ 5.50%</a:t>
            </a:r>
            <a:endParaRPr b="0" lang="en-US" sz="1200" strike="noStrike" u="none">
              <a:solidFill>
                <a:srgbClr val="000000"/>
              </a:solidFill>
              <a:effectLst/>
              <a:uFillTx/>
              <a:latin typeface="Frutiger 55 Roman"/>
            </a:endParaRPr>
          </a:p>
        </p:txBody>
      </p:sp>
      <p:sp>
        <p:nvSpPr>
          <p:cNvPr id="607" name=""/>
          <p:cNvSpPr/>
          <p:nvPr/>
        </p:nvSpPr>
        <p:spPr>
          <a:xfrm>
            <a:off x="2455920" y="5943600"/>
            <a:ext cx="64594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Frutiger 55 Roman"/>
              </a:rPr>
              <a:t>* TOPIX is a capitalization-weighted index of all the companies listed on the First Section of Tokyo Stock Exchange.</a:t>
            </a:r>
            <a:r>
              <a:rPr b="0" lang="en-US" sz="1400" strike="noStrike" u="none">
                <a:solidFill>
                  <a:srgbClr val="000000"/>
                </a:solidFill>
                <a:effectLst/>
                <a:uFillTx/>
                <a:latin typeface="Frutiger 55 Roman"/>
              </a:rPr>
              <a:t>  </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8" name="PlaceHolder 1"/>
          <p:cNvSpPr>
            <a:spLocks noGrp="1"/>
          </p:cNvSpPr>
          <p:nvPr>
            <p:ph type="title"/>
          </p:nvPr>
        </p:nvSpPr>
        <p:spPr>
          <a:xfrm>
            <a:off x="1981080" y="380520"/>
            <a:ext cx="71820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Income/ Loss Analysis</a:t>
            </a:r>
            <a:endParaRPr b="0" lang="en-US" sz="2400" strike="noStrike" u="none">
              <a:solidFill>
                <a:srgbClr val="3333cc"/>
              </a:solidFill>
              <a:effectLst/>
              <a:uFillTx/>
              <a:latin typeface="Frutiger 55 Roman"/>
            </a:endParaRPr>
          </a:p>
        </p:txBody>
      </p:sp>
      <p:sp>
        <p:nvSpPr>
          <p:cNvPr id="609" name="PlaceHolder 2"/>
          <p:cNvSpPr>
            <a:spLocks noGrp="1"/>
          </p:cNvSpPr>
          <p:nvPr>
            <p:ph/>
          </p:nvPr>
        </p:nvSpPr>
        <p:spPr>
          <a:xfrm>
            <a:off x="1981080" y="1676520"/>
            <a:ext cx="7182000" cy="4114800"/>
          </a:xfrm>
          <a:prstGeom prst="rect">
            <a:avLst/>
          </a:prstGeom>
          <a:noFill/>
          <a:ln w="0">
            <a:noFill/>
          </a:ln>
        </p:spPr>
        <p:txBody>
          <a:bodyPr lIns="90000" rIns="90000" tIns="46800" bIns="46800" anchor="t">
            <a:normAutofit/>
          </a:bodyPr>
          <a:p>
            <a:pPr marL="343080" indent="-343080">
              <a:lnSpc>
                <a:spcPct val="90000"/>
              </a:lnSpc>
              <a:spcBef>
                <a:spcPts val="349"/>
              </a:spcBef>
              <a:buNone/>
              <a:tabLst>
                <a:tab algn="l" pos="0"/>
                <a:tab algn="r" pos="3718080"/>
                <a:tab algn="l" pos="399564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55 Roman"/>
              </a:rPr>
              <a:t>Income Sources</a:t>
            </a:r>
            <a:endParaRPr b="0" lang="en-US" sz="1400" strike="noStrike" u="none">
              <a:solidFill>
                <a:srgbClr val="000000"/>
              </a:solidFill>
              <a:effectLst/>
              <a:uFillTx/>
              <a:latin typeface="Frutiger 55 Roman"/>
            </a:endParaRPr>
          </a:p>
          <a:p>
            <a:pPr marL="343080" indent="-343080">
              <a:lnSpc>
                <a:spcPct val="90000"/>
              </a:lnSpc>
              <a:spcBef>
                <a:spcPts val="349"/>
              </a:spcBef>
              <a:buNone/>
              <a:tabLst>
                <a:tab algn="l" pos="0"/>
                <a:tab algn="r" pos="3718080"/>
                <a:tab algn="l" pos="399564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	</a:t>
            </a:r>
            <a:r>
              <a:rPr b="0" lang="en-US" sz="1400" strike="noStrike" u="none">
                <a:solidFill>
                  <a:srgbClr val="000000"/>
                </a:solidFill>
                <a:effectLst/>
                <a:uFillTx/>
                <a:latin typeface="Frutiger 55 Roman"/>
              </a:rPr>
              <a:t>Item</a:t>
            </a:r>
            <a:r>
              <a:rPr b="0" lang="en-US" sz="1400" strike="noStrike" u="none">
                <a:solidFill>
                  <a:srgbClr val="000000"/>
                </a:solidFill>
                <a:effectLst/>
                <a:uFillTx/>
                <a:latin typeface="Frutiger 55 Roman"/>
              </a:rPr>
              <a:t>	</a:t>
            </a:r>
            <a:r>
              <a:rPr b="0" lang="en-US" sz="1400" strike="noStrike" u="none">
                <a:solidFill>
                  <a:srgbClr val="000000"/>
                </a:solidFill>
                <a:effectLst/>
                <a:uFillTx/>
                <a:latin typeface="Frutiger 55 Roman"/>
              </a:rPr>
              <a:t>Amount</a:t>
            </a:r>
            <a:r>
              <a:rPr b="0" lang="en-US" sz="1400" strike="noStrike" u="none">
                <a:solidFill>
                  <a:srgbClr val="000000"/>
                </a:solidFill>
                <a:effectLst/>
                <a:uFillTx/>
                <a:latin typeface="Frutiger 55 Roman"/>
              </a:rPr>
              <a:t>	</a:t>
            </a:r>
            <a:r>
              <a:rPr b="0" lang="en-US" sz="1400" strike="noStrike" u="none">
                <a:solidFill>
                  <a:srgbClr val="000000"/>
                </a:solidFill>
                <a:effectLst/>
                <a:uFillTx/>
                <a:latin typeface="Frutiger 55 Roman"/>
              </a:rPr>
              <a:t>Notes</a:t>
            </a:r>
            <a:endParaRPr b="0" lang="en-US" sz="1400" strike="noStrike" u="none">
              <a:solidFill>
                <a:srgbClr val="000000"/>
              </a:solidFill>
              <a:effectLst/>
              <a:uFillTx/>
              <a:latin typeface="Frutiger 55 Roman"/>
            </a:endParaRPr>
          </a:p>
          <a:p>
            <a:pPr marL="343080" indent="-343080">
              <a:lnSpc>
                <a:spcPct val="90000"/>
              </a:lnSpc>
              <a:spcBef>
                <a:spcPts val="249"/>
              </a:spcBef>
              <a:buClr>
                <a:srgbClr val="000000"/>
              </a:buClr>
              <a:buFont typeface="Frutiger 55 Roman"/>
              <a:buChar char="•"/>
              <a:tabLst>
                <a:tab algn="r" pos="3718080"/>
                <a:tab algn="l" pos="399564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Trade:</a:t>
            </a:r>
            <a:r>
              <a:rPr b="0" lang="en-US" sz="1400" strike="noStrike" u="none">
                <a:solidFill>
                  <a:srgbClr val="000000"/>
                </a:solidFill>
                <a:effectLst/>
                <a:uFillTx/>
                <a:latin typeface="Frutiger 55 Roman"/>
              </a:rPr>
              <a:t>	</a:t>
            </a:r>
            <a:r>
              <a:rPr b="0" lang="en-US" sz="1400" strike="noStrike" u="none">
                <a:solidFill>
                  <a:srgbClr val="000000"/>
                </a:solidFill>
                <a:effectLst/>
                <a:uFillTx/>
                <a:latin typeface="Frutiger 55 Roman"/>
              </a:rPr>
              <a:t>62</a:t>
            </a:r>
            <a:r>
              <a:rPr b="0" lang="en-US" sz="1400" strike="noStrike" u="none">
                <a:solidFill>
                  <a:srgbClr val="000000"/>
                </a:solidFill>
                <a:effectLst/>
                <a:uFillTx/>
                <a:latin typeface="Frutiger 55 Roman"/>
              </a:rPr>
              <a:t>	</a:t>
            </a:r>
            <a:r>
              <a:rPr b="0" lang="en-US" sz="1000" strike="noStrike" u="none">
                <a:solidFill>
                  <a:srgbClr val="000000"/>
                </a:solidFill>
                <a:effectLst/>
                <a:uFillTx/>
                <a:latin typeface="Frutiger 55 Roman"/>
              </a:rPr>
              <a:t>Operating Profit</a:t>
            </a:r>
            <a:endParaRPr b="0" lang="en-US" sz="1000" strike="noStrike" u="none">
              <a:solidFill>
                <a:srgbClr val="000000"/>
              </a:solidFill>
              <a:effectLst/>
              <a:uFillTx/>
              <a:latin typeface="Frutiger 55 Roman"/>
            </a:endParaRPr>
          </a:p>
          <a:p>
            <a:pPr marL="343080" indent="-343080">
              <a:lnSpc>
                <a:spcPct val="90000"/>
              </a:lnSpc>
              <a:spcBef>
                <a:spcPts val="349"/>
              </a:spcBef>
              <a:buClr>
                <a:srgbClr val="000000"/>
              </a:buClr>
              <a:buFont typeface="Frutiger 55 Roman"/>
              <a:buChar char="•"/>
              <a:tabLst>
                <a:tab algn="r" pos="3718080"/>
                <a:tab algn="l" pos="399564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Dividends:</a:t>
            </a:r>
            <a:r>
              <a:rPr b="0" lang="en-US" sz="1400" strike="noStrike" u="none">
                <a:solidFill>
                  <a:srgbClr val="000000"/>
                </a:solidFill>
                <a:effectLst/>
                <a:uFillTx/>
                <a:latin typeface="Frutiger 55 Roman"/>
              </a:rPr>
              <a:t>	</a:t>
            </a:r>
            <a:r>
              <a:rPr b="0" lang="en-US" sz="1400" strike="noStrike" u="none">
                <a:solidFill>
                  <a:srgbClr val="000000"/>
                </a:solidFill>
                <a:effectLst/>
                <a:uFillTx/>
                <a:latin typeface="Frutiger 55 Roman"/>
              </a:rPr>
              <a:t>6</a:t>
            </a:r>
            <a:r>
              <a:rPr b="0" lang="en-US" sz="1400" strike="noStrike" u="none">
                <a:solidFill>
                  <a:srgbClr val="000000"/>
                </a:solidFill>
                <a:effectLst/>
                <a:uFillTx/>
                <a:latin typeface="Frutiger 55 Roman"/>
              </a:rPr>
              <a:t>	</a:t>
            </a:r>
            <a:endParaRPr b="0" lang="en-US" sz="1400" strike="noStrike" u="none">
              <a:solidFill>
                <a:srgbClr val="000000"/>
              </a:solidFill>
              <a:effectLst/>
              <a:uFillTx/>
              <a:latin typeface="Frutiger 55 Roman"/>
            </a:endParaRPr>
          </a:p>
          <a:p>
            <a:pPr marL="343080" indent="-343080">
              <a:lnSpc>
                <a:spcPct val="90000"/>
              </a:lnSpc>
              <a:spcBef>
                <a:spcPts val="249"/>
              </a:spcBef>
              <a:buClr>
                <a:srgbClr val="000000"/>
              </a:buClr>
              <a:buFont typeface="Frutiger 55 Roman"/>
              <a:buChar char="•"/>
              <a:tabLst>
                <a:tab algn="r" pos="3718080"/>
                <a:tab algn="l" pos="399564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Sale of Marketable Securities:</a:t>
            </a:r>
            <a:r>
              <a:rPr b="0" lang="en-US" sz="1400" strike="noStrike" u="none">
                <a:solidFill>
                  <a:srgbClr val="000000"/>
                </a:solidFill>
                <a:effectLst/>
                <a:uFillTx/>
                <a:latin typeface="Frutiger 55 Roman"/>
              </a:rPr>
              <a:t>	</a:t>
            </a:r>
            <a:r>
              <a:rPr b="0" lang="en-US" sz="1400" strike="noStrike" u="none">
                <a:solidFill>
                  <a:srgbClr val="000000"/>
                </a:solidFill>
                <a:effectLst/>
                <a:uFillTx/>
                <a:latin typeface="Frutiger 55 Roman"/>
              </a:rPr>
              <a:t>23</a:t>
            </a:r>
            <a:r>
              <a:rPr b="0" lang="en-US" sz="1400" strike="noStrike" u="none">
                <a:solidFill>
                  <a:srgbClr val="000000"/>
                </a:solidFill>
                <a:effectLst/>
                <a:uFillTx/>
                <a:latin typeface="Frutiger 55 Roman"/>
              </a:rPr>
              <a:t>	</a:t>
            </a:r>
            <a:r>
              <a:rPr b="0" lang="en-US" sz="1000" strike="noStrike" u="none">
                <a:solidFill>
                  <a:srgbClr val="000000"/>
                </a:solidFill>
                <a:effectLst/>
                <a:uFillTx/>
                <a:latin typeface="Frutiger 55 Roman"/>
              </a:rPr>
              <a:t>Sale of cross shareholding shares</a:t>
            </a:r>
            <a:endParaRPr b="0" lang="en-US" sz="1000" strike="noStrike" u="none">
              <a:solidFill>
                <a:srgbClr val="000000"/>
              </a:solidFill>
              <a:effectLst/>
              <a:uFillTx/>
              <a:latin typeface="Frutiger 55 Roman"/>
            </a:endParaRPr>
          </a:p>
          <a:p>
            <a:pPr marL="343080" indent="-343080">
              <a:lnSpc>
                <a:spcPct val="90000"/>
              </a:lnSpc>
              <a:spcBef>
                <a:spcPts val="349"/>
              </a:spcBef>
              <a:buClr>
                <a:srgbClr val="000000"/>
              </a:buClr>
              <a:buFont typeface="Frutiger 55 Roman"/>
              <a:buChar char="•"/>
              <a:tabLst>
                <a:tab algn="r" pos="3718080"/>
                <a:tab algn="l" pos="399564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Sale of Fixed Assets:</a:t>
            </a:r>
            <a:r>
              <a:rPr b="0" lang="en-US" sz="1400" strike="noStrike" u="none">
                <a:solidFill>
                  <a:srgbClr val="000000"/>
                </a:solidFill>
                <a:effectLst/>
                <a:uFillTx/>
                <a:latin typeface="Frutiger 55 Roman"/>
              </a:rPr>
              <a:t>	</a:t>
            </a:r>
            <a:r>
              <a:rPr b="0" lang="en-US" sz="1400" strike="noStrike" u="none">
                <a:solidFill>
                  <a:srgbClr val="000000"/>
                </a:solidFill>
                <a:effectLst/>
                <a:uFillTx/>
                <a:latin typeface="Frutiger 55 Roman"/>
              </a:rPr>
              <a:t>19</a:t>
            </a:r>
            <a:r>
              <a:rPr b="0" lang="en-US" sz="1400" strike="noStrike" u="none">
                <a:solidFill>
                  <a:srgbClr val="000000"/>
                </a:solidFill>
                <a:effectLst/>
                <a:uFillTx/>
                <a:latin typeface="Frutiger 55 Roman"/>
              </a:rPr>
              <a:t>	</a:t>
            </a:r>
            <a:r>
              <a:rPr b="0" lang="en-US" sz="1000" strike="noStrike" u="none">
                <a:solidFill>
                  <a:srgbClr val="000000"/>
                </a:solidFill>
                <a:effectLst/>
                <a:uFillTx/>
                <a:latin typeface="Frutiger 55 Roman"/>
              </a:rPr>
              <a:t>Sale of IT and LPG businesses</a:t>
            </a:r>
            <a:r>
              <a:rPr b="0" lang="en-US" sz="1400" strike="noStrike" u="none">
                <a:solidFill>
                  <a:srgbClr val="000000"/>
                </a:solidFill>
                <a:effectLst/>
                <a:uFillTx/>
                <a:latin typeface="Frutiger 55 Roman"/>
              </a:rPr>
              <a:t>	</a:t>
            </a:r>
            <a:endParaRPr b="0" lang="en-US" sz="1400" strike="noStrike" u="none">
              <a:solidFill>
                <a:srgbClr val="000000"/>
              </a:solidFill>
              <a:effectLst/>
              <a:uFillTx/>
              <a:latin typeface="Frutiger 55 Roman"/>
            </a:endParaRPr>
          </a:p>
          <a:p>
            <a:pPr marL="343080" indent="-343080">
              <a:lnSpc>
                <a:spcPct val="90000"/>
              </a:lnSpc>
              <a:spcBef>
                <a:spcPts val="249"/>
              </a:spcBef>
              <a:buClr>
                <a:srgbClr val="000000"/>
              </a:buClr>
              <a:buFont typeface="Frutiger 55 Roman"/>
              <a:buChar char="•"/>
              <a:tabLst>
                <a:tab algn="r" pos="3718080"/>
                <a:tab algn="l" pos="399564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Sale of Investment Securities:</a:t>
            </a:r>
            <a:r>
              <a:rPr b="0" lang="en-US" sz="1400" strike="noStrike" u="none">
                <a:solidFill>
                  <a:srgbClr val="000000"/>
                </a:solidFill>
                <a:effectLst/>
                <a:uFillTx/>
                <a:latin typeface="Frutiger 55 Roman"/>
              </a:rPr>
              <a:t>	</a:t>
            </a:r>
            <a:r>
              <a:rPr b="0" lang="en-US" sz="1400" strike="noStrike" u="none">
                <a:solidFill>
                  <a:srgbClr val="000000"/>
                </a:solidFill>
                <a:effectLst/>
                <a:uFillTx/>
                <a:latin typeface="Frutiger 55 Roman"/>
              </a:rPr>
              <a:t>100</a:t>
            </a:r>
            <a:r>
              <a:rPr b="0" lang="en-US" sz="1400" strike="noStrike" u="none">
                <a:solidFill>
                  <a:srgbClr val="000000"/>
                </a:solidFill>
                <a:effectLst/>
                <a:uFillTx/>
                <a:latin typeface="Frutiger 55 Roman"/>
              </a:rPr>
              <a:t>	</a:t>
            </a:r>
            <a:r>
              <a:rPr b="0" lang="en-US" sz="1000" strike="noStrike" u="none">
                <a:solidFill>
                  <a:srgbClr val="000000"/>
                </a:solidFill>
                <a:effectLst/>
                <a:uFillTx/>
                <a:latin typeface="Frutiger 55 Roman"/>
              </a:rPr>
              <a:t>Sale of IT and LPG businesses</a:t>
            </a:r>
            <a:endParaRPr b="0" lang="en-US" sz="1000" strike="noStrike" u="none">
              <a:solidFill>
                <a:srgbClr val="000000"/>
              </a:solidFill>
              <a:effectLst/>
              <a:uFillTx/>
              <a:latin typeface="Frutiger 55 Roman"/>
            </a:endParaRPr>
          </a:p>
          <a:p>
            <a:pPr marL="343080" indent="-343080">
              <a:lnSpc>
                <a:spcPct val="90000"/>
              </a:lnSpc>
              <a:spcBef>
                <a:spcPts val="249"/>
              </a:spcBef>
              <a:buNone/>
              <a:tabLst>
                <a:tab algn="l" pos="0"/>
                <a:tab algn="r" pos="3718080"/>
                <a:tab algn="l" pos="399564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Frutiger 55 Roman"/>
            </a:endParaRPr>
          </a:p>
          <a:p>
            <a:pPr marL="343080" indent="-343080">
              <a:lnSpc>
                <a:spcPct val="90000"/>
              </a:lnSpc>
              <a:spcBef>
                <a:spcPts val="349"/>
              </a:spcBef>
              <a:buNone/>
              <a:tabLst>
                <a:tab algn="l" pos="0"/>
                <a:tab algn="r" pos="3718080"/>
                <a:tab algn="l" pos="399564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55 Roman"/>
              </a:rPr>
              <a:t>Loss Reasons</a:t>
            </a:r>
            <a:endParaRPr b="0" lang="en-US" sz="1400" strike="noStrike" u="none">
              <a:solidFill>
                <a:srgbClr val="000000"/>
              </a:solidFill>
              <a:effectLst/>
              <a:uFillTx/>
              <a:latin typeface="Frutiger 55 Roman"/>
            </a:endParaRPr>
          </a:p>
          <a:p>
            <a:pPr marL="343080" indent="-343080">
              <a:lnSpc>
                <a:spcPct val="90000"/>
              </a:lnSpc>
              <a:spcBef>
                <a:spcPts val="349"/>
              </a:spcBef>
              <a:buClr>
                <a:srgbClr val="000000"/>
              </a:buClr>
              <a:buFont typeface="Frutiger 55 Roman"/>
              <a:buChar char="•"/>
              <a:tabLst>
                <a:tab algn="r" pos="3718080"/>
                <a:tab algn="l" pos="399564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Interest:</a:t>
            </a:r>
            <a:r>
              <a:rPr b="0" lang="en-US" sz="1400" strike="noStrike" u="none">
                <a:solidFill>
                  <a:srgbClr val="000000"/>
                </a:solidFill>
                <a:effectLst/>
                <a:uFillTx/>
                <a:latin typeface="Frutiger 55 Roman"/>
              </a:rPr>
              <a:t>	</a:t>
            </a:r>
            <a:r>
              <a:rPr b="0" lang="en-US" sz="1400" strike="noStrike" u="none">
                <a:solidFill>
                  <a:srgbClr val="000000"/>
                </a:solidFill>
                <a:effectLst/>
                <a:uFillTx/>
                <a:latin typeface="Frutiger 55 Roman"/>
              </a:rPr>
              <a:t>28</a:t>
            </a:r>
            <a:r>
              <a:rPr b="0" lang="en-US" sz="1400" strike="noStrike" u="none">
                <a:solidFill>
                  <a:srgbClr val="000000"/>
                </a:solidFill>
                <a:effectLst/>
                <a:uFillTx/>
                <a:latin typeface="Frutiger 55 Roman"/>
              </a:rPr>
              <a:t>	</a:t>
            </a:r>
            <a:r>
              <a:rPr b="0" lang="en-US" sz="1000" strike="noStrike" u="none">
                <a:solidFill>
                  <a:srgbClr val="000000"/>
                </a:solidFill>
                <a:effectLst/>
                <a:uFillTx/>
                <a:latin typeface="Frutiger 55 Roman"/>
              </a:rPr>
              <a:t>(81 earned – 109 paid)</a:t>
            </a:r>
            <a:r>
              <a:rPr b="0" lang="en-US" sz="1400" strike="noStrike" u="none">
                <a:solidFill>
                  <a:srgbClr val="000000"/>
                </a:solidFill>
                <a:effectLst/>
                <a:uFillTx/>
                <a:latin typeface="Frutiger 55 Roman"/>
              </a:rPr>
              <a:t>	</a:t>
            </a:r>
            <a:endParaRPr b="0" lang="en-US" sz="1400" strike="noStrike" u="none">
              <a:solidFill>
                <a:srgbClr val="000000"/>
              </a:solidFill>
              <a:effectLst/>
              <a:uFillTx/>
              <a:latin typeface="Frutiger 55 Roman"/>
            </a:endParaRPr>
          </a:p>
          <a:p>
            <a:pPr marL="343080" indent="-343080">
              <a:lnSpc>
                <a:spcPct val="90000"/>
              </a:lnSpc>
              <a:spcBef>
                <a:spcPts val="349"/>
              </a:spcBef>
              <a:buClr>
                <a:srgbClr val="000000"/>
              </a:buClr>
              <a:buFont typeface="Frutiger 55 Roman"/>
              <a:buChar char="•"/>
              <a:tabLst>
                <a:tab algn="r" pos="3718080"/>
                <a:tab algn="l" pos="399564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Sale of Marketable Securities:</a:t>
            </a:r>
            <a:r>
              <a:rPr b="0" lang="en-US" sz="1400" strike="noStrike" u="none">
                <a:solidFill>
                  <a:srgbClr val="000000"/>
                </a:solidFill>
                <a:effectLst/>
                <a:uFillTx/>
                <a:latin typeface="Frutiger 55 Roman"/>
              </a:rPr>
              <a:t>	</a:t>
            </a:r>
            <a:r>
              <a:rPr b="0" lang="en-US" sz="1400" strike="noStrike" u="none">
                <a:solidFill>
                  <a:srgbClr val="000000"/>
                </a:solidFill>
                <a:effectLst/>
                <a:uFillTx/>
                <a:latin typeface="Frutiger 55 Roman"/>
              </a:rPr>
              <a:t>17</a:t>
            </a:r>
            <a:r>
              <a:rPr b="0" lang="en-US" sz="1400" strike="noStrike" u="none">
                <a:solidFill>
                  <a:srgbClr val="000000"/>
                </a:solidFill>
                <a:effectLst/>
                <a:uFillTx/>
                <a:latin typeface="Frutiger 55 Roman"/>
              </a:rPr>
              <a:t>	</a:t>
            </a:r>
            <a:endParaRPr b="0" lang="en-US" sz="1400" strike="noStrike" u="none">
              <a:solidFill>
                <a:srgbClr val="000000"/>
              </a:solidFill>
              <a:effectLst/>
              <a:uFillTx/>
              <a:latin typeface="Frutiger 55 Roman"/>
            </a:endParaRPr>
          </a:p>
          <a:p>
            <a:pPr marL="343080" indent="-343080">
              <a:lnSpc>
                <a:spcPct val="90000"/>
              </a:lnSpc>
              <a:spcBef>
                <a:spcPts val="349"/>
              </a:spcBef>
              <a:buClr>
                <a:srgbClr val="000000"/>
              </a:buClr>
              <a:buFont typeface="Frutiger 55 Roman"/>
              <a:buChar char="•"/>
              <a:tabLst>
                <a:tab algn="r" pos="3718080"/>
                <a:tab algn="l" pos="399564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Sale of Investment Securities:</a:t>
            </a:r>
            <a:r>
              <a:rPr b="0" lang="en-US" sz="1400" strike="noStrike" u="none">
                <a:solidFill>
                  <a:srgbClr val="000000"/>
                </a:solidFill>
                <a:effectLst/>
                <a:uFillTx/>
                <a:latin typeface="Frutiger 55 Roman"/>
              </a:rPr>
              <a:t>	</a:t>
            </a:r>
            <a:r>
              <a:rPr b="0" lang="en-US" sz="1400" strike="noStrike" u="none">
                <a:solidFill>
                  <a:srgbClr val="000000"/>
                </a:solidFill>
                <a:effectLst/>
                <a:uFillTx/>
                <a:latin typeface="Frutiger 55 Roman"/>
              </a:rPr>
              <a:t>14</a:t>
            </a:r>
            <a:r>
              <a:rPr b="0" lang="en-US" sz="1400" strike="noStrike" u="none">
                <a:solidFill>
                  <a:srgbClr val="000000"/>
                </a:solidFill>
                <a:effectLst/>
                <a:uFillTx/>
                <a:latin typeface="Frutiger 55 Roman"/>
              </a:rPr>
              <a:t>	</a:t>
            </a:r>
            <a:endParaRPr b="0" lang="en-US" sz="1400" strike="noStrike" u="none">
              <a:solidFill>
                <a:srgbClr val="000000"/>
              </a:solidFill>
              <a:effectLst/>
              <a:uFillTx/>
              <a:latin typeface="Frutiger 55 Roman"/>
            </a:endParaRPr>
          </a:p>
          <a:p>
            <a:pPr marL="343080" indent="-343080">
              <a:lnSpc>
                <a:spcPct val="90000"/>
              </a:lnSpc>
              <a:spcBef>
                <a:spcPts val="249"/>
              </a:spcBef>
              <a:buClr>
                <a:srgbClr val="000000"/>
              </a:buClr>
              <a:buFont typeface="Frutiger 55 Roman"/>
              <a:buChar char="•"/>
              <a:tabLst>
                <a:tab algn="r" pos="3718080"/>
                <a:tab algn="l" pos="399564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Mark-to-market Losses:</a:t>
            </a:r>
            <a:r>
              <a:rPr b="0" lang="en-US" sz="1400" strike="noStrike" u="none">
                <a:solidFill>
                  <a:srgbClr val="000000"/>
                </a:solidFill>
                <a:effectLst/>
                <a:uFillTx/>
                <a:latin typeface="Frutiger 55 Roman"/>
              </a:rPr>
              <a:t>	</a:t>
            </a:r>
            <a:r>
              <a:rPr b="0" lang="en-US" sz="1400" strike="noStrike" u="none">
                <a:solidFill>
                  <a:srgbClr val="000000"/>
                </a:solidFill>
                <a:effectLst/>
                <a:uFillTx/>
                <a:latin typeface="Frutiger 55 Roman"/>
              </a:rPr>
              <a:t>71</a:t>
            </a:r>
            <a:r>
              <a:rPr b="0" lang="en-US" sz="1400" strike="noStrike" u="none">
                <a:solidFill>
                  <a:srgbClr val="000000"/>
                </a:solidFill>
                <a:effectLst/>
                <a:uFillTx/>
                <a:latin typeface="Frutiger 55 Roman"/>
              </a:rPr>
              <a:t>	</a:t>
            </a:r>
            <a:r>
              <a:rPr b="0" lang="en-US" sz="1000" strike="noStrike" u="none">
                <a:solidFill>
                  <a:srgbClr val="000000"/>
                </a:solidFill>
                <a:effectLst/>
                <a:uFillTx/>
                <a:latin typeface="Frutiger 55 Roman"/>
              </a:rPr>
              <a:t>Mainly revaluation losses of interest rate </a:t>
            </a:r>
            <a:r>
              <a:rPr b="0" lang="en-US" sz="1000" strike="noStrike" u="none">
                <a:solidFill>
                  <a:srgbClr val="000000"/>
                </a:solidFill>
                <a:effectLst/>
                <a:uFillTx/>
                <a:latin typeface="Frutiger 55 Roman"/>
              </a:rPr>
              <a:t>	</a:t>
            </a:r>
            <a:r>
              <a:rPr b="0" lang="en-US" sz="1000" strike="noStrike" u="none">
                <a:solidFill>
                  <a:srgbClr val="000000"/>
                </a:solidFill>
                <a:effectLst/>
                <a:uFillTx/>
                <a:latin typeface="Frutiger 55 Roman"/>
              </a:rPr>
              <a:t>	</a:t>
            </a:r>
            <a:r>
              <a:rPr b="0" lang="en-US" sz="1000" strike="noStrike" u="none">
                <a:solidFill>
                  <a:srgbClr val="000000"/>
                </a:solidFill>
                <a:effectLst/>
                <a:uFillTx/>
                <a:latin typeface="Frutiger 55 Roman"/>
              </a:rPr>
              <a:t>	</a:t>
            </a:r>
            <a:r>
              <a:rPr b="0" lang="en-US" sz="1000" strike="noStrike" u="none">
                <a:solidFill>
                  <a:srgbClr val="000000"/>
                </a:solidFill>
                <a:effectLst/>
                <a:uFillTx/>
                <a:latin typeface="Frutiger 55 Roman"/>
              </a:rPr>
              <a:t>swaps (31) and investment securities (34)</a:t>
            </a:r>
            <a:endParaRPr b="0" lang="en-US" sz="1000" strike="noStrike" u="none">
              <a:solidFill>
                <a:srgbClr val="000000"/>
              </a:solidFill>
              <a:effectLst/>
              <a:uFillTx/>
              <a:latin typeface="Frutiger 55 Roman"/>
            </a:endParaRPr>
          </a:p>
          <a:p>
            <a:pPr marL="343080" indent="-343080">
              <a:lnSpc>
                <a:spcPct val="90000"/>
              </a:lnSpc>
              <a:spcBef>
                <a:spcPts val="349"/>
              </a:spcBef>
              <a:buClr>
                <a:srgbClr val="000000"/>
              </a:buClr>
              <a:buFont typeface="Frutiger 55 Roman"/>
              <a:buChar char="•"/>
              <a:tabLst>
                <a:tab algn="r" pos="3718080"/>
                <a:tab algn="l" pos="399564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Sale/ write-off of Assets &amp; investment: </a:t>
            </a:r>
            <a:r>
              <a:rPr b="0" lang="en-US" sz="1400" strike="noStrike" u="none">
                <a:solidFill>
                  <a:srgbClr val="000000"/>
                </a:solidFill>
                <a:effectLst/>
                <a:uFillTx/>
                <a:latin typeface="Frutiger 55 Roman"/>
              </a:rPr>
              <a:t>	</a:t>
            </a:r>
            <a:r>
              <a:rPr b="0" lang="en-US" sz="1400" strike="noStrike" u="none">
                <a:solidFill>
                  <a:srgbClr val="000000"/>
                </a:solidFill>
                <a:effectLst/>
                <a:uFillTx/>
                <a:latin typeface="Frutiger 55 Roman"/>
              </a:rPr>
              <a:t>13</a:t>
            </a:r>
            <a:endParaRPr b="0" lang="en-US" sz="1400" strike="noStrike" u="none">
              <a:solidFill>
                <a:srgbClr val="000000"/>
              </a:solidFill>
              <a:effectLst/>
              <a:uFillTx/>
              <a:latin typeface="Frutiger 55 Roman"/>
            </a:endParaRPr>
          </a:p>
          <a:p>
            <a:pPr marL="343080" indent="-343080">
              <a:lnSpc>
                <a:spcPct val="90000"/>
              </a:lnSpc>
              <a:spcBef>
                <a:spcPts val="249"/>
              </a:spcBef>
              <a:buClr>
                <a:srgbClr val="000000"/>
              </a:buClr>
              <a:buFont typeface="Frutiger 55 Roman"/>
              <a:buChar char="•"/>
              <a:tabLst>
                <a:tab algn="r" pos="3718080"/>
                <a:tab algn="l" pos="399564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Provisions for doubtful loans:</a:t>
            </a:r>
            <a:r>
              <a:rPr b="0" lang="en-US" sz="1400" strike="noStrike" u="none">
                <a:solidFill>
                  <a:srgbClr val="000000"/>
                </a:solidFill>
                <a:effectLst/>
                <a:uFillTx/>
                <a:latin typeface="Frutiger 55 Roman"/>
              </a:rPr>
              <a:t>	</a:t>
            </a:r>
            <a:r>
              <a:rPr b="0" lang="en-US" sz="1400" strike="noStrike" u="none">
                <a:solidFill>
                  <a:srgbClr val="000000"/>
                </a:solidFill>
                <a:effectLst/>
                <a:uFillTx/>
                <a:latin typeface="Frutiger 55 Roman"/>
              </a:rPr>
              <a:t>22</a:t>
            </a:r>
            <a:r>
              <a:rPr b="0" lang="en-US" sz="1400" strike="noStrike" u="none">
                <a:solidFill>
                  <a:srgbClr val="000000"/>
                </a:solidFill>
                <a:effectLst/>
                <a:uFillTx/>
                <a:latin typeface="Frutiger 55 Roman"/>
              </a:rPr>
              <a:t>	</a:t>
            </a:r>
            <a:r>
              <a:rPr b="0" lang="en-US" sz="1000" strike="noStrike" u="none">
                <a:solidFill>
                  <a:srgbClr val="000000"/>
                </a:solidFill>
                <a:effectLst/>
                <a:uFillTx/>
                <a:latin typeface="Frutiger 55 Roman"/>
              </a:rPr>
              <a:t>Russia (10) and SE Asia (12)</a:t>
            </a:r>
            <a:endParaRPr b="0" lang="en-US" sz="1000" strike="noStrike" u="none">
              <a:solidFill>
                <a:srgbClr val="000000"/>
              </a:solidFill>
              <a:effectLst/>
              <a:uFillTx/>
              <a:latin typeface="Frutiger 55 Roman"/>
            </a:endParaRPr>
          </a:p>
          <a:p>
            <a:pPr marL="343080" indent="-343080">
              <a:lnSpc>
                <a:spcPct val="90000"/>
              </a:lnSpc>
              <a:spcBef>
                <a:spcPts val="349"/>
              </a:spcBef>
              <a:buClr>
                <a:srgbClr val="000000"/>
              </a:buClr>
              <a:buFont typeface="Frutiger 55 Roman"/>
              <a:buChar char="•"/>
              <a:tabLst>
                <a:tab algn="r" pos="3718080"/>
                <a:tab algn="l" pos="399564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Early retirement compensation:</a:t>
            </a:r>
            <a:r>
              <a:rPr b="0" lang="en-US" sz="1400" strike="noStrike" u="none">
                <a:solidFill>
                  <a:srgbClr val="000000"/>
                </a:solidFill>
                <a:effectLst/>
                <a:uFillTx/>
                <a:latin typeface="Frutiger 55 Roman"/>
              </a:rPr>
              <a:t>	</a:t>
            </a:r>
            <a:r>
              <a:rPr b="0" lang="en-US" sz="1400" strike="noStrike" u="none">
                <a:solidFill>
                  <a:srgbClr val="000000"/>
                </a:solidFill>
                <a:effectLst/>
                <a:uFillTx/>
                <a:latin typeface="Frutiger 55 Roman"/>
              </a:rPr>
              <a:t>6</a:t>
            </a:r>
            <a:endParaRPr b="0" lang="en-US" sz="1400" strike="noStrike" u="none">
              <a:solidFill>
                <a:srgbClr val="000000"/>
              </a:solidFill>
              <a:effectLst/>
              <a:uFillTx/>
              <a:latin typeface="Frutiger 55 Roman"/>
            </a:endParaRPr>
          </a:p>
        </p:txBody>
      </p:sp>
      <p:sp>
        <p:nvSpPr>
          <p:cNvPr id="610" name=""/>
          <p:cNvSpPr/>
          <p:nvPr/>
        </p:nvSpPr>
        <p:spPr>
          <a:xfrm>
            <a:off x="2063880" y="2158920"/>
            <a:ext cx="70167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11" name=""/>
          <p:cNvSpPr/>
          <p:nvPr/>
        </p:nvSpPr>
        <p:spPr>
          <a:xfrm>
            <a:off x="7792560" y="1447920"/>
            <a:ext cx="1429560" cy="307440"/>
          </a:xfrm>
          <a:prstGeom prst="rect">
            <a:avLst/>
          </a:prstGeom>
          <a:noFill/>
          <a:ln w="0">
            <a:noFill/>
          </a:ln>
        </p:spPr>
        <p:style>
          <a:lnRef idx="0"/>
          <a:fillRef idx="0"/>
          <a:effectRef idx="0"/>
          <a:fontRef idx="minor"/>
        </p:style>
        <p:txBody>
          <a:bodyPr wrap="none" lIns="90000" rIns="90000" tIns="46800" bIns="4680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Unit: JPY billion</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2" name="PlaceHolder 1"/>
          <p:cNvSpPr>
            <a:spLocks noGrp="1"/>
          </p:cNvSpPr>
          <p:nvPr>
            <p:ph type="title"/>
          </p:nvPr>
        </p:nvSpPr>
        <p:spPr>
          <a:xfrm>
            <a:off x="1981080" y="151920"/>
            <a:ext cx="71820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Sato’s “Past”</a:t>
            </a:r>
            <a:endParaRPr b="0" lang="en-US" sz="2400" strike="noStrike" u="none">
              <a:solidFill>
                <a:srgbClr val="3333cc"/>
              </a:solidFill>
              <a:effectLst/>
              <a:uFillTx/>
              <a:latin typeface="Frutiger 55 Roman"/>
            </a:endParaRPr>
          </a:p>
        </p:txBody>
      </p:sp>
      <p:sp>
        <p:nvSpPr>
          <p:cNvPr id="613" name="PlaceHolder 2"/>
          <p:cNvSpPr>
            <a:spLocks noGrp="1"/>
          </p:cNvSpPr>
          <p:nvPr>
            <p:ph/>
          </p:nvPr>
        </p:nvSpPr>
        <p:spPr>
          <a:xfrm>
            <a:off x="1968480" y="1371600"/>
            <a:ext cx="7175520" cy="5105520"/>
          </a:xfrm>
          <a:prstGeom prst="rect">
            <a:avLst/>
          </a:prstGeom>
          <a:noFill/>
          <a:ln w="0">
            <a:noFill/>
          </a:ln>
        </p:spPr>
        <p:txBody>
          <a:bodyPr lIns="90000" rIns="90000" tIns="46800" bIns="46800" anchor="t">
            <a:normAutofit/>
          </a:bodyPr>
          <a:p>
            <a:pPr marL="119160" indent="-119160">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Frutiger 55 Roman"/>
              </a:rPr>
              <a:t>Sept 1998:</a:t>
            </a:r>
            <a:r>
              <a:rPr b="0" lang="en-US" sz="1200" strike="noStrike" u="none">
                <a:solidFill>
                  <a:srgbClr val="000000"/>
                </a:solidFill>
                <a:effectLst/>
                <a:uFillTx/>
                <a:latin typeface="Frutiger 55 Roman"/>
              </a:rPr>
              <a:t> Announced JPY160 billion loss for writing off bad assets mainly related to their finance subsidiary, NI Finance.</a:t>
            </a:r>
            <a:endParaRPr b="0" lang="en-US" sz="1200" strike="noStrike" u="none">
              <a:solidFill>
                <a:srgbClr val="000000"/>
              </a:solidFill>
              <a:effectLst/>
              <a:uFillTx/>
              <a:latin typeface="Frutiger 55 Roman"/>
            </a:endParaRPr>
          </a:p>
          <a:p>
            <a:pPr marL="11916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marL="119160" indent="-119160">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Frutiger 55 Roman"/>
              </a:rPr>
              <a:t>Mar 1999:</a:t>
            </a:r>
            <a:r>
              <a:rPr b="0" lang="en-US" sz="1200" strike="noStrike" u="none">
                <a:solidFill>
                  <a:srgbClr val="000000"/>
                </a:solidFill>
                <a:effectLst/>
                <a:uFillTx/>
                <a:latin typeface="Frutiger 55 Roman"/>
              </a:rPr>
              <a:t> Access to capital market was denied.</a:t>
            </a:r>
            <a:endParaRPr b="0" lang="en-US" sz="1200" strike="noStrike" u="none">
              <a:solidFill>
                <a:srgbClr val="000000"/>
              </a:solidFill>
              <a:effectLst/>
              <a:uFillTx/>
              <a:latin typeface="Frutiger 55 Roman"/>
            </a:endParaRPr>
          </a:p>
          <a:p>
            <a:pPr marL="11916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marL="119160" indent="-119160">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Frutiger 55 Roman"/>
              </a:rPr>
              <a:t>Dec 1999:</a:t>
            </a:r>
            <a:r>
              <a:rPr b="0" lang="en-US" sz="1200" strike="noStrike" u="none">
                <a:solidFill>
                  <a:srgbClr val="000000"/>
                </a:solidFill>
                <a:effectLst/>
                <a:uFillTx/>
                <a:latin typeface="Frutiger 55 Roman"/>
              </a:rPr>
              <a:t> Sanwa led banking consortium agreed on the standstill and committed JPY500 billion to refinance maturing CP. </a:t>
            </a:r>
            <a:endParaRPr b="0" lang="en-US" sz="1200" strike="noStrike" u="none">
              <a:solidFill>
                <a:srgbClr val="000000"/>
              </a:solidFill>
              <a:effectLst/>
              <a:uFillTx/>
              <a:latin typeface="Frutiger 55 Roman"/>
            </a:endParaRPr>
          </a:p>
          <a:p>
            <a:pPr marL="11916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marL="119160" indent="-119160">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Management overhaul with Sanwa and DKB sending two Senior Managing Directors to supervise Sato’s restructuring. (3 yr rehabilitation plan imposed)</a:t>
            </a:r>
            <a:endParaRPr b="0" lang="en-US" sz="1200" strike="noStrike" u="none">
              <a:solidFill>
                <a:srgbClr val="000000"/>
              </a:solidFill>
              <a:effectLst/>
              <a:uFillTx/>
              <a:latin typeface="Frutiger 55 Roman"/>
            </a:endParaRPr>
          </a:p>
          <a:p>
            <a:pPr marL="11916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marL="119160" indent="-119160">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Frutiger 55 Roman"/>
              </a:rPr>
              <a:t>Mar 2000:</a:t>
            </a:r>
            <a:r>
              <a:rPr b="0" lang="en-US" sz="1200" strike="noStrike" u="none">
                <a:solidFill>
                  <a:srgbClr val="000000"/>
                </a:solidFill>
                <a:effectLst/>
                <a:uFillTx/>
                <a:latin typeface="Frutiger 55 Roman"/>
              </a:rPr>
              <a:t> Started aggressive selling of investments and loans to boost liquidity (DHL shares, aircraft leases, etc.)</a:t>
            </a:r>
            <a:endParaRPr b="0" lang="en-US" sz="1200" strike="noStrike" u="none">
              <a:solidFill>
                <a:srgbClr val="000000"/>
              </a:solidFill>
              <a:effectLst/>
              <a:uFillTx/>
              <a:latin typeface="Frutiger 55 Roman"/>
            </a:endParaRPr>
          </a:p>
          <a:p>
            <a:pPr marL="11916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marL="119160" indent="-119160">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Announced ITX Corp. formation</a:t>
            </a:r>
            <a:endParaRPr b="0" lang="en-US" sz="1200" strike="noStrike" u="none">
              <a:solidFill>
                <a:srgbClr val="000000"/>
              </a:solidFill>
              <a:effectLst/>
              <a:uFillTx/>
              <a:latin typeface="Frutiger 55 Roman"/>
            </a:endParaRPr>
          </a:p>
          <a:p>
            <a:pPr marL="11916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marL="119160" indent="-119160">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Frutiger 55 Roman"/>
              </a:rPr>
              <a:t>Present:</a:t>
            </a:r>
            <a:r>
              <a:rPr b="0" lang="en-US" sz="1200" strike="noStrike" u="none">
                <a:solidFill>
                  <a:srgbClr val="000000"/>
                </a:solidFill>
                <a:effectLst/>
                <a:uFillTx/>
                <a:latin typeface="Frutiger 55 Roman"/>
              </a:rPr>
              <a:t> Business portfolio restructuring is in progress through reorganization, affiliates with outside business partners (Sumitomo Corp in LNG business, Mitsubishi Corp in Steel business, etc.)</a:t>
            </a:r>
            <a:endParaRPr b="0" lang="en-US" sz="1200" strike="noStrike" u="none">
              <a:solidFill>
                <a:srgbClr val="000000"/>
              </a:solidFill>
              <a:effectLst/>
              <a:uFillTx/>
              <a:latin typeface="Frutiger 55 Roman"/>
            </a:endParaRPr>
          </a:p>
          <a:p>
            <a:pPr marL="11916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marL="119160" indent="-119160">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Frutiger 55 Roman"/>
              </a:rPr>
              <a:t>Near Future:</a:t>
            </a:r>
            <a:r>
              <a:rPr b="0" lang="en-US" sz="1200" strike="noStrike" u="none">
                <a:solidFill>
                  <a:srgbClr val="000000"/>
                </a:solidFill>
                <a:effectLst/>
                <a:uFillTx/>
                <a:latin typeface="Frutiger 55 Roman"/>
              </a:rPr>
              <a:t> Achieve the mid-term management plan for business/financial strength or suffer from financial difficulties</a:t>
            </a:r>
            <a:endParaRPr b="0" lang="en-US" sz="1200" strike="noStrike" u="none">
              <a:solidFill>
                <a:srgbClr val="000000"/>
              </a:solidFill>
              <a:effectLst/>
              <a:uFillTx/>
              <a:latin typeface="Frutiger 55 Roman"/>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4" name="PlaceHolder 1"/>
          <p:cNvSpPr>
            <a:spLocks noGrp="1"/>
          </p:cNvSpPr>
          <p:nvPr>
            <p:ph type="title"/>
          </p:nvPr>
        </p:nvSpPr>
        <p:spPr>
          <a:xfrm>
            <a:off x="1981080" y="380520"/>
            <a:ext cx="71820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Sato Financial Highlights</a:t>
            </a:r>
            <a:endParaRPr b="0" lang="en-US" sz="2400" strike="noStrike" u="none">
              <a:solidFill>
                <a:srgbClr val="3333cc"/>
              </a:solidFill>
              <a:effectLst/>
              <a:uFillTx/>
              <a:latin typeface="Frutiger 55 Roman"/>
            </a:endParaRPr>
          </a:p>
        </p:txBody>
      </p:sp>
      <p:sp>
        <p:nvSpPr>
          <p:cNvPr id="615" name="PlaceHolder 2"/>
          <p:cNvSpPr>
            <a:spLocks noGrp="1"/>
          </p:cNvSpPr>
          <p:nvPr>
            <p:ph/>
          </p:nvPr>
        </p:nvSpPr>
        <p:spPr>
          <a:xfrm>
            <a:off x="1981080" y="1143000"/>
            <a:ext cx="7182000" cy="5105520"/>
          </a:xfrm>
          <a:prstGeom prst="rect">
            <a:avLst/>
          </a:prstGeom>
          <a:noFill/>
          <a:ln w="9360">
            <a:solidFill>
              <a:srgbClr val="3333cc"/>
            </a:solidFill>
            <a:miter/>
          </a:ln>
        </p:spPr>
        <p:txBody>
          <a:bodyPr lIns="90000" rIns="90000" tIns="46800" bIns="46800" anchor="t">
            <a:normAutofit/>
          </a:bodyPr>
          <a:p>
            <a:pPr marL="343080" indent="-343080">
              <a:spcBef>
                <a:spcPts val="1312"/>
              </a:spcBef>
              <a:buClr>
                <a:srgbClr val="000000"/>
              </a:buClr>
              <a:buFont typeface="Frutiger 55 Roman"/>
              <a:buChar char="•"/>
              <a:tabLst>
                <a:tab algn="r" pos="5199120"/>
                <a:tab algn="l" pos="5848200"/>
                <a:tab algn="l" pos="6823080"/>
                <a:tab algn="l" pos="7797960"/>
                <a:tab algn="l" pos="8772480"/>
                <a:tab algn="l" pos="9747360"/>
                <a:tab algn="l" pos="10721880"/>
              </a:tabLst>
            </a:pPr>
            <a:r>
              <a:rPr b="0" lang="en-US" sz="1400" strike="noStrike" u="none">
                <a:solidFill>
                  <a:srgbClr val="000000"/>
                </a:solidFill>
                <a:effectLst/>
                <a:uFillTx/>
                <a:latin typeface="Frutiger 55 Roman"/>
              </a:rPr>
              <a:t>Sato recorded its historically-highest Operating Profit of JPY62 billion in Mar. 2001;</a:t>
            </a:r>
            <a:endParaRPr b="0" lang="en-US" sz="1400" strike="noStrike" u="none">
              <a:solidFill>
                <a:srgbClr val="000000"/>
              </a:solidFill>
              <a:effectLst/>
              <a:uFillTx/>
              <a:latin typeface="Frutiger 55 Roman"/>
            </a:endParaRPr>
          </a:p>
          <a:p>
            <a:pPr marL="343080" indent="-343080">
              <a:spcBef>
                <a:spcPts val="1312"/>
              </a:spcBef>
              <a:buClr>
                <a:srgbClr val="000000"/>
              </a:buClr>
              <a:buFont typeface="Frutiger 55 Roman"/>
              <a:buChar char="•"/>
              <a:tabLst>
                <a:tab algn="r" pos="5199120"/>
                <a:tab algn="l" pos="5848200"/>
                <a:tab algn="l" pos="6823080"/>
                <a:tab algn="l" pos="7797960"/>
                <a:tab algn="l" pos="8772480"/>
                <a:tab algn="l" pos="9747360"/>
                <a:tab algn="l" pos="10721880"/>
              </a:tabLst>
            </a:pPr>
            <a:r>
              <a:rPr b="0" lang="en-US" sz="1400" strike="noStrike" u="none">
                <a:solidFill>
                  <a:srgbClr val="000000"/>
                </a:solidFill>
                <a:effectLst/>
                <a:uFillTx/>
                <a:latin typeface="Frutiger 55 Roman"/>
              </a:rPr>
              <a:t>Sato’s financial statements in Mar. 2001 have been marked-to-market prior to the imposition of such rule by TSE from Sep. 2001;</a:t>
            </a:r>
            <a:endParaRPr b="0" lang="en-US" sz="1400" strike="noStrike" u="none">
              <a:solidFill>
                <a:srgbClr val="000000"/>
              </a:solidFill>
              <a:effectLst/>
              <a:uFillTx/>
              <a:latin typeface="Frutiger 55 Roman"/>
            </a:endParaRPr>
          </a:p>
          <a:p>
            <a:pPr marL="343080" indent="-343080">
              <a:spcBef>
                <a:spcPts val="1312"/>
              </a:spcBef>
              <a:buClr>
                <a:srgbClr val="000000"/>
              </a:buClr>
              <a:buFont typeface="Frutiger 55 Roman"/>
              <a:buChar char="•"/>
              <a:tabLst>
                <a:tab algn="r" pos="5199120"/>
                <a:tab algn="l" pos="5848200"/>
                <a:tab algn="l" pos="6823080"/>
                <a:tab algn="l" pos="7797960"/>
                <a:tab algn="l" pos="8772480"/>
                <a:tab algn="l" pos="9747360"/>
                <a:tab algn="l" pos="10721880"/>
              </a:tabLst>
            </a:pPr>
            <a:r>
              <a:rPr b="0" lang="en-US" sz="1400" strike="noStrike" u="none">
                <a:solidFill>
                  <a:srgbClr val="000000"/>
                </a:solidFill>
                <a:effectLst/>
                <a:uFillTx/>
                <a:latin typeface="Frutiger 55 Roman"/>
              </a:rPr>
              <a:t>Medium-Term Management Plan 1999-2002 is on progress:-</a:t>
            </a:r>
            <a:endParaRPr b="0" lang="en-US" sz="1400" strike="noStrike" u="none">
              <a:solidFill>
                <a:srgbClr val="000000"/>
              </a:solidFill>
              <a:effectLst/>
              <a:uFillTx/>
              <a:latin typeface="Frutiger 55 Roman"/>
            </a:endParaRPr>
          </a:p>
          <a:p>
            <a:pPr lvl="1" marL="743040" indent="-285840">
              <a:spcBef>
                <a:spcPts val="1312"/>
              </a:spcBef>
              <a:buClr>
                <a:srgbClr val="000000"/>
              </a:buClr>
              <a:buFont typeface="Frutiger 55 Roman"/>
              <a:buChar char="–"/>
              <a:tabLst>
                <a:tab algn="r" pos="5199120"/>
                <a:tab algn="l" pos="5848200"/>
                <a:tab algn="l" pos="6823080"/>
                <a:tab algn="l" pos="7797960"/>
                <a:tab algn="l" pos="8772480"/>
                <a:tab algn="l" pos="9747360"/>
                <a:tab algn="l" pos="10721880"/>
              </a:tabLst>
            </a:pPr>
            <a:r>
              <a:rPr b="0" lang="en-US" sz="1400" strike="noStrike" u="none">
                <a:solidFill>
                  <a:srgbClr val="000000"/>
                </a:solidFill>
                <a:effectLst/>
                <a:uFillTx/>
                <a:latin typeface="Frutiger 55 Roman"/>
              </a:rPr>
              <a:t>Reduction of assets goal = JPY3,400 by Mar. 2002</a:t>
            </a:r>
            <a:endParaRPr b="0" lang="en-US" sz="1400" strike="noStrike" u="none">
              <a:solidFill>
                <a:srgbClr val="000000"/>
              </a:solidFill>
              <a:effectLst/>
              <a:uFillTx/>
              <a:latin typeface="Frutiger 55 Roman"/>
            </a:endParaRPr>
          </a:p>
          <a:p>
            <a:pPr lvl="1" marL="743040" indent="-285840">
              <a:lnSpc>
                <a:spcPct val="50000"/>
              </a:lnSpc>
              <a:spcBef>
                <a:spcPts val="1312"/>
              </a:spcBef>
              <a:buNone/>
              <a:tabLst>
                <a:tab algn="l" pos="0"/>
                <a:tab algn="r" pos="5199120"/>
                <a:tab algn="l" pos="5848200"/>
                <a:tab algn="l" pos="6823080"/>
                <a:tab algn="l" pos="7797960"/>
                <a:tab algn="l" pos="8772480"/>
                <a:tab algn="l" pos="9747360"/>
                <a:tab algn="l" pos="10721880"/>
              </a:tabLst>
            </a:pPr>
            <a:r>
              <a:rPr b="0" lang="en-US" sz="1400" strike="noStrike" u="none">
                <a:solidFill>
                  <a:srgbClr val="3333cc"/>
                </a:solidFill>
                <a:effectLst/>
                <a:uFillTx/>
                <a:latin typeface="Frutiger 55 Roman"/>
              </a:rPr>
              <a:t>                         </a:t>
            </a:r>
            <a:r>
              <a:rPr b="0" lang="ja-JP" sz="1400" strike="noStrike" u="none">
                <a:solidFill>
                  <a:srgbClr val="3333cc"/>
                </a:solidFill>
                <a:effectLst/>
                <a:uFillTx/>
                <a:latin typeface="Frutiger 55 Roman"/>
                <a:ea typeface="MS PGothic"/>
              </a:rPr>
              <a:t>⇒ </a:t>
            </a:r>
            <a:r>
              <a:rPr b="0" lang="en-US" sz="1400" strike="noStrike" u="none">
                <a:solidFill>
                  <a:srgbClr val="3333cc"/>
                </a:solidFill>
                <a:effectLst/>
                <a:uFillTx/>
                <a:latin typeface="Frutiger 55 Roman"/>
              </a:rPr>
              <a:t>By Mar 2001, JPY1,040 bil  has been reduced</a:t>
            </a:r>
            <a:r>
              <a:rPr b="0" lang="en-US" sz="1400" strike="noStrike" u="none">
                <a:solidFill>
                  <a:srgbClr val="000000"/>
                </a:solidFill>
                <a:effectLst/>
                <a:uFillTx/>
                <a:latin typeface="Frutiger 55 Roman"/>
              </a:rPr>
              <a:t> </a:t>
            </a:r>
            <a:endParaRPr b="0" lang="en-US" sz="1400" strike="noStrike" u="none">
              <a:solidFill>
                <a:srgbClr val="000000"/>
              </a:solidFill>
              <a:effectLst/>
              <a:uFillTx/>
              <a:latin typeface="Frutiger 55 Roman"/>
            </a:endParaRPr>
          </a:p>
          <a:p>
            <a:pPr lvl="1" marL="743040" indent="-285840">
              <a:spcBef>
                <a:spcPts val="1312"/>
              </a:spcBef>
              <a:buClr>
                <a:srgbClr val="000000"/>
              </a:buClr>
              <a:buFont typeface="Frutiger 55 Roman"/>
              <a:buChar char="–"/>
              <a:tabLst>
                <a:tab algn="r" pos="5199120"/>
                <a:tab algn="l" pos="5848200"/>
                <a:tab algn="l" pos="6823080"/>
                <a:tab algn="l" pos="7797960"/>
                <a:tab algn="l" pos="8772480"/>
                <a:tab algn="l" pos="9747360"/>
                <a:tab algn="l" pos="10721880"/>
              </a:tabLst>
            </a:pPr>
            <a:r>
              <a:rPr b="0" lang="en-US" sz="1400" strike="noStrike" u="none">
                <a:solidFill>
                  <a:srgbClr val="000000"/>
                </a:solidFill>
                <a:effectLst/>
                <a:uFillTx/>
                <a:latin typeface="Frutiger 55 Roman"/>
              </a:rPr>
              <a:t>Reduction of Int.-bearing debt goal = JPY2,200</a:t>
            </a:r>
            <a:endParaRPr b="0" lang="en-US" sz="1400" strike="noStrike" u="none">
              <a:solidFill>
                <a:srgbClr val="000000"/>
              </a:solidFill>
              <a:effectLst/>
              <a:uFillTx/>
              <a:latin typeface="Frutiger 55 Roman"/>
            </a:endParaRPr>
          </a:p>
          <a:p>
            <a:pPr lvl="1" marL="743040" indent="-285840">
              <a:lnSpc>
                <a:spcPct val="50000"/>
              </a:lnSpc>
              <a:spcBef>
                <a:spcPts val="1312"/>
              </a:spcBef>
              <a:buNone/>
              <a:tabLst>
                <a:tab algn="l" pos="0"/>
                <a:tab algn="r" pos="5199120"/>
                <a:tab algn="l" pos="5848200"/>
                <a:tab algn="l" pos="6823080"/>
                <a:tab algn="l" pos="7797960"/>
                <a:tab algn="l" pos="8772480"/>
                <a:tab algn="l" pos="9747360"/>
                <a:tab algn="l" pos="10721880"/>
              </a:tabLst>
            </a:pPr>
            <a:r>
              <a:rPr b="0" lang="ja-JP" sz="1400" strike="noStrike" u="none">
                <a:solidFill>
                  <a:srgbClr val="3333cc"/>
                </a:solidFill>
                <a:effectLst/>
                <a:uFillTx/>
                <a:latin typeface="Frutiger 55 Roman"/>
                <a:ea typeface="MS PGothic"/>
              </a:rPr>
              <a:t>　　　　　　　　　　⇒ </a:t>
            </a:r>
            <a:r>
              <a:rPr b="0" lang="en-US" sz="1400" strike="noStrike" u="none">
                <a:solidFill>
                  <a:srgbClr val="3333cc"/>
                </a:solidFill>
                <a:effectLst/>
                <a:uFillTx/>
                <a:latin typeface="Frutiger 55 Roman"/>
              </a:rPr>
              <a:t>By Mar 2001, JPY</a:t>
            </a:r>
            <a:r>
              <a:rPr b="0" lang="en-US" sz="1400" strike="noStrike" u="none">
                <a:solidFill>
                  <a:srgbClr val="3333cc"/>
                </a:solidFill>
                <a:effectLst/>
                <a:uFillTx/>
                <a:latin typeface="Frutiger 55 Roman"/>
                <a:ea typeface="MS PGothic"/>
              </a:rPr>
              <a:t>830 bil</a:t>
            </a:r>
            <a:r>
              <a:rPr b="0" lang="en-US" sz="1400" strike="noStrike" u="none">
                <a:solidFill>
                  <a:srgbClr val="3333cc"/>
                </a:solidFill>
                <a:effectLst/>
                <a:uFillTx/>
                <a:latin typeface="Frutiger 55 Roman"/>
              </a:rPr>
              <a:t>  has been reduced</a:t>
            </a:r>
            <a:r>
              <a:rPr b="0" lang="en-US" sz="1400" strike="noStrike" u="none">
                <a:solidFill>
                  <a:srgbClr val="000000"/>
                </a:solidFill>
                <a:effectLst/>
                <a:uFillTx/>
                <a:latin typeface="Frutiger 55 Roman"/>
              </a:rPr>
              <a:t> </a:t>
            </a:r>
            <a:endParaRPr b="0" lang="en-US" sz="1400" strike="noStrike" u="none">
              <a:solidFill>
                <a:srgbClr val="000000"/>
              </a:solidFill>
              <a:effectLst/>
              <a:uFillTx/>
              <a:latin typeface="Frutiger 55 Roman"/>
            </a:endParaRPr>
          </a:p>
          <a:p>
            <a:pPr lvl="1" marL="743040" indent="-285840">
              <a:spcBef>
                <a:spcPts val="1312"/>
              </a:spcBef>
              <a:buClr>
                <a:srgbClr val="000000"/>
              </a:buClr>
              <a:buFont typeface="Frutiger 55 Roman"/>
              <a:buChar char="–"/>
              <a:tabLst>
                <a:tab algn="r" pos="5199120"/>
                <a:tab algn="l" pos="5848200"/>
                <a:tab algn="l" pos="6823080"/>
                <a:tab algn="l" pos="7797960"/>
                <a:tab algn="l" pos="8772480"/>
                <a:tab algn="l" pos="9747360"/>
                <a:tab algn="l" pos="10721880"/>
              </a:tabLst>
            </a:pPr>
            <a:r>
              <a:rPr b="0" lang="en-US" sz="1400" strike="noStrike" u="none">
                <a:solidFill>
                  <a:srgbClr val="000000"/>
                </a:solidFill>
                <a:effectLst/>
                <a:uFillTx/>
                <a:latin typeface="Frutiger 55 Roman"/>
              </a:rPr>
              <a:t>Reduction of subsidiaries goal = 580                                                  </a:t>
            </a:r>
            <a:endParaRPr b="0" lang="en-US" sz="1400" strike="noStrike" u="none">
              <a:solidFill>
                <a:srgbClr val="000000"/>
              </a:solidFill>
              <a:effectLst/>
              <a:uFillTx/>
              <a:latin typeface="Frutiger 55 Roman"/>
            </a:endParaRPr>
          </a:p>
          <a:p>
            <a:pPr lvl="1" marL="743040" indent="-285840">
              <a:lnSpc>
                <a:spcPct val="50000"/>
              </a:lnSpc>
              <a:spcBef>
                <a:spcPts val="1312"/>
              </a:spcBef>
              <a:buNone/>
              <a:tabLst>
                <a:tab algn="l" pos="0"/>
                <a:tab algn="r" pos="5199120"/>
                <a:tab algn="l" pos="5848200"/>
                <a:tab algn="l" pos="6823080"/>
                <a:tab algn="l" pos="7797960"/>
                <a:tab algn="l" pos="8772480"/>
                <a:tab algn="l" pos="9747360"/>
                <a:tab algn="l" pos="10721880"/>
              </a:tabLst>
            </a:pPr>
            <a:r>
              <a:rPr b="0" lang="ja-JP" sz="1400" strike="noStrike" u="none">
                <a:solidFill>
                  <a:srgbClr val="3333cc"/>
                </a:solidFill>
                <a:effectLst/>
                <a:uFillTx/>
                <a:latin typeface="Frutiger 55 Roman"/>
                <a:ea typeface="MS PGothic"/>
              </a:rPr>
              <a:t>                        ⇒ </a:t>
            </a:r>
            <a:r>
              <a:rPr b="0" lang="en-US" sz="1400" strike="noStrike" u="none">
                <a:solidFill>
                  <a:srgbClr val="3333cc"/>
                </a:solidFill>
                <a:effectLst/>
                <a:uFillTx/>
                <a:latin typeface="Frutiger 55 Roman"/>
              </a:rPr>
              <a:t>By Mar 2001, JPY</a:t>
            </a:r>
            <a:r>
              <a:rPr b="0" lang="en-US" sz="1400" strike="noStrike" u="none">
                <a:solidFill>
                  <a:srgbClr val="3333cc"/>
                </a:solidFill>
                <a:effectLst/>
                <a:uFillTx/>
                <a:latin typeface="Frutiger 55 Roman"/>
                <a:ea typeface="MS PGothic"/>
              </a:rPr>
              <a:t>150 companies</a:t>
            </a:r>
            <a:r>
              <a:rPr b="0" lang="en-US" sz="1400" strike="noStrike" u="none">
                <a:solidFill>
                  <a:srgbClr val="3333cc"/>
                </a:solidFill>
                <a:effectLst/>
                <a:uFillTx/>
                <a:latin typeface="Frutiger 55 Roman"/>
              </a:rPr>
              <a:t> has been reduced</a:t>
            </a:r>
            <a:r>
              <a:rPr b="0" lang="en-US" sz="1400" strike="noStrike" u="none">
                <a:solidFill>
                  <a:srgbClr val="000000"/>
                </a:solidFill>
                <a:effectLst/>
                <a:uFillTx/>
                <a:latin typeface="Frutiger 55 Roman"/>
              </a:rPr>
              <a:t> </a:t>
            </a:r>
            <a:endParaRPr b="0" lang="en-US" sz="1400" strike="noStrike" u="none">
              <a:solidFill>
                <a:srgbClr val="000000"/>
              </a:solidFill>
              <a:effectLst/>
              <a:uFillTx/>
              <a:latin typeface="Frutiger 55 Roman"/>
            </a:endParaRPr>
          </a:p>
          <a:p>
            <a:pPr lvl="1" marL="743040" indent="-285840">
              <a:spcBef>
                <a:spcPts val="1312"/>
              </a:spcBef>
              <a:buClr>
                <a:srgbClr val="000000"/>
              </a:buClr>
              <a:buFont typeface="Frutiger 55 Roman"/>
              <a:buChar char="–"/>
              <a:tabLst>
                <a:tab algn="r" pos="5199120"/>
                <a:tab algn="l" pos="5848200"/>
                <a:tab algn="l" pos="6823080"/>
                <a:tab algn="l" pos="7797960"/>
                <a:tab algn="l" pos="8772480"/>
                <a:tab algn="l" pos="9747360"/>
                <a:tab algn="l" pos="10721880"/>
              </a:tabLst>
            </a:pPr>
            <a:r>
              <a:rPr b="0" lang="en-US" sz="1400" strike="noStrike" u="none">
                <a:solidFill>
                  <a:srgbClr val="000000"/>
                </a:solidFill>
                <a:effectLst/>
                <a:uFillTx/>
                <a:latin typeface="Frutiger 55 Roman"/>
              </a:rPr>
              <a:t>Focus on Core Businesses: (1) IT&amp;Aerospace, (2) Plant &amp; Project, (3) Steel &amp; Ferrous Metals, (4) Energy, and (5) Consumer Products.  </a:t>
            </a:r>
            <a:endParaRPr b="0" lang="en-US" sz="1400" strike="noStrike" u="none">
              <a:solidFill>
                <a:srgbClr val="000000"/>
              </a:solidFill>
              <a:effectLst/>
              <a:uFillTx/>
              <a:latin typeface="Frutiger 55 Roman"/>
            </a:endParaRPr>
          </a:p>
          <a:p>
            <a:pPr marL="343080" indent="-343080">
              <a:spcBef>
                <a:spcPts val="1312"/>
              </a:spcBef>
              <a:buClr>
                <a:srgbClr val="000000"/>
              </a:buClr>
              <a:buFont typeface="Frutiger 55 Roman"/>
              <a:buChar char="•"/>
              <a:tabLst>
                <a:tab algn="r" pos="5199120"/>
                <a:tab algn="l" pos="5848200"/>
                <a:tab algn="l" pos="6823080"/>
                <a:tab algn="l" pos="7797960"/>
                <a:tab algn="l" pos="8772480"/>
                <a:tab algn="l" pos="9747360"/>
                <a:tab algn="l" pos="10721880"/>
              </a:tabLst>
            </a:pPr>
            <a:r>
              <a:rPr b="0" lang="en-US" sz="1400" strike="noStrike" u="none">
                <a:solidFill>
                  <a:srgbClr val="000000"/>
                </a:solidFill>
                <a:effectLst/>
                <a:uFillTx/>
                <a:latin typeface="Frutiger 55 Roman"/>
              </a:rPr>
              <a:t>Dividends were not paid to write-off losses associated with listed securities (JPY85 billion);</a:t>
            </a:r>
            <a:endParaRPr b="0" lang="en-US" sz="1400" strike="noStrike" u="none">
              <a:solidFill>
                <a:srgbClr val="000000"/>
              </a:solidFill>
              <a:effectLst/>
              <a:uFillTx/>
              <a:latin typeface="Frutiger 55 Roman"/>
            </a:endParaRPr>
          </a:p>
          <a:p>
            <a:pPr marL="343080" indent="-343080">
              <a:spcBef>
                <a:spcPts val="1312"/>
              </a:spcBef>
              <a:buClr>
                <a:srgbClr val="000000"/>
              </a:buClr>
              <a:buFont typeface="Frutiger 55 Roman"/>
              <a:buChar char="•"/>
              <a:tabLst>
                <a:tab algn="r" pos="5199120"/>
                <a:tab algn="l" pos="5848200"/>
                <a:tab algn="l" pos="6823080"/>
                <a:tab algn="l" pos="7797960"/>
                <a:tab algn="l" pos="8772480"/>
                <a:tab algn="l" pos="9747360"/>
                <a:tab algn="l" pos="10721880"/>
              </a:tabLst>
            </a:pPr>
            <a:r>
              <a:rPr b="0" lang="en-US" sz="1400" strike="noStrike" u="none">
                <a:solidFill>
                  <a:srgbClr val="000000"/>
                </a:solidFill>
                <a:effectLst/>
                <a:uFillTx/>
                <a:latin typeface="Frutiger 55 Roman"/>
              </a:rPr>
              <a:t>JPY74 billion extra-ordinary profit was recorded from the part-sale of IT business (ITX Corporation; JPY67 bil.) and LPG business (Osaka Gas; JPY7 bil.).</a:t>
            </a:r>
            <a:endParaRPr b="0" lang="en-US" sz="1400" strike="noStrike" u="none">
              <a:solidFill>
                <a:srgbClr val="000000"/>
              </a:solidFill>
              <a:effectLst/>
              <a:uFillTx/>
              <a:latin typeface="Frutiger 55 Roman"/>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6" name="PlaceHolder 1"/>
          <p:cNvSpPr>
            <a:spLocks noGrp="1"/>
          </p:cNvSpPr>
          <p:nvPr>
            <p:ph type="title"/>
          </p:nvPr>
        </p:nvSpPr>
        <p:spPr>
          <a:xfrm>
            <a:off x="1981080" y="380520"/>
            <a:ext cx="71820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Sato’s Action Plan</a:t>
            </a:r>
            <a:endParaRPr b="0" lang="en-US" sz="2400" strike="noStrike" u="none">
              <a:solidFill>
                <a:srgbClr val="3333cc"/>
              </a:solidFill>
              <a:effectLst/>
              <a:uFillTx/>
              <a:latin typeface="Frutiger 55 Roman"/>
            </a:endParaRPr>
          </a:p>
        </p:txBody>
      </p:sp>
      <p:sp>
        <p:nvSpPr>
          <p:cNvPr id="617" name="PlaceHolder 2"/>
          <p:cNvSpPr>
            <a:spLocks noGrp="1"/>
          </p:cNvSpPr>
          <p:nvPr>
            <p:ph/>
          </p:nvPr>
        </p:nvSpPr>
        <p:spPr>
          <a:xfrm>
            <a:off x="1981080" y="1447920"/>
            <a:ext cx="7182000" cy="4114800"/>
          </a:xfrm>
          <a:prstGeom prst="rect">
            <a:avLst/>
          </a:prstGeom>
          <a:noFill/>
          <a:ln w="0">
            <a:noFill/>
          </a:ln>
        </p:spPr>
        <p:txBody>
          <a:bodyPr lIns="90000" rIns="90000" tIns="46800" bIns="46800" anchor="t">
            <a:normAutofit fontScale="92500" lnSpcReduction="9999"/>
          </a:bodyPr>
          <a:p>
            <a:pPr marL="343080" indent="-343080">
              <a:lnSpc>
                <a:spcPct val="9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55 Roman"/>
              </a:rPr>
              <a:t>Year 1998</a:t>
            </a:r>
            <a:endParaRPr b="0" lang="en-US" sz="1400" strike="noStrike" u="none">
              <a:solidFill>
                <a:srgbClr val="000000"/>
              </a:solidFill>
              <a:effectLst/>
              <a:uFillTx/>
              <a:latin typeface="Frutiger 55 Roman"/>
            </a:endParaRPr>
          </a:p>
          <a:p>
            <a:pPr marL="343080" indent="-34308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Publicly announced 3yr restructuring plan called “ Mid-term management plan 2002 ”</a:t>
            </a:r>
            <a:endParaRPr b="0" lang="en-US" sz="1400" strike="noStrike" u="none">
              <a:solidFill>
                <a:srgbClr val="000000"/>
              </a:solidFill>
              <a:effectLst/>
              <a:uFillTx/>
              <a:latin typeface="Frutiger 55 Roman"/>
            </a:endParaRPr>
          </a:p>
          <a:p>
            <a:pPr marL="34308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lnSpc>
                <a:spcPct val="9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55 Roman"/>
              </a:rPr>
              <a:t>Year 1999</a:t>
            </a:r>
            <a:endParaRPr b="0" lang="en-US" sz="1400" strike="noStrike" u="none">
              <a:solidFill>
                <a:srgbClr val="000000"/>
              </a:solidFill>
              <a:effectLst/>
              <a:uFillTx/>
              <a:latin typeface="Frutiger 55 Roman"/>
            </a:endParaRPr>
          </a:p>
          <a:p>
            <a:pPr marL="343080" indent="-34308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Consolidated IT businesses into offshoot - ITX Corporation</a:t>
            </a:r>
            <a:endParaRPr b="0" lang="en-US" sz="1400" strike="noStrike" u="none">
              <a:solidFill>
                <a:srgbClr val="000000"/>
              </a:solidFill>
              <a:effectLst/>
              <a:uFillTx/>
              <a:latin typeface="Frutiger 55 Roman"/>
            </a:endParaRPr>
          </a:p>
          <a:p>
            <a:pPr marL="343080" indent="-343080">
              <a:lnSpc>
                <a:spcPct val="9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lnSpc>
                <a:spcPct val="9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55 Roman"/>
              </a:rPr>
              <a:t>Year 2000</a:t>
            </a:r>
            <a:endParaRPr b="0" lang="en-US" sz="1400" strike="noStrike" u="none">
              <a:solidFill>
                <a:srgbClr val="000000"/>
              </a:solidFill>
              <a:effectLst/>
              <a:uFillTx/>
              <a:latin typeface="Frutiger 55 Roman"/>
            </a:endParaRPr>
          </a:p>
          <a:p>
            <a:pPr marL="343080" indent="-34308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Merged construction material business with Nichimen</a:t>
            </a:r>
            <a:endParaRPr b="0" lang="en-US" sz="1400" strike="noStrike" u="none">
              <a:solidFill>
                <a:srgbClr val="000000"/>
              </a:solidFill>
              <a:effectLst/>
              <a:uFillTx/>
              <a:latin typeface="Frutiger 55 Roman"/>
            </a:endParaRPr>
          </a:p>
          <a:p>
            <a:pPr marL="343080" indent="-34308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ITX acquired Nichimen’s IT related businesses in a share exchange</a:t>
            </a:r>
            <a:endParaRPr b="0" lang="en-US" sz="1400" strike="noStrike" u="none">
              <a:solidFill>
                <a:srgbClr val="000000"/>
              </a:solidFill>
              <a:effectLst/>
              <a:uFillTx/>
              <a:latin typeface="Frutiger 55 Roman"/>
            </a:endParaRPr>
          </a:p>
          <a:p>
            <a:pPr marL="343080" indent="-34308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Sold 70% of LPG business to Osaka Gas</a:t>
            </a:r>
            <a:endParaRPr b="0" lang="en-US" sz="1400" strike="noStrike" u="none">
              <a:solidFill>
                <a:srgbClr val="000000"/>
              </a:solidFill>
              <a:effectLst/>
              <a:uFillTx/>
              <a:latin typeface="Frutiger 55 Roman"/>
            </a:endParaRPr>
          </a:p>
          <a:p>
            <a:pPr marL="343080" indent="-34308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ITX acquired Teijin’s IT related businesses</a:t>
            </a:r>
            <a:endParaRPr b="0" lang="en-US" sz="1400" strike="noStrike" u="none">
              <a:solidFill>
                <a:srgbClr val="000000"/>
              </a:solidFill>
              <a:effectLst/>
              <a:uFillTx/>
              <a:latin typeface="Frutiger 55 Roman"/>
            </a:endParaRPr>
          </a:p>
          <a:p>
            <a:pPr marL="343080" indent="-34308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Merged textiles business with Teijin</a:t>
            </a:r>
            <a:endParaRPr b="0" lang="en-US" sz="1400" strike="noStrike" u="none">
              <a:solidFill>
                <a:srgbClr val="000000"/>
              </a:solidFill>
              <a:effectLst/>
              <a:uFillTx/>
              <a:latin typeface="Frutiger 55 Roman"/>
            </a:endParaRPr>
          </a:p>
          <a:p>
            <a:pPr marL="343080" indent="-34308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Merged sugar business with Mitsui Seito</a:t>
            </a:r>
            <a:endParaRPr b="0" lang="en-US" sz="1400" strike="noStrike" u="none">
              <a:solidFill>
                <a:srgbClr val="000000"/>
              </a:solidFill>
              <a:effectLst/>
              <a:uFillTx/>
              <a:latin typeface="Frutiger 55 Roman"/>
            </a:endParaRPr>
          </a:p>
          <a:p>
            <a:pPr marL="343080" indent="-34308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Sold non-ferrous metal product business through a Fuji Bank sponsored Management Buy-out</a:t>
            </a:r>
            <a:endParaRPr b="0" lang="en-US" sz="1400" strike="noStrike" u="none">
              <a:solidFill>
                <a:srgbClr val="000000"/>
              </a:solidFill>
              <a:effectLst/>
              <a:uFillTx/>
              <a:latin typeface="Frutiger 55 Roman"/>
            </a:endParaRPr>
          </a:p>
          <a:p>
            <a:pPr marL="34308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a:p>
            <a:pPr marL="343080" indent="-343080">
              <a:lnSpc>
                <a:spcPct val="9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55 Roman"/>
              </a:rPr>
              <a:t>Year 2001</a:t>
            </a:r>
            <a:endParaRPr b="0" lang="en-US" sz="1400" strike="noStrike" u="none">
              <a:solidFill>
                <a:srgbClr val="000000"/>
              </a:solidFill>
              <a:effectLst/>
              <a:uFillTx/>
              <a:latin typeface="Frutiger 55 Roman"/>
            </a:endParaRPr>
          </a:p>
          <a:p>
            <a:pPr marL="343080" indent="-34308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Announced a steel J/V plan with Mitsubishi Corp</a:t>
            </a:r>
            <a:endParaRPr b="0" lang="en-US" sz="1400" strike="noStrike" u="none">
              <a:solidFill>
                <a:srgbClr val="000000"/>
              </a:solidFill>
              <a:effectLst/>
              <a:uFillTx/>
              <a:latin typeface="Frutiger 55 Roman"/>
            </a:endParaRPr>
          </a:p>
          <a:p>
            <a:pPr marL="343080" indent="-34308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Announced a LNG J/V with Sumitomo Corp</a:t>
            </a:r>
            <a:endParaRPr b="0" lang="en-US" sz="1400" strike="noStrike" u="none">
              <a:solidFill>
                <a:srgbClr val="000000"/>
              </a:solidFill>
              <a:effectLst/>
              <a:uFillTx/>
              <a:latin typeface="Frutiger 55 Roman"/>
            </a:endParaRPr>
          </a:p>
          <a:p>
            <a:pPr marL="343080" indent="-34308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[ITX Corporation may try IPO – subject to market conditions]</a:t>
            </a:r>
            <a:endParaRPr b="0" lang="en-US" sz="1400" strike="noStrike" u="none">
              <a:solidFill>
                <a:srgbClr val="000000"/>
              </a:solidFill>
              <a:effectLst/>
              <a:uFillTx/>
              <a:latin typeface="Frutiger 55 Roman"/>
            </a:endParaRPr>
          </a:p>
          <a:p>
            <a:pPr marL="34308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Frutiger 55 Roman"/>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8" name=""/>
          <p:cNvSpPr/>
          <p:nvPr/>
        </p:nvSpPr>
        <p:spPr>
          <a:xfrm>
            <a:off x="3200400" y="2514600"/>
            <a:ext cx="5029200" cy="57960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33cc"/>
                </a:solidFill>
                <a:effectLst/>
                <a:uFillTx/>
                <a:latin typeface="Frutiger 55 Roman"/>
              </a:rPr>
              <a:t>2. Sato’s Revenue Analysis</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9" name="PlaceHolder 1"/>
          <p:cNvSpPr>
            <a:spLocks noGrp="1"/>
          </p:cNvSpPr>
          <p:nvPr>
            <p:ph type="title"/>
          </p:nvPr>
        </p:nvSpPr>
        <p:spPr>
          <a:xfrm>
            <a:off x="1981080" y="380520"/>
            <a:ext cx="71820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Sato’s Revenue Analysis</a:t>
            </a:r>
            <a:endParaRPr b="0" lang="en-US" sz="2400" strike="noStrike" u="none">
              <a:solidFill>
                <a:srgbClr val="3333cc"/>
              </a:solidFill>
              <a:effectLst/>
              <a:uFillTx/>
              <a:latin typeface="Frutiger 55 Roman"/>
            </a:endParaRPr>
          </a:p>
        </p:txBody>
      </p:sp>
      <p:sp>
        <p:nvSpPr>
          <p:cNvPr id="620" name=""/>
          <p:cNvSpPr/>
          <p:nvPr/>
        </p:nvSpPr>
        <p:spPr>
          <a:xfrm>
            <a:off x="2742840" y="1295280"/>
            <a:ext cx="245052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Frutiger 55 Roman"/>
              </a:rPr>
              <a:t>Revenue by transaction-type</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Total: JPY6,474 billion</a:t>
            </a:r>
            <a:endParaRPr b="0" lang="en-US" sz="1400" strike="noStrike" u="none">
              <a:solidFill>
                <a:srgbClr val="000000"/>
              </a:solidFill>
              <a:effectLst/>
              <a:uFillTx/>
              <a:latin typeface="Times New Roman"/>
            </a:endParaRPr>
          </a:p>
        </p:txBody>
      </p:sp>
      <p:sp>
        <p:nvSpPr>
          <p:cNvPr id="621" name=""/>
          <p:cNvSpPr/>
          <p:nvPr/>
        </p:nvSpPr>
        <p:spPr>
          <a:xfrm>
            <a:off x="6279840" y="3035160"/>
            <a:ext cx="195480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Frutiger 55 Roman"/>
              </a:rPr>
              <a:t>Revenue by Product:</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Total: JPY6,474 billion</a:t>
            </a:r>
            <a:endParaRPr b="0" lang="en-US" sz="1400" strike="noStrike" u="none">
              <a:solidFill>
                <a:srgbClr val="000000"/>
              </a:solidFill>
              <a:effectLst/>
              <a:uFillTx/>
              <a:latin typeface="Times New Roman"/>
            </a:endParaRPr>
          </a:p>
        </p:txBody>
      </p:sp>
      <p:graphicFrame>
        <p:nvGraphicFramePr>
          <p:cNvPr id="622" name=""/>
          <p:cNvGraphicFramePr/>
          <p:nvPr/>
        </p:nvGraphicFramePr>
        <p:xfrm>
          <a:off x="1515960" y="1600200"/>
          <a:ext cx="4676760" cy="2476440"/>
        </p:xfrm>
        <a:graphic>
          <a:graphicData uri="http://schemas.openxmlformats.org/presentationml/2006/ole">
            <p:oleObj progId="Excel.Sheet.12" r:id="rId1" spid="">
              <p:embed/>
              <p:pic>
                <p:nvPicPr>
                  <p:cNvPr id="623" name="" descr=""/>
                  <p:cNvPicPr/>
                  <p:nvPr/>
                </p:nvPicPr>
                <p:blipFill>
                  <a:blip r:embed="rId2"/>
                  <a:stretch/>
                </p:blipFill>
                <p:spPr>
                  <a:xfrm>
                    <a:off x="1515960" y="1600200"/>
                    <a:ext cx="4676760" cy="2476440"/>
                  </a:xfrm>
                  <a:prstGeom prst="rect">
                    <a:avLst/>
                  </a:prstGeom>
                  <a:noFill/>
                  <a:ln w="0">
                    <a:noFill/>
                  </a:ln>
                </p:spPr>
              </p:pic>
            </p:oleObj>
          </a:graphicData>
        </a:graphic>
      </p:graphicFrame>
      <p:graphicFrame>
        <p:nvGraphicFramePr>
          <p:cNvPr id="624" name=""/>
          <p:cNvGraphicFramePr/>
          <p:nvPr/>
        </p:nvGraphicFramePr>
        <p:xfrm>
          <a:off x="4818240" y="3352680"/>
          <a:ext cx="4676760" cy="2476800"/>
        </p:xfrm>
        <a:graphic>
          <a:graphicData uri="http://schemas.openxmlformats.org/presentationml/2006/ole">
            <p:oleObj progId="Excel.Sheet.12" r:id="rId3" spid="">
              <p:embed/>
              <p:pic>
                <p:nvPicPr>
                  <p:cNvPr id="625" name="" descr=""/>
                  <p:cNvPicPr/>
                  <p:nvPr/>
                </p:nvPicPr>
                <p:blipFill>
                  <a:blip r:embed="rId4"/>
                  <a:stretch/>
                </p:blipFill>
                <p:spPr>
                  <a:xfrm>
                    <a:off x="4818240" y="3352680"/>
                    <a:ext cx="4676760" cy="24768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26" name="PlaceHolder 1"/>
          <p:cNvSpPr>
            <a:spLocks noGrp="1"/>
          </p:cNvSpPr>
          <p:nvPr>
            <p:ph type="title"/>
          </p:nvPr>
        </p:nvSpPr>
        <p:spPr>
          <a:xfrm>
            <a:off x="1981080" y="380520"/>
            <a:ext cx="71820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Sato’s Revenue Analysis</a:t>
            </a:r>
            <a:endParaRPr b="0" lang="en-US" sz="2400" strike="noStrike" u="none">
              <a:solidFill>
                <a:srgbClr val="3333cc"/>
              </a:solidFill>
              <a:effectLst/>
              <a:uFillTx/>
              <a:latin typeface="Frutiger 55 Roman"/>
            </a:endParaRPr>
          </a:p>
        </p:txBody>
      </p:sp>
      <p:sp>
        <p:nvSpPr>
          <p:cNvPr id="627" name=""/>
          <p:cNvSpPr/>
          <p:nvPr/>
        </p:nvSpPr>
        <p:spPr>
          <a:xfrm>
            <a:off x="6384600" y="5334120"/>
            <a:ext cx="2748600" cy="246600"/>
          </a:xfrm>
          <a:prstGeom prst="rect">
            <a:avLst/>
          </a:prstGeom>
          <a:noFill/>
          <a:ln w="0">
            <a:noFill/>
          </a:ln>
        </p:spPr>
        <p:style>
          <a:lnRef idx="0"/>
          <a:fillRef idx="0"/>
          <a:effectRef idx="0"/>
          <a:fontRef idx="minor"/>
        </p:style>
        <p:txBody>
          <a:bodyPr wrap="none" lIns="90000" rIns="90000" tIns="46800" bIns="4680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Prepared by EJ based on company announcement.</a:t>
            </a:r>
            <a:endParaRPr b="0" lang="en-US" sz="1000" strike="noStrike" u="none">
              <a:solidFill>
                <a:srgbClr val="000000"/>
              </a:solidFill>
              <a:effectLst/>
              <a:uFillTx/>
              <a:latin typeface="Times New Roman"/>
            </a:endParaRPr>
          </a:p>
        </p:txBody>
      </p:sp>
      <p:sp>
        <p:nvSpPr>
          <p:cNvPr id="628" name=""/>
          <p:cNvSpPr/>
          <p:nvPr/>
        </p:nvSpPr>
        <p:spPr>
          <a:xfrm>
            <a:off x="1568520" y="1600200"/>
            <a:ext cx="668664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March 2001 Consolidated Account (Unit: JPY billion):</a:t>
            </a:r>
            <a:endParaRPr b="0" lang="en-US" sz="1600" strike="noStrike" u="none">
              <a:solidFill>
                <a:srgbClr val="000000"/>
              </a:solidFill>
              <a:effectLst/>
              <a:uFillTx/>
              <a:latin typeface="Times New Roman"/>
            </a:endParaRPr>
          </a:p>
        </p:txBody>
      </p:sp>
      <p:graphicFrame>
        <p:nvGraphicFramePr>
          <p:cNvPr id="629" name=""/>
          <p:cNvGraphicFramePr/>
          <p:nvPr/>
        </p:nvGraphicFramePr>
        <p:xfrm>
          <a:off x="1927080" y="2035080"/>
          <a:ext cx="7012080" cy="3173400"/>
        </p:xfrm>
        <a:graphic>
          <a:graphicData uri="http://schemas.openxmlformats.org/presentationml/2006/ole">
            <p:oleObj progId="Excel.Sheet.12" r:id="rId1" spid="">
              <p:embed/>
              <p:pic>
                <p:nvPicPr>
                  <p:cNvPr id="630" name="" descr=""/>
                  <p:cNvPicPr/>
                  <p:nvPr/>
                </p:nvPicPr>
                <p:blipFill>
                  <a:blip r:embed="rId2"/>
                  <a:stretch/>
                </p:blipFill>
                <p:spPr>
                  <a:xfrm>
                    <a:off x="1927080" y="2035080"/>
                    <a:ext cx="7012080" cy="3173400"/>
                  </a:xfrm>
                  <a:prstGeom prst="rect">
                    <a:avLst/>
                  </a:prstGeom>
                  <a:noFill/>
                  <a:ln w="9360">
                    <a:solidFill>
                      <a:srgbClr val="000000"/>
                    </a:solidFill>
                    <a:miter/>
                  </a:ln>
                </p:spPr>
              </p:pic>
            </p:oleObj>
          </a:graphicData>
        </a:graphic>
      </p:graphicFrame>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4" name=""/>
          <p:cNvSpPr/>
          <p:nvPr/>
        </p:nvSpPr>
        <p:spPr>
          <a:xfrm>
            <a:off x="1981080" y="380880"/>
            <a:ext cx="7182000" cy="83844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Why a Joint Venture Based Strategy?</a:t>
            </a:r>
            <a:endParaRPr b="0" lang="en-US" sz="2400" strike="noStrike" u="none">
              <a:solidFill>
                <a:srgbClr val="000000"/>
              </a:solidFill>
              <a:effectLst/>
              <a:uFillTx/>
              <a:latin typeface="Times New Roman"/>
            </a:endParaRPr>
          </a:p>
        </p:txBody>
      </p:sp>
      <p:sp>
        <p:nvSpPr>
          <p:cNvPr id="135" name=""/>
          <p:cNvSpPr/>
          <p:nvPr/>
        </p:nvSpPr>
        <p:spPr>
          <a:xfrm>
            <a:off x="1981080" y="1676520"/>
            <a:ext cx="7182000" cy="411480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Evidence and experience shows that Japan </a:t>
            </a:r>
            <a:r>
              <a:rPr b="0" lang="en-US" sz="1600" strike="noStrike" u="sng">
                <a:solidFill>
                  <a:srgbClr val="000000"/>
                </a:solidFill>
                <a:effectLst/>
                <a:uFillTx/>
                <a:latin typeface="Frutiger 55 Roman"/>
              </a:rPr>
              <a:t>is</a:t>
            </a:r>
            <a:r>
              <a:rPr b="0" lang="en-US" sz="1600" strike="noStrike" u="none">
                <a:solidFill>
                  <a:srgbClr val="000000"/>
                </a:solidFill>
                <a:effectLst/>
                <a:uFillTx/>
                <a:latin typeface="Frutiger 55 Roman"/>
              </a:rPr>
              <a:t> different.</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Keiretsu cross shareholding structure remains</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Entrenched, conservative, relationship oriented approach to business</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Language, culture, customs</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Protected market</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Compelling precedent, data points for winning examples across diverse range of business sectors. (See Appendix 4. Entry Strategies into Japan)</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Nikko Saloman Smith Barney</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Enron Japan examples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Speed to market (Vs acquisition of assets, earnings)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Flexibility to exit, unwind</a:t>
            </a:r>
            <a:endParaRPr b="0" lang="en-US" sz="16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Ability to retain ownership &amp; control of proprietary technology</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1" name="PlaceHolder 1"/>
          <p:cNvSpPr>
            <a:spLocks noGrp="1"/>
          </p:cNvSpPr>
          <p:nvPr>
            <p:ph type="title"/>
          </p:nvPr>
        </p:nvSpPr>
        <p:spPr>
          <a:xfrm>
            <a:off x="1981080" y="380520"/>
            <a:ext cx="71820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Sato’s Asian Market Reach</a:t>
            </a:r>
            <a:endParaRPr b="0" lang="en-US" sz="2400" strike="noStrike" u="none">
              <a:solidFill>
                <a:srgbClr val="3333cc"/>
              </a:solidFill>
              <a:effectLst/>
              <a:uFillTx/>
              <a:latin typeface="Frutiger 55 Roman"/>
            </a:endParaRPr>
          </a:p>
        </p:txBody>
      </p:sp>
      <p:sp>
        <p:nvSpPr>
          <p:cNvPr id="632" name=""/>
          <p:cNvSpPr/>
          <p:nvPr/>
        </p:nvSpPr>
        <p:spPr>
          <a:xfrm>
            <a:off x="2152440" y="1981080"/>
            <a:ext cx="317412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Frutiger 55 Roman"/>
              </a:rPr>
              <a:t>Revenue from sales outside of Japan </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Total: JPY2,325 billion</a:t>
            </a:r>
            <a:endParaRPr b="0" lang="en-US" sz="1400" strike="noStrike" u="none">
              <a:solidFill>
                <a:srgbClr val="000000"/>
              </a:solidFill>
              <a:effectLst/>
              <a:uFillTx/>
              <a:latin typeface="Times New Roman"/>
            </a:endParaRPr>
          </a:p>
        </p:txBody>
      </p:sp>
      <p:sp>
        <p:nvSpPr>
          <p:cNvPr id="633" name=""/>
          <p:cNvSpPr/>
          <p:nvPr/>
        </p:nvSpPr>
        <p:spPr>
          <a:xfrm>
            <a:off x="6191280" y="2057400"/>
            <a:ext cx="3181320" cy="947880"/>
          </a:xfrm>
          <a:prstGeom prst="rect">
            <a:avLst/>
          </a:prstGeom>
          <a:noFill/>
          <a:ln w="9360">
            <a:solidFill>
              <a:srgbClr val="3333cc"/>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55 Roman"/>
              </a:rPr>
              <a:t>136 Overseas Offices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55 Roman"/>
              </a:rPr>
              <a:t>  - 67 offices in Asia, Oceania</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55 Roman"/>
              </a:rPr>
              <a:t>  - 36 offices in Euro, Africa, M.East</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55 Roman"/>
              </a:rPr>
              <a:t>  - 33 offices in Americas</a:t>
            </a:r>
            <a:endParaRPr b="0" lang="en-US" sz="1400" strike="noStrike" u="none">
              <a:solidFill>
                <a:srgbClr val="000000"/>
              </a:solidFill>
              <a:effectLst/>
              <a:uFillTx/>
              <a:latin typeface="Times New Roman"/>
            </a:endParaRPr>
          </a:p>
        </p:txBody>
      </p:sp>
      <p:graphicFrame>
        <p:nvGraphicFramePr>
          <p:cNvPr id="634" name=""/>
          <p:cNvGraphicFramePr/>
          <p:nvPr/>
        </p:nvGraphicFramePr>
        <p:xfrm>
          <a:off x="1928880" y="2438280"/>
          <a:ext cx="4676760" cy="2476800"/>
        </p:xfrm>
        <a:graphic>
          <a:graphicData uri="http://schemas.openxmlformats.org/presentationml/2006/ole">
            <p:oleObj progId="Excel.Sheet.12" r:id="rId1" spid="">
              <p:embed/>
              <p:pic>
                <p:nvPicPr>
                  <p:cNvPr id="635" name="" descr=""/>
                  <p:cNvPicPr/>
                  <p:nvPr/>
                </p:nvPicPr>
                <p:blipFill>
                  <a:blip r:embed="rId2"/>
                  <a:stretch/>
                </p:blipFill>
                <p:spPr>
                  <a:xfrm>
                    <a:off x="1928880" y="2438280"/>
                    <a:ext cx="4676760" cy="24768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6" name=""/>
          <p:cNvSpPr/>
          <p:nvPr/>
        </p:nvSpPr>
        <p:spPr>
          <a:xfrm>
            <a:off x="3384720" y="2514600"/>
            <a:ext cx="4622760" cy="57960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33cc"/>
                </a:solidFill>
                <a:effectLst/>
                <a:uFillTx/>
                <a:latin typeface="Frutiger 55 Roman"/>
              </a:rPr>
              <a:t>3. Enron’s Asian Joint Venture Experiences</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7" name="PlaceHolder 1"/>
          <p:cNvSpPr>
            <a:spLocks noGrp="1"/>
          </p:cNvSpPr>
          <p:nvPr>
            <p:ph type="title"/>
          </p:nvPr>
        </p:nvSpPr>
        <p:spPr>
          <a:xfrm>
            <a:off x="1981080" y="380520"/>
            <a:ext cx="71820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Enron’s Joint Venture Precedents in Asia (1)</a:t>
            </a:r>
            <a:endParaRPr b="0" lang="en-US" sz="2400" strike="noStrike" u="none">
              <a:solidFill>
                <a:srgbClr val="3333cc"/>
              </a:solidFill>
              <a:effectLst/>
              <a:uFillTx/>
              <a:latin typeface="Frutiger 55 Roman"/>
            </a:endParaRPr>
          </a:p>
        </p:txBody>
      </p:sp>
      <p:sp>
        <p:nvSpPr>
          <p:cNvPr id="638" name="PlaceHolder 2"/>
          <p:cNvSpPr>
            <a:spLocks noGrp="1"/>
          </p:cNvSpPr>
          <p:nvPr>
            <p:ph/>
          </p:nvPr>
        </p:nvSpPr>
        <p:spPr>
          <a:xfrm>
            <a:off x="1981080" y="1676520"/>
            <a:ext cx="7182000" cy="4114800"/>
          </a:xfrm>
          <a:prstGeom prst="rect">
            <a:avLst/>
          </a:prstGeom>
          <a:noFill/>
          <a:ln w="0">
            <a:noFill/>
          </a:ln>
        </p:spPr>
        <p:txBody>
          <a:bodyPr lIns="90000" rIns="90000" tIns="46800" bIns="46800" anchor="t">
            <a:normAutofit/>
          </a:bodyPr>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55 Roman"/>
              </a:rPr>
              <a:t>	</a:t>
            </a:r>
            <a:r>
              <a:rPr b="1" lang="en-US" sz="1400" strike="noStrike" u="none">
                <a:solidFill>
                  <a:srgbClr val="000000"/>
                </a:solidFill>
                <a:effectLst/>
                <a:uFillTx/>
                <a:latin typeface="Frutiger 55 Roman"/>
              </a:rPr>
              <a:t>	</a:t>
            </a:r>
            <a:endParaRPr b="0" lang="en-US" sz="1400" strike="noStrike" u="none">
              <a:solidFill>
                <a:srgbClr val="000000"/>
              </a:solidFill>
              <a:effectLst/>
              <a:uFillTx/>
              <a:latin typeface="Frutiger 55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SK:Enron (Jan 1999)</a:t>
            </a:r>
            <a:endParaRPr b="0" lang="en-US" sz="1400" strike="noStrike" u="none">
              <a:solidFill>
                <a:srgbClr val="000000"/>
              </a:solidFill>
              <a:effectLst/>
              <a:uFillTx/>
              <a:latin typeface="Frutiger 55 Roman"/>
            </a:endParaRPr>
          </a:p>
          <a:p>
            <a:pPr lvl="1" marL="743040" indent="-28584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 </a:t>
            </a:r>
            <a:r>
              <a:rPr b="0" lang="en-US" sz="1200" strike="noStrike" u="none">
                <a:solidFill>
                  <a:srgbClr val="000000"/>
                </a:solidFill>
                <a:effectLst/>
                <a:uFillTx/>
                <a:latin typeface="Frutiger 55 Roman"/>
              </a:rPr>
              <a:t>	</a:t>
            </a:r>
            <a:r>
              <a:rPr b="0" lang="en-US" sz="1200" strike="noStrike" u="none">
                <a:solidFill>
                  <a:srgbClr val="000000"/>
                </a:solidFill>
                <a:effectLst/>
                <a:uFillTx/>
                <a:latin typeface="Frutiger 55 Roman"/>
              </a:rPr>
              <a:t>Portfolio of interests in 5 city gas distribution Co’s and 1 LPG importation vehicle</a:t>
            </a:r>
            <a:endParaRPr b="0" lang="en-US" sz="1200" strike="noStrike" u="none">
              <a:solidFill>
                <a:srgbClr val="000000"/>
              </a:solidFill>
              <a:effectLst/>
              <a:uFillTx/>
              <a:latin typeface="Frutiger 55 Roman"/>
            </a:endParaRPr>
          </a:p>
          <a:p>
            <a:pPr lvl="1" marL="743040" indent="-285840">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Capital intensive ($250mm cash equity from Enron) at financial closing</a:t>
            </a:r>
            <a:endParaRPr b="0" lang="en-US" sz="1200" strike="noStrike" u="none">
              <a:solidFill>
                <a:srgbClr val="000000"/>
              </a:solidFill>
              <a:effectLst/>
              <a:uFillTx/>
              <a:latin typeface="Frutiger 55 Roman"/>
            </a:endParaRPr>
          </a:p>
          <a:p>
            <a:pPr lvl="1" marL="743040" indent="-285840">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A “play” on possible, future, gas and power deregulation in Korea</a:t>
            </a:r>
            <a:endParaRPr b="0" lang="en-US" sz="1200" strike="noStrike" u="none">
              <a:solidFill>
                <a:srgbClr val="000000"/>
              </a:solidFill>
              <a:effectLst/>
              <a:uFillTx/>
              <a:latin typeface="Frutiger 55 Roman"/>
            </a:endParaRPr>
          </a:p>
          <a:p>
            <a:pPr lvl="1" marL="743040" indent="-285840">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Partner “fit”? (Highest $$ bidder in competitive auction won out)</a:t>
            </a:r>
            <a:endParaRPr b="0" lang="en-US" sz="1200" strike="noStrike" u="none">
              <a:solidFill>
                <a:srgbClr val="000000"/>
              </a:solidFill>
              <a:effectLst/>
              <a:uFillTx/>
              <a:latin typeface="Frutiger 55 Roman"/>
            </a:endParaRPr>
          </a:p>
          <a:p>
            <a:pPr lvl="1" marL="743040" indent="-285840">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50:50 JV “deadlock” structure. Bias to maintain status quo</a:t>
            </a:r>
            <a:endParaRPr b="0" lang="en-US" sz="1200" strike="noStrike" u="none">
              <a:solidFill>
                <a:srgbClr val="000000"/>
              </a:solidFill>
              <a:effectLst/>
              <a:uFillTx/>
              <a:latin typeface="Frutiger 55 Roman"/>
            </a:endParaRPr>
          </a:p>
          <a:p>
            <a:pPr lvl="1" marL="743040" indent="-285840">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Network Strategy? Opportunities largely restricted to gas company acquisitions and integration (5 companies acquired)</a:t>
            </a:r>
            <a:endParaRPr b="0" lang="en-US" sz="1200" strike="noStrike" u="none">
              <a:solidFill>
                <a:srgbClr val="000000"/>
              </a:solidFill>
              <a:effectLst/>
              <a:uFillTx/>
              <a:latin typeface="Frutiger 55 Roman"/>
            </a:endParaRPr>
          </a:p>
          <a:p>
            <a:pPr lvl="1" marL="743040" indent="-285840">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Exit Strategy?</a:t>
            </a:r>
            <a:endParaRPr b="0" lang="en-US" sz="1200" strike="noStrike" u="none">
              <a:solidFill>
                <a:srgbClr val="000000"/>
              </a:solidFill>
              <a:effectLst/>
              <a:uFillTx/>
              <a:latin typeface="Frutiger 55 Roman"/>
            </a:endParaRPr>
          </a:p>
          <a:p>
            <a:pPr lvl="1" marL="743040" indent="-285840">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Investment returns predicated on reinvesting dividends </a:t>
            </a:r>
            <a:r>
              <a:rPr b="0" lang="en-US" sz="1200" strike="noStrike" u="sng">
                <a:solidFill>
                  <a:srgbClr val="000000"/>
                </a:solidFill>
                <a:effectLst/>
                <a:uFillTx/>
                <a:latin typeface="Frutiger 55 Roman"/>
              </a:rPr>
              <a:t>inside</a:t>
            </a:r>
            <a:r>
              <a:rPr b="0" lang="en-US" sz="1200" strike="noStrike" u="none">
                <a:solidFill>
                  <a:srgbClr val="000000"/>
                </a:solidFill>
                <a:effectLst/>
                <a:uFillTx/>
                <a:latin typeface="Frutiger 55 Roman"/>
              </a:rPr>
              <a:t> Korea. Sub Part F passive income election -</a:t>
            </a:r>
            <a:r>
              <a:rPr b="0" lang="en-US" sz="1200" strike="noStrike" u="none">
                <a:solidFill>
                  <a:srgbClr val="000000"/>
                </a:solidFill>
                <a:effectLst/>
                <a:uFillTx/>
                <a:latin typeface="Wingdings"/>
                <a:ea typeface="Wingdings"/>
              </a:rPr>
              <a:t></a:t>
            </a:r>
            <a:r>
              <a:rPr b="0" lang="en-US" sz="1200" strike="noStrike" u="none">
                <a:solidFill>
                  <a:srgbClr val="000000"/>
                </a:solidFill>
                <a:effectLst/>
                <a:uFillTx/>
                <a:latin typeface="Frutiger 55 Roman"/>
              </a:rPr>
              <a:t> US, Korean income taxes and Korean withhold tax &gt;60%. Korean legislation on shareholder loans, back to back loans exacerbates trapped cash issue. Zero cash dividends paid to date (but are accrued and taken to profit).</a:t>
            </a:r>
            <a:endParaRPr b="0" lang="en-US" sz="1200" strike="noStrike" u="none">
              <a:solidFill>
                <a:srgbClr val="000000"/>
              </a:solidFill>
              <a:effectLst/>
              <a:uFillTx/>
              <a:latin typeface="Frutiger 55 Roman"/>
            </a:endParaRPr>
          </a:p>
          <a:p>
            <a:pPr lvl="1" marL="74304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lvl="1" marL="743040" indent="-285840">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Frutiger 55 Roman"/>
              </a:rPr>
              <a:t>On the face of it, good strategic fit with the dominant energy conglomerate (Chaebol) in South Korea… but with heavy front end entry ticket. Exit at / around book value currently under review due to limited perception of growth, asset intensity of the business and limited deregulation opportunities  / Enron network opportunities in South Korea.</a:t>
            </a:r>
            <a:endParaRPr b="0" lang="en-US" sz="1200" strike="noStrike" u="none">
              <a:solidFill>
                <a:srgbClr val="000000"/>
              </a:solidFill>
              <a:effectLst/>
              <a:uFillTx/>
              <a:latin typeface="Frutiger 55 Roman"/>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9" name="PlaceHolder 1"/>
          <p:cNvSpPr>
            <a:spLocks noGrp="1"/>
          </p:cNvSpPr>
          <p:nvPr>
            <p:ph type="title"/>
          </p:nvPr>
        </p:nvSpPr>
        <p:spPr>
          <a:xfrm>
            <a:off x="1981080" y="380520"/>
            <a:ext cx="71820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Enron’s Joint Venture Precedents in Asia (2)</a:t>
            </a:r>
            <a:endParaRPr b="0" lang="en-US" sz="2400" strike="noStrike" u="none">
              <a:solidFill>
                <a:srgbClr val="3333cc"/>
              </a:solidFill>
              <a:effectLst/>
              <a:uFillTx/>
              <a:latin typeface="Frutiger 55 Roman"/>
            </a:endParaRPr>
          </a:p>
        </p:txBody>
      </p:sp>
      <p:sp>
        <p:nvSpPr>
          <p:cNvPr id="640" name="PlaceHolder 2"/>
          <p:cNvSpPr>
            <a:spLocks noGrp="1"/>
          </p:cNvSpPr>
          <p:nvPr>
            <p:ph/>
          </p:nvPr>
        </p:nvSpPr>
        <p:spPr>
          <a:xfrm>
            <a:off x="1981080" y="1676520"/>
            <a:ext cx="7182000" cy="4114800"/>
          </a:xfrm>
          <a:prstGeom prst="rect">
            <a:avLst/>
          </a:prstGeom>
          <a:noFill/>
          <a:ln w="0">
            <a:noFill/>
          </a:ln>
        </p:spPr>
        <p:txBody>
          <a:bodyPr lIns="90000" rIns="90000" tIns="46800" bIns="46800" anchor="t">
            <a:normAutofit/>
          </a:bodyPr>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55 Roman"/>
              </a:rPr>
              <a:t>	</a:t>
            </a:r>
            <a:r>
              <a:rPr b="1" lang="en-US" sz="1400" strike="noStrike" u="none">
                <a:solidFill>
                  <a:srgbClr val="000000"/>
                </a:solidFill>
                <a:effectLst/>
                <a:uFillTx/>
                <a:latin typeface="Frutiger 55 Roman"/>
              </a:rPr>
              <a:t>	</a:t>
            </a:r>
            <a:endParaRPr b="0" lang="en-US" sz="1400" strike="noStrike" u="none">
              <a:solidFill>
                <a:srgbClr val="000000"/>
              </a:solidFill>
              <a:effectLst/>
              <a:uFillTx/>
              <a:latin typeface="Frutiger 55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E Power / EnCom Corp (August 1999)</a:t>
            </a:r>
            <a:endParaRPr b="0" lang="en-US" sz="1600" strike="noStrike" u="none">
              <a:solidFill>
                <a:srgbClr val="000000"/>
              </a:solidFill>
              <a:effectLst/>
              <a:uFillTx/>
              <a:latin typeface="Frutiger 55 Roman"/>
            </a:endParaRPr>
          </a:p>
          <a:p>
            <a:pPr lvl="1" marL="743040" indent="-28584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 </a:t>
            </a:r>
            <a:r>
              <a:rPr b="0" lang="en-US" sz="1200" strike="noStrike" u="none">
                <a:solidFill>
                  <a:srgbClr val="000000"/>
                </a:solidFill>
                <a:effectLst/>
                <a:uFillTx/>
                <a:latin typeface="Frutiger 55 Roman"/>
              </a:rPr>
              <a:t>	</a:t>
            </a:r>
            <a:r>
              <a:rPr b="0" lang="en-US" sz="1200" strike="noStrike" u="none">
                <a:solidFill>
                  <a:srgbClr val="000000"/>
                </a:solidFill>
                <a:effectLst/>
                <a:uFillTx/>
                <a:latin typeface="Frutiger 55 Roman"/>
              </a:rPr>
              <a:t>Capital intensive ($35mm ENE equity) from outset for initial 80% (now 75%) ownership interest. Over capitalized vs opex requirements. Orix (19%), remainder held by Yazaki and Epower management</a:t>
            </a:r>
            <a:endParaRPr b="0" lang="en-US" sz="1200" strike="noStrike" u="none">
              <a:solidFill>
                <a:srgbClr val="000000"/>
              </a:solidFill>
              <a:effectLst/>
              <a:uFillTx/>
              <a:latin typeface="Frutiger 55 Roman"/>
            </a:endParaRPr>
          </a:p>
          <a:p>
            <a:pPr lvl="1" marL="743040" indent="-285840">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Asset based development strategy following EI model. Japan based generation aggregation play, subsequently morphed into a greenfield/brownfied asset development</a:t>
            </a:r>
            <a:r>
              <a:rPr b="1" lang="en-US" sz="1200" strike="noStrike" u="none">
                <a:solidFill>
                  <a:srgbClr val="000000"/>
                </a:solidFill>
                <a:effectLst/>
                <a:uFillTx/>
                <a:latin typeface="Frutiger 55 Roman"/>
              </a:rPr>
              <a:t> </a:t>
            </a:r>
            <a:r>
              <a:rPr b="0" lang="en-US" sz="1200" strike="noStrike" u="none">
                <a:solidFill>
                  <a:srgbClr val="000000"/>
                </a:solidFill>
                <a:effectLst/>
                <a:uFillTx/>
                <a:latin typeface="Frutiger 55 Roman"/>
              </a:rPr>
              <a:t>strategy. Objective for Enron Japan to become E Power’s merchant risk manager.</a:t>
            </a:r>
            <a:endParaRPr b="0" lang="en-US" sz="1200" strike="noStrike" u="none">
              <a:solidFill>
                <a:srgbClr val="000000"/>
              </a:solidFill>
              <a:effectLst/>
              <a:uFillTx/>
              <a:latin typeface="Frutiger 55 Roman"/>
            </a:endParaRPr>
          </a:p>
          <a:p>
            <a:pPr lvl="1" marL="743040" indent="-285840">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Significant regulatory / Market opening risk. E Power has used a benchmark of 7.5 years for its plant development schedule.</a:t>
            </a:r>
            <a:endParaRPr b="0" lang="en-US" sz="1200" strike="noStrike" u="none">
              <a:solidFill>
                <a:srgbClr val="000000"/>
              </a:solidFill>
              <a:effectLst/>
              <a:uFillTx/>
              <a:latin typeface="Frutiger 55 Roman"/>
            </a:endParaRPr>
          </a:p>
          <a:p>
            <a:pPr lvl="1" marL="743040" indent="-285840">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Significant unfunded capital requirement to progress current portfolio of projects under development ($200mm+) in next  years.</a:t>
            </a:r>
            <a:endParaRPr b="0" lang="en-US" sz="1200" strike="noStrike" u="none">
              <a:solidFill>
                <a:srgbClr val="000000"/>
              </a:solidFill>
              <a:effectLst/>
              <a:uFillTx/>
              <a:latin typeface="Frutiger 55 Roman"/>
            </a:endParaRPr>
          </a:p>
          <a:p>
            <a:pPr lvl="2" marL="1181160" indent="0">
              <a:spcBef>
                <a:spcPts val="3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lvl="1" marL="74304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Frutiger 55 Roman"/>
            </a:endParaRPr>
          </a:p>
          <a:p>
            <a:pPr lvl="1" marL="743040" indent="-285840">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Frutiger 55 Roman"/>
              </a:rPr>
              <a:t>E Power’s first mover advantage has not, to date, translated into deal flow, due to heavy “bet” on speed + ability to quickly establish relationship in Japan, significant shift in strategic focus of the company and management difficulties. First revenues are 5/6 yrs away.  If Enron were to reduce efforts then would have strong issues to deal with in market.</a:t>
            </a:r>
            <a:endParaRPr b="0" lang="en-US" sz="1200" strike="noStrike" u="none">
              <a:solidFill>
                <a:srgbClr val="000000"/>
              </a:solidFill>
              <a:effectLst/>
              <a:uFillTx/>
              <a:latin typeface="Frutiger 55 Roman"/>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41" name=""/>
          <p:cNvSpPr/>
          <p:nvPr/>
        </p:nvSpPr>
        <p:spPr>
          <a:xfrm>
            <a:off x="3384720" y="2514600"/>
            <a:ext cx="4622760" cy="57960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33cc"/>
                </a:solidFill>
                <a:effectLst/>
                <a:uFillTx/>
                <a:latin typeface="Frutiger 55 Roman"/>
              </a:rPr>
              <a:t>4. Entry Strategies into Japan: Examples</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42" name=""/>
          <p:cNvSpPr/>
          <p:nvPr/>
        </p:nvSpPr>
        <p:spPr>
          <a:xfrm>
            <a:off x="1981080" y="380880"/>
            <a:ext cx="7182000" cy="83844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Trojan Horse Approach</a:t>
            </a:r>
            <a:endParaRPr b="0" lang="en-US" sz="2400" strike="noStrike" u="none">
              <a:solidFill>
                <a:srgbClr val="000000"/>
              </a:solidFill>
              <a:effectLst/>
              <a:uFillTx/>
              <a:latin typeface="Times New Roman"/>
            </a:endParaRPr>
          </a:p>
        </p:txBody>
      </p:sp>
      <p:sp>
        <p:nvSpPr>
          <p:cNvPr id="643" name=""/>
          <p:cNvSpPr/>
          <p:nvPr/>
        </p:nvSpPr>
        <p:spPr>
          <a:xfrm>
            <a:off x="1981080" y="1676520"/>
            <a:ext cx="7182000" cy="411480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Local approach (relationship-based) at Enron speed</a:t>
            </a:r>
            <a:endParaRPr b="0" lang="en-US" sz="1400" strike="noStrike" u="none">
              <a:solidFill>
                <a:srgbClr val="000000"/>
              </a:solidFill>
              <a:effectLst/>
              <a:uFillTx/>
              <a:latin typeface="Times New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Sato opportunities</a:t>
            </a:r>
            <a:endParaRPr b="0" lang="en-US" sz="1200" strike="noStrike" u="none">
              <a:solidFill>
                <a:srgbClr val="000000"/>
              </a:solidFill>
              <a:effectLst/>
              <a:uFillTx/>
              <a:latin typeface="Times New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Hitachi (weather)</a:t>
            </a:r>
            <a:endParaRPr b="0" lang="en-US" sz="1200" strike="noStrike" u="none">
              <a:solidFill>
                <a:srgbClr val="000000"/>
              </a:solidFill>
              <a:effectLst/>
              <a:uFillTx/>
              <a:latin typeface="Times New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Tokai (shipping)</a:t>
            </a:r>
            <a:endParaRPr b="0" lang="en-US" sz="1200" strike="noStrike" u="none">
              <a:solidFill>
                <a:srgbClr val="000000"/>
              </a:solidFill>
              <a:effectLst/>
              <a:uFillTx/>
              <a:latin typeface="Times New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Sanwa Bank (Turkish trade finance transaction)</a:t>
            </a:r>
            <a:endParaRPr b="0" lang="en-US" sz="1200" strike="noStrike" u="none">
              <a:solidFill>
                <a:srgbClr val="000000"/>
              </a:solidFill>
              <a:effectLst/>
              <a:uFillTx/>
              <a:latin typeface="Times New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Itochu (pulp/paper, crude/products)</a:t>
            </a:r>
            <a:endParaRPr b="0" lang="en-US" sz="1200" strike="noStrike" u="none">
              <a:solidFill>
                <a:srgbClr val="000000"/>
              </a:solidFill>
              <a:effectLst/>
              <a:uFillTx/>
              <a:latin typeface="Times New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EPDC (coal)</a:t>
            </a:r>
            <a:endParaRPr b="0" lang="en-US" sz="1200" strike="noStrike" u="none">
              <a:solidFill>
                <a:srgbClr val="000000"/>
              </a:solidFill>
              <a:effectLst/>
              <a:uFillTx/>
              <a:latin typeface="Times New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Tosoh (coal)</a:t>
            </a:r>
            <a:endParaRPr b="0" lang="en-US" sz="1200" strike="noStrike" u="none">
              <a:solidFill>
                <a:srgbClr val="000000"/>
              </a:solidFill>
              <a:effectLst/>
              <a:uFillTx/>
              <a:latin typeface="Times New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TEPCO (asset sale/development)</a:t>
            </a:r>
            <a:endParaRPr b="0" lang="en-US" sz="1200" strike="noStrike" u="none">
              <a:solidFill>
                <a:srgbClr val="000000"/>
              </a:solidFill>
              <a:effectLst/>
              <a:uFillTx/>
              <a:latin typeface="Times New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METI (support for deregulation)</a:t>
            </a:r>
            <a:endParaRPr b="0" lang="en-US" sz="1200" strike="noStrike" u="none">
              <a:solidFill>
                <a:srgbClr val="000000"/>
              </a:solidFill>
              <a:effectLst/>
              <a:uFillTx/>
              <a:latin typeface="Times New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343080" indent="-34308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Enron approach (cold calls/middle mgt target) at slow (or no) speed</a:t>
            </a:r>
            <a:endParaRPr b="0" lang="en-US" sz="1400" strike="noStrike" u="none">
              <a:solidFill>
                <a:srgbClr val="000000"/>
              </a:solidFill>
              <a:effectLst/>
              <a:uFillTx/>
              <a:latin typeface="Times New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Nissan Japan (power)</a:t>
            </a:r>
            <a:endParaRPr b="0" lang="en-US" sz="1200" strike="noStrike" u="none">
              <a:solidFill>
                <a:srgbClr val="000000"/>
              </a:solidFill>
              <a:effectLst/>
              <a:uFillTx/>
              <a:latin typeface="Times New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Nippon Steel (power)</a:t>
            </a:r>
            <a:endParaRPr b="0" lang="en-US" sz="1200" strike="noStrike" u="none">
              <a:solidFill>
                <a:srgbClr val="000000"/>
              </a:solidFill>
              <a:effectLst/>
              <a:uFillTx/>
              <a:latin typeface="Times New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Epower</a:t>
            </a:r>
            <a:endParaRPr b="0" lang="en-US" sz="1200" strike="noStrike" u="none">
              <a:solidFill>
                <a:srgbClr val="000000"/>
              </a:solidFill>
              <a:effectLst/>
              <a:uFillTx/>
              <a:latin typeface="Times New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Mitsubishi Chemicals</a:t>
            </a:r>
            <a:endParaRPr b="0" lang="en-US" sz="1200" strike="noStrike" u="none">
              <a:solidFill>
                <a:srgbClr val="000000"/>
              </a:solidFill>
              <a:effectLst/>
              <a:uFillTx/>
              <a:latin typeface="Times New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Hitachi Metals</a:t>
            </a:r>
            <a:endParaRPr b="0" lang="en-US" sz="1200" strike="noStrike" u="none">
              <a:solidFill>
                <a:srgbClr val="000000"/>
              </a:solidFill>
              <a:effectLst/>
              <a:uFillTx/>
              <a:latin typeface="Times New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Summit Energy</a:t>
            </a:r>
            <a:endParaRPr b="0" lang="en-US" sz="1200" strike="noStrike" u="none">
              <a:solidFill>
                <a:srgbClr val="000000"/>
              </a:solidFill>
              <a:effectLst/>
              <a:uFillTx/>
              <a:latin typeface="Times New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TEPCO</a:t>
            </a:r>
            <a:endParaRPr b="0" lang="en-US" sz="1200" strike="noStrike" u="none">
              <a:solidFill>
                <a:srgbClr val="000000"/>
              </a:solidFill>
              <a:effectLst/>
              <a:uFillTx/>
              <a:latin typeface="Times New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Hitachi (weather)</a:t>
            </a:r>
            <a:endParaRPr b="0" lang="en-US" sz="1200" strike="noStrike" u="none">
              <a:solidFill>
                <a:srgbClr val="000000"/>
              </a:solidFill>
              <a:effectLst/>
              <a:uFillTx/>
              <a:latin typeface="Times New Roman"/>
            </a:endParaRPr>
          </a:p>
          <a:p>
            <a:pPr lvl="1" marL="743040" indent="-285840">
              <a:lnSpc>
                <a:spcPct val="90000"/>
              </a:lnSpc>
              <a:spcBef>
                <a:spcPts val="3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44" name=""/>
          <p:cNvSpPr/>
          <p:nvPr/>
        </p:nvSpPr>
        <p:spPr>
          <a:xfrm>
            <a:off x="1981080" y="380880"/>
            <a:ext cx="7182000" cy="83844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Winning Examples</a:t>
            </a:r>
            <a:endParaRPr b="0" lang="en-US" sz="2400" strike="noStrike" u="none">
              <a:solidFill>
                <a:srgbClr val="000000"/>
              </a:solidFill>
              <a:effectLst/>
              <a:uFillTx/>
              <a:latin typeface="Times New Roman"/>
            </a:endParaRPr>
          </a:p>
        </p:txBody>
      </p:sp>
      <p:sp>
        <p:nvSpPr>
          <p:cNvPr id="645" name=""/>
          <p:cNvSpPr/>
          <p:nvPr/>
        </p:nvSpPr>
        <p:spPr>
          <a:xfrm>
            <a:off x="1981080" y="1676520"/>
            <a:ext cx="7182000" cy="411480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Successful foreign businesses in Japan have two critical characteristics in common</a:t>
            </a:r>
            <a:endParaRPr b="0" lang="en-US" sz="16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Quality local professionals</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Access to Japan Inc’s inner circle (senior mgt at respected companies)</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Some companies have built this over time</a:t>
            </a:r>
            <a:endParaRPr b="0" lang="en-US" sz="16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GE (approx 100 years in Japan)</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McDonald’s (30+ years)</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IBM (30 years)</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Others have been at the right place at the right time</a:t>
            </a:r>
            <a:endParaRPr b="0" lang="en-US" sz="16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Goldman Sachs, Merrill Lynch, Morgan Stanley, Salomon Smith Barney</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Financial meltdown in 1998 drove Japanese professionals away from the local institutions to the foreigners</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46" name=""/>
          <p:cNvSpPr/>
          <p:nvPr/>
        </p:nvSpPr>
        <p:spPr>
          <a:xfrm>
            <a:off x="1981080" y="380880"/>
            <a:ext cx="7182000" cy="83844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Nikko Salomon Smith Barney Example</a:t>
            </a:r>
            <a:endParaRPr b="0" lang="en-US" sz="2400" strike="noStrike" u="none">
              <a:solidFill>
                <a:srgbClr val="000000"/>
              </a:solidFill>
              <a:effectLst/>
              <a:uFillTx/>
              <a:latin typeface="Times New Roman"/>
            </a:endParaRPr>
          </a:p>
        </p:txBody>
      </p:sp>
      <p:sp>
        <p:nvSpPr>
          <p:cNvPr id="647" name=""/>
          <p:cNvSpPr/>
          <p:nvPr/>
        </p:nvSpPr>
        <p:spPr>
          <a:xfrm>
            <a:off x="1981080" y="1676520"/>
            <a:ext cx="7182000" cy="411480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9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March 1998, Nikko Securities announced a USD 300m loss in quarterly earnings</a:t>
            </a:r>
            <a:endParaRPr b="0" lang="en-US" sz="1600" strike="noStrike" u="none">
              <a:solidFill>
                <a:srgbClr val="000000"/>
              </a:solidFill>
              <a:effectLst/>
              <a:uFillTx/>
              <a:latin typeface="Times New Roman"/>
            </a:endParaRPr>
          </a:p>
          <a:p>
            <a:pPr lvl="1" marL="743040" indent="-28584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In response, sold it’s wholesale division to SSB rather than its keiretsu member BOTM.</a:t>
            </a:r>
            <a:endParaRPr b="0" lang="en-US" sz="1400" strike="noStrike" u="none">
              <a:solidFill>
                <a:srgbClr val="000000"/>
              </a:solidFill>
              <a:effectLst/>
              <a:uFillTx/>
              <a:latin typeface="Times New Roman"/>
            </a:endParaRPr>
          </a:p>
          <a:p>
            <a:pPr lvl="1" marL="743040" indent="-28584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9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SSB took across only those resources (execs/staff) it wanted</a:t>
            </a:r>
            <a:endParaRPr b="0" lang="en-US" sz="1600" strike="noStrike" u="none">
              <a:solidFill>
                <a:srgbClr val="000000"/>
              </a:solidFill>
              <a:effectLst/>
              <a:uFillTx/>
              <a:latin typeface="Times New Roman"/>
            </a:endParaRPr>
          </a:p>
          <a:p>
            <a:pPr lvl="1" marL="743040" indent="-28584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Ended up with an ability to tap these exec’s connections to Japan Inc. and distribute SSB international products</a:t>
            </a:r>
            <a:endParaRPr b="0" lang="en-US" sz="1400" strike="noStrike" u="none">
              <a:solidFill>
                <a:srgbClr val="000000"/>
              </a:solidFill>
              <a:effectLst/>
              <a:uFillTx/>
              <a:latin typeface="Times New Roman"/>
            </a:endParaRPr>
          </a:p>
          <a:p>
            <a:pPr lvl="1" marL="743040" indent="-28584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In less than two years ranked #3 by Nikkei behind Nomura and Daiwa Securities</a:t>
            </a:r>
            <a:endParaRPr b="0" lang="en-US" sz="1400" strike="noStrike" u="none">
              <a:solidFill>
                <a:srgbClr val="000000"/>
              </a:solidFill>
              <a:effectLst/>
              <a:uFillTx/>
              <a:latin typeface="Times New Roman"/>
            </a:endParaRPr>
          </a:p>
          <a:p>
            <a:pPr lvl="2" marL="1143000" indent="-228600">
              <a:lnSpc>
                <a:spcPct val="90000"/>
              </a:lnSpc>
              <a:spcBef>
                <a:spcPts val="349"/>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NSSB also ranked #1 equity research and #1 Advisor for International M&amp;A</a:t>
            </a:r>
            <a:endParaRPr b="0" lang="en-US" sz="1400" strike="noStrike" u="none">
              <a:solidFill>
                <a:srgbClr val="000000"/>
              </a:solidFill>
              <a:effectLst/>
              <a:uFillTx/>
              <a:latin typeface="Times New Roman"/>
            </a:endParaRPr>
          </a:p>
          <a:p>
            <a:pPr lvl="2" marL="1143000" indent="-228600">
              <a:lnSpc>
                <a:spcPct val="90000"/>
              </a:lnSpc>
              <a:spcBef>
                <a:spcPts val="349"/>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ML, GS, MS are ranked 6</a:t>
            </a:r>
            <a:r>
              <a:rPr b="0" lang="en-US" sz="1400" strike="noStrike" u="none" baseline="30000">
                <a:solidFill>
                  <a:srgbClr val="000000"/>
                </a:solidFill>
                <a:effectLst/>
                <a:uFillTx/>
                <a:latin typeface="Frutiger 55 Roman"/>
              </a:rPr>
              <a:t>th</a:t>
            </a:r>
            <a:r>
              <a:rPr b="0" lang="en-US" sz="1400" strike="noStrike" u="none">
                <a:solidFill>
                  <a:srgbClr val="000000"/>
                </a:solidFill>
                <a:effectLst/>
                <a:uFillTx/>
                <a:latin typeface="Frutiger 55 Roman"/>
              </a:rPr>
              <a:t>, 10</a:t>
            </a:r>
            <a:r>
              <a:rPr b="0" lang="en-US" sz="1400" strike="noStrike" u="none" baseline="30000">
                <a:solidFill>
                  <a:srgbClr val="000000"/>
                </a:solidFill>
                <a:effectLst/>
                <a:uFillTx/>
                <a:latin typeface="Frutiger 55 Roman"/>
              </a:rPr>
              <a:t>th</a:t>
            </a:r>
            <a:r>
              <a:rPr b="0" lang="en-US" sz="1400" strike="noStrike" u="none">
                <a:solidFill>
                  <a:srgbClr val="000000"/>
                </a:solidFill>
                <a:effectLst/>
                <a:uFillTx/>
                <a:latin typeface="Frutiger 55 Roman"/>
              </a:rPr>
              <a:t> and 13</a:t>
            </a:r>
            <a:r>
              <a:rPr b="0" lang="en-US" sz="1400" strike="noStrike" u="none" baseline="30000">
                <a:solidFill>
                  <a:srgbClr val="000000"/>
                </a:solidFill>
                <a:effectLst/>
                <a:uFillTx/>
                <a:latin typeface="Frutiger 55 Roman"/>
              </a:rPr>
              <a:t>th</a:t>
            </a:r>
            <a:r>
              <a:rPr b="0" lang="en-US" sz="1400" strike="noStrike" u="none">
                <a:solidFill>
                  <a:srgbClr val="000000"/>
                </a:solidFill>
                <a:effectLst/>
                <a:uFillTx/>
                <a:latin typeface="Frutiger 55 Roman"/>
              </a:rPr>
              <a:t> respectively in popularity by corporate treasurers and major investors</a:t>
            </a:r>
            <a:endParaRPr b="0" lang="en-US" sz="1400" strike="noStrike" u="none">
              <a:solidFill>
                <a:srgbClr val="000000"/>
              </a:solidFill>
              <a:effectLst/>
              <a:uFillTx/>
              <a:latin typeface="Times New Roman"/>
            </a:endParaRPr>
          </a:p>
          <a:p>
            <a:pPr lvl="2" marL="1143000" indent="-228600">
              <a:lnSpc>
                <a:spcPct val="90000"/>
              </a:lnSpc>
              <a:spcBef>
                <a:spcPts val="349"/>
              </a:spcBef>
              <a:buClr>
                <a:srgbClr val="0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Recently announced</a:t>
            </a:r>
            <a:endParaRPr b="0" lang="en-US" sz="1400" strike="noStrike" u="none">
              <a:solidFill>
                <a:srgbClr val="000000"/>
              </a:solidFill>
              <a:effectLst/>
              <a:uFillTx/>
              <a:latin typeface="Times New Roman"/>
            </a:endParaRPr>
          </a:p>
          <a:p>
            <a:pPr lvl="1" marL="743040" indent="-285840">
              <a:lnSpc>
                <a:spcPct val="9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SocGen &amp; IBJ Crude &amp; Products devastative origination business (13 Aug 01)</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48" name=""/>
          <p:cNvSpPr/>
          <p:nvPr/>
        </p:nvSpPr>
        <p:spPr>
          <a:xfrm>
            <a:off x="1981080" y="380880"/>
            <a:ext cx="7182000" cy="83844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Merrill Lynch Example</a:t>
            </a:r>
            <a:endParaRPr b="0" lang="en-US" sz="2400" strike="noStrike" u="none">
              <a:solidFill>
                <a:srgbClr val="000000"/>
              </a:solidFill>
              <a:effectLst/>
              <a:uFillTx/>
              <a:latin typeface="Times New Roman"/>
            </a:endParaRPr>
          </a:p>
        </p:txBody>
      </p:sp>
      <p:sp>
        <p:nvSpPr>
          <p:cNvPr id="649" name=""/>
          <p:cNvSpPr/>
          <p:nvPr/>
        </p:nvSpPr>
        <p:spPr>
          <a:xfrm>
            <a:off x="1981080" y="1676520"/>
            <a:ext cx="7182000" cy="411480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ML Japan Securities created in 1998 by purchasing Yamaichi Securities 50 branch offices in Japan</a:t>
            </a:r>
            <a:endParaRPr b="0" lang="en-US" sz="16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Over 2000 branch employees hired, but continued to do business the same way as before.  ML not selective as was SSB.</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Japanese retail market did not accept ML’s products (until much later)</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400"/>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End of 2000, ML Japan Inc. and ML Japan Securities merged and was recognized as a way to absorb the losses of the securities group (USD200 m loss) into ML Japan Inc (USD 1 billion operating profit)</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6" name=""/>
          <p:cNvSpPr/>
          <p:nvPr/>
        </p:nvSpPr>
        <p:spPr>
          <a:xfrm>
            <a:off x="1981080" y="380880"/>
            <a:ext cx="7182000" cy="83844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Why Sato?</a:t>
            </a:r>
            <a:endParaRPr b="0" lang="en-US" sz="2400" strike="noStrike" u="none">
              <a:solidFill>
                <a:srgbClr val="000000"/>
              </a:solidFill>
              <a:effectLst/>
              <a:uFillTx/>
              <a:latin typeface="Times New Roman"/>
            </a:endParaRPr>
          </a:p>
        </p:txBody>
      </p:sp>
      <p:sp>
        <p:nvSpPr>
          <p:cNvPr id="137" name=""/>
          <p:cNvSpPr/>
          <p:nvPr/>
        </p:nvSpPr>
        <p:spPr>
          <a:xfrm>
            <a:off x="1981080" y="1523880"/>
            <a:ext cx="6019920" cy="411480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10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Large Japanese Trading Company (JTC), intermediating significant volume of </a:t>
            </a:r>
            <a:r>
              <a:rPr b="0" lang="en-US" sz="1400" strike="noStrike" u="sng">
                <a:solidFill>
                  <a:srgbClr val="000000"/>
                </a:solidFill>
                <a:effectLst/>
                <a:uFillTx/>
                <a:latin typeface="Frutiger 55 Roman"/>
              </a:rPr>
              <a:t>physical</a:t>
            </a:r>
            <a:r>
              <a:rPr b="0" lang="en-US" sz="1400" strike="noStrike" u="none">
                <a:solidFill>
                  <a:srgbClr val="000000"/>
                </a:solidFill>
                <a:effectLst/>
                <a:uFillTx/>
                <a:latin typeface="Frutiger 55 Roman"/>
              </a:rPr>
              <a:t> commodity flows into Japan. eg LNG, Crude &amp; Products, Coal, Metals, Petchems, Franchise Value.</a:t>
            </a: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Significant overlap with EGM product slate and expertise.</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Energy &amp; Metals comprise 40% of operating income</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Market Position. Sato positioned towards bottom of mid ranked JTC’s. bio1 senior unsecured L.T. Moodys rating (B-(P.1)S&amp;P.)</a:t>
            </a: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$20 bio gross debt, $1.0 bio book equity, 95% levered, limited financial flexibility. Sato’s revenue trend decelerating (FY 3/01</a:t>
            </a:r>
            <a:r>
              <a:rPr b="0" lang="en-US" sz="1400" strike="noStrike" u="none">
                <a:solidFill>
                  <a:srgbClr val="000000"/>
                </a:solidFill>
                <a:effectLst/>
                <a:uFillTx/>
                <a:latin typeface="Wingdings"/>
                <a:ea typeface="Wingdings"/>
              </a:rPr>
              <a:t></a:t>
            </a:r>
            <a:r>
              <a:rPr b="0" lang="en-US" sz="1400" strike="noStrike" u="none">
                <a:solidFill>
                  <a:srgbClr val="000000"/>
                </a:solidFill>
                <a:effectLst/>
                <a:uFillTx/>
                <a:latin typeface="Frutiger 55 Roman"/>
              </a:rPr>
              <a:t>11% to USD 53 bio)</a:t>
            </a: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100000"/>
              </a:lnSpc>
              <a:spcBef>
                <a:spcPts val="349"/>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Total absence of financial products, risk management and trading expertise.</a:t>
            </a:r>
            <a:endParaRPr b="0" lang="en-US" sz="1400" strike="noStrike" u="none">
              <a:solidFill>
                <a:srgbClr val="000000"/>
              </a:solidFill>
              <a:effectLst/>
              <a:uFillTx/>
              <a:latin typeface="Times New Roman"/>
            </a:endParaRPr>
          </a:p>
        </p:txBody>
      </p:sp>
      <p:sp>
        <p:nvSpPr>
          <p:cNvPr id="138" name=""/>
          <p:cNvSpPr/>
          <p:nvPr/>
        </p:nvSpPr>
        <p:spPr>
          <a:xfrm>
            <a:off x="1752480" y="5181480"/>
            <a:ext cx="7772400" cy="1281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Frutiger 55 Roman"/>
              </a:rPr>
              <a:t>Partner Fit</a:t>
            </a:r>
            <a:endParaRPr b="0" lang="en-US" sz="1400" strike="noStrike" u="none">
              <a:solidFill>
                <a:srgbClr val="000000"/>
              </a:solidFill>
              <a:effectLst/>
              <a:uFillTx/>
              <a:latin typeface="Times New Roman"/>
            </a:endParaRPr>
          </a:p>
          <a:p>
            <a:pPr algn="ctr">
              <a:lnSpc>
                <a:spcPct val="100000"/>
              </a:lnSpc>
              <a:spcBef>
                <a:spcPts val="876"/>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Sato’s decision (evidenced by real action) to grow their business, move up the value chain.</a:t>
            </a:r>
            <a:endParaRPr b="0" lang="en-US" sz="1400" strike="noStrike" u="none">
              <a:solidFill>
                <a:srgbClr val="000000"/>
              </a:solidFill>
              <a:effectLst/>
              <a:uFillTx/>
              <a:latin typeface="Times New Roman"/>
            </a:endParaRPr>
          </a:p>
          <a:p>
            <a:pPr algn="ctr">
              <a:lnSpc>
                <a:spcPct val="100000"/>
              </a:lnSpc>
              <a:spcBef>
                <a:spcPts val="876"/>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Sato’s position as major intermediator of physical commodities into Japan and across Asia.</a:t>
            </a:r>
            <a:endParaRPr b="0" lang="en-US" sz="1400" strike="noStrike" u="none">
              <a:solidFill>
                <a:srgbClr val="000000"/>
              </a:solidFill>
              <a:effectLst/>
              <a:uFillTx/>
              <a:latin typeface="Times New Roman"/>
            </a:endParaRPr>
          </a:p>
          <a:p>
            <a:pPr algn="ctr">
              <a:lnSpc>
                <a:spcPct val="100000"/>
              </a:lnSpc>
              <a:spcBef>
                <a:spcPts val="876"/>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Sato have a bias for action – “to succeed we must embrace change.”</a:t>
            </a:r>
            <a:endParaRPr b="0" lang="en-US" sz="1400" strike="noStrike" u="none">
              <a:solidFill>
                <a:srgbClr val="000000"/>
              </a:solidFill>
              <a:effectLst/>
              <a:uFillTx/>
              <a:latin typeface="Times New Roman"/>
            </a:endParaRPr>
          </a:p>
        </p:txBody>
      </p:sp>
      <p:grpSp>
        <p:nvGrpSpPr>
          <p:cNvPr id="139" name=""/>
          <p:cNvGrpSpPr/>
          <p:nvPr/>
        </p:nvGrpSpPr>
        <p:grpSpPr>
          <a:xfrm>
            <a:off x="8229600" y="2057400"/>
            <a:ext cx="914400" cy="2286000"/>
            <a:chOff x="8229600" y="2057400"/>
            <a:chExt cx="914400" cy="2286000"/>
          </a:xfrm>
        </p:grpSpPr>
        <p:sp>
          <p:nvSpPr>
            <p:cNvPr id="140" name=""/>
            <p:cNvSpPr/>
            <p:nvPr/>
          </p:nvSpPr>
          <p:spPr>
            <a:xfrm>
              <a:off x="8382240" y="3352680"/>
              <a:ext cx="380880" cy="152640"/>
            </a:xfrm>
            <a:prstGeom prst="rect">
              <a:avLst/>
            </a:prstGeom>
            <a:solidFill>
              <a:srgbClr val="ffff6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141" name=""/>
            <p:cNvGrpSpPr/>
            <p:nvPr/>
          </p:nvGrpSpPr>
          <p:grpSpPr>
            <a:xfrm>
              <a:off x="8229600" y="2057400"/>
              <a:ext cx="914400" cy="2286000"/>
              <a:chOff x="8229600" y="2057400"/>
              <a:chExt cx="914400" cy="2286000"/>
            </a:xfrm>
          </p:grpSpPr>
          <p:sp>
            <p:nvSpPr>
              <p:cNvPr id="142" name=""/>
              <p:cNvSpPr/>
              <p:nvPr/>
            </p:nvSpPr>
            <p:spPr>
              <a:xfrm>
                <a:off x="8307000" y="2057400"/>
                <a:ext cx="795960" cy="223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        </a:t>
                </a:r>
                <a:r>
                  <a:rPr b="0" lang="en-US" sz="1000" strike="noStrike" u="sng">
                    <a:solidFill>
                      <a:srgbClr val="000000"/>
                    </a:solidFill>
                    <a:effectLst/>
                    <a:uFillTx/>
                    <a:latin typeface="Frutiger 55 Roman"/>
                  </a:rPr>
                  <a:t>&gt;BBB</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Mitsui</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Mitsubishi</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Sumitomo</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       </a:t>
                </a:r>
                <a:r>
                  <a:rPr b="0" lang="en-US" sz="1000" strike="noStrike" u="sng">
                    <a:solidFill>
                      <a:srgbClr val="000000"/>
                    </a:solidFill>
                    <a:effectLst/>
                    <a:uFillTx/>
                    <a:latin typeface="Frutiger 55 Roman"/>
                  </a:rPr>
                  <a:t>&gt;B-BB</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Marubeni</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Itochu</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Sato</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             </a:t>
                </a:r>
                <a:r>
                  <a:rPr b="0" lang="en-US" sz="1000" strike="noStrike" u="sng">
                    <a:solidFill>
                      <a:srgbClr val="000000"/>
                    </a:solidFill>
                    <a:effectLst/>
                    <a:uFillTx/>
                    <a:latin typeface="Frutiger 55 Roman"/>
                  </a:rPr>
                  <a:t>&lt;B</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Tomen</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Nichimen</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Frutiger 55 Roman"/>
                  </a:rPr>
                  <a:t>Kanimatsu</a:t>
                </a:r>
                <a:endParaRPr b="0" lang="en-US" sz="1000" strike="noStrike" u="none">
                  <a:solidFill>
                    <a:srgbClr val="000000"/>
                  </a:solidFill>
                  <a:effectLst/>
                  <a:uFillTx/>
                  <a:latin typeface="Times New Roman"/>
                </a:endParaRPr>
              </a:p>
            </p:txBody>
          </p:sp>
          <p:sp>
            <p:nvSpPr>
              <p:cNvPr id="143" name=""/>
              <p:cNvSpPr/>
              <p:nvPr/>
            </p:nvSpPr>
            <p:spPr>
              <a:xfrm>
                <a:off x="8229600" y="2057400"/>
                <a:ext cx="914400" cy="7621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4" name=""/>
              <p:cNvSpPr/>
              <p:nvPr/>
            </p:nvSpPr>
            <p:spPr>
              <a:xfrm>
                <a:off x="8229600" y="2819520"/>
                <a:ext cx="914400" cy="761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5" name=""/>
              <p:cNvSpPr/>
              <p:nvPr/>
            </p:nvSpPr>
            <p:spPr>
              <a:xfrm>
                <a:off x="8229600" y="3581280"/>
                <a:ext cx="914400" cy="7621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6" name=""/>
          <p:cNvSpPr/>
          <p:nvPr/>
        </p:nvSpPr>
        <p:spPr>
          <a:xfrm>
            <a:off x="3912120" y="2514600"/>
            <a:ext cx="3437640" cy="581760"/>
          </a:xfrm>
          <a:prstGeom prst="rect">
            <a:avLst/>
          </a:prstGeom>
          <a:noFill/>
          <a:ln w="0">
            <a:noFill/>
          </a:ln>
        </p:spPr>
        <p:style>
          <a:lnRef idx="0"/>
          <a:fillRef idx="0"/>
          <a:effectRef idx="0"/>
          <a:fontRef idx="minor"/>
        </p:style>
        <p:txBody>
          <a:bodyPr wrap="none" lIns="90000" rIns="90000" tIns="46800" bIns="4680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33cc"/>
                </a:solidFill>
                <a:effectLst/>
                <a:uFillTx/>
                <a:latin typeface="Frutiger 55 Roman"/>
              </a:rPr>
              <a:t>2. Enron’s Models</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7" name="PlaceHolder 1"/>
          <p:cNvSpPr>
            <a:spLocks noGrp="1"/>
          </p:cNvSpPr>
          <p:nvPr>
            <p:ph type="title"/>
          </p:nvPr>
        </p:nvSpPr>
        <p:spPr>
          <a:xfrm>
            <a:off x="1981080" y="380520"/>
            <a:ext cx="71820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cc"/>
                </a:solidFill>
                <a:effectLst/>
                <a:uFillTx/>
                <a:latin typeface="Frutiger 55 Roman"/>
              </a:rPr>
              <a:t>Enron Business Development</a:t>
            </a:r>
            <a:endParaRPr b="0" lang="en-US" sz="2400" strike="noStrike" u="none">
              <a:solidFill>
                <a:srgbClr val="3333cc"/>
              </a:solidFill>
              <a:effectLst/>
              <a:uFillTx/>
              <a:latin typeface="Frutiger 55 Roman"/>
            </a:endParaRPr>
          </a:p>
        </p:txBody>
      </p:sp>
      <p:sp>
        <p:nvSpPr>
          <p:cNvPr id="148" name=""/>
          <p:cNvSpPr/>
          <p:nvPr/>
        </p:nvSpPr>
        <p:spPr>
          <a:xfrm>
            <a:off x="2558880" y="1523880"/>
            <a:ext cx="2389320" cy="612720"/>
          </a:xfrm>
          <a:prstGeom prst="rect">
            <a:avLst/>
          </a:prstGeom>
          <a:no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Buy</a:t>
            </a:r>
            <a:endParaRPr b="0" lang="en-US" sz="1400" strike="noStrike" u="none">
              <a:solidFill>
                <a:srgbClr val="000000"/>
              </a:solidFill>
              <a:effectLst/>
              <a:uFillTx/>
              <a:latin typeface="Times New Roman"/>
            </a:endParaRPr>
          </a:p>
        </p:txBody>
      </p:sp>
      <p:sp>
        <p:nvSpPr>
          <p:cNvPr id="149" name=""/>
          <p:cNvSpPr/>
          <p:nvPr/>
        </p:nvSpPr>
        <p:spPr>
          <a:xfrm>
            <a:off x="5778360" y="1525680"/>
            <a:ext cx="2394000" cy="612720"/>
          </a:xfrm>
          <a:prstGeom prst="rect">
            <a:avLst/>
          </a:prstGeom>
          <a:no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Build</a:t>
            </a:r>
            <a:endParaRPr b="0" lang="en-US" sz="1400" strike="noStrike" u="none">
              <a:solidFill>
                <a:srgbClr val="000000"/>
              </a:solidFill>
              <a:effectLst/>
              <a:uFillTx/>
              <a:latin typeface="Times New Roman"/>
            </a:endParaRPr>
          </a:p>
        </p:txBody>
      </p:sp>
      <p:sp>
        <p:nvSpPr>
          <p:cNvPr id="150" name=""/>
          <p:cNvSpPr/>
          <p:nvPr/>
        </p:nvSpPr>
        <p:spPr>
          <a:xfrm>
            <a:off x="2563920" y="2360520"/>
            <a:ext cx="2388960" cy="282276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“Need for speed”</a:t>
            </a:r>
            <a:endParaRPr b="0" lang="en-US" sz="12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Gain critical mass and internal support at “entry” point</a:t>
            </a:r>
            <a:endParaRPr b="0" lang="en-US" sz="12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Earnings story</a:t>
            </a:r>
            <a:endParaRPr b="0" lang="en-US" sz="12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Chance to enhance/ restructure releasing value in short order</a:t>
            </a:r>
            <a:endParaRPr b="0" lang="en-US" sz="12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Unaccounted for risk</a:t>
            </a:r>
            <a:endParaRPr b="0" lang="en-US" sz="12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Non-Enron culture</a:t>
            </a:r>
            <a:endParaRPr b="0" lang="en-US" sz="12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Management challenges not uncommon</a:t>
            </a:r>
            <a:endParaRPr b="0" lang="en-US" sz="12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Alignment and incentives issues</a:t>
            </a:r>
            <a:endParaRPr b="0" lang="en-US" sz="12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Front end capital entry cost</a:t>
            </a:r>
            <a:endParaRPr b="0" lang="en-US" sz="1200" strike="noStrike" u="none">
              <a:solidFill>
                <a:srgbClr val="000000"/>
              </a:solidFill>
              <a:effectLst/>
              <a:uFillTx/>
              <a:latin typeface="Times New Roman"/>
            </a:endParaRPr>
          </a:p>
        </p:txBody>
      </p:sp>
      <p:sp>
        <p:nvSpPr>
          <p:cNvPr id="151" name=""/>
          <p:cNvSpPr/>
          <p:nvPr/>
        </p:nvSpPr>
        <p:spPr>
          <a:xfrm>
            <a:off x="5783400" y="2363760"/>
            <a:ext cx="2388960" cy="282276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“Traditional Enron”</a:t>
            </a:r>
            <a:endParaRPr b="0" lang="en-US" sz="12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All Enron culture</a:t>
            </a:r>
            <a:endParaRPr b="0" lang="en-US" sz="12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Allows for full study of market and comfort with position taking</a:t>
            </a:r>
            <a:endParaRPr b="0" lang="en-US" sz="12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Ensure hire people that have chance to become Enronized</a:t>
            </a:r>
            <a:endParaRPr b="0" lang="en-US" sz="12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Gets us where we want to be, but …</a:t>
            </a:r>
            <a:endParaRPr b="0" lang="en-US" sz="12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Takes time</a:t>
            </a:r>
            <a:endParaRPr b="0" lang="en-US" sz="1200" strike="noStrike" u="none">
              <a:solidFill>
                <a:srgbClr val="000000"/>
              </a:solidFill>
              <a:effectLst/>
              <a:uFillTx/>
              <a:latin typeface="Times New Roman"/>
            </a:endParaRPr>
          </a:p>
          <a:p>
            <a:pPr marL="112680" indent="-112680">
              <a:lnSpc>
                <a:spcPct val="100000"/>
              </a:lnSpc>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Frutiger 55 Roman"/>
              </a:rPr>
              <a:t>Competitors are getting smarter… quicker followers of Enron</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2878</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2001-02-26T04:15:02Z</dcterms:created>
  <dc:creator>lhughes2</dc:creator>
  <dc:description/>
  <dc:language>en-US</dc:language>
  <cp:lastModifiedBy>karmstr2</cp:lastModifiedBy>
  <dcterms:modified xsi:type="dcterms:W3CDTF">2001-08-16T11:56:28Z</dcterms:modified>
  <cp:revision>128</cp:revision>
  <dc:subject/>
  <dc:title>PowerPoint Presentation</dc:title>
</cp:coreProperties>
</file>