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06B290-350F-4A20-A37D-C37BD8E3886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81EA98-B223-4005-B592-AD3AE577E268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353941-1E8B-457C-8667-C6FF8EB0265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30181C-C67A-4642-895B-942B596F302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5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" name=""/>
          <p:cNvGraphicFramePr/>
          <p:nvPr/>
        </p:nvGraphicFramePr>
        <p:xfrm>
          <a:off x="6448320" y="609588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311760" y="6251400"/>
            <a:ext cx="1403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b2b2b2"/>
                </a:solidFill>
                <a:effectLst/>
                <a:uFillTx/>
                <a:latin typeface="Book Antiqua"/>
              </a:rPr>
              <a:t>DRAFT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85800" y="1905120"/>
            <a:ext cx="7848720" cy="29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Sao Paulo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Visit- February 14-15,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Issued- February ___,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78160" y="5105520"/>
            <a:ext cx="24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1676520"/>
            <a:ext cx="8229600" cy="4343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to gain an understanding of the processes, procedures and controls within the Sao Paulo office.  Our procedures included interviews with key commercial and accounting personnel.  We also performed a test of commodity transactions from deal execution through settlement.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Key Office Personnel: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Sally Beck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Joe Kishkill - CFO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Ted Murphy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Don Black - VP Direct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John Sorrells - AA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Kent Castleman - Controller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Jones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Brett Wiggs - VP 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Kate Agnew - AA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Plenio Prado - Treasurer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Sue Frusco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     Christine Garcia -  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Portfolio 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1905120"/>
            <a:ext cx="7925040" cy="33526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Portfolio Profile: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5 third-party power transactions executed in the last 9 months (3 purchases, 2 sales)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are physical, fixed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Term ranges from one month sale to recently signed nine year purchase (Moema)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All transactions were tested from deal execution through settlement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Control Strengths: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Strong ex-patriot presence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Jim Bannantine, Joe Kishkill, Kent Castleman, Brett Wiggs, Don Black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Cash disbursements for commodity transactions are reviewed and approved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"/>
          <p:cNvSpPr/>
          <p:nvPr/>
        </p:nvSpPr>
        <p:spPr>
          <a:xfrm flipH="1">
            <a:off x="609120" y="1371600"/>
            <a:ext cx="807732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457200" y="1647720"/>
          <a:ext cx="8229600" cy="5734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47720"/>
                    <a:ext cx="8229600" cy="573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838080" y="15228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-Sao Paulo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914400" y="1447920"/>
            <a:ext cx="8229600" cy="144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1905120"/>
            <a:ext cx="7619760" cy="3429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Areas for Further Review: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Development and integration of Retail products and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Direct sales group formed recently to target retail activity and total energy management 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products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Integration of procurement activities into Enron South America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      -  Elektro, the recently acquired LDC,  is moving operations to ESA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Monitoring of Cuiaba operational risk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 Operations are directed and records are maintained at the plant site in western Brazil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Supervision and interaction with other Southern Cone offices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 Offices also exist in Rio de Janeiro, Buenos Aires, Cuiaba, Caracus, Bogota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 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1523880"/>
            <a:ext cx="251460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 currently does not support “open market” trading and rapid expansion of the trading model. (6 deals to date)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Regulatory authorities require all third-party and self-dealing (Electro) commodity transactions to be approved by Aneel (30 day period to deny)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no significant excess electricity generation, market is supported primarily by hydro.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Stability established and maintained  for the local currency.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Contracts are accepted in English or Portuguese, these contracts are required to be denominated in Reais (with few Central bank exclusions).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Industrials capital expenditures directed at maintenance of current asset base, no significant investment in long-term efficiency.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76720" y="1523880"/>
            <a:ext cx="2514600" cy="3048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 management primarily strategic for assets and maintenance of capital investments.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Enron experience and culture present in commercial groups and current supporting operations groups.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Risk management  and origination groups currently being developed and responsibilities defined.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Moving support for development of independent back-office function to support trading and origination efforts.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19920" y="1523880"/>
            <a:ext cx="2590560" cy="449604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Increased focus on development of  origination groups: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“shared savings” and energy management programs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“creating” electricity and gas marketing.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Pursuing 20-year long position in gas (27mmbtu/d @ index to swap to fixed at ~$1.00)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developing generating / offtake capacity to sell to Elektro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Introduce trading model and pursue organized effort to develop independent back-office function.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Positioning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Currently fully contracted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Initial supply steps down 25% each year beginning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30% of capacity can be self-dealt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69880" indent="-11268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400-500 mw (2002)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Anticipate growth potential to manage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838080" y="304920"/>
            <a:ext cx="830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Doorstep-Sao Paulo 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Analysis Framework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914400" y="1447920"/>
            <a:ext cx="8229600" cy="0"/>
          </a:xfrm>
          <a:prstGeom prst="line">
            <a:avLst/>
          </a:prstGeom>
          <a:ln w="7632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172200" y="1600200"/>
            <a:ext cx="2514600" cy="23623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Focus on equity investments and asset portfolio (TGS, Elektro, Transredes, Cuiaba, BTB, Ceg, Riogas,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Marketing positions between consolidated and unconsolidated (Electro) affiliates.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Santa Erisa, Moema, Maringa - power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29000" y="1600200"/>
            <a:ext cx="2514600" cy="373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trading position reports (prepared in Houston) for South America prepared for power and natural gas.  Crude oil positions monitored daily.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Profit/loss from all trading activities forwarded to management weekly by Houston risk Management.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Primary management reports: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Deferred cost analysis.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net income forecast (by business unit).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Budget / Actual cost center detail.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Weekly cash position reports.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4572000"/>
            <a:ext cx="2514600" cy="20574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Legal (Coordinate with Houston on policy exceptions and litigation)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HR Admin, currently outsourced payroll to ADP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Local Treasury and 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Commercial - See  attached reporting matrix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1600200"/>
            <a:ext cx="2514600" cy="289548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No formal trading or risk management system support at this time (will mirror Buenos Aires environment when appropriate).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SAP implemented January 1,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Accounts Payable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Financial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Lotus Notes Databases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ADP outsourced payroll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-61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To bring in-house during 2000 using SAP Payroll module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172200" y="4267080"/>
            <a:ext cx="2514600" cy="19051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115920" indent="-11592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Electricity - existing LDCs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Elektro fourth largest in Sao Paulo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304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~25% of customers at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Generation - Hydros, furnas coming on-line with 800-1,300 mw nuclear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5920" indent="-115920">
              <a:lnSpc>
                <a:spcPct val="100000"/>
              </a:lnSpc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February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Arthur Andersen</cp:lastModifiedBy>
  <cp:lastPrinted>2000-02-24T18:29:32Z</cp:lastPrinted>
  <dcterms:modified xsi:type="dcterms:W3CDTF">2000-02-24T20:13:09Z</dcterms:modified>
  <cp:revision>47</cp:revision>
  <dc:subject/>
  <dc:title>No Slide Title</dc:title>
</cp:coreProperties>
</file>