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6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643960" y="6353280"/>
            <a:ext cx="290520" cy="293760"/>
          </a:xfrm>
          <a:custGeom>
            <a:avLst/>
            <a:gdLst>
              <a:gd name="textAreaLeft" fmla="*/ 14040 w 290520"/>
              <a:gd name="textAreaRight" fmla="*/ 276480 w 290520"/>
              <a:gd name="textAreaTop" fmla="*/ 14040 h 293760"/>
              <a:gd name="textAreaBottom" fmla="*/ 279720 h 293760"/>
            </a:gdLst>
            <a:ahLst/>
            <a:cxnLst/>
            <a:rect l="textAreaLeft" t="textAreaTop" r="textAreaRight" b="textAreaBottom"/>
            <a:pathLst>
              <a:path w="21600" h="21841">
                <a:moveTo>
                  <a:pt x="3600" y="0"/>
                </a:moveTo>
                <a:arcTo wR="3600" hR="3600" stAng="16200000" swAng="-5400000"/>
                <a:lnTo>
                  <a:pt x="0" y="18241"/>
                </a:lnTo>
                <a:arcTo wR="3600" hR="3600" stAng="10800000" swAng="-5400000"/>
                <a:lnTo>
                  <a:pt x="18000" y="2184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328400" y="56628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368360" y="16635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176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1414440" y="1285920"/>
            <a:ext cx="7729560" cy="5220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1"/>
          </p:nvPr>
        </p:nvSpPr>
        <p:spPr>
          <a:xfrm>
            <a:off x="8523360" y="6380280"/>
            <a:ext cx="396720" cy="2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9D36A88-342E-472B-9816-53B246BE4834}" type="slidenum">
              <a: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643960" y="6353280"/>
            <a:ext cx="290520" cy="293760"/>
          </a:xfrm>
          <a:custGeom>
            <a:avLst/>
            <a:gdLst>
              <a:gd name="textAreaLeft" fmla="*/ 14040 w 290520"/>
              <a:gd name="textAreaRight" fmla="*/ 276480 w 290520"/>
              <a:gd name="textAreaTop" fmla="*/ 14040 h 293760"/>
              <a:gd name="textAreaBottom" fmla="*/ 279720 h 293760"/>
            </a:gdLst>
            <a:ahLst/>
            <a:cxnLst/>
            <a:rect l="textAreaLeft" t="textAreaTop" r="textAreaRight" b="textAreaBottom"/>
            <a:pathLst>
              <a:path w="21600" h="21841">
                <a:moveTo>
                  <a:pt x="3600" y="0"/>
                </a:moveTo>
                <a:arcTo wR="3600" hR="3600" stAng="16200000" swAng="-5400000"/>
                <a:lnTo>
                  <a:pt x="0" y="18241"/>
                </a:lnTo>
                <a:arcTo wR="3600" hR="3600" stAng="10800000" swAng="-5400000"/>
                <a:lnTo>
                  <a:pt x="18000" y="2184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328400" y="56628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368360" y="16635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176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1414440" y="1285920"/>
            <a:ext cx="7729560" cy="5220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Num" idx="2"/>
          </p:nvPr>
        </p:nvSpPr>
        <p:spPr>
          <a:xfrm>
            <a:off x="8523360" y="6380280"/>
            <a:ext cx="396720" cy="2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50DF3F-27E0-4999-8094-E1257C6B91D6}" type="slidenum">
              <a: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339560" y="466200"/>
            <a:ext cx="7165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0" algn="ctr">
              <a:lnSpc>
                <a:spcPct val="95000"/>
              </a:lnSpc>
              <a:spcBef>
                <a:spcPts val="10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38360" algn="ctr">
              <a:lnSpc>
                <a:spcPct val="90000"/>
              </a:lnSpc>
              <a:spcBef>
                <a:spcPts val="964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e000c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4971960" y="5646600"/>
            <a:ext cx="3568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Kim Ward,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Gas Origination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26,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855800" y="3728880"/>
            <a:ext cx="6311880" cy="16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Prepared for: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City of Santa Clara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Privileged and Confidential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LogoWh" descr=""/>
          <p:cNvPicPr/>
          <p:nvPr/>
        </p:nvPicPr>
        <p:blipFill>
          <a:blip r:embed="rId1"/>
          <a:stretch/>
        </p:blipFill>
        <p:spPr>
          <a:xfrm>
            <a:off x="4124160" y="309600"/>
            <a:ext cx="1659240" cy="166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"/>
          <p:cNvSpPr/>
          <p:nvPr/>
        </p:nvSpPr>
        <p:spPr>
          <a:xfrm>
            <a:off x="1712880" y="1963800"/>
            <a:ext cx="6510240" cy="16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El Paso Pipeline Transportation Proposal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Historical San Juan/Permian vs Topock</a:t>
            </a:r>
            <a:endParaRPr b="1" i="1" lang="en-US" sz="28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4" name=""/>
          <p:cNvGraphicFramePr/>
          <p:nvPr/>
        </p:nvGraphicFramePr>
        <p:xfrm>
          <a:off x="1274760" y="1473120"/>
          <a:ext cx="7388280" cy="4649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74760" y="1473120"/>
                    <a:ext cx="7388280" cy="464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868C9BC-556C-4950-A115-B6E0EFD273EC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Historical Transportation Economics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1280880" y="1409400"/>
            <a:ext cx="7707240" cy="478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the period Jan 2000 through Sep 2001, this capacity would have been in the money 68% of the time and saved approximately $15-17 million (daily vs daily) on the 20,000 MMBtu/d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capacity offers the buyer access to low cost and lower volatility supply with minimal downside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ABC3CD0-0C15-4B2D-AE0F-FC1CE4A2EEAD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"/>
          <p:cNvGraphicFramePr/>
          <p:nvPr/>
        </p:nvGraphicFramePr>
        <p:xfrm>
          <a:off x="1258920" y="1316160"/>
          <a:ext cx="7383600" cy="5229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58920" y="1316160"/>
                    <a:ext cx="7383600" cy="52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1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Forward Value of EPNG Transportation</a:t>
            </a:r>
            <a:endParaRPr b="1" i="1" lang="en-US" sz="31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 flipV="1">
            <a:off x="3701880" y="3038400"/>
            <a:ext cx="0" cy="2563920"/>
          </a:xfrm>
          <a:prstGeom prst="line">
            <a:avLst/>
          </a:prstGeom>
          <a:ln w="19080">
            <a:solidFill>
              <a:srgbClr val="eff1b1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008160" y="1886040"/>
            <a:ext cx="3117960" cy="912600"/>
          </a:xfrm>
          <a:solidFill>
            <a:srgbClr val="dddddd"/>
          </a:solidFill>
          <a:ln w="1908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 Narrow"/>
              </a:rPr>
              <a:t>The earlier the start date, the larger the lump sum payment can be (based on current economics).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V="1">
            <a:off x="2411280" y="3173400"/>
            <a:ext cx="0" cy="1720800"/>
          </a:xfrm>
          <a:prstGeom prst="line">
            <a:avLst/>
          </a:prstGeom>
          <a:ln w="19080">
            <a:solidFill>
              <a:srgbClr val="656565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rot="5400000">
            <a:off x="3134520" y="4509720"/>
            <a:ext cx="1347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BL Frutiger Black"/>
              </a:rPr>
              <a:t>Jan 2003 Start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53DC624-DF46-4ECA-96F4-E4E670B843C0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Next Steps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1280880" y="1409400"/>
            <a:ext cx="7707240" cy="478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Definitive Agreement is raised (term, volume, economics)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conducts due diligence with EPNG/PG&amp;E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approved with pipe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&amp; EPNG review pipe tariff, recall right obligation, renewal rights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Posting procedures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6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6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posts capacity on bulletin board with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all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terms &amp; conditions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846325D-4441-4920-A07E-6FAB0558C518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Table of Contents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280880" y="176220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overview: scope of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Supply/load portfolio:  City of Santa Clara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transportation capacity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87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of ENA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876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87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diligence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87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Posting procedures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090E42C-CF90-4D98-AC6C-0417B579E44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General Overview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280880" y="1409400"/>
            <a:ext cx="7707240" cy="478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836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current economics related to transportation provide an excellent opportunity for PG&amp;E customers to acquire physical transportation on EPNG at full tolls (or better) which provides: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at market based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Flexibility to manage price risk by purchasing gas at supply region versus market region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Avoid long term demand charges by avoiding having to enter into open seasons for 10-15 years when shorter dated capacity is available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optionality to the City of Santa Clara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524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836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the City of Santa Clara’s current and future requirements (3,000 MMBtu/d increasing to 23,000 MMBtu/d), the capacity being discussed provides an excellent fit as: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City of Santa Clara completes the construction of its 110 MW generation asset (start date Q2’03?)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524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Santa Clara can control its gas supply from wellhead to burner tip by integrating upstream transportation from the supply pools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524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836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capacity is PG&amp;E recallable (Block II) with primary receipt points of San Juan, Permian, and Anadarko, which will be re-designated to a 70% San Juan/30% Permian (est.) primary receipt point allocation (as per upcoming FERC orders)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8B675D5-B417-420F-9523-7EC92A6A8F9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"/>
          <p:cNvGraphicFramePr/>
          <p:nvPr/>
        </p:nvGraphicFramePr>
        <p:xfrm>
          <a:off x="1222200" y="1257480"/>
          <a:ext cx="7670880" cy="491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22200" y="1257480"/>
                    <a:ext cx="7670880" cy="491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City of Santa Clara:</a:t>
            </a:r>
            <a:br>
              <a:rPr sz="3200"/>
            </a:b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Supply/Load Portfolio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6615000" y="2836800"/>
            <a:ext cx="1870200" cy="116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Estimated load for Santa Clara’s new generation asset in 2003: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110 MW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x 8.5 MMBtu/MWh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x 24 hrs/day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22,440 MMBtu per 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432160" y="3524400"/>
            <a:ext cx="16779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Redwood Capacity of 6,800 MMBtu/d (expiration date?)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867200" y="2349360"/>
            <a:ext cx="30146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Proposed EPNG Capacity from ENA (20,000 MMBtu/d)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203720" y="2787480"/>
            <a:ext cx="1855800" cy="857160"/>
          </a:xfrm>
          <a:prstGeom prst="rect">
            <a:avLst/>
          </a:prstGeom>
          <a:solidFill>
            <a:srgbClr val="eff1b1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The ENA capacity is designed to fit Santa Clara’s supply shortfall beginning in 2003 as the 110 MW facility comes 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714396F-4432-493D-A512-A53C8050B7FD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Transportation Supply Paths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3854520" y="1623960"/>
            <a:ext cx="1474560" cy="191952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54520" y="1623960"/>
            <a:ext cx="1474560" cy="191952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260440" y="2008080"/>
            <a:ext cx="1963800" cy="132552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260440" y="2008080"/>
            <a:ext cx="1963800" cy="132552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082960" y="3011400"/>
            <a:ext cx="1987560" cy="268920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082960" y="3011400"/>
            <a:ext cx="1987560" cy="268920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776760" y="4665600"/>
            <a:ext cx="1701720" cy="156708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776760" y="4665600"/>
            <a:ext cx="1701720" cy="156708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975040" y="3191040"/>
            <a:ext cx="1574640" cy="194760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975040" y="3191040"/>
            <a:ext cx="1574640" cy="194760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259160" y="3427560"/>
            <a:ext cx="1373400" cy="138564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259160" y="3427560"/>
            <a:ext cx="1373400" cy="138564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476600" y="1652760"/>
            <a:ext cx="2549520" cy="129996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476600" y="1652760"/>
            <a:ext cx="2549520" cy="129996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186520" y="2800440"/>
            <a:ext cx="1733400" cy="11286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186520" y="2800440"/>
            <a:ext cx="1733400" cy="11286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219640" y="4813200"/>
            <a:ext cx="1741680" cy="14479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219640" y="4813200"/>
            <a:ext cx="1741680" cy="14479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478480" y="3840120"/>
            <a:ext cx="1806480" cy="11192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478480" y="3840120"/>
            <a:ext cx="1806480" cy="11192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708280" y="1384200"/>
            <a:ext cx="1631880" cy="9795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708280" y="1384200"/>
            <a:ext cx="1631880" cy="9795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852640" y="5433840"/>
            <a:ext cx="79560" cy="558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852640" y="5433840"/>
            <a:ext cx="79560" cy="558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631960" y="5079960"/>
            <a:ext cx="76320" cy="586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631960" y="5079960"/>
            <a:ext cx="76320" cy="586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562120" y="5079960"/>
            <a:ext cx="39960" cy="5868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  <a:lnTo>
                  <a:pt x="0" y="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562120" y="5079960"/>
            <a:ext cx="39960" cy="5868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530680" y="4710240"/>
            <a:ext cx="395280" cy="336600"/>
          </a:xfrm>
          <a:custGeom>
            <a:avLst/>
            <a:gdLst/>
            <a:ahLst/>
            <a:rect l="l" t="t" r="r" b="b"/>
            <a:pathLst>
              <a:path w="160" h="168">
                <a:moveTo>
                  <a:pt x="16" y="112"/>
                </a:moveTo>
                <a:cubicBezTo>
                  <a:pt x="16" y="88"/>
                  <a:pt x="0" y="32"/>
                  <a:pt x="16" y="16"/>
                </a:cubicBezTo>
                <a:cubicBezTo>
                  <a:pt x="32" y="0"/>
                  <a:pt x="88" y="0"/>
                  <a:pt x="112" y="16"/>
                </a:cubicBezTo>
                <a:cubicBezTo>
                  <a:pt x="136" y="32"/>
                  <a:pt x="160" y="88"/>
                  <a:pt x="160" y="112"/>
                </a:cubicBezTo>
                <a:cubicBezTo>
                  <a:pt x="160" y="136"/>
                  <a:pt x="136" y="152"/>
                  <a:pt x="112" y="160"/>
                </a:cubicBezTo>
                <a:cubicBezTo>
                  <a:pt x="88" y="168"/>
                  <a:pt x="32" y="168"/>
                  <a:pt x="16" y="160"/>
                </a:cubicBezTo>
                <a:cubicBezTo>
                  <a:pt x="0" y="152"/>
                  <a:pt x="16" y="136"/>
                  <a:pt x="16" y="112"/>
                </a:cubicBezTo>
                <a:close/>
              </a:path>
            </a:pathLst>
          </a:custGeom>
          <a:solidFill>
            <a:srgbClr val="0a69a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2712600" y="2639880"/>
            <a:ext cx="793800" cy="42084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4000320" y="5118120"/>
            <a:ext cx="1455480" cy="92160"/>
          </a:xfrm>
          <a:prstGeom prst="line">
            <a:avLst/>
          </a:prstGeom>
          <a:ln w="28440">
            <a:solidFill>
              <a:srgbClr val="fe000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256440" y="5791320"/>
            <a:ext cx="1168200" cy="698400"/>
          </a:xfrm>
          <a:custGeom>
            <a:avLst/>
            <a:gdLst/>
            <a:ahLst/>
            <a:rect l="l" t="t" r="r" b="b"/>
            <a:pathLst>
              <a:path w="736" h="440">
                <a:moveTo>
                  <a:pt x="72" y="248"/>
                </a:moveTo>
                <a:cubicBezTo>
                  <a:pt x="40" y="200"/>
                  <a:pt x="0" y="144"/>
                  <a:pt x="24" y="104"/>
                </a:cubicBezTo>
                <a:cubicBezTo>
                  <a:pt x="48" y="64"/>
                  <a:pt x="144" y="16"/>
                  <a:pt x="216" y="8"/>
                </a:cubicBezTo>
                <a:cubicBezTo>
                  <a:pt x="288" y="0"/>
                  <a:pt x="392" y="24"/>
                  <a:pt x="456" y="56"/>
                </a:cubicBezTo>
                <a:cubicBezTo>
                  <a:pt x="520" y="88"/>
                  <a:pt x="560" y="144"/>
                  <a:pt x="600" y="200"/>
                </a:cubicBezTo>
                <a:cubicBezTo>
                  <a:pt x="640" y="256"/>
                  <a:pt x="736" y="352"/>
                  <a:pt x="696" y="392"/>
                </a:cubicBezTo>
                <a:cubicBezTo>
                  <a:pt x="656" y="432"/>
                  <a:pt x="440" y="440"/>
                  <a:pt x="360" y="440"/>
                </a:cubicBezTo>
                <a:cubicBezTo>
                  <a:pt x="280" y="440"/>
                  <a:pt x="264" y="424"/>
                  <a:pt x="216" y="392"/>
                </a:cubicBezTo>
                <a:cubicBezTo>
                  <a:pt x="168" y="360"/>
                  <a:pt x="104" y="296"/>
                  <a:pt x="72" y="248"/>
                </a:cubicBezTo>
                <a:close/>
              </a:path>
            </a:pathLst>
          </a:custGeom>
          <a:solidFill>
            <a:srgbClr val="0a69a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 flipV="1">
            <a:off x="5456160" y="5117760"/>
            <a:ext cx="1447920" cy="106668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5455800" y="4813200"/>
            <a:ext cx="228600" cy="30492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rot="19916400">
            <a:off x="2868120" y="260316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PGT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rot="2238000">
            <a:off x="5966640" y="5492520"/>
            <a:ext cx="73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rot="21245400">
            <a:off x="4467600" y="4889160"/>
            <a:ext cx="73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554800" y="4808520"/>
            <a:ext cx="6508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 Juan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786720" y="6129360"/>
            <a:ext cx="6508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Permian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 flipV="1">
            <a:off x="3215880" y="5000400"/>
            <a:ext cx="701640" cy="19044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2444760" y="3146400"/>
            <a:ext cx="280800" cy="73980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647800" y="3043080"/>
            <a:ext cx="139680" cy="127080"/>
          </a:xfrm>
          <a:prstGeom prst="ellipse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894120" y="5140440"/>
            <a:ext cx="139680" cy="126720"/>
          </a:xfrm>
          <a:prstGeom prst="ellipse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308320" y="4167360"/>
            <a:ext cx="139680" cy="126720"/>
          </a:xfrm>
          <a:prstGeom prst="ellipse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 flipV="1">
            <a:off x="2625840" y="4363560"/>
            <a:ext cx="583920" cy="63828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282760" y="3990960"/>
            <a:ext cx="7952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Santa Clara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440160" y="5191200"/>
            <a:ext cx="795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Topock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625840" y="3095640"/>
            <a:ext cx="571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Malin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2856600">
            <a:off x="2725920" y="4569840"/>
            <a:ext cx="84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PG&amp;E Baja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H="1">
            <a:off x="3482640" y="1636560"/>
            <a:ext cx="955800" cy="102096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H="1" flipV="1">
            <a:off x="3483000" y="2647440"/>
            <a:ext cx="1798560" cy="87156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230800" y="3446640"/>
            <a:ext cx="139680" cy="126720"/>
          </a:xfrm>
          <a:prstGeom prst="ellipse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379760" y="1563840"/>
            <a:ext cx="139680" cy="126720"/>
          </a:xfrm>
          <a:prstGeom prst="ellipse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076720" y="3495600"/>
            <a:ext cx="795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351320" y="1400040"/>
            <a:ext cx="795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Kingsgate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629600">
            <a:off x="4052520" y="2803320"/>
            <a:ext cx="629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NWPL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7319600">
            <a:off x="2054880" y="3308760"/>
            <a:ext cx="1057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PG&amp;E Redwood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299200" y="3573360"/>
            <a:ext cx="363240" cy="126072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rot="4561800">
            <a:off x="5256720" y="4008960"/>
            <a:ext cx="629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NWPL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8527FDF-0916-41C0-B929-8D0682F711EA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328400" y="35244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ENA Transportation Proposal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1293840" y="1800360"/>
            <a:ext cx="7483320" cy="447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BL Frutiger Black"/>
              </a:rPr>
              <a:t>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Volume:  18,000-23,000 MMBtu/Day (TBD)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Term:  January 1, 2003 through May 31, 2006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Delivery Point:  PGE Topock (Block II)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Receipt Point:  70% San Juan/30% Permian (estimated as per FERC order)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Tolls:  $.47 US/MMBtu (see attached)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Other: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  I)  Renewal Rights:  Customer must provide six months notice to exercise ROFR rights.  Option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to terminate or renew at the lesser of max rate total or market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 II)  Re-call rights:  PGE holds rights to re-call capacity from shipper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     --Please refer to EPNG for all rules related to re-call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III)  Gas Supply:  ENA is prepared to offer gas supply at any supply point for term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IV)  Daily Balancing requirements:  Balancing provisions to be ratified as part of commercial      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terms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21EFE81-AD75-4C51-B663-0651C3ADF14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358640" y="20124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EPNG Tolls and Fuel Assumptions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5" name=""/>
          <p:cNvGraphicFramePr/>
          <p:nvPr/>
        </p:nvGraphicFramePr>
        <p:xfrm>
          <a:off x="1555920" y="1779480"/>
          <a:ext cx="6702120" cy="250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55920" y="1779480"/>
                    <a:ext cx="6702120" cy="250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7" name=""/>
          <p:cNvSpPr/>
          <p:nvPr/>
        </p:nvSpPr>
        <p:spPr>
          <a:xfrm>
            <a:off x="1523880" y="4556160"/>
            <a:ext cx="696456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Assumptions/Notes: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Tariff (Demand and Commodity Charges) as per El Paso posted tariff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Fuel= current fuel ratio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 price= supply and fuel ratio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Reservation add-on of $.0574 included in demand charge.  This charge drops off in 2004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0F620F0-D797-4C35-B2C7-D42C14F62BB3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ENA Transportation Proposal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1280880" y="140976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125"/>
              </a:spcBef>
              <a:buNone/>
              <a:tabLst>
                <a:tab algn="l" pos="0"/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Definitive start date customized for customer 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dated firm obligations: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capacity expires May 31, 2006 and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you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hold the renewal rights.  The optionality of this expiration window could be significant.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Compared to open seasons that the industry just went through and the obligations recently committed to, this capacity is a premium transportation product.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0" name=""/>
          <p:cNvGraphicFramePr/>
          <p:nvPr/>
        </p:nvGraphicFramePr>
        <p:xfrm>
          <a:off x="1568520" y="3433680"/>
          <a:ext cx="6929280" cy="2495520"/>
        </p:xfrm>
        <a:graphic>
          <a:graphicData uri="http://schemas.openxmlformats.org/drawingml/2006/table">
            <a:tbl>
              <a:tblPr/>
              <a:tblGrid>
                <a:gridCol w="1560600"/>
                <a:gridCol w="1398600"/>
                <a:gridCol w="1039680"/>
                <a:gridCol w="1219320"/>
                <a:gridCol w="1711080"/>
              </a:tblGrid>
              <a:tr h="4230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Open Season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Term/Obligation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Demand Charges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Probability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Estimated Start Date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$0.52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&lt; 30%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 2002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Ruby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50/50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Late 2004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30/52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$0.42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Nov. 2002/2003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– Red Rock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5/15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$0.68/$0.38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 2002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– Sun Devil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$0.34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50/50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 2005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$0.39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50/50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 2004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10/15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$0.70/$0.57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 2003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6316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El Paso (ENA)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3.5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$0.33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 2003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8F4BD21-5B1B-42AF-BB0B-15660ABF76D5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ENA Transportation Proposal (cont’d)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1280880" y="140976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 point service will be diversified – 60-70% San Juan and 30-40% Permian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uncertainty with El Paso is going to continue to prohibit any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real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expansions of the pipe until FERC issues regarding fuel requirements, CD shipper rights, and receipt point allocation are resolved (estimated to be February 2002).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will pay either an up-front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lump sum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payment or an annuity payment, depending on customer preference (based on fair market value at the time of transaction).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has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option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at the time of transfer to appoint ENA as agent to conduct operational and accounting services: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Nominations at receipt points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nominations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balancing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700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statement – pipeline, payables, receivables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4FB9420-855B-43E7-9916-4F5D9B437ECB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1998-02-10T05:43:42Z</dcterms:created>
  <dc:creator>Paul Bieniawski</dc:creator>
  <dc:description/>
  <dc:language>en-US</dc:language>
  <cp:lastModifiedBy>kward</cp:lastModifiedBy>
  <cp:lastPrinted>2001-04-10T09:07:22Z</cp:lastPrinted>
  <dcterms:modified xsi:type="dcterms:W3CDTF">2001-09-28T17:52:21Z</dcterms:modified>
  <cp:revision>406</cp:revision>
  <dc:subject/>
  <dc:title>Business Plan 2001</dc:title>
</cp:coreProperties>
</file>