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E66F4E-3C97-4616-9395-2DD943919B3A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C6875B-9384-4018-9CBB-47D16AA94EAF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971960" y="5646600"/>
            <a:ext cx="35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Ward,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5800" y="3728880"/>
            <a:ext cx="631188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LogoWh" descr=""/>
          <p:cNvPicPr/>
          <p:nvPr/>
        </p:nvPicPr>
        <p:blipFill>
          <a:blip r:embed="rId1"/>
          <a:stretch/>
        </p:blipFill>
        <p:spPr>
          <a:xfrm>
            <a:off x="4124160" y="309600"/>
            <a:ext cx="1659240" cy="16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1712880" y="196380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Pipeline Transportation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San Juan/Permian vs Topock</a:t>
            </a:r>
            <a:endParaRPr b="1" i="1" lang="en-US" sz="28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274760" y="1473120"/>
          <a:ext cx="73882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4760" y="1473120"/>
                    <a:ext cx="73882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66E2FA-420E-4F89-9B97-345AA1DB50C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Transportation Economics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period Jan 2000 through Sep 2001, this capacity would have been in the money 68% of the time and saved approximately $15-17 million (daily vs daily) on the 20,000 MMBtu/d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offers the buyer access to low cost and lower volatility supply with minimal downside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24DDF2-5137-4C07-AB59-A71F290B672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"/>
          <p:cNvGraphicFramePr/>
          <p:nvPr/>
        </p:nvGraphicFramePr>
        <p:xfrm>
          <a:off x="1258920" y="1316160"/>
          <a:ext cx="7383600" cy="52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8920" y="1316160"/>
                    <a:ext cx="7383600" cy="52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701880" y="3038400"/>
            <a:ext cx="0" cy="2563920"/>
          </a:xfrm>
          <a:prstGeom prst="line">
            <a:avLst/>
          </a:prstGeom>
          <a:ln w="19080">
            <a:solidFill>
              <a:srgbClr val="eff1b1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08160" y="1886040"/>
            <a:ext cx="3117960" cy="912600"/>
          </a:xfrm>
          <a:solidFill>
            <a:srgbClr val="dddddd"/>
          </a:solidFill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 Narrow"/>
              </a:rPr>
              <a:t>The earlier the start date, the larger the lump sum payment can be (based on current economics).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2411280" y="3173400"/>
            <a:ext cx="0" cy="1720800"/>
          </a:xfrm>
          <a:prstGeom prst="line">
            <a:avLst/>
          </a:prstGeom>
          <a:ln w="19080">
            <a:solidFill>
              <a:srgbClr val="656565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5400000">
            <a:off x="3134520" y="4509720"/>
            <a:ext cx="13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Jan 2003 Start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C781EA-F585-44DF-B709-91B9E0648FF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Next Steps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Agreement is raised (term, volume,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conducts due diligence with EPNG/PG&amp;E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approved with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EPNG review pipe tariff, recall right obligation, renewal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posts capacity on bulletin board with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terms &amp;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51930D-6F88-4B20-9A04-AF9B3E0D99F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Table of Contents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80880" y="176220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overview: scope of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Supply/load portfolio:  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transportation capacity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ENA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87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D8F20B-2282-425E-A4FF-A61057356E3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General Overview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economics related to transportation provide an excellent opportunity for PG&amp;E customers to acquire physical transportation on EPNG at full tolls (or better) which provides: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at market based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manage price risk by purchasing gas at supply region versus market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long term demand charges by avoiding having to enter into open seasons for 10-15 years when shorter dated capacity is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 to the City of Santa Clara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 City of Santa Clara’s current and future requirements (3,000 MMBtu/d increasing to 23,000 MMBtu/d), the capacity being discussed provides an excellent fit as: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Santa Clara completes the construction of its 110 MW generation asset (start date Q2’03?)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Santa Clara can control its gas supply from wellhead to burner tip by integrating upstream transportation from the supply pools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is PG&amp;E recallable (Block II) with primary receipt points of San Juan, Permian, and Anadarko, which will be re-designated to a 70% San Juan/30% Permian (est.) primary receipt point allocation (as per upcoming FERC orders)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2D9C95-656D-41BC-8995-FDFBB620C43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1222200" y="1257480"/>
          <a:ext cx="7670880" cy="491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2200" y="1257480"/>
                    <a:ext cx="7670880" cy="491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Clara:</a:t>
            </a:r>
            <a:br>
              <a:rPr sz="3200"/>
            </a:b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Supply/Load Portfolio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615000" y="2836800"/>
            <a:ext cx="187020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Estimated load for Santa Clara’s new generation asset in 2003: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110 MW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x 8.5 MMBtu/MWh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x 24 hrs/day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22,440 MMBtu per 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32160" y="3524400"/>
            <a:ext cx="1677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Redwood Capacity of 6,800 MMBtu/d (expiration date?)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67200" y="2349360"/>
            <a:ext cx="3014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Proposed EPNG Capacity from ENA (20,000 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03720" y="2787480"/>
            <a:ext cx="1855800" cy="857160"/>
          </a:xfrm>
          <a:prstGeom prst="rect">
            <a:avLst/>
          </a:prstGeom>
          <a:solidFill>
            <a:srgbClr val="eff1b1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The ENA capacity is designed to fit Santa Clara’s supply shortfall beginning in 2003 as the 110 MW facility comes 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F99D43-67F9-4528-B7D9-72E93C31EE2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Transportation Supply Paths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530680" y="4710240"/>
            <a:ext cx="395280" cy="3366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712600" y="2639880"/>
            <a:ext cx="793800" cy="4208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000320" y="5118120"/>
            <a:ext cx="1455480" cy="92160"/>
          </a:xfrm>
          <a:prstGeom prst="line">
            <a:avLst/>
          </a:prstGeom>
          <a:ln w="284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56440" y="579132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5456160" y="5117760"/>
            <a:ext cx="1447920" cy="10666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5455800" y="4813200"/>
            <a:ext cx="228600" cy="3049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19916400">
            <a:off x="2868120" y="26031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rot="2238000">
            <a:off x="5966640" y="54925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21245400">
            <a:off x="4467600" y="48891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554800" y="480852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6720" y="6129360"/>
            <a:ext cx="650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flipV="1">
            <a:off x="3215880" y="5000400"/>
            <a:ext cx="701640" cy="190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2444760" y="3146400"/>
            <a:ext cx="280800" cy="739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47800" y="3043080"/>
            <a:ext cx="139680" cy="12708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94120" y="51404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308320" y="416736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2625840" y="4363560"/>
            <a:ext cx="583920" cy="6382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82760" y="3990960"/>
            <a:ext cx="79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Santa Clara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440160" y="5191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Topock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625840" y="3095640"/>
            <a:ext cx="57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2856600">
            <a:off x="2725920" y="456984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Baja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3482640" y="1636560"/>
            <a:ext cx="955800" cy="10209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 flipV="1">
            <a:off x="3483000" y="2647440"/>
            <a:ext cx="1798560" cy="8715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30800" y="34466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79760" y="15638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076720" y="349560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351320" y="140004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Kingsgate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629600">
            <a:off x="4052520" y="280332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7319600">
            <a:off x="2054880" y="330876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Redwood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299200" y="3573360"/>
            <a:ext cx="363240" cy="12607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4561800">
            <a:off x="5256720" y="400896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A20695-95DB-4937-A17C-50D059EA59B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328400" y="35244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293840" y="1800360"/>
            <a:ext cx="7483320" cy="44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Volume:  18,000-23,000 MMBtu/Day (TBD)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Term:  January 1, 2003 through May 31, 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Delivery Point:  PGE Topock (Block II)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Receipt Point:  70% San Juan/30% Permian (estimated as per FERC order)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Tolls:  $.47 US/MMBtu (see attached)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Other: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I)  Renewal Rights:  Customer must provide six months notice to exercise ROFR rights.  Option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to terminate or renew at the lesser of max rate total or market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II)  Re-call rights:  PGE holds rights to re-call capacity from shipper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   --Please refer to EPNG for all rules related to re-call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III)  Gas Supply:  ENA is prepared to offer gas supply at any supply point for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IV)  Daily Balancing requirements:  Balancing provisions to be ratified as part of commercial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44A6BB-F2B8-4F44-AE40-477F442850E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358640" y="20124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EPNG Tolls and Fuel Assumptions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1555920" y="1779480"/>
          <a:ext cx="6702120" cy="250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5920" y="1779480"/>
                    <a:ext cx="6702120" cy="25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1523880" y="4556160"/>
            <a:ext cx="69645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Assumptions/Notes: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Tariff (Demand and Commodity Charges) as per El Paso posted tariff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Fuel= current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price= supply and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Reservation add-on of $.0574 included in demand charge.  This charge drops off in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276F09-FAE7-4B2D-AB56-B20690866B0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start date customized for customer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dated firm obligations: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capacity expires May 31, 2006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you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hold the renewal rights.  The optionality of this expiration window could be significant.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open seasons that the industry just went through and the obligations recently committed to, this capacity is a premium transportation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1568520" y="3433680"/>
          <a:ext cx="6929280" cy="2495520"/>
        </p:xfrm>
        <a:graphic>
          <a:graphicData uri="http://schemas.openxmlformats.org/drawingml/2006/table">
            <a:tbl>
              <a:tblPr/>
              <a:tblGrid>
                <a:gridCol w="1560600"/>
                <a:gridCol w="1398600"/>
                <a:gridCol w="1039680"/>
                <a:gridCol w="1219320"/>
                <a:gridCol w="1711080"/>
              </a:tblGrid>
              <a:tr h="423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Open Season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Term/Obligation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Demand Charges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Probability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Start Date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&lt; 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Ruby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Late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30/52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Nov. 2002/2003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Red Rock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$0.68/$0.38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$0.70/$0.57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31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 (ENA)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3.5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791709-9871-465D-B494-C816680ADAE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 (cont’d)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 service will be diversified – 60-70% San Juan and 30-40% Permian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uncertainty with El Paso is going to continue to prohibit any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expansions of the pipe until FERC issues regarding fuel requirements, CD shipper rights, and receipt point allocation are resolved (estimated to be February 2002).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pay either an up-front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or an annuity payment, depending on customer preference (based on fair market value at the time of transaction).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 the time of transfer to appoint ENA as agent to conduct operational and accounting services: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at receipt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700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statement – pipeline, payables,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3D354B-DAFB-4846-A01F-A7D83A0A6ED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2001-09-28T14:18:07Z</dcterms:modified>
  <cp:revision>405</cp:revision>
  <dc:subject/>
  <dc:title>Business Plan 2001</dc:title>
</cp:coreProperties>
</file>