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6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659FC8-F658-4B25-A1C0-D1838D44C922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339560" y="466200"/>
            <a:ext cx="7165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0" algn="ctr">
              <a:lnSpc>
                <a:spcPct val="95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38360" algn="ctr">
              <a:lnSpc>
                <a:spcPct val="90000"/>
              </a:lnSpc>
              <a:spcBef>
                <a:spcPts val="964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e000c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4971960" y="5646600"/>
            <a:ext cx="3568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 Ward,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Gas 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26,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855800" y="3728880"/>
            <a:ext cx="631188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Prepared for: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Santa Clara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Privileged and Confidential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LogoWh" descr=""/>
          <p:cNvPicPr/>
          <p:nvPr/>
        </p:nvPicPr>
        <p:blipFill>
          <a:blip r:embed="rId1"/>
          <a:stretch/>
        </p:blipFill>
        <p:spPr>
          <a:xfrm>
            <a:off x="4124160" y="309600"/>
            <a:ext cx="1659240" cy="16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1712880" y="1963800"/>
            <a:ext cx="6510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El Paso Pipeline Transportation Proposal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1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Forward Value of EPNG Transportation</a:t>
            </a:r>
            <a:endParaRPr b="1" i="1" lang="en-US" sz="31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1509840" y="1414440"/>
          <a:ext cx="6657840" cy="522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09840" y="1414440"/>
                    <a:ext cx="6657840" cy="522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2403360" y="3533760"/>
            <a:ext cx="3384720" cy="399240"/>
          </a:xfrm>
          <a:prstGeom prst="rect">
            <a:avLst/>
          </a:prstGeom>
          <a:solidFill>
            <a:srgbClr val="eff1b1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The earlier the start date, the larger the lump sum payment can be (based on current economics).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47AC62A-4265-4590-904F-DFA8855A86E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"/>
          <p:cNvGraphicFramePr/>
          <p:nvPr/>
        </p:nvGraphicFramePr>
        <p:xfrm>
          <a:off x="1243080" y="1362240"/>
          <a:ext cx="7183440" cy="5035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43080" y="1362240"/>
                    <a:ext cx="7183440" cy="503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1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Forward Value of EPNG Transportation</a:t>
            </a:r>
            <a:endParaRPr b="1" i="1" lang="en-US" sz="31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3174840" y="3462480"/>
            <a:ext cx="3384720" cy="399240"/>
          </a:xfrm>
          <a:prstGeom prst="rect">
            <a:avLst/>
          </a:prstGeom>
          <a:solidFill>
            <a:srgbClr val="eff1b1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The earlier the start date, the larger the lump sum payment can be (based on current economics).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6200000">
            <a:off x="64080" y="3721320"/>
            <a:ext cx="2880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Present Value of 20,000 MMBtu/d of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568040" y="6330960"/>
            <a:ext cx="778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Start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5BD637-9FB3-4AA0-8F41-986BD0F718A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Next Steps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Agreement is raised (term, volume, economics)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conducts due diligence with EPNG/PG&amp;E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approved with pipe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&amp; EPNG review pipe tariff, recall right obligation, renewal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posts capacity on bulletin board with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terms &amp; conditions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F96E482-9946-46CE-9188-A245794274A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Table of Contents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280880" y="176220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overview: scope of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Supply/load portfolio:  City of Santa Clara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transportation capacity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ENA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diligence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tariff sheet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70DE793-D77C-412D-B1C9-3F204D454BB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General Overview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836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reviewed the current economics related to transportation and concluded that there is an opportunity for in-state PG&amp;E customer load to acquire physical transportation on EPNG at full tolls (or better) which provides: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at market based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 to manage price risk by purchasing gas at supply region versus market region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long term demand charges by entering into open seasons for 10-15 years when shorter dated capacity is available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optionality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524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836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reviewed Santa Clara’s load and, based on current and future requirements (3,000 MMBtu/d increasing to 20,000 MMBtu/d), the Enron capacity being discussed provides an excellent fit: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City of Santa Clara completes the construction of its 110 MW generation asset (start date Q2’03?)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Santa Clara can control its gas supply by integrating upstream transportation from the supply pools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524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836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 is PG&amp;E recallable (Block II) with primary receipt points of San Juan, Permian, and Anadarko, which will be re-designated to a 60% San Juan/40% Permian primary receipt point allocation (as per upcoming FERC orders)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FA368F5-AAA2-4344-9F03-55B2F98C163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1222200" y="1257480"/>
          <a:ext cx="7670880" cy="491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22200" y="1257480"/>
                    <a:ext cx="7670880" cy="491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Santa Clara:</a:t>
            </a:r>
            <a:br>
              <a:rPr sz="3200"/>
            </a:b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Supply/Load Portfolio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5910120" y="2903400"/>
            <a:ext cx="187020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Estimated load for Santa Clara’s new generation asset in 2003: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110 MW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x 8.5 MMBtu/MWh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x 24 hrs/day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22,440 MMBtu per 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31960" y="3619440"/>
            <a:ext cx="1965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Redwood Capacity of 6,000 MMBtu/d expires in Dec 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715000" y="2378160"/>
            <a:ext cx="2117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Proposed EPNG Capacity from ENA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119400" y="1946160"/>
            <a:ext cx="1470240" cy="1315080"/>
          </a:xfrm>
          <a:prstGeom prst="rect">
            <a:avLst/>
          </a:prstGeom>
          <a:solidFill>
            <a:srgbClr val="eff1b1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The ENA capacity is designed to fit Santa Clara’s supply shortfall beginning in 2003 as the Redwood capacity expires and the 110 MW facility comes 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888320" y="4025880"/>
            <a:ext cx="879480" cy="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756560" y="3614760"/>
            <a:ext cx="11048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 supply short continues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AE8CEEA-5E9F-40B9-B6C8-CD7637B80F0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start date customized for customer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dated firm obligations: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capacity expires May 31, 2006 and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you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hold the renewal rights.  The optionality of this expiration window could be significant.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Compared to open seasons that the industry just went through and the obligations recently committed to, this capacity is a premium transportation product.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1568520" y="3433680"/>
          <a:ext cx="6929280" cy="2495520"/>
        </p:xfrm>
        <a:graphic>
          <a:graphicData uri="http://schemas.openxmlformats.org/drawingml/2006/table">
            <a:tbl>
              <a:tblPr/>
              <a:tblGrid>
                <a:gridCol w="1560600"/>
                <a:gridCol w="1398600"/>
                <a:gridCol w="1039680"/>
                <a:gridCol w="1219320"/>
                <a:gridCol w="1711080"/>
              </a:tblGrid>
              <a:tr h="4230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Open Season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Term/Obligation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Estimated Tariff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Probability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Estimated Start Date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&lt; 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Ruby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Late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30/52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Nov. 2002/2003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Red Rock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$0.68/$0.38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Sun Devil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$0.70/$0.57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6316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El Paso (ENA)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2.5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721C797-F0F4-40D0-B010-1FF98D56BF0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 (cont’d)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point service will be diversified – 60-70% San Juan and 30-40% Permian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uncertainty with El Paso is going to continue to prohibit any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expansions of the pipe until FERC issues regarding fuel requirements, CD shipper rights, and receipt point allocation are resolved (estimated to be February 2002).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will pay either an up-front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or an annuity payment, depending on customer preference (based on fair market value at the time of transaction).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has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at the time of transfer to appoint ENA as agent to conduct operational and accounting services: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Nominations at reciept points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700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statement – pipeline, payables, receivables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DEDB217-C4F1-4E82-91AE-A469230AD5C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Transportation Supply Paths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530680" y="4710240"/>
            <a:ext cx="395280" cy="336600"/>
          </a:xfrm>
          <a:custGeom>
            <a:avLst/>
            <a:gdLst/>
            <a:ahLst/>
            <a:rect l="l" t="t" r="r" b="b"/>
            <a:pathLst>
              <a:path w="160" h="168">
                <a:moveTo>
                  <a:pt x="16" y="112"/>
                </a:moveTo>
                <a:cubicBezTo>
                  <a:pt x="16" y="88"/>
                  <a:pt x="0" y="32"/>
                  <a:pt x="16" y="16"/>
                </a:cubicBezTo>
                <a:cubicBezTo>
                  <a:pt x="32" y="0"/>
                  <a:pt x="88" y="0"/>
                  <a:pt x="112" y="16"/>
                </a:cubicBezTo>
                <a:cubicBezTo>
                  <a:pt x="136" y="32"/>
                  <a:pt x="160" y="88"/>
                  <a:pt x="160" y="112"/>
                </a:cubicBezTo>
                <a:cubicBezTo>
                  <a:pt x="160" y="136"/>
                  <a:pt x="136" y="152"/>
                  <a:pt x="112" y="160"/>
                </a:cubicBezTo>
                <a:cubicBezTo>
                  <a:pt x="88" y="168"/>
                  <a:pt x="32" y="168"/>
                  <a:pt x="16" y="160"/>
                </a:cubicBezTo>
                <a:cubicBezTo>
                  <a:pt x="0" y="152"/>
                  <a:pt x="16" y="136"/>
                  <a:pt x="16" y="112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2712600" y="2639880"/>
            <a:ext cx="793800" cy="42084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4000320" y="5118120"/>
            <a:ext cx="1455480" cy="9216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256440" y="5791320"/>
            <a:ext cx="1168200" cy="698400"/>
          </a:xfrm>
          <a:custGeom>
            <a:avLst/>
            <a:gdLst/>
            <a:ahLst/>
            <a:rect l="l" t="t" r="r" b="b"/>
            <a:pathLst>
              <a:path w="736" h="440">
                <a:moveTo>
                  <a:pt x="72" y="248"/>
                </a:moveTo>
                <a:cubicBezTo>
                  <a:pt x="40" y="200"/>
                  <a:pt x="0" y="144"/>
                  <a:pt x="24" y="104"/>
                </a:cubicBezTo>
                <a:cubicBezTo>
                  <a:pt x="48" y="64"/>
                  <a:pt x="144" y="16"/>
                  <a:pt x="216" y="8"/>
                </a:cubicBezTo>
                <a:cubicBezTo>
                  <a:pt x="288" y="0"/>
                  <a:pt x="392" y="24"/>
                  <a:pt x="456" y="56"/>
                </a:cubicBezTo>
                <a:cubicBezTo>
                  <a:pt x="520" y="88"/>
                  <a:pt x="560" y="144"/>
                  <a:pt x="600" y="200"/>
                </a:cubicBezTo>
                <a:cubicBezTo>
                  <a:pt x="640" y="256"/>
                  <a:pt x="736" y="352"/>
                  <a:pt x="696" y="392"/>
                </a:cubicBezTo>
                <a:cubicBezTo>
                  <a:pt x="656" y="432"/>
                  <a:pt x="440" y="440"/>
                  <a:pt x="360" y="440"/>
                </a:cubicBezTo>
                <a:cubicBezTo>
                  <a:pt x="280" y="440"/>
                  <a:pt x="264" y="424"/>
                  <a:pt x="216" y="392"/>
                </a:cubicBezTo>
                <a:cubicBezTo>
                  <a:pt x="168" y="360"/>
                  <a:pt x="104" y="296"/>
                  <a:pt x="72" y="248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 flipV="1">
            <a:off x="5456160" y="5117760"/>
            <a:ext cx="1447920" cy="106668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5455800" y="4813200"/>
            <a:ext cx="228600" cy="30492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9916400">
            <a:off x="2868120" y="26031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2238000">
            <a:off x="5966640" y="549252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21245400">
            <a:off x="4467600" y="488916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554800" y="4808520"/>
            <a:ext cx="650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786720" y="6129360"/>
            <a:ext cx="650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Permian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 flipV="1">
            <a:off x="3215880" y="5000400"/>
            <a:ext cx="701640" cy="190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2444760" y="3146400"/>
            <a:ext cx="280800" cy="73980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647800" y="3043080"/>
            <a:ext cx="139680" cy="1270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94120" y="5140440"/>
            <a:ext cx="139680" cy="1267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308320" y="4167360"/>
            <a:ext cx="139680" cy="126720"/>
          </a:xfrm>
          <a:prstGeom prst="ellipse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 flipV="1">
            <a:off x="2625840" y="4363560"/>
            <a:ext cx="583920" cy="63828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282760" y="3990960"/>
            <a:ext cx="795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Santa Clara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440160" y="519120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Topock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625840" y="3095640"/>
            <a:ext cx="57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Malin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2151600">
            <a:off x="2849760" y="4636440"/>
            <a:ext cx="84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Baja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3482640" y="1636560"/>
            <a:ext cx="955800" cy="102096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 flipV="1">
            <a:off x="3483000" y="2647440"/>
            <a:ext cx="1798560" cy="87156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230800" y="3446640"/>
            <a:ext cx="139680" cy="1267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379760" y="1563840"/>
            <a:ext cx="139680" cy="1267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076720" y="3495600"/>
            <a:ext cx="795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351320" y="140004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Kingsgate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1629600">
            <a:off x="4052520" y="2803320"/>
            <a:ext cx="62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NWPL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7319600">
            <a:off x="2054880" y="3308760"/>
            <a:ext cx="1057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Redwood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05C9B5F-6E23-4EB3-A4A9-DD604EE36B2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San Juan/Permian vs Topock</a:t>
            </a:r>
            <a:endParaRPr b="1" i="1" lang="en-US" sz="28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4" name=""/>
          <p:cNvGraphicFramePr/>
          <p:nvPr/>
        </p:nvGraphicFramePr>
        <p:xfrm>
          <a:off x="1274760" y="1473120"/>
          <a:ext cx="7388280" cy="4649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4760" y="1473120"/>
                    <a:ext cx="7388280" cy="464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E270C68-FAEE-4DD5-A7F6-FE645A32246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Transportation Economics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capacity, since Jan 2000 through Sep 2001 would have been in the money 68% of the time and saved approximately $15-17 million (daily vs daily) on the 20,000 MMBtu/d we are discussing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 though current economics, tolls vs market, are at the money, this capacity offers the buyer access to low cost supply and lower volatility supply with minimal downside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C2C2C0-E665-4DF5-8AD3-9CD20DDEEB9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Paul Bieniawski</dc:creator>
  <dc:description/>
  <dc:language>en-US</dc:language>
  <cp:lastModifiedBy>Tyrell</cp:lastModifiedBy>
  <cp:lastPrinted>2001-04-10T09:07:22Z</cp:lastPrinted>
  <dcterms:modified xsi:type="dcterms:W3CDTF">2001-09-28T01:24:17Z</dcterms:modified>
  <cp:revision>394</cp:revision>
  <dc:subject/>
  <dc:title>Business Plan 2001</dc:title>
</cp:coreProperties>
</file>