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png" ContentType="image/png"/>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bar2" descr=""/>
          <p:cNvPicPr/>
          <p:nvPr/>
        </p:nvPicPr>
        <p:blipFill>
          <a:blip r:embed="rId2"/>
          <a:stretch/>
        </p:blipFill>
        <p:spPr>
          <a:xfrm>
            <a:off x="46080" y="0"/>
            <a:ext cx="1231920" cy="6699240"/>
          </a:xfrm>
          <a:prstGeom prst="rect">
            <a:avLst/>
          </a:prstGeom>
          <a:noFill/>
          <a:ln w="0">
            <a:noFill/>
          </a:ln>
        </p:spPr>
      </p:pic>
      <p:sp>
        <p:nvSpPr>
          <p:cNvPr id="1" name=""/>
          <p:cNvSpPr/>
          <p:nvPr/>
        </p:nvSpPr>
        <p:spPr>
          <a:xfrm>
            <a:off x="115920" y="6665400"/>
            <a:ext cx="9028080" cy="215640"/>
          </a:xfrm>
          <a:prstGeom prst="rect">
            <a:avLst/>
          </a:prstGeom>
          <a:noFill/>
          <a:ln w="0">
            <a:noFill/>
          </a:ln>
        </p:spPr>
        <p:style>
          <a:lnRef idx="0"/>
          <a:fillRef idx="0"/>
          <a:effectRef idx="0"/>
          <a:fontRef idx="minor"/>
        </p:style>
        <p:txBody>
          <a:bodyPr lIns="90000" rIns="90000" tIns="46800" bIns="46800" anchor="ctr">
            <a:spAutoFit/>
          </a:bodyPr>
          <a:p>
            <a:pPr>
              <a:spcBef>
                <a:spcPts val="499"/>
              </a:spcBef>
              <a:tabLst>
                <a:tab algn="l" pos="0"/>
                <a:tab algn="r" pos="8572680"/>
                <a:tab algn="l" pos="9144000"/>
                <a:tab algn="l" pos="10058400"/>
              </a:tabLst>
            </a:pPr>
            <a:r>
              <a:rPr b="0" i="1" lang="en-US" sz="800" strike="noStrike" u="none">
                <a:solidFill>
                  <a:srgbClr val="919191"/>
                </a:solidFill>
                <a:effectLst/>
                <a:uFillTx/>
                <a:latin typeface="Times New Roman"/>
              </a:rPr>
              <a:t>This presentation is for discussion purposes only.</a:t>
            </a:r>
            <a:r>
              <a:rPr b="0" i="1" lang="en-US" sz="800" strike="noStrike" u="none">
                <a:solidFill>
                  <a:srgbClr val="919191"/>
                </a:solidFill>
                <a:effectLst/>
                <a:uFillTx/>
                <a:latin typeface="Times New Roman"/>
              </a:rPr>
              <a:t>	</a:t>
            </a:r>
            <a:r>
              <a:rPr b="0" i="1" lang="en-US" sz="800" strike="noStrike" u="none">
                <a:solidFill>
                  <a:srgbClr val="919191"/>
                </a:solidFill>
                <a:effectLst/>
                <a:uFillTx/>
                <a:latin typeface="Times New Roman"/>
              </a:rPr>
              <a:t> This presentation is not intended to obligate or commit Enron or its affiliates to execute any transaction or provide additional information.  </a:t>
            </a:r>
            <a:endParaRPr b="0" lang="en-US" sz="800" strike="noStrike" u="none">
              <a:solidFill>
                <a:srgbClr val="000000"/>
              </a:solidFill>
              <a:effectLst/>
              <a:uFillTx/>
              <a:latin typeface="Times New Roman"/>
            </a:endParaRPr>
          </a:p>
        </p:txBody>
      </p:sp>
      <p:sp>
        <p:nvSpPr>
          <p:cNvPr id="2"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
        <p:nvSpPr>
          <p:cNvPr id="3"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1"/>
          <p:cNvSpPr>
            <a:spLocks noGrp="1"/>
          </p:cNvSpPr>
          <p:nvPr>
            <p:ph type="title"/>
          </p:nvPr>
        </p:nvSpPr>
        <p:spPr>
          <a:xfrm>
            <a:off x="1328400" y="566280"/>
            <a:ext cx="756108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5" name="PlaceHolder 2"/>
          <p:cNvSpPr>
            <a:spLocks noGrp="1"/>
          </p:cNvSpPr>
          <p:nvPr>
            <p:ph type="body"/>
          </p:nvPr>
        </p:nvSpPr>
        <p:spPr>
          <a:xfrm>
            <a:off x="1368360" y="1663560"/>
            <a:ext cx="7578720" cy="435456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6" name=""/>
          <p:cNvSpPr/>
          <p:nvPr/>
        </p:nvSpPr>
        <p:spPr>
          <a:xfrm>
            <a:off x="1414440" y="1285920"/>
            <a:ext cx="772956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PlaceHolder 3"/>
          <p:cNvSpPr>
            <a:spLocks noGrp="1"/>
          </p:cNvSpPr>
          <p:nvPr>
            <p:ph type="sldNum" idx="1"/>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53AE8F3-63C2-4BB9-B58C-B1F043EB509A}"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8" name="bar2" descr=""/>
          <p:cNvPicPr/>
          <p:nvPr/>
        </p:nvPicPr>
        <p:blipFill>
          <a:blip r:embed="rId2"/>
          <a:stretch/>
        </p:blipFill>
        <p:spPr>
          <a:xfrm>
            <a:off x="46080" y="0"/>
            <a:ext cx="1231920" cy="6699240"/>
          </a:xfrm>
          <a:prstGeom prst="rect">
            <a:avLst/>
          </a:prstGeom>
          <a:noFill/>
          <a:ln w="0">
            <a:noFill/>
          </a:ln>
        </p:spPr>
      </p:pic>
      <p:sp>
        <p:nvSpPr>
          <p:cNvPr id="9" name=""/>
          <p:cNvSpPr/>
          <p:nvPr/>
        </p:nvSpPr>
        <p:spPr>
          <a:xfrm>
            <a:off x="115920" y="6665400"/>
            <a:ext cx="9028080" cy="215640"/>
          </a:xfrm>
          <a:prstGeom prst="rect">
            <a:avLst/>
          </a:prstGeom>
          <a:noFill/>
          <a:ln w="0">
            <a:noFill/>
          </a:ln>
        </p:spPr>
        <p:style>
          <a:lnRef idx="0"/>
          <a:fillRef idx="0"/>
          <a:effectRef idx="0"/>
          <a:fontRef idx="minor"/>
        </p:style>
        <p:txBody>
          <a:bodyPr lIns="90000" rIns="90000" tIns="46800" bIns="46800" anchor="ctr">
            <a:spAutoFit/>
          </a:bodyPr>
          <a:p>
            <a:pPr>
              <a:spcBef>
                <a:spcPts val="499"/>
              </a:spcBef>
              <a:tabLst>
                <a:tab algn="l" pos="0"/>
                <a:tab algn="r" pos="8572680"/>
                <a:tab algn="l" pos="9144000"/>
                <a:tab algn="l" pos="10058400"/>
              </a:tabLst>
            </a:pPr>
            <a:r>
              <a:rPr b="0" i="1" lang="en-US" sz="800" strike="noStrike" u="none">
                <a:solidFill>
                  <a:srgbClr val="919191"/>
                </a:solidFill>
                <a:effectLst/>
                <a:uFillTx/>
                <a:latin typeface="Times New Roman"/>
              </a:rPr>
              <a:t>This presentation is for discussion purposes only.</a:t>
            </a:r>
            <a:r>
              <a:rPr b="0" i="1" lang="en-US" sz="800" strike="noStrike" u="none">
                <a:solidFill>
                  <a:srgbClr val="919191"/>
                </a:solidFill>
                <a:effectLst/>
                <a:uFillTx/>
                <a:latin typeface="Times New Roman"/>
              </a:rPr>
              <a:t>	</a:t>
            </a:r>
            <a:r>
              <a:rPr b="0" i="1" lang="en-US" sz="800" strike="noStrike" u="none">
                <a:solidFill>
                  <a:srgbClr val="919191"/>
                </a:solidFill>
                <a:effectLst/>
                <a:uFillTx/>
                <a:latin typeface="Times New Roman"/>
              </a:rPr>
              <a:t> This presentation is not intended to obligate or commit Enron or its affiliates to execute any transaction or provide additional information.  </a:t>
            </a:r>
            <a:endParaRPr b="0" lang="en-US" sz="800" strike="noStrike" u="none">
              <a:solidFill>
                <a:srgbClr val="000000"/>
              </a:solidFill>
              <a:effectLst/>
              <a:uFillTx/>
              <a:latin typeface="Times New Roman"/>
            </a:endParaRPr>
          </a:p>
        </p:txBody>
      </p:sp>
      <p:sp>
        <p:nvSpPr>
          <p:cNvPr id="10"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
        <p:nvSpPr>
          <p:cNvPr id="11" name="PlaceHolder 1"/>
          <p:cNvSpPr>
            <a:spLocks noGrp="1"/>
          </p:cNvSpPr>
          <p:nvPr>
            <p:ph type="title"/>
          </p:nvPr>
        </p:nvSpPr>
        <p:spPr>
          <a:xfrm>
            <a:off x="1339560" y="466200"/>
            <a:ext cx="71658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1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90000"/>
              </a:lnSpc>
              <a:spcBef>
                <a:spcPts val="14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344520" indent="0" algn="ctr">
              <a:lnSpc>
                <a:spcPct val="95000"/>
              </a:lnSpc>
              <a:spcBef>
                <a:spcPts val="10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738360" algn="ctr">
              <a:lnSpc>
                <a:spcPct val="90000"/>
              </a:lnSpc>
              <a:spcBef>
                <a:spcPts val="964"/>
              </a:spcBef>
              <a:buClr>
                <a:srgbClr val="fe000c"/>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371600" algn="ctr">
              <a:spcBef>
                <a:spcPts val="499"/>
              </a:spcBef>
              <a:buClr>
                <a:srgbClr val="fe000c"/>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828800" algn="ctr">
              <a:spcBef>
                <a:spcPts val="499"/>
              </a:spcBef>
              <a:buClr>
                <a:srgbClr val="fe000c"/>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3282840" y="5843520"/>
            <a:ext cx="3568680" cy="550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a69a9"/>
                </a:solidFill>
                <a:effectLst/>
                <a:uFillTx/>
                <a:latin typeface="Arial"/>
              </a:rPr>
              <a:t>September 21, 2001</a:t>
            </a:r>
            <a:endParaRPr b="0" lang="en-US" sz="2500" strike="noStrike" u="none">
              <a:solidFill>
                <a:srgbClr val="000000"/>
              </a:solidFill>
              <a:effectLst/>
              <a:uFillTx/>
              <a:latin typeface="Times New Roman"/>
            </a:endParaRPr>
          </a:p>
        </p:txBody>
      </p:sp>
      <p:sp>
        <p:nvSpPr>
          <p:cNvPr id="14" name=""/>
          <p:cNvSpPr/>
          <p:nvPr/>
        </p:nvSpPr>
        <p:spPr>
          <a:xfrm>
            <a:off x="1932120" y="4376880"/>
            <a:ext cx="6311880" cy="163008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a69a9"/>
                </a:solidFill>
                <a:effectLst/>
                <a:uFillTx/>
                <a:latin typeface="Arial"/>
              </a:rPr>
              <a:t>Prepared for:</a:t>
            </a:r>
            <a:endParaRPr b="0" lang="en-US" sz="2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a69a9"/>
                </a:solidFill>
                <a:effectLst/>
                <a:uFillTx/>
                <a:latin typeface="Arial"/>
              </a:rPr>
              <a:t>Texaco</a:t>
            </a:r>
            <a:endParaRPr b="0" lang="en-US" sz="2500" strike="noStrike" u="none">
              <a:solidFill>
                <a:srgbClr val="000000"/>
              </a:solidFill>
              <a:effectLst/>
              <a:uFillTx/>
              <a:latin typeface="Times New Roman"/>
            </a:endParaRPr>
          </a:p>
        </p:txBody>
      </p:sp>
      <p:pic>
        <p:nvPicPr>
          <p:cNvPr id="15" name="LogoWh" descr=""/>
          <p:cNvPicPr/>
          <p:nvPr/>
        </p:nvPicPr>
        <p:blipFill>
          <a:blip r:embed="rId1"/>
          <a:stretch/>
        </p:blipFill>
        <p:spPr>
          <a:xfrm>
            <a:off x="3587760" y="663480"/>
            <a:ext cx="2705040" cy="2710080"/>
          </a:xfrm>
          <a:prstGeom prst="rect">
            <a:avLst/>
          </a:prstGeom>
          <a:noFill/>
          <a:ln w="0">
            <a:noFill/>
          </a:ln>
        </p:spPr>
      </p:pic>
      <p:sp>
        <p:nvSpPr>
          <p:cNvPr id="16" name=""/>
          <p:cNvSpPr/>
          <p:nvPr/>
        </p:nvSpPr>
        <p:spPr>
          <a:xfrm>
            <a:off x="1789200" y="3220920"/>
            <a:ext cx="6510240" cy="163044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800" strike="noStrike" u="none">
                <a:solidFill>
                  <a:srgbClr val="000000"/>
                </a:solidFill>
                <a:effectLst/>
                <a:uFillTx/>
                <a:latin typeface="Arial Black"/>
              </a:rPr>
              <a:t>San Juan/Permian Proposal</a:t>
            </a:r>
            <a:endParaRPr b="0" lang="en-US" sz="4800" strike="noStrike" u="none">
              <a:solidFill>
                <a:srgbClr val="0000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328400" y="320760"/>
            <a:ext cx="7561080" cy="9316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a69a9"/>
                </a:solidFill>
                <a:effectLst/>
                <a:uFillTx/>
                <a:latin typeface="Arial"/>
              </a:rPr>
              <a:t>Proposal</a:t>
            </a:r>
            <a:endParaRPr b="1" i="1" lang="en-US" sz="3600" strike="noStrike" u="none">
              <a:solidFill>
                <a:srgbClr val="0a69a9"/>
              </a:solidFill>
              <a:effectLst/>
              <a:uFillTx/>
              <a:latin typeface="Arial"/>
            </a:endParaRPr>
          </a:p>
        </p:txBody>
      </p:sp>
      <p:sp>
        <p:nvSpPr>
          <p:cNvPr id="18" name="PlaceHolder 2"/>
          <p:cNvSpPr>
            <a:spLocks noGrp="1"/>
          </p:cNvSpPr>
          <p:nvPr>
            <p:ph/>
          </p:nvPr>
        </p:nvSpPr>
        <p:spPr>
          <a:xfrm>
            <a:off x="1368360" y="1361880"/>
            <a:ext cx="7578720" cy="4354200"/>
          </a:xfrm>
          <a:prstGeom prst="rect">
            <a:avLst/>
          </a:prstGeom>
          <a:noFill/>
          <a:ln w="0">
            <a:noFill/>
          </a:ln>
        </p:spPr>
        <p:txBody>
          <a:bodyPr lIns="90000" rIns="90000" tIns="46800" bIns="46800" anchor="t">
            <a:normAutofit lnSpcReduction="9999"/>
          </a:bodyPr>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Texaco would take assignment of up to 30,000 MMBtu per day of El Paso capacity for the term of November 2001 through May 2006</a:t>
            </a:r>
            <a:endParaRPr b="0" lang="en-US" sz="1600" strike="noStrike" u="none">
              <a:solidFill>
                <a:srgbClr val="000000"/>
              </a:solidFill>
              <a:effectLst/>
              <a:uFillTx/>
              <a:latin typeface="Arial"/>
            </a:endParaRPr>
          </a:p>
          <a:p>
            <a:pPr lvl="1" marL="623880" indent="-279360">
              <a:lnSpc>
                <a:spcPct val="8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current rates:  $0.3854 / MMBtu &amp; 3.47%</a:t>
            </a:r>
            <a:endParaRPr b="0" lang="en-US" sz="1200" strike="noStrike" u="none">
              <a:solidFill>
                <a:srgbClr val="000000"/>
              </a:solidFill>
              <a:effectLst/>
              <a:uFillTx/>
              <a:latin typeface="Arial"/>
            </a:endParaRPr>
          </a:p>
          <a:p>
            <a:pPr lvl="1" marL="623880" indent="-279360">
              <a:lnSpc>
                <a:spcPct val="8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includes the associated right-of-first-refusal for contract extension after May 2006</a:t>
            </a:r>
            <a:endParaRPr b="0" lang="en-US" sz="12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 would act as agent and manage the capacity, providing all scheduling and nomination services.  If desirable to Texaco, ENA could act as agent for Texaco on upstream nominations. Thereby creating a “wellhead purchase”.</a:t>
            </a:r>
            <a:endParaRPr b="0" lang="en-US" sz="16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Texaco would have the option to make production available from either San Juan or Permian supply points on a daily basis.</a:t>
            </a:r>
            <a:endParaRPr b="0" lang="en-US" sz="16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 would provide a market for up to 30,000 MMBtu per day of Texaco’s production under the following terms:</a:t>
            </a:r>
            <a:endParaRPr b="0" lang="en-US" sz="1600" strike="noStrike" u="none">
              <a:solidFill>
                <a:srgbClr val="000000"/>
              </a:solidFill>
              <a:effectLst/>
              <a:uFillTx/>
              <a:latin typeface="Arial"/>
            </a:endParaRPr>
          </a:p>
          <a:p>
            <a:pPr lvl="1" marL="623880" indent="-279360">
              <a:lnSpc>
                <a:spcPct val="85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would pay all demand and variable charges to El Paso, with Texaco reimbursing ENA for 100% of the demand charges</a:t>
            </a:r>
            <a:endParaRPr b="0" lang="en-US" sz="1200" strike="noStrike" u="none">
              <a:solidFill>
                <a:srgbClr val="000000"/>
              </a:solidFill>
              <a:effectLst/>
              <a:uFillTx/>
              <a:latin typeface="Arial"/>
            </a:endParaRPr>
          </a:p>
          <a:p>
            <a:pPr lvl="1" marL="623880" indent="-279360">
              <a:lnSpc>
                <a:spcPct val="9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Texaco’s gas that is transported on El Paso would be purchased at Gas Daily PG&amp;E (large pkgs) daily index minus El Paso variable and fuel charges minus $0.06 per MMBtu</a:t>
            </a:r>
            <a:endParaRPr b="0" lang="en-US" sz="1200" strike="noStrike" u="none">
              <a:solidFill>
                <a:srgbClr val="000000"/>
              </a:solidFill>
              <a:effectLst/>
              <a:uFillTx/>
              <a:latin typeface="Arial"/>
            </a:endParaRPr>
          </a:p>
          <a:p>
            <a:pPr lvl="1" marL="623880" indent="-279360">
              <a:lnSpc>
                <a:spcPct val="9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Texaco’s San Juan gas that does not flow on El Paso would be priced at Gas Daily NW, Wyoming Pool daily index minus $0.10 per MMBtu</a:t>
            </a:r>
            <a:endParaRPr b="0" lang="en-US" sz="12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8C3B937-C09C-4937-84EF-FA5E86662759}"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328400" y="320760"/>
            <a:ext cx="7561080" cy="9316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a69a9"/>
                </a:solidFill>
                <a:effectLst/>
                <a:uFillTx/>
                <a:latin typeface="Arial"/>
              </a:rPr>
              <a:t>Benefits</a:t>
            </a:r>
            <a:endParaRPr b="1" i="1" lang="en-US" sz="3600" strike="noStrike" u="none">
              <a:solidFill>
                <a:srgbClr val="0a69a9"/>
              </a:solidFill>
              <a:effectLst/>
              <a:uFillTx/>
              <a:latin typeface="Arial"/>
            </a:endParaRPr>
          </a:p>
        </p:txBody>
      </p:sp>
      <p:sp>
        <p:nvSpPr>
          <p:cNvPr id="20" name="PlaceHolder 2"/>
          <p:cNvSpPr>
            <a:spLocks noGrp="1"/>
          </p:cNvSpPr>
          <p:nvPr>
            <p:ph/>
          </p:nvPr>
        </p:nvSpPr>
        <p:spPr>
          <a:xfrm>
            <a:off x="1368360" y="1361880"/>
            <a:ext cx="7578720" cy="4354200"/>
          </a:xfrm>
          <a:prstGeom prst="rect">
            <a:avLst/>
          </a:prstGeom>
          <a:noFill/>
          <a:ln w="0">
            <a:noFill/>
          </a:ln>
        </p:spPr>
        <p:txBody>
          <a:bodyPr lIns="90000" rIns="90000" tIns="46800" bIns="46800" anchor="t">
            <a:normAutofit/>
          </a:bodyPr>
          <a:p>
            <a:pPr marL="230040" indent="0">
              <a:lnSpc>
                <a:spcPct val="90000"/>
              </a:lnSpc>
              <a:spcBef>
                <a:spcPts val="1012"/>
              </a:spcBef>
              <a:buNone/>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Provides diversification of pricing exposure thereby protecting against San Juan basin basis “blowouts” and providing participation in PG&amp;E Citygate price spikes.</a:t>
            </a: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Provides wellhead pricing option in order to more accurately reflect the true netback price received for royalty purposes.</a:t>
            </a: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Transportation contract comes with “Right of First Refusal” which is a free option to retain the capacity upon expiration of the contract in May 2006.</a:t>
            </a: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Provides a firm market in a very constrained capacity environment. </a:t>
            </a:r>
            <a:endParaRPr b="0" lang="en-US" sz="1800" strike="noStrike" u="none">
              <a:solidFill>
                <a:srgbClr val="000000"/>
              </a:solidFill>
              <a:effectLst/>
              <a:uFillTx/>
              <a:latin typeface="Arial"/>
            </a:endParaRPr>
          </a:p>
          <a:p>
            <a:pPr marL="230040" indent="0">
              <a:lnSpc>
                <a:spcPct val="90000"/>
              </a:lnSpc>
              <a:spcBef>
                <a:spcPts val="1012"/>
              </a:spcBef>
              <a:buNone/>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1B6BF86-B341-4D28-AA98-84BBDA42068D}" type="slidenum">
              <a:t>3</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28404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1998-02-10T05:43:42Z</dcterms:created>
  <dc:creator>Paul Bieniawski</dc:creator>
  <dc:description/>
  <dc:language>en-US</dc:language>
  <cp:lastModifiedBy>plucci</cp:lastModifiedBy>
  <cp:lastPrinted>2001-04-10T09:07:22Z</cp:lastPrinted>
  <dcterms:modified xsi:type="dcterms:W3CDTF">2001-09-21T17:02:05Z</dcterms:modified>
  <cp:revision>384</cp:revision>
  <dc:subject/>
  <dc:title>Business Plan 2001</dc:title>
</cp:coreProperties>
</file>