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643960" y="6353280"/>
            <a:ext cx="290520" cy="293760"/>
          </a:xfrm>
          <a:custGeom>
            <a:avLst/>
            <a:gdLst>
              <a:gd name="textAreaLeft" fmla="*/ 14040 w 290520"/>
              <a:gd name="textAreaRight" fmla="*/ 276480 w 290520"/>
              <a:gd name="textAreaTop" fmla="*/ 14040 h 293760"/>
              <a:gd name="textAreaBottom" fmla="*/ 279720 h 293760"/>
            </a:gdLst>
            <a:ahLst/>
            <a:cxnLst/>
            <a:rect l="textAreaLeft" t="textAreaTop" r="textAreaRight" b="textAreaBottom"/>
            <a:pathLst>
              <a:path w="21600" h="21841">
                <a:moveTo>
                  <a:pt x="3600" y="0"/>
                </a:moveTo>
                <a:arcTo wR="3600" hR="3600" stAng="16200000" swAng="-5400000"/>
                <a:lnTo>
                  <a:pt x="0" y="18241"/>
                </a:lnTo>
                <a:arcTo wR="3600" hR="3600" stAng="10800000" swAng="-5400000"/>
                <a:lnTo>
                  <a:pt x="18000" y="2184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328400" y="56628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368360" y="16635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176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1414440" y="1285920"/>
            <a:ext cx="7729560" cy="5220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1"/>
          </p:nvPr>
        </p:nvSpPr>
        <p:spPr>
          <a:xfrm>
            <a:off x="8523360" y="6380280"/>
            <a:ext cx="396720" cy="2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923A640-74FA-45C9-9D01-5018AF05514B}" type="slidenum">
              <a: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339560" y="466200"/>
            <a:ext cx="7165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0" algn="ctr">
              <a:lnSpc>
                <a:spcPct val="95000"/>
              </a:lnSpc>
              <a:spcBef>
                <a:spcPts val="10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38360" algn="ctr">
              <a:lnSpc>
                <a:spcPct val="90000"/>
              </a:lnSpc>
              <a:spcBef>
                <a:spcPts val="964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e000c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3282840" y="5843520"/>
            <a:ext cx="3568680" cy="55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August 24, 2001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932120" y="4376880"/>
            <a:ext cx="6311880" cy="163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Prepared for: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J. M. Huber Corp.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LogoWh" descr=""/>
          <p:cNvPicPr/>
          <p:nvPr/>
        </p:nvPicPr>
        <p:blipFill>
          <a:blip r:embed="rId1"/>
          <a:stretch/>
        </p:blipFill>
        <p:spPr>
          <a:xfrm>
            <a:off x="3587760" y="663480"/>
            <a:ext cx="2705040" cy="2710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1789200" y="3220920"/>
            <a:ext cx="6510240" cy="16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San Juan Proposal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El Paso Pipeline:</a:t>
            </a:r>
            <a:br>
              <a:rPr sz="3200"/>
            </a:br>
            <a:r>
              <a:rPr b="1" i="1" lang="en-US" sz="24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San Juan Receipt Point Issues</a:t>
            </a:r>
            <a:endParaRPr b="1" i="1" lang="en-US" sz="24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280880" y="140976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Currently, shippers on El Paso do not have basin specific primary receipt points.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0000"/>
              </a:lnSpc>
              <a:spcBef>
                <a:spcPts val="524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San Juan receipt point, which sources El Paso’s cheapest gas, is consistently over-nominated, resulting in actual flow rates of approximately 82% of nominations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0000"/>
              </a:lnSpc>
              <a:spcBef>
                <a:spcPts val="524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ensuing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pro-rata cuts of San Juan receipt point nominations forces San Juan shippers to find alternative markets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for any gas above their allocated capacity.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Shippers can attempt to liquidate their unutilized capacity in the 1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cycle by nominating other receipt points in the 2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3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cycles.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technical conference was  held on July 18 to discuss system wide receipt point allocation.  A follow up conference is scheduled for September.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receipt point allocation occurs, each existing shipper’s capacity would be divided between the San Juan, Permian, and Anadarko receipt points.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AA891E2-304B-4969-A152-0ECBD4BE046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Proposal</a:t>
            </a:r>
            <a:endParaRPr b="1" i="1" lang="en-US" sz="36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368360" y="14097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Huber would take assignment of 25,000 MMBtu per day of El Paso capacity for the term of October 2001 through May 2006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0000"/>
              </a:lnSpc>
              <a:spcBef>
                <a:spcPts val="524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rates:  $0.3854 / MMBtu &amp; 3.47%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0000"/>
              </a:lnSpc>
              <a:spcBef>
                <a:spcPts val="524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 the associated right-of-first-refusal for contract extension after May 2006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67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would act as agent and manage the capacity, providing all scheduling and nomination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would attempt to extract value from any non-San Juan allocated capacity on Huber’s behalf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would provide a market for up to 30,000 MMBtu per day of Huber’s San Juan production: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0000"/>
              </a:lnSpc>
              <a:spcBef>
                <a:spcPts val="524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Huber’s gas that is transported on El Paso would be purchased at Gas Daily PG&amp;E (large pkgs) daily index minus El Paso variable and fuel minus $0.06 per MMBtu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0000"/>
              </a:lnSpc>
              <a:spcBef>
                <a:spcPts val="524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Huber’s San Juan gas that does not flow on El Paso would be priced at Gas Daily NW, Wyoming Pool daily index minus $0.10 per MMBtu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El Paso system wide receipt point allocation occurs, Enron would work with Huber to manage their Permian capacity and/or get the capacity released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A847384-1C2A-4E54-8256-79850B85DE5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26898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1998-02-10T05:43:42Z</dcterms:created>
  <dc:creator>Paul Bieniawski</dc:creator>
  <dc:description/>
  <dc:language>en-US</dc:language>
  <cp:lastModifiedBy>Tyrell</cp:lastModifiedBy>
  <cp:lastPrinted>2001-04-10T09:07:22Z</cp:lastPrinted>
  <dcterms:modified xsi:type="dcterms:W3CDTF">2001-08-24T12:55:14Z</dcterms:modified>
  <cp:revision>379</cp:revision>
  <dc:subject/>
  <dc:title>Business Plan 2001</dc:title>
</cp:coreProperties>
</file>