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_rels/presentation.xml.rels" ContentType="application/vnd.openxmlformats-package.relationships+xml"/>
  <Override PartName="/ppt/media/image1.wmf" ContentType="image/x-wmf"/>
  <Override PartName="/ppt/media/image2.wmf" ContentType="image/x-wmf"/>
  <Override PartName="/ppt/embeddings/oleObject1.docx" ContentType="application/vnd.openxmlformats-officedocument.wordprocessingml.document"/>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1.xml" ContentType="application/vnd.openxmlformats-officedocument.presentationml.slide+xml"/>
  <Override PartName="/ppt/slides/slide46.xml" ContentType="application/vnd.openxmlformats-officedocument.presentationml.slide+xml"/>
  <Override PartName="/ppt/slides/slide16.xml" ContentType="application/vnd.openxmlformats-officedocument.presentationml.slide+xml"/>
  <Override PartName="/ppt/slides/slide8.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47.xml" ContentType="application/vnd.openxmlformats-officedocument.presentationml.slide+xml"/>
  <Override PartName="/ppt/slides/slide17.xml" ContentType="application/vnd.openxmlformats-officedocument.presentationml.slide+xml"/>
  <Override PartName="/ppt/slides/slide9.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48.xml" ContentType="application/vnd.openxmlformats-officedocument.presentationml.slide+xml"/>
  <Override PartName="/ppt/slides/slide20.xml" ContentType="application/vnd.openxmlformats-officedocument.presentationml.slide+xml"/>
  <Override PartName="/ppt/slides/slide18.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49.xml" ContentType="application/vnd.openxmlformats-officedocument.presentationml.slide+xml"/>
  <Override PartName="/ppt/slides/slide21.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39.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40.xml" ContentType="application/vnd.openxmlformats-officedocument.presentationml.slide+xml"/>
  <Override PartName="/ppt/slides/_rels/slide19.xml.rels" ContentType="application/vnd.openxmlformats-package.relationships+xml"/>
  <Override PartName="/ppt/slides/_rels/slide22.xml.rels" ContentType="application/vnd.openxmlformats-package.relationships+xml"/>
  <Override PartName="/ppt/slides/_rels/slide5.xml.rels" ContentType="application/vnd.openxmlformats-package.relationships+xml"/>
  <Override PartName="/ppt/slides/_rels/slide23.xml.rels" ContentType="application/vnd.openxmlformats-package.relationships+xml"/>
  <Override PartName="/ppt/slides/_rels/slide6.xml.rels" ContentType="application/vnd.openxmlformats-package.relationships+xml"/>
  <Override PartName="/ppt/slides/_rels/slide24.xml.rels" ContentType="application/vnd.openxmlformats-package.relationships+xml"/>
  <Override PartName="/ppt/slides/_rels/slide7.xml.rels" ContentType="application/vnd.openxmlformats-package.relationships+xml"/>
  <Override PartName="/ppt/slides/_rels/slide25.xml.rels" ContentType="application/vnd.openxmlformats-package.relationships+xml"/>
  <Override PartName="/ppt/slides/_rels/slide8.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35.xml.rels" ContentType="application/vnd.openxmlformats-package.relationships+xml"/>
  <Override PartName="/ppt/slides/_rels/slide36.xml.rels" ContentType="application/vnd.openxmlformats-package.relationships+xml"/>
  <Override PartName="/ppt/slides/_rels/slide37.xml.rels" ContentType="application/vnd.openxmlformats-package.relationships+xml"/>
  <Override PartName="/ppt/slides/_rels/slide55.xml.rels" ContentType="application/vnd.openxmlformats-package.relationships+xml"/>
  <Override PartName="/ppt/slides/_rels/slide1.xml.rels" ContentType="application/vnd.openxmlformats-package.relationships+xml"/>
  <Override PartName="/ppt/slides/_rels/slide43.xml.rels" ContentType="application/vnd.openxmlformats-package.relationships+xml"/>
  <Override PartName="/ppt/slides/_rels/slide54.xml.rels" ContentType="application/vnd.openxmlformats-package.relationships+xml"/>
  <Override PartName="/ppt/slides/_rels/slide42.xml.rels" ContentType="application/vnd.openxmlformats-package.relationships+xml"/>
  <Override PartName="/ppt/slides/_rels/slide53.xml.rels" ContentType="application/vnd.openxmlformats-package.relationships+xml"/>
  <Override PartName="/ppt/slides/_rels/slide52.xml.rels" ContentType="application/vnd.openxmlformats-package.relationships+xml"/>
  <Override PartName="/ppt/slides/_rels/slide38.xml.rels" ContentType="application/vnd.openxmlformats-package.relationships+xml"/>
  <Override PartName="/ppt/slides/_rels/slide40.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10.xml.rels" ContentType="application/vnd.openxmlformats-package.relationships+xml"/>
  <Override PartName="/ppt/slides/_rels/slide45.xml.rels" ContentType="application/vnd.openxmlformats-package.relationships+xml"/>
  <Override PartName="/ppt/slides/_rels/slide9.xml.rels" ContentType="application/vnd.openxmlformats-package.relationships+xml"/>
  <Override PartName="/ppt/slides/_rels/slide26.xml.rels" ContentType="application/vnd.openxmlformats-package.relationships+xml"/>
  <Override PartName="/ppt/slides/_rels/slide14.xml.rels" ContentType="application/vnd.openxmlformats-package.relationships+xml"/>
  <Override PartName="/ppt/slides/_rels/slide12.xml.rels" ContentType="application/vnd.openxmlformats-package.relationships+xml"/>
  <Override PartName="/ppt/slides/_rels/slide49.xml.rels" ContentType="application/vnd.openxmlformats-package.relationships+xml"/>
  <Override PartName="/ppt/slides/_rels/slide51.xml.rels" ContentType="application/vnd.openxmlformats-package.relationships+xml"/>
  <Override PartName="/ppt/slides/_rels/slide15.xml.rels" ContentType="application/vnd.openxmlformats-package.relationships+xml"/>
  <Override PartName="/ppt/slides/_rels/slide27.xml.rels" ContentType="application/vnd.openxmlformats-package.relationships+xml"/>
  <Override PartName="/ppt/slides/_rels/slide16.xml.rels" ContentType="application/vnd.openxmlformats-package.relationships+xml"/>
  <Override PartName="/ppt/slides/_rels/slide28.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29.xml.rels" ContentType="application/vnd.openxmlformats-package.relationships+xml"/>
  <Override PartName="/ppt/slides/_rels/slide11.xml.rels" ContentType="application/vnd.openxmlformats-package.relationships+xml"/>
  <Override PartName="/ppt/slides/_rels/slide48.xml.rels" ContentType="application/vnd.openxmlformats-package.relationships+xml"/>
  <Override PartName="/ppt/slides/_rels/slide50.xml.rels" ContentType="application/vnd.openxmlformats-package.relationships+xml"/>
  <Override PartName="/ppt/slides/_rels/slide13.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9.xml.rels" ContentType="application/vnd.openxmlformats-package.relationships+xml"/>
  <Override PartName="/ppt/slides/_rels/slide41.xml.rels" ContentType="application/vnd.openxmlformats-package.relationships+xml"/>
  <Override PartName="/ppt/slides/_rels/slide4.xml.rels" ContentType="application/vnd.openxmlformats-package.relationships+xml"/>
  <Override PartName="/ppt/slides/_rels/slide21.xml.rels" ContentType="application/vnd.openxmlformats-package.relationships+xml"/>
  <Override PartName="/ppt/slides/_rels/slide44.xml.rels" ContentType="application/vnd.openxmlformats-package.relationships+xml"/>
  <Override PartName="/ppt/slides/slide38.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42.xml" ContentType="application/vnd.openxmlformats-officedocument.presentationml.slide+xml"/>
  <Override PartName="/ppt/slides/slide54.xml" ContentType="application/vnd.openxmlformats-officedocument.presentationml.slide+xml"/>
  <Override PartName="/ppt/slides/slide43.xml" ContentType="application/vnd.openxmlformats-officedocument.presentationml.slide+xml"/>
  <Override PartName="/ppt/slides/slide55.xml" ContentType="application/vnd.openxmlformats-officedocument.presentationml.slide+xml"/>
  <Override PartName="/ppt/slides/slide37.xml" ContentType="application/vnd.openxmlformats-officedocument.presentationml.slide+xml"/>
  <Override PartName="/ppt/slides/slide36.xml" ContentType="application/vnd.openxmlformats-officedocument.presentationml.slide+xml"/>
  <Override PartName="/ppt/slides/slide35.xml" ContentType="application/vnd.openxmlformats-officedocument.presentationml.slide+xml"/>
  <Override PartName="/ppt/slides/slide34.xml" ContentType="application/vnd.openxmlformats-officedocument.presentationml.slide+xml"/>
  <Override PartName="/ppt/slides/slide33.xml" ContentType="application/vnd.openxmlformats-officedocument.presentationml.slide+xml"/>
  <Override PartName="/ppt/slides/slide32.xml" ContentType="application/vnd.openxmlformats-officedocument.presentationml.slide+xml"/>
  <Override PartName="/ppt/slides/slide31.xml" ContentType="application/vnd.openxmlformats-officedocument.presentationml.slide+xml"/>
  <Override PartName="/ppt/slides/slide30.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Lst>
  <p:sldSz cx="9144000" cy="6858000"/>
  <p:notesSz cx="6994525" cy="928052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slide" Target="slides/slide35.xml"/><Relationship Id="rId38" Type="http://schemas.openxmlformats.org/officeDocument/2006/relationships/slide" Target="slides/slide36.xml"/><Relationship Id="rId39" Type="http://schemas.openxmlformats.org/officeDocument/2006/relationships/slide" Target="slides/slide37.xml"/><Relationship Id="rId40" Type="http://schemas.openxmlformats.org/officeDocument/2006/relationships/slide" Target="slides/slide38.xml"/><Relationship Id="rId41" Type="http://schemas.openxmlformats.org/officeDocument/2006/relationships/slide" Target="slides/slide39.xml"/><Relationship Id="rId42" Type="http://schemas.openxmlformats.org/officeDocument/2006/relationships/slide" Target="slides/slide40.xml"/><Relationship Id="rId43" Type="http://schemas.openxmlformats.org/officeDocument/2006/relationships/slide" Target="slides/slide41.xml"/><Relationship Id="rId44" Type="http://schemas.openxmlformats.org/officeDocument/2006/relationships/slide" Target="slides/slide42.xml"/><Relationship Id="rId45" Type="http://schemas.openxmlformats.org/officeDocument/2006/relationships/slide" Target="slides/slide43.xml"/><Relationship Id="rId46" Type="http://schemas.openxmlformats.org/officeDocument/2006/relationships/slide" Target="slides/slide44.xml"/><Relationship Id="rId47" Type="http://schemas.openxmlformats.org/officeDocument/2006/relationships/slide" Target="slides/slide45.xml"/><Relationship Id="rId48" Type="http://schemas.openxmlformats.org/officeDocument/2006/relationships/slide" Target="slides/slide46.xml"/><Relationship Id="rId49" Type="http://schemas.openxmlformats.org/officeDocument/2006/relationships/slide" Target="slides/slide47.xml"/><Relationship Id="rId50" Type="http://schemas.openxmlformats.org/officeDocument/2006/relationships/slide" Target="slides/slide48.xml"/><Relationship Id="rId51" Type="http://schemas.openxmlformats.org/officeDocument/2006/relationships/slide" Target="slides/slide49.xml"/><Relationship Id="rId52" Type="http://schemas.openxmlformats.org/officeDocument/2006/relationships/slide" Target="slides/slide50.xml"/><Relationship Id="rId53" Type="http://schemas.openxmlformats.org/officeDocument/2006/relationships/slide" Target="slides/slide51.xml"/><Relationship Id="rId54" Type="http://schemas.openxmlformats.org/officeDocument/2006/relationships/slide" Target="slides/slide52.xml"/><Relationship Id="rId55" Type="http://schemas.openxmlformats.org/officeDocument/2006/relationships/slide" Target="slides/slide53.xml"/><Relationship Id="rId56" Type="http://schemas.openxmlformats.org/officeDocument/2006/relationships/slide" Target="slides/slide54.xml"/><Relationship Id="rId57" Type="http://schemas.openxmlformats.org/officeDocument/2006/relationships/slide" Target="slides/slide55.xml"/><Relationship Id="rId58"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wmf"/>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Click to edit the title text format</a:t>
            </a:r>
            <a:endParaRPr b="0" lang="en-US" sz="2800" strike="noStrike" u="none">
              <a:solidFill>
                <a:srgbClr val="000000"/>
              </a:solidFill>
              <a:effectLst/>
              <a:uFillTx/>
              <a:latin typeface="Times New Roman"/>
            </a:endParaRPr>
          </a:p>
        </p:txBody>
      </p:sp>
      <p:sp>
        <p:nvSpPr>
          <p:cNvPr id="1" name="PlaceHolder 2"/>
          <p:cNvSpPr>
            <a:spLocks noGrp="1"/>
          </p:cNvSpPr>
          <p:nvPr>
            <p:ph type="body"/>
          </p:nvPr>
        </p:nvSpPr>
        <p:spPr>
          <a:xfrm>
            <a:off x="1143000" y="1978200"/>
            <a:ext cx="6781680" cy="4114800"/>
          </a:xfrm>
          <a:prstGeom prst="rect">
            <a:avLst/>
          </a:prstGeom>
          <a:noFill/>
          <a:ln w="0">
            <a:noFill/>
          </a:ln>
        </p:spPr>
        <p:txBody>
          <a:bodyPr lIns="90000" rIns="90000" tIns="46800" bIns="46800" anchor="t">
            <a:normAutofit/>
          </a:bodyPr>
          <a:p>
            <a:pPr marL="343080" indent="-343080">
              <a:spcBef>
                <a:spcPts val="49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Click to edit the outline text format</a:t>
            </a:r>
            <a:endParaRPr b="0" lang="en-US" sz="2000" strike="noStrike" u="none">
              <a:solidFill>
                <a:srgbClr val="000000"/>
              </a:solidFill>
              <a:effectLst/>
              <a:uFillTx/>
              <a:latin typeface="Times New Roman"/>
            </a:endParaRPr>
          </a:p>
          <a:p>
            <a:pPr lvl="1" marL="743040" indent="-285840">
              <a:spcBef>
                <a:spcPts val="49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Second Outline Level</a:t>
            </a:r>
            <a:endParaRPr b="0" lang="en-US" sz="2000" strike="noStrike" u="none">
              <a:solidFill>
                <a:srgbClr val="000000"/>
              </a:solidFill>
              <a:effectLst/>
              <a:uFillTx/>
              <a:latin typeface="Times New Roman"/>
            </a:endParaRPr>
          </a:p>
          <a:p>
            <a:pPr lvl="2" marL="1143000" indent="-228600">
              <a:spcBef>
                <a:spcPts val="499"/>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Third Outline Level</a:t>
            </a:r>
            <a:endParaRPr b="0" lang="en-US" sz="2000" strike="noStrike" u="none">
              <a:solidFill>
                <a:srgbClr val="000000"/>
              </a:solidFill>
              <a:effectLst/>
              <a:uFillTx/>
              <a:latin typeface="Times New Roman"/>
            </a:endParaRPr>
          </a:p>
          <a:p>
            <a:pPr lvl="3" marL="1600200" indent="-228600">
              <a:spcBef>
                <a:spcPts val="499"/>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Fourth Outline Level</a:t>
            </a:r>
            <a:endParaRPr b="0" lang="en-US" sz="2000" strike="noStrike" u="none">
              <a:solidFill>
                <a:srgbClr val="000000"/>
              </a:solidFill>
              <a:effectLst/>
              <a:uFillTx/>
              <a:latin typeface="Times New Roman"/>
            </a:endParaRPr>
          </a:p>
          <a:p>
            <a:pPr lvl="4" marL="2057400" indent="-228600">
              <a:spcBef>
                <a:spcPts val="499"/>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Fifth Outline Level</a:t>
            </a:r>
            <a:endParaRPr b="0" lang="en-US" sz="2000" strike="noStrike" u="none">
              <a:solidFill>
                <a:srgbClr val="000000"/>
              </a:solidFill>
              <a:effectLst/>
              <a:uFillTx/>
              <a:latin typeface="Times New Roman"/>
            </a:endParaRPr>
          </a:p>
          <a:p>
            <a:pPr lvl="5"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Sixth Outline Level</a:t>
            </a:r>
            <a:endParaRPr b="0" lang="en-US" sz="2000" strike="noStrike" u="none">
              <a:solidFill>
                <a:srgbClr val="000000"/>
              </a:solidFill>
              <a:effectLst/>
              <a:uFillTx/>
              <a:latin typeface="Times New Roman"/>
            </a:endParaRPr>
          </a:p>
          <a:p>
            <a:pPr lvl="6"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Seventh Outline Level</a:t>
            </a:r>
            <a:endParaRPr b="0" lang="en-US" sz="2000" strike="noStrike" u="none">
              <a:solidFill>
                <a:srgbClr val="000000"/>
              </a:solidFill>
              <a:effectLst/>
              <a:uFillTx/>
              <a:latin typeface="Times New Roman"/>
            </a:endParaRPr>
          </a:p>
        </p:txBody>
      </p:sp>
      <p:sp>
        <p:nvSpPr>
          <p:cNvPr id="2" name="PlaceHolder 3"/>
          <p:cNvSpPr>
            <a:spLocks noGrp="1"/>
          </p:cNvSpPr>
          <p:nvPr>
            <p:ph type="sldNum" idx="1"/>
          </p:nvPr>
        </p:nvSpPr>
        <p:spPr>
          <a:xfrm>
            <a:off x="6553080" y="6397560"/>
            <a:ext cx="1905120" cy="457200"/>
          </a:xfrm>
          <a:prstGeom prst="rect">
            <a:avLst/>
          </a:prstGeom>
          <a:noFill/>
          <a:ln w="0">
            <a:noFill/>
          </a:ln>
        </p:spPr>
        <p:txBody>
          <a:bodyPr lIns="90000" rIns="90000" tIns="46800" bIns="46800" anchor="t">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8E3D89B9-CF54-447F-AC96-B92B8004F9A0}" type="slidenum">
              <a:rPr b="0" lang="en-US" sz="1000" strike="noStrike" u="none">
                <a:solidFill>
                  <a:srgbClr val="000000"/>
                </a:solidFill>
                <a:effectLst/>
                <a:uFillTx/>
                <a:latin typeface="Arial"/>
              </a:rPr>
              <a:t>&lt;number&gt;</a:t>
            </a:fld>
            <a:endParaRPr b="0" lang="en-US" sz="1000" strike="noStrike" u="none">
              <a:solidFill>
                <a:srgbClr val="000000"/>
              </a:solidFill>
              <a:effectLst/>
              <a:uFillTx/>
              <a:latin typeface="Times New Roman"/>
            </a:endParaRPr>
          </a:p>
        </p:txBody>
      </p:sp>
      <p:sp>
        <p:nvSpPr>
          <p:cNvPr id="3" name=""/>
          <p:cNvSpPr/>
          <p:nvPr/>
        </p:nvSpPr>
        <p:spPr>
          <a:xfrm>
            <a:off x="685800" y="606600"/>
            <a:ext cx="77724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 name=""/>
          <p:cNvSpPr/>
          <p:nvPr/>
        </p:nvSpPr>
        <p:spPr>
          <a:xfrm>
            <a:off x="1143000" y="606600"/>
            <a:ext cx="1981080" cy="0"/>
          </a:xfrm>
          <a:prstGeom prst="line">
            <a:avLst/>
          </a:prstGeom>
          <a:ln w="6336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 name=""/>
          <p:cNvSpPr/>
          <p:nvPr/>
        </p:nvSpPr>
        <p:spPr>
          <a:xfrm>
            <a:off x="7467480" y="378000"/>
            <a:ext cx="106704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CONFIDENTIAL</a:t>
            </a:r>
            <a:endParaRPr b="0" lang="en-US" sz="900" strike="noStrike" u="none">
              <a:solidFill>
                <a:srgbClr val="000000"/>
              </a:solidFill>
              <a:effectLst/>
              <a:uFillTx/>
              <a:latin typeface="Times New Roman"/>
            </a:endParaRPr>
          </a:p>
        </p:txBody>
      </p:sp>
      <p:sp>
        <p:nvSpPr>
          <p:cNvPr id="6" name=""/>
          <p:cNvSpPr/>
          <p:nvPr/>
        </p:nvSpPr>
        <p:spPr>
          <a:xfrm flipV="1">
            <a:off x="838080" y="6397200"/>
            <a:ext cx="6705720" cy="3240"/>
          </a:xfrm>
          <a:prstGeom prst="line">
            <a:avLst/>
          </a:prstGeom>
          <a:ln w="9360">
            <a:solidFill>
              <a:srgbClr val="000000"/>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7" name=""/>
          <p:cNvSpPr/>
          <p:nvPr/>
        </p:nvSpPr>
        <p:spPr>
          <a:xfrm>
            <a:off x="8077320" y="6397560"/>
            <a:ext cx="5331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8" name="" descr=""/>
          <p:cNvPicPr/>
          <p:nvPr/>
        </p:nvPicPr>
        <p:blipFill>
          <a:blip r:embed="rId2"/>
          <a:srcRect l="-56" t="0" r="-56" b="0"/>
          <a:stretch/>
        </p:blipFill>
        <p:spPr>
          <a:xfrm>
            <a:off x="7467480" y="6093000"/>
            <a:ext cx="731880" cy="579240"/>
          </a:xfrm>
          <a:prstGeom prst="rect">
            <a:avLst/>
          </a:prstGeom>
          <a:solidFill>
            <a:srgbClr val="ffffff"/>
          </a:solidFill>
          <a:ln w="0">
            <a:noFill/>
          </a:ln>
        </p:spPr>
      </p:pic>
      <p:sp>
        <p:nvSpPr>
          <p:cNvPr id="9" name=""/>
          <p:cNvSpPr/>
          <p:nvPr/>
        </p:nvSpPr>
        <p:spPr>
          <a:xfrm>
            <a:off x="685800" y="1523880"/>
            <a:ext cx="77724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10" name="PlaceHolder 1"/>
          <p:cNvSpPr>
            <a:spLocks noGrp="1"/>
          </p:cNvSpPr>
          <p:nvPr>
            <p:ph type="title"/>
          </p:nvPr>
        </p:nvSpPr>
        <p:spPr>
          <a:xfrm>
            <a:off x="685800" y="2285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Click to edit the title text format</a:t>
            </a:r>
            <a:endParaRPr b="0" lang="en-US" sz="2800" strike="noStrike" u="none">
              <a:solidFill>
                <a:srgbClr val="000000"/>
              </a:solidFill>
              <a:effectLst/>
              <a:uFillTx/>
              <a:latin typeface="Times New Roman"/>
            </a:endParaRPr>
          </a:p>
        </p:txBody>
      </p:sp>
      <p:sp>
        <p:nvSpPr>
          <p:cNvPr id="11" name="PlaceHolder 2"/>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000000"/>
                </a:solidFill>
                <a:effectLst/>
                <a:uFillTx/>
                <a:latin typeface="Times New Roman"/>
              </a:defRPr>
            </a:lvl1pPr>
          </a:lstStyle>
          <a:p>
            <a: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Peakers.ppt</a:t>
            </a:r>
            <a:endParaRPr b="0" lang="en-US" sz="800" strike="noStrike" u="none">
              <a:solidFill>
                <a:srgbClr val="000000"/>
              </a:solidFill>
              <a:effectLst/>
              <a:uFillTx/>
              <a:latin typeface="Times New Roman"/>
            </a:endParaRPr>
          </a:p>
        </p:txBody>
      </p:sp>
      <p:sp>
        <p:nvSpPr>
          <p:cNvPr id="12" name="PlaceHolder 3"/>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Times New Roman"/>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87C79606-8B73-4D82-98DD-9CA991F2BC68}" type="slidenum">
              <a:rPr b="0"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13" name="PlaceHolder 4"/>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gn="ct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Click to edit the outline text format</a:t>
            </a:r>
            <a:endParaRPr b="0" lang="en-US" sz="2000" strike="noStrike" u="none">
              <a:solidFill>
                <a:srgbClr val="000000"/>
              </a:solidFill>
              <a:effectLst/>
              <a:uFillTx/>
              <a:latin typeface="Times New Roman"/>
            </a:endParaRPr>
          </a:p>
          <a:p>
            <a:pPr lvl="1" marL="457200" indent="0" algn="ctr">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Second Outline Level</a:t>
            </a:r>
            <a:endParaRPr b="0" lang="en-US" sz="1800" strike="noStrike" u="none">
              <a:solidFill>
                <a:srgbClr val="000000"/>
              </a:solidFill>
              <a:effectLst/>
              <a:uFillTx/>
              <a:latin typeface="Times New Roman"/>
            </a:endParaRPr>
          </a:p>
          <a:p>
            <a:pPr lvl="2" marL="914400" algn="ctr">
              <a:spcBef>
                <a:spcPts val="400"/>
              </a:spcBef>
              <a:buClr>
                <a:srgbClr val="3333cc"/>
              </a:buClr>
              <a:buFont typeface="Times New Roman"/>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Third Outline Level</a:t>
            </a:r>
            <a:endParaRPr b="0" lang="en-US" sz="1600" strike="noStrike" u="none">
              <a:solidFill>
                <a:srgbClr val="000000"/>
              </a:solidFill>
              <a:effectLst/>
              <a:uFillTx/>
              <a:latin typeface="Times New Roman"/>
            </a:endParaRPr>
          </a:p>
          <a:p>
            <a:pPr lvl="3" marL="1371600" algn="ctr">
              <a:spcBef>
                <a:spcPts val="349"/>
              </a:spcBef>
              <a:buClr>
                <a:srgbClr val="3333cc"/>
              </a:buClr>
              <a:buFont typeface="Times New Roman"/>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Fourth Outline Level</a:t>
            </a:r>
            <a:endParaRPr b="0" lang="en-US" sz="1400" strike="noStrike" u="none">
              <a:solidFill>
                <a:srgbClr val="000000"/>
              </a:solidFill>
              <a:effectLst/>
              <a:uFillTx/>
              <a:latin typeface="Times New Roman"/>
            </a:endParaRPr>
          </a:p>
          <a:p>
            <a:pPr lvl="4" marL="1828800" algn="ctr">
              <a:spcBef>
                <a:spcPts val="349"/>
              </a:spcBef>
              <a:buClr>
                <a:srgbClr val="3333cc"/>
              </a:buClr>
              <a:buFont typeface="Times New Roman"/>
              <a:buChar char="-"/>
              <a:tabLst>
                <a:tab algn="l" pos="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Fifth Outline Level</a:t>
            </a:r>
            <a:endParaRPr b="0" lang="en-US" sz="1400" strike="noStrike" u="none">
              <a:solidFill>
                <a:srgbClr val="000000"/>
              </a:solidFill>
              <a:effectLst/>
              <a:uFillTx/>
              <a:latin typeface="Times New Roman"/>
            </a:endParaRPr>
          </a:p>
          <a:p>
            <a:pPr lvl="5" marL="182880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Sixth Outline Level</a:t>
            </a:r>
            <a:endParaRPr b="0" lang="en-US" sz="1400" strike="noStrike" u="none">
              <a:solidFill>
                <a:srgbClr val="000000"/>
              </a:solidFill>
              <a:effectLst/>
              <a:uFillTx/>
              <a:latin typeface="Times New Roman"/>
            </a:endParaRPr>
          </a:p>
          <a:p>
            <a:pPr lvl="6" marL="182880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Seventh Outline Level</a:t>
            </a:r>
            <a:endParaRPr b="0" lang="en-US" sz="1400" strike="noStrike" u="non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2.wmf"/><Relationship Id="rId3"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2.wmf"/><Relationship Id="rId3"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7.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2.wmf"/><Relationship Id="rId3" Type="http://schemas.openxmlformats.org/officeDocument/2006/relationships/slideLayout" Target="../slideLayouts/slideLayout2.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14" name=""/>
          <p:cNvGraphicFramePr/>
          <p:nvPr/>
        </p:nvGraphicFramePr>
        <p:xfrm>
          <a:off x="3276720" y="1295280"/>
          <a:ext cx="2514600" cy="2444760"/>
        </p:xfrm>
        <a:graphic>
          <a:graphicData uri="http://schemas.openxmlformats.org/presentationml/2006/ole">
            <p:oleObj progId="Word.Document.12" r:id="rId1" spid="">
              <p:embed/>
              <p:pic>
                <p:nvPicPr>
                  <p:cNvPr id="15" name="" descr=""/>
                  <p:cNvPicPr/>
                  <p:nvPr/>
                </p:nvPicPr>
                <p:blipFill>
                  <a:blip r:embed="rId2"/>
                  <a:stretch/>
                </p:blipFill>
                <p:spPr>
                  <a:xfrm>
                    <a:off x="3276720" y="1295280"/>
                    <a:ext cx="2514600" cy="2444760"/>
                  </a:xfrm>
                  <a:prstGeom prst="rect">
                    <a:avLst/>
                  </a:prstGeom>
                  <a:noFill/>
                  <a:ln w="0">
                    <a:noFill/>
                  </a:ln>
                </p:spPr>
              </p:pic>
            </p:oleObj>
          </a:graphicData>
        </a:graphic>
      </p:graphicFrame>
      <p:sp>
        <p:nvSpPr>
          <p:cNvPr id="16" name=""/>
          <p:cNvSpPr/>
          <p:nvPr/>
        </p:nvSpPr>
        <p:spPr>
          <a:xfrm>
            <a:off x="1143000" y="4343400"/>
            <a:ext cx="20574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October 2000</a:t>
            </a:r>
            <a:endParaRPr b="0" lang="en-US" sz="1400" strike="noStrike" u="none">
              <a:solidFill>
                <a:srgbClr val="000000"/>
              </a:solidFill>
              <a:effectLst/>
              <a:uFillTx/>
              <a:latin typeface="Times New Roman"/>
            </a:endParaRPr>
          </a:p>
        </p:txBody>
      </p:sp>
      <p:sp>
        <p:nvSpPr>
          <p:cNvPr id="17" name=""/>
          <p:cNvSpPr/>
          <p:nvPr/>
        </p:nvSpPr>
        <p:spPr>
          <a:xfrm>
            <a:off x="6095880" y="4343400"/>
            <a:ext cx="25146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Confidential &amp; Proprietary</a:t>
            </a:r>
            <a:endParaRPr b="0" lang="en-US" sz="1200" strike="noStrike" u="none">
              <a:solidFill>
                <a:srgbClr val="000000"/>
              </a:solidFill>
              <a:effectLst/>
              <a:uFillTx/>
              <a:latin typeface="Times New Roman"/>
            </a:endParaRPr>
          </a:p>
        </p:txBody>
      </p:sp>
      <p:sp>
        <p:nvSpPr>
          <p:cNvPr id="18" name=""/>
          <p:cNvSpPr/>
          <p:nvPr/>
        </p:nvSpPr>
        <p:spPr>
          <a:xfrm>
            <a:off x="1143000" y="5410080"/>
            <a:ext cx="6248520" cy="8179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Sales Points</a:t>
            </a:r>
            <a:endParaRPr b="0" lang="en-US" sz="1600" strike="noStrike" u="none">
              <a:solidFill>
                <a:srgbClr val="000000"/>
              </a:solidFill>
              <a:effectLst/>
              <a:uFillTx/>
              <a:latin typeface="Times New Roman"/>
            </a:endParaRPr>
          </a:p>
          <a:p>
            <a:pPr>
              <a:lnSpc>
                <a:spcPct val="100000"/>
              </a:lnSpc>
              <a:spcBef>
                <a:spcPts val="9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Gleason Overview</a:t>
            </a:r>
            <a:endParaRPr b="0" lang="en-US" sz="2400" strike="noStrike" u="none">
              <a:solidFill>
                <a:srgbClr val="000000"/>
              </a:solidFill>
              <a:effectLst/>
              <a:uFillTx/>
              <a:latin typeface="Times New Roman"/>
            </a:endParaRPr>
          </a:p>
        </p:txBody>
      </p:sp>
    </p:spTree>
  </p:cSld>
  <p:transition>
    <p:random/>
  </p:transition>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3"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Power Interconnection Sales Points</a:t>
            </a:r>
            <a:endParaRPr b="0" lang="en-US" sz="2000" strike="noStrike" u="none">
              <a:solidFill>
                <a:srgbClr val="000000"/>
              </a:solidFill>
              <a:effectLst/>
              <a:uFillTx/>
              <a:latin typeface="Times New Roman"/>
            </a:endParaRPr>
          </a:p>
        </p:txBody>
      </p:sp>
      <p:sp>
        <p:nvSpPr>
          <p:cNvPr id="44"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During the interconnect negotiations, TVA determined that the addition of the Gleason plant to its system would require an upgrade to its Shelby substation.  Gleason Power I, LLC, the owner of the Gleason plant agreed to pay TVA the upgrade cost.  The payment schedule for the Shelby upgrade is included in the due diligence files.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Gleason Power I will be reimbursed for the upgrade costs by receiving transmission credits from TVA in the amount of the upgrade</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An increase in transmission use, including that associated with a combined cycle conversion, would accelerate the recoupment of upgrade costs.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In the event that the Gleason plant does not utilize all of its transmission credits by December 31, 2009, TVA will refund the remaining balance, to Gleason Power I, LLC.</a:t>
            </a:r>
            <a:endParaRPr b="0" lang="en-US" sz="1600" strike="noStrike" u="none">
              <a:solidFill>
                <a:srgbClr val="000000"/>
              </a:solidFill>
              <a:effectLst/>
              <a:uFillTx/>
              <a:latin typeface="Times New Roman"/>
            </a:endParaRPr>
          </a:p>
        </p:txBody>
      </p:sp>
      <p:sp>
        <p:nvSpPr>
          <p:cNvPr id="45"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B1906237-EA06-4B83-9484-40B282A4951C}"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Gleason Gas Sales Points</a:t>
            </a:r>
            <a:endParaRPr b="0" lang="en-US" sz="2000" strike="noStrike" u="none">
              <a:solidFill>
                <a:srgbClr val="000000"/>
              </a:solidFill>
              <a:effectLst/>
              <a:uFillTx/>
              <a:latin typeface="Times New Roman"/>
            </a:endParaRPr>
          </a:p>
        </p:txBody>
      </p:sp>
      <p:sp>
        <p:nvSpPr>
          <p:cNvPr id="47" name="PlaceHolder 2"/>
          <p:cNvSpPr>
            <a:spLocks noGrp="1"/>
          </p:cNvSpPr>
          <p:nvPr>
            <p:ph/>
          </p:nvPr>
        </p:nvSpPr>
        <p:spPr>
          <a:xfrm>
            <a:off x="1143000" y="1828800"/>
            <a:ext cx="6781680" cy="4114800"/>
          </a:xfrm>
          <a:prstGeom prst="rect">
            <a:avLst/>
          </a:prstGeom>
          <a:noFill/>
          <a:ln w="0">
            <a:noFill/>
          </a:ln>
        </p:spPr>
        <p:txBody>
          <a:bodyPr lIns="90000" rIns="90000" tIns="46800" bIns="46800" anchor="t">
            <a:normAutofit fontScale="92500" lnSpcReduction="9999"/>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$0.11 is 10% of ANR tariff Max. Rate for ITS-3 transport service</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Balancing charge is approx. 7% of the ANR tariff Max Rate</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Rates for both transport and balancing are locked in for 10 years, with no contract price re-openers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As more gas-fired generation comes on to the system. More likely to see upwards versus downward transport rate pressure - makes these contracts potentially more valuable</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No minimum volume commitment</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No exclusivity</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Can buy delivered to plant producer from other market participants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There are 3 mainlines near plant, with the plant interconnected to two of the lines, this provides some backup redundancy</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Option to buy firm 80,000 MMBtu/day from Chicago for backhaul purposes, which is good till June 1, 2001 or 45 days after written notice received stating that ANR’s Supply Link project received final approved and is moving forward </a:t>
            </a:r>
            <a:endParaRPr b="0" lang="en-US" sz="1600" strike="noStrike" u="none">
              <a:solidFill>
                <a:srgbClr val="000000"/>
              </a:solidFill>
              <a:effectLst/>
              <a:uFillTx/>
              <a:latin typeface="Times New Roman"/>
            </a:endParaRPr>
          </a:p>
        </p:txBody>
      </p:sp>
      <p:sp>
        <p:nvSpPr>
          <p:cNvPr id="48"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80A9F2D5-C988-4832-ACF3-48643D9CD454}"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9"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Plant Location Sales Points</a:t>
            </a:r>
            <a:endParaRPr b="0" lang="en-US" sz="2000" strike="noStrike" u="none">
              <a:solidFill>
                <a:srgbClr val="000000"/>
              </a:solidFill>
              <a:effectLst/>
              <a:uFillTx/>
              <a:latin typeface="Times New Roman"/>
            </a:endParaRPr>
          </a:p>
        </p:txBody>
      </p:sp>
      <p:sp>
        <p:nvSpPr>
          <p:cNvPr id="50"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This map illustrates the Gleason plant’s location relative to the gas and power grids</a:t>
            </a:r>
            <a:endParaRPr b="0" lang="en-US" sz="1600" strike="noStrike" u="none">
              <a:solidFill>
                <a:srgbClr val="000000"/>
              </a:solidFill>
              <a:effectLst/>
              <a:uFillTx/>
              <a:latin typeface="Times New Roman"/>
            </a:endParaRPr>
          </a:p>
        </p:txBody>
      </p:sp>
      <p:sp>
        <p:nvSpPr>
          <p:cNvPr id="51"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C2210D27-4F0B-4FB9-9002-A7F0A0F8D36C}"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Control Area Status Sales Points</a:t>
            </a:r>
            <a:endParaRPr b="0" lang="en-US" sz="2000" strike="noStrike" u="none">
              <a:solidFill>
                <a:srgbClr val="000000"/>
              </a:solidFill>
              <a:effectLst/>
              <a:uFillTx/>
              <a:latin typeface="Times New Roman"/>
            </a:endParaRPr>
          </a:p>
        </p:txBody>
      </p:sp>
      <p:sp>
        <p:nvSpPr>
          <p:cNvPr id="53"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An Enron affiliate currently operates a generation only control area around the Gleason Plant.  The Gleason plant will retain the plant specific equipment necessary for the successful bidder to re-establish its own control area, if it so chooses.  However, the interconnect agreement allows for full operation of the Gleason plant without control area status</a:t>
            </a: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54"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BF54CDED-4E91-4CB5-A5B7-F17B6A09AEBD}"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5"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Expansion/Conversion Opportunity Sales Points</a:t>
            </a:r>
            <a:endParaRPr b="0" lang="en-US" sz="2000" strike="noStrike" u="none">
              <a:solidFill>
                <a:srgbClr val="000000"/>
              </a:solidFill>
              <a:effectLst/>
              <a:uFillTx/>
              <a:latin typeface="Times New Roman"/>
            </a:endParaRPr>
          </a:p>
        </p:txBody>
      </p:sp>
      <p:sp>
        <p:nvSpPr>
          <p:cNvPr id="56"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Gleason Plant was layed out, designed and constructed to facilitate a future combined cycle conversion.  All underground pipe runs were designed and installed to eliminate interferences caused by a combined cycle conversion.</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robust aquifer should provide sufficient raw water supply to support combined cycle operations.</a:t>
            </a:r>
            <a:endParaRPr b="0" lang="en-US" sz="1600" strike="noStrike" u="none">
              <a:solidFill>
                <a:srgbClr val="000000"/>
              </a:solidFill>
              <a:effectLst/>
              <a:uFillTx/>
              <a:latin typeface="Times New Roman"/>
            </a:endParaRPr>
          </a:p>
        </p:txBody>
      </p:sp>
      <p:sp>
        <p:nvSpPr>
          <p:cNvPr id="57"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6E5F46C1-C322-43C4-AF95-CFE31282F119}"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8"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Environmental Specifications Sales Points</a:t>
            </a:r>
            <a:endParaRPr b="0" lang="en-US" sz="2000" strike="noStrike" u="none">
              <a:solidFill>
                <a:srgbClr val="000000"/>
              </a:solidFill>
              <a:effectLst/>
              <a:uFillTx/>
              <a:latin typeface="Times New Roman"/>
            </a:endParaRPr>
          </a:p>
        </p:txBody>
      </p:sp>
      <p:sp>
        <p:nvSpPr>
          <p:cNvPr id="59"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915 run hours enable the Gleason Plant to operate a 5 x 16 run schedule from Mid June to early September and still remain within permit limits.  This provides coverage for virtually the entire summer peak operating season.</a:t>
            </a:r>
            <a:endParaRPr b="0" lang="en-US" sz="1600" strike="noStrike" u="none">
              <a:solidFill>
                <a:srgbClr val="000000"/>
              </a:solidFill>
              <a:effectLst/>
              <a:uFillTx/>
              <a:latin typeface="Times New Roman"/>
            </a:endParaRPr>
          </a:p>
        </p:txBody>
      </p:sp>
      <p:sp>
        <p:nvSpPr>
          <p:cNvPr id="60"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D1D2B72D-DE89-4B07-8340-EB44A7A846E4}"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1"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Operating Costs Sales Points</a:t>
            </a:r>
            <a:endParaRPr b="0" lang="en-US" sz="2000" strike="noStrike" u="none">
              <a:solidFill>
                <a:srgbClr val="000000"/>
              </a:solidFill>
              <a:effectLst/>
              <a:uFillTx/>
              <a:latin typeface="Times New Roman"/>
            </a:endParaRPr>
          </a:p>
        </p:txBody>
      </p:sp>
      <p:sp>
        <p:nvSpPr>
          <p:cNvPr id="62"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simple cycle configuration of the Gleason plant provides for relatively low non-fuel operating costs. Further details on operating costs are provided in the due diligence files. </a:t>
            </a:r>
            <a:endParaRPr b="0" lang="en-US" sz="1600" strike="noStrike" u="none">
              <a:solidFill>
                <a:srgbClr val="000000"/>
              </a:solidFill>
              <a:effectLst/>
              <a:uFillTx/>
              <a:latin typeface="Times New Roman"/>
            </a:endParaRPr>
          </a:p>
        </p:txBody>
      </p:sp>
      <p:sp>
        <p:nvSpPr>
          <p:cNvPr id="63"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3CAAC64E-32B3-4D34-A2EF-CE7FDB84E04E}"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4"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Organizational Chart Sales Points</a:t>
            </a:r>
            <a:endParaRPr b="0" lang="en-US" sz="2000" strike="noStrike" u="none">
              <a:solidFill>
                <a:srgbClr val="000000"/>
              </a:solidFill>
              <a:effectLst/>
              <a:uFillTx/>
              <a:latin typeface="Times New Roman"/>
            </a:endParaRPr>
          </a:p>
        </p:txBody>
      </p:sp>
      <p:sp>
        <p:nvSpPr>
          <p:cNvPr id="65"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Gleason plant is currently operated by OEC, a wholly owned, indirect subsidiary of Enron Corp.</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It is anticipated that prospective purchasers will elect to provide for their own plant operations services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Gleason employees are currently OEC employees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Arrangement for transfer of the plant employees to the successful bidder may be considered as part of the overall transaction </a:t>
            </a:r>
            <a:endParaRPr b="0" lang="en-US" sz="1600" strike="noStrike" u="none">
              <a:solidFill>
                <a:srgbClr val="000000"/>
              </a:solidFill>
              <a:effectLst/>
              <a:uFillTx/>
              <a:latin typeface="Times New Roman"/>
            </a:endParaRPr>
          </a:p>
        </p:txBody>
      </p:sp>
      <p:sp>
        <p:nvSpPr>
          <p:cNvPr id="66"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C799D288-45DF-40EA-B1B7-2071B12467B6}" type="slidenum">
              <a:t>17</a:t>
            </a:fld>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7"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Legal Structure Sales Points</a:t>
            </a:r>
            <a:endParaRPr b="0" lang="en-US" sz="2000" strike="noStrike" u="none">
              <a:solidFill>
                <a:srgbClr val="000000"/>
              </a:solidFill>
              <a:effectLst/>
              <a:uFillTx/>
              <a:latin typeface="Times New Roman"/>
            </a:endParaRPr>
          </a:p>
        </p:txBody>
      </p:sp>
      <p:sp>
        <p:nvSpPr>
          <p:cNvPr id="68"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Gleason Power I, L.L.C. entered into the lease with the Industrial Development Board to mitigate and lock in property tax rates for the Gleason Plant.</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Gleason Power I, L.L.C. can “buy back” the plant for a nominal cost which eliminates residual value risk</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Details of the property tax agreement and payments are included in the due diligence files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While purchaser is acquiring the equity of the L.L.C.,  the purchaser should be able to step-up its basis in both accounting and tax purposes. </a:t>
            </a:r>
            <a:endParaRPr b="0" lang="en-US" sz="1600" strike="noStrike" u="none">
              <a:solidFill>
                <a:srgbClr val="000000"/>
              </a:solidFill>
              <a:effectLst/>
              <a:uFillTx/>
              <a:latin typeface="Times New Roman"/>
            </a:endParaRPr>
          </a:p>
        </p:txBody>
      </p:sp>
      <p:sp>
        <p:nvSpPr>
          <p:cNvPr id="69"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99E037C7-9B78-4A95-B998-F01AADA7C67A}" type="slidenum">
              <a:t>18</a:t>
            </a:fld>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70" name=""/>
          <p:cNvGraphicFramePr/>
          <p:nvPr/>
        </p:nvGraphicFramePr>
        <p:xfrm>
          <a:off x="3276720" y="1295280"/>
          <a:ext cx="2514600" cy="2444760"/>
        </p:xfrm>
        <a:graphic>
          <a:graphicData uri="http://schemas.openxmlformats.org/presentationml/2006/ole">
            <p:oleObj progId="Word.Document.12" r:id="rId1" spid="">
              <p:embed/>
              <p:pic>
                <p:nvPicPr>
                  <p:cNvPr id="71" name="" descr=""/>
                  <p:cNvPicPr/>
                  <p:nvPr/>
                </p:nvPicPr>
                <p:blipFill>
                  <a:blip r:embed="rId2"/>
                  <a:stretch/>
                </p:blipFill>
                <p:spPr>
                  <a:xfrm>
                    <a:off x="3276720" y="1295280"/>
                    <a:ext cx="2514600" cy="2444760"/>
                  </a:xfrm>
                  <a:prstGeom prst="rect">
                    <a:avLst/>
                  </a:prstGeom>
                  <a:noFill/>
                  <a:ln w="0">
                    <a:noFill/>
                  </a:ln>
                </p:spPr>
              </p:pic>
            </p:oleObj>
          </a:graphicData>
        </a:graphic>
      </p:graphicFrame>
      <p:sp>
        <p:nvSpPr>
          <p:cNvPr id="72" name=""/>
          <p:cNvSpPr/>
          <p:nvPr/>
        </p:nvSpPr>
        <p:spPr>
          <a:xfrm>
            <a:off x="1143000" y="4343400"/>
            <a:ext cx="20574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October 2000</a:t>
            </a:r>
            <a:endParaRPr b="0" lang="en-US" sz="1400" strike="noStrike" u="none">
              <a:solidFill>
                <a:srgbClr val="000000"/>
              </a:solidFill>
              <a:effectLst/>
              <a:uFillTx/>
              <a:latin typeface="Times New Roman"/>
            </a:endParaRPr>
          </a:p>
        </p:txBody>
      </p:sp>
      <p:sp>
        <p:nvSpPr>
          <p:cNvPr id="73" name=""/>
          <p:cNvSpPr/>
          <p:nvPr/>
        </p:nvSpPr>
        <p:spPr>
          <a:xfrm>
            <a:off x="6095880" y="4343400"/>
            <a:ext cx="25146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Confidential &amp; Proprietary</a:t>
            </a:r>
            <a:endParaRPr b="0" lang="en-US" sz="1200" strike="noStrike" u="none">
              <a:solidFill>
                <a:srgbClr val="000000"/>
              </a:solidFill>
              <a:effectLst/>
              <a:uFillTx/>
              <a:latin typeface="Times New Roman"/>
            </a:endParaRPr>
          </a:p>
        </p:txBody>
      </p:sp>
      <p:sp>
        <p:nvSpPr>
          <p:cNvPr id="74" name=""/>
          <p:cNvSpPr/>
          <p:nvPr/>
        </p:nvSpPr>
        <p:spPr>
          <a:xfrm>
            <a:off x="1143000" y="5410080"/>
            <a:ext cx="6248520" cy="8179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Sales Points</a:t>
            </a:r>
            <a:endParaRPr b="0" lang="en-US" sz="1600" strike="noStrike" u="none">
              <a:solidFill>
                <a:srgbClr val="000000"/>
              </a:solidFill>
              <a:effectLst/>
              <a:uFillTx/>
              <a:latin typeface="Times New Roman"/>
            </a:endParaRPr>
          </a:p>
          <a:p>
            <a:pPr>
              <a:lnSpc>
                <a:spcPct val="100000"/>
              </a:lnSpc>
              <a:spcBef>
                <a:spcPts val="9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Wheatland Overview</a:t>
            </a:r>
            <a:endParaRPr b="0" lang="en-US" sz="2400" strike="noStrike" u="none">
              <a:solidFill>
                <a:srgbClr val="000000"/>
              </a:solidFill>
              <a:effectLst/>
              <a:uFillTx/>
              <a:latin typeface="Times New Roman"/>
            </a:endParaRPr>
          </a:p>
        </p:txBody>
      </p:sp>
    </p:spTree>
  </p:cSld>
  <p:transition>
    <p:random/>
  </p:transition>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Overview Sales Points</a:t>
            </a:r>
            <a:endParaRPr b="0" lang="en-US" sz="2000" strike="noStrike" u="none">
              <a:solidFill>
                <a:srgbClr val="000000"/>
              </a:solidFill>
              <a:effectLst/>
              <a:uFillTx/>
              <a:latin typeface="Times New Roman"/>
            </a:endParaRPr>
          </a:p>
        </p:txBody>
      </p:sp>
      <p:sp>
        <p:nvSpPr>
          <p:cNvPr id="20"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This slide provides a high level overview of the key facts pertaining to the Gleason Plant</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Gleason Plant uses 3 Westinghouse F Technology Gas Turbines currently configured for simple cycle operations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Gleason Plant’s location was selected because it could interconnect directly to the interstate gas pipeline grid through ANR and the TVA 500 kV power grid</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Facility became commercially operational in June of 2000 </a:t>
            </a:r>
            <a:endParaRPr b="0" lang="en-US" sz="1600" strike="noStrike" u="none">
              <a:solidFill>
                <a:srgbClr val="000000"/>
              </a:solidFill>
              <a:effectLst/>
              <a:uFillTx/>
              <a:latin typeface="Times New Roman"/>
            </a:endParaRPr>
          </a:p>
        </p:txBody>
      </p:sp>
      <p:sp>
        <p:nvSpPr>
          <p:cNvPr id="21"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BE4EC41D-7B83-490E-B95C-F9BB39B5BD96}" type="slidenum">
              <a:t>2</a:t>
            </a:fld>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5"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Overview Sales Points</a:t>
            </a:r>
            <a:endParaRPr b="0" lang="en-US" sz="2000" strike="noStrike" u="none">
              <a:solidFill>
                <a:srgbClr val="000000"/>
              </a:solidFill>
              <a:effectLst/>
              <a:uFillTx/>
              <a:latin typeface="Times New Roman"/>
            </a:endParaRPr>
          </a:p>
        </p:txBody>
      </p:sp>
      <p:sp>
        <p:nvSpPr>
          <p:cNvPr id="76"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This slide provides a high level overview of key facts pertaining to the Wheatland Plant</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Wheatland Plant uses 4 Westinghouse 501 D5A Gas Turbines currently configured for simple cycle operations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Wheatland Plant’s location was selected because it could interconnect directly to the interstate gas pipeline grid through Midwestern and a dual 345 kV interconnect with IPL and Cinergy </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Facility became commercially operational in June of 2000 </a:t>
            </a:r>
            <a:endParaRPr b="0" lang="en-US" sz="1600" strike="noStrike" u="none">
              <a:solidFill>
                <a:srgbClr val="000000"/>
              </a:solidFill>
              <a:effectLst/>
              <a:uFillTx/>
              <a:latin typeface="Times New Roman"/>
            </a:endParaRPr>
          </a:p>
        </p:txBody>
      </p:sp>
      <p:sp>
        <p:nvSpPr>
          <p:cNvPr id="77"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978B703A-F41A-49DF-BB3E-D0F66A6AA028}" type="slidenum">
              <a:t>20</a:t>
            </a:fld>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8"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Facility Strengths Sales Points</a:t>
            </a:r>
            <a:endParaRPr b="0" lang="en-US" sz="2000" strike="noStrike" u="none">
              <a:solidFill>
                <a:srgbClr val="000000"/>
              </a:solidFill>
              <a:effectLst/>
              <a:uFillTx/>
              <a:latin typeface="Times New Roman"/>
            </a:endParaRPr>
          </a:p>
        </p:txBody>
      </p:sp>
      <p:sp>
        <p:nvSpPr>
          <p:cNvPr id="79" name="PlaceHolder 2"/>
          <p:cNvSpPr>
            <a:spLocks noGrp="1"/>
          </p:cNvSpPr>
          <p:nvPr>
            <p:ph/>
          </p:nvPr>
        </p:nvSpPr>
        <p:spPr>
          <a:xfrm>
            <a:off x="1143000" y="1978200"/>
            <a:ext cx="6781680" cy="4114800"/>
          </a:xfrm>
          <a:prstGeom prst="rect">
            <a:avLst/>
          </a:prstGeom>
          <a:noFill/>
          <a:ln w="0">
            <a:noFill/>
          </a:ln>
        </p:spPr>
        <p:txBody>
          <a:bodyPr lIns="91440" rIns="91440" tIns="45720" bIns="4572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Facility’s should maintain first mover advantage because of the time required to obtain an interconnect agreement for new build projects within ECAR</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As previously stated, Wheatland’s strategic position on both gas and power grids, coupled with the quick start capabilities, should enable the successful bidder to capitalize on gas versus power arbitrage opportunities on a real time basis.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This arbitrage opportunity could be further enhanced through future conversion to combined cycle.</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ECAR has estimated load growth within region at a average of 3% per year</a:t>
            </a:r>
            <a:endParaRPr b="0" lang="en-US" sz="1600" strike="noStrike" u="none">
              <a:solidFill>
                <a:srgbClr val="000000"/>
              </a:solidFill>
              <a:effectLst/>
              <a:uFillTx/>
              <a:latin typeface="Times New Roman"/>
            </a:endParaRPr>
          </a:p>
        </p:txBody>
      </p:sp>
      <p:sp>
        <p:nvSpPr>
          <p:cNvPr id="80"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13B8D318-8EB7-4302-8DB1-28EC80FCD51E}" type="slidenum">
              <a:t>21</a:t>
            </a:fld>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1"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Plant Picture Sales Points</a:t>
            </a:r>
            <a:endParaRPr b="0" lang="en-US" sz="2000" strike="noStrike" u="none">
              <a:solidFill>
                <a:srgbClr val="000000"/>
              </a:solidFill>
              <a:effectLst/>
              <a:uFillTx/>
              <a:latin typeface="Times New Roman"/>
            </a:endParaRPr>
          </a:p>
        </p:txBody>
      </p:sp>
      <p:sp>
        <p:nvSpPr>
          <p:cNvPr id="82"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This photograph provides a ground level of the power island, exhaust stacks and turbine inlets.</a:t>
            </a:r>
            <a:endParaRPr b="0" lang="en-US" sz="1600" strike="noStrike" u="none">
              <a:solidFill>
                <a:srgbClr val="000000"/>
              </a:solidFill>
              <a:effectLst/>
              <a:uFillTx/>
              <a:latin typeface="Times New Roman"/>
            </a:endParaRPr>
          </a:p>
        </p:txBody>
      </p:sp>
      <p:sp>
        <p:nvSpPr>
          <p:cNvPr id="83"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5594B58E-945C-4899-8D3E-AD08CB865950}" type="slidenum">
              <a:t>22</a:t>
            </a:fld>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4"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Regional Overview Sales Points</a:t>
            </a:r>
            <a:endParaRPr b="0" lang="en-US" sz="2000" strike="noStrike" u="none">
              <a:solidFill>
                <a:srgbClr val="000000"/>
              </a:solidFill>
              <a:effectLst/>
              <a:uFillTx/>
              <a:latin typeface="Times New Roman"/>
            </a:endParaRPr>
          </a:p>
        </p:txBody>
      </p:sp>
      <p:sp>
        <p:nvSpPr>
          <p:cNvPr id="85"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Map locates the Wheatland Plant in relation to the entire ECAR NERC region.</a:t>
            </a:r>
            <a:endParaRPr b="0" lang="en-US" sz="1600" strike="noStrike" u="none">
              <a:solidFill>
                <a:srgbClr val="000000"/>
              </a:solidFill>
              <a:effectLst/>
              <a:uFillTx/>
              <a:latin typeface="Times New Roman"/>
            </a:endParaRPr>
          </a:p>
        </p:txBody>
      </p:sp>
      <p:sp>
        <p:nvSpPr>
          <p:cNvPr id="86"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5A32E89B-F97A-4E1D-BEBB-E86FFB8FB398}" type="slidenum">
              <a:t>23</a:t>
            </a:fld>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7"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Power Market Opportunities Sales Points</a:t>
            </a:r>
            <a:endParaRPr b="0" lang="en-US" sz="2000" strike="noStrike" u="none">
              <a:solidFill>
                <a:srgbClr val="000000"/>
              </a:solidFill>
              <a:effectLst/>
              <a:uFillTx/>
              <a:latin typeface="Times New Roman"/>
            </a:endParaRPr>
          </a:p>
        </p:txBody>
      </p:sp>
      <p:sp>
        <p:nvSpPr>
          <p:cNvPr id="88"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Wheatland Plants strategic location on the gas and power grids provides exceptional reach and access to most of the Eastern interconnect within two utility wheels away</a:t>
            </a: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89"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5B2A0095-B4E7-4512-A7D9-740D3BABCBC0}" type="slidenum">
              <a:t>24</a:t>
            </a:fld>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0"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Equipment Overview Sales Points</a:t>
            </a:r>
            <a:endParaRPr b="0" lang="en-US" sz="2000" strike="noStrike" u="none">
              <a:solidFill>
                <a:srgbClr val="000000"/>
              </a:solidFill>
              <a:effectLst/>
              <a:uFillTx/>
              <a:latin typeface="Times New Roman"/>
            </a:endParaRPr>
          </a:p>
        </p:txBody>
      </p:sp>
      <p:sp>
        <p:nvSpPr>
          <p:cNvPr id="91" name="PlaceHolder 2"/>
          <p:cNvSpPr>
            <a:spLocks noGrp="1"/>
          </p:cNvSpPr>
          <p:nvPr>
            <p:ph/>
          </p:nvPr>
        </p:nvSpPr>
        <p:spPr>
          <a:xfrm>
            <a:off x="1143000" y="1828440"/>
            <a:ext cx="6781680" cy="42642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Wheatland plant utilizes (4) Westinghouse 501 D5A gas turbines.  </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switchyard is configured in a highly reliable dual four breaker ring bus.  All transformers and high voltage switch gear was provided by ABB and is rated to handle turbine output across all operational temperature ranges. </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Plant distribution voltages of both 4160 and 480 volts provide enhanced reliability because the Wheatland Plant can serve in-house loads either through back-in power from the (2) 345 kV interconnects, or, its transformer or switchyard maintenance is occurring, through a 480 Volt connection to the local retail provider.</a:t>
            </a:r>
            <a:endParaRPr b="0" lang="en-US" sz="1600" strike="noStrike" u="none">
              <a:solidFill>
                <a:srgbClr val="000000"/>
              </a:solidFill>
              <a:effectLst/>
              <a:uFillTx/>
              <a:latin typeface="Times New Roman"/>
            </a:endParaRPr>
          </a:p>
        </p:txBody>
      </p:sp>
      <p:sp>
        <p:nvSpPr>
          <p:cNvPr id="92"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281153BD-A3A0-4092-AEAF-FDB726E3DB18}" type="slidenum">
              <a:t>25</a:t>
            </a:fld>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3"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Plant Layout Sales Points</a:t>
            </a:r>
            <a:endParaRPr b="0" lang="en-US" sz="2000" strike="noStrike" u="none">
              <a:solidFill>
                <a:srgbClr val="000000"/>
              </a:solidFill>
              <a:effectLst/>
              <a:uFillTx/>
              <a:latin typeface="Times New Roman"/>
            </a:endParaRPr>
          </a:p>
        </p:txBody>
      </p:sp>
      <p:sp>
        <p:nvSpPr>
          <p:cNvPr id="94"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This site layout drawing helps to illustrate that there is room available on the existing site for adding additional gas turbines and converting to combined cycle</a:t>
            </a: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95"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CECC81C1-9B89-4141-9FDF-9EE7F1DA9951}" type="slidenum">
              <a:t>26</a:t>
            </a:fld>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6"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Performance Results Sales Points</a:t>
            </a:r>
            <a:endParaRPr b="0" lang="en-US" sz="2000" strike="noStrike" u="none">
              <a:solidFill>
                <a:srgbClr val="000000"/>
              </a:solidFill>
              <a:effectLst/>
              <a:uFillTx/>
              <a:latin typeface="Times New Roman"/>
            </a:endParaRPr>
          </a:p>
        </p:txBody>
      </p:sp>
      <p:sp>
        <p:nvSpPr>
          <p:cNvPr id="97"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following table shows both run hours and starts to date.  Performance test results, corrected to nominal conditions are also shown.</a:t>
            </a:r>
            <a:endParaRPr b="0" lang="en-US" sz="1600" strike="noStrike" u="none">
              <a:solidFill>
                <a:srgbClr val="000000"/>
              </a:solidFill>
              <a:effectLst/>
              <a:uFillTx/>
              <a:latin typeface="Times New Roman"/>
            </a:endParaRPr>
          </a:p>
        </p:txBody>
      </p:sp>
      <p:sp>
        <p:nvSpPr>
          <p:cNvPr id="98"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77AB793D-314B-49E6-AFF1-360E2FC4AAFC}" type="slidenum">
              <a:t>27</a:t>
            </a:fld>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9"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Power Interconnection Sales Points</a:t>
            </a:r>
            <a:endParaRPr b="0" lang="en-US" sz="2000" strike="noStrike" u="none">
              <a:solidFill>
                <a:srgbClr val="000000"/>
              </a:solidFill>
              <a:effectLst/>
              <a:uFillTx/>
              <a:latin typeface="Times New Roman"/>
            </a:endParaRPr>
          </a:p>
        </p:txBody>
      </p:sp>
      <p:sp>
        <p:nvSpPr>
          <p:cNvPr id="100"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Dual interconnect provides additional transmission reliability.  If transmission is unavailable on one system, it may be available through the alternate interconnect</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Power output can be exported in three configurations: 100% to Cinergy, 0% to IPL, 50% to each of Cinergy and IPL or 0% to Cinergy and 100% to IPL.  Switchyard is designed to prevent parallel flows occurring between Cinergy and IPL.</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Output can be rescheduled and switched between either Cinergy or IPL in approximately 30 minutes with connections to both Cinergy and IPL </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Transmission rate differentials between Cinergy or IPL can be evaluated to develop least cost path.</a:t>
            </a:r>
            <a:endParaRPr b="0" lang="en-US" sz="1600" strike="noStrike" u="none">
              <a:solidFill>
                <a:srgbClr val="000000"/>
              </a:solidFill>
              <a:effectLst/>
              <a:uFillTx/>
              <a:latin typeface="Times New Roman"/>
            </a:endParaRPr>
          </a:p>
        </p:txBody>
      </p:sp>
      <p:sp>
        <p:nvSpPr>
          <p:cNvPr id="101"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F6AEA6BE-E0BF-4ACF-890E-48AA8D211DC4}" type="slidenum">
              <a:t>28</a:t>
            </a:fld>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2"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Gas Transportation Sales Points</a:t>
            </a:r>
            <a:endParaRPr b="0" lang="en-US" sz="2000" strike="noStrike" u="none">
              <a:solidFill>
                <a:srgbClr val="000000"/>
              </a:solidFill>
              <a:effectLst/>
              <a:uFillTx/>
              <a:latin typeface="Times New Roman"/>
            </a:endParaRPr>
          </a:p>
        </p:txBody>
      </p:sp>
      <p:sp>
        <p:nvSpPr>
          <p:cNvPr id="103"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Gas balancing is managed through an Operating Balancing Agreement, otherwise known as a OBA.</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Transport and Balancing Agreements have an 8 year term at fixed rates, with no contract re-openers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Stair-step rates create a more favorable pricing structure, as gas volumes increase</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Pipes provide bi-directional gas flows, can serve gas from Chicago markets or out of the Gulf Coast.  Provides excellent liquidity and optionality to manage gas costs and firmness.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No exclusivity requirement</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No minimum volume commitment</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Backhaul fuel rate depends on whether gas is flowing South or North on any given day</a:t>
            </a:r>
            <a:endParaRPr b="0" lang="en-US" sz="1600" strike="noStrike" u="none">
              <a:solidFill>
                <a:srgbClr val="000000"/>
              </a:solidFill>
              <a:effectLst/>
              <a:uFillTx/>
              <a:latin typeface="Times New Roman"/>
            </a:endParaRPr>
          </a:p>
        </p:txBody>
      </p:sp>
      <p:sp>
        <p:nvSpPr>
          <p:cNvPr id="104"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DF860524-4DFB-4A5B-B418-05B84D32B37E}" type="slidenum">
              <a:t>29</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Facility Strengths Sales Point</a:t>
            </a:r>
            <a:endParaRPr b="0" lang="en-US" sz="2000" strike="noStrike" u="none">
              <a:solidFill>
                <a:srgbClr val="000000"/>
              </a:solidFill>
              <a:effectLst/>
              <a:uFillTx/>
              <a:latin typeface="Times New Roman"/>
            </a:endParaRPr>
          </a:p>
        </p:txBody>
      </p:sp>
      <p:sp>
        <p:nvSpPr>
          <p:cNvPr id="23"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Facilitys should maintain first mover advantage because of the time required to obtain an interconnect agreement for new build projects within TVA</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As previously stated, Gleason’s strategic position on both gas and power grids, coupled with the plant’s quick start capabilities, should enable the successful bidder to capitalize on gas versus power arbitrage opportunities on a real time basis.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This arbitrage opportunity could be further enhanced through future conversion to combined cycle.</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SERC has estimated load growth within region projected to average approximately 3% per year over the next 3 years</a:t>
            </a:r>
            <a:endParaRPr b="0" lang="en-US" sz="1600" strike="noStrike" u="none">
              <a:solidFill>
                <a:srgbClr val="000000"/>
              </a:solidFill>
              <a:effectLst/>
              <a:uFillTx/>
              <a:latin typeface="Times New Roman"/>
            </a:endParaRPr>
          </a:p>
        </p:txBody>
      </p:sp>
      <p:sp>
        <p:nvSpPr>
          <p:cNvPr id="24"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B0D3926E-2296-420A-BF2A-67AFF59C4E9D}" type="slidenum">
              <a:t>3</a:t>
            </a:fld>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5"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Plant Location Sales Points</a:t>
            </a:r>
            <a:endParaRPr b="0" lang="en-US" sz="2000" strike="noStrike" u="none">
              <a:solidFill>
                <a:srgbClr val="000000"/>
              </a:solidFill>
              <a:effectLst/>
              <a:uFillTx/>
              <a:latin typeface="Times New Roman"/>
            </a:endParaRPr>
          </a:p>
        </p:txBody>
      </p:sp>
      <p:sp>
        <p:nvSpPr>
          <p:cNvPr id="106"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This map provides a visual illustration of the Wheatland plant’s location relative to the gas and power grids</a:t>
            </a: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107"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80E01F68-4000-42D3-85D5-BCE2B2E41668}" type="slidenum">
              <a:t>30</a:t>
            </a:fld>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8"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Control Area Status Sales Points</a:t>
            </a:r>
            <a:endParaRPr b="0" lang="en-US" sz="2000" strike="noStrike" u="none">
              <a:solidFill>
                <a:srgbClr val="000000"/>
              </a:solidFill>
              <a:effectLst/>
              <a:uFillTx/>
              <a:latin typeface="Times New Roman"/>
            </a:endParaRPr>
          </a:p>
        </p:txBody>
      </p:sp>
      <p:sp>
        <p:nvSpPr>
          <p:cNvPr id="109"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An Enron affiliate currently operates a generation only control area around the Wheatland Plant.  The Wheatland plant will retain the plant specific equipment necessary for the successful bidder to re-establish its own control area, if it so chooses.  However, the interconnect agreement allows full operation of the Wheatland plant without control area status.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Benefits of re-establishing the control area could include:</a:t>
            </a:r>
            <a:endParaRPr b="0" lang="en-US" sz="1600" strike="noStrike" u="none">
              <a:solidFill>
                <a:srgbClr val="000000"/>
              </a:solidFill>
              <a:effectLst/>
              <a:uFillTx/>
              <a:latin typeface="Times New Roman"/>
            </a:endParaRPr>
          </a:p>
          <a:p>
            <a:pPr lvl="1" marL="743040" indent="-285840">
              <a:lnSpc>
                <a:spcPct val="100000"/>
              </a:lnSpc>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Parking and Lending;</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Scheduling day-ahead while supplying intra-day;</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Firm transmission optionality</a:t>
            </a:r>
            <a:endParaRPr b="0" lang="en-US" sz="1400" strike="noStrike" u="none">
              <a:solidFill>
                <a:srgbClr val="000000"/>
              </a:solidFill>
              <a:effectLst/>
              <a:uFillTx/>
              <a:latin typeface="Times New Roman"/>
            </a:endParaRPr>
          </a:p>
          <a:p>
            <a:pPr marL="343080" indent="0">
              <a:lnSpc>
                <a:spcPct val="10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110"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3C1159CF-8002-44AB-A073-2EFF2F836A82}" type="slidenum">
              <a:t>31</a:t>
            </a:fld>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1"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Expansion/Conversion Opportunity Sales Points</a:t>
            </a:r>
            <a:endParaRPr b="0" lang="en-US" sz="2000" strike="noStrike" u="none">
              <a:solidFill>
                <a:srgbClr val="000000"/>
              </a:solidFill>
              <a:effectLst/>
              <a:uFillTx/>
              <a:latin typeface="Times New Roman"/>
            </a:endParaRPr>
          </a:p>
        </p:txBody>
      </p:sp>
      <p:sp>
        <p:nvSpPr>
          <p:cNvPr id="112"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Wheatland Plant was layed out, designed and constructed to facilitate a future combined cycle conversion.  All underground pipe runs were plotted to eliminate interferences caused by a combined cycle conversion.</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plant’s lake may provide sufficient raw water supply to support combined cycle operations, in addition, a back-up supply arrangement with the city of Bicknell could provide additional water if required</a:t>
            </a: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113"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8A2079A4-8121-4EAE-9191-4CC2E4999523}" type="slidenum">
              <a:t>32</a:t>
            </a:fld>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4"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Environmental Specifications Sales Points</a:t>
            </a:r>
            <a:endParaRPr b="0" lang="en-US" sz="2000" strike="noStrike" u="none">
              <a:solidFill>
                <a:srgbClr val="000000"/>
              </a:solidFill>
              <a:effectLst/>
              <a:uFillTx/>
              <a:latin typeface="Times New Roman"/>
            </a:endParaRPr>
          </a:p>
        </p:txBody>
      </p:sp>
      <p:sp>
        <p:nvSpPr>
          <p:cNvPr id="115"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902 run hours enable the Wheatland Plant to operate a 5 x 16 run schedule from Mid June to early September and still remain within permit limits.  This provides coverage for virtually the entire summer operating season.</a:t>
            </a: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116"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426FC308-4557-42C1-95BE-EF5A9AF0F544}" type="slidenum">
              <a:t>33</a:t>
            </a:fld>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7"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Operating Costs Sales Points</a:t>
            </a:r>
            <a:endParaRPr b="0" lang="en-US" sz="2000" strike="noStrike" u="none">
              <a:solidFill>
                <a:srgbClr val="000000"/>
              </a:solidFill>
              <a:effectLst/>
              <a:uFillTx/>
              <a:latin typeface="Times New Roman"/>
            </a:endParaRPr>
          </a:p>
        </p:txBody>
      </p:sp>
      <p:sp>
        <p:nvSpPr>
          <p:cNvPr id="118"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simple cycle configuration of the Wheatland plant provides for relatively low non-fuel operating costs.  Further details on operating costs are provided in the due diligence files</a:t>
            </a:r>
            <a:endParaRPr b="0" lang="en-US" sz="1600" strike="noStrike" u="none">
              <a:solidFill>
                <a:srgbClr val="000000"/>
              </a:solidFill>
              <a:effectLst/>
              <a:uFillTx/>
              <a:latin typeface="Times New Roman"/>
            </a:endParaRPr>
          </a:p>
        </p:txBody>
      </p:sp>
      <p:sp>
        <p:nvSpPr>
          <p:cNvPr id="119"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541EBF30-E122-4D61-9EE6-0171F5003537}" type="slidenum">
              <a:t>34</a:t>
            </a:fld>
          </a:p>
        </p:txBody>
      </p:sp>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0"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Organizational Chart Sales Points</a:t>
            </a:r>
            <a:endParaRPr b="0" lang="en-US" sz="2000" strike="noStrike" u="none">
              <a:solidFill>
                <a:srgbClr val="000000"/>
              </a:solidFill>
              <a:effectLst/>
              <a:uFillTx/>
              <a:latin typeface="Times New Roman"/>
            </a:endParaRPr>
          </a:p>
        </p:txBody>
      </p:sp>
      <p:sp>
        <p:nvSpPr>
          <p:cNvPr id="121"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Wheatland plant is currently operated by OEC, a wholly owned, indirect subsidiary of Enron Corp.</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It is anticipated that prospective purchasers will elect to provide for their own plant operations services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Wheatland employees are currently OEC employees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Arrangement for transfer of the plant employees to the successful bidder may be considered as part of the overall transaction </a:t>
            </a: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122"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E91E3832-1199-4A04-8E04-1DDC51E4D5F7}" type="slidenum">
              <a:t>35</a:t>
            </a:fld>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3"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Legal Structure Sales Points</a:t>
            </a:r>
            <a:endParaRPr b="0" lang="en-US" sz="2000" strike="noStrike" u="none">
              <a:solidFill>
                <a:srgbClr val="000000"/>
              </a:solidFill>
              <a:effectLst/>
              <a:uFillTx/>
              <a:latin typeface="Times New Roman"/>
            </a:endParaRPr>
          </a:p>
        </p:txBody>
      </p:sp>
      <p:sp>
        <p:nvSpPr>
          <p:cNvPr id="124"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purchaser of the Wheatland plant will be acquiring two different LLC’s.  One LLC, West Fork Land Development Company, a fee simple owner in the plant.  The other LLC is the Lake Acquisition Company, which owns the lake, located adjacent to the plant.</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While purchaser is acquiring the equity of the L.L.C.,  the purchaser should be able to step-up its basis in both accounting and tax purposes. </a:t>
            </a: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125"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BD9A8E0A-1860-4A72-98A7-2664A640D513}" type="slidenum">
              <a:t>36</a:t>
            </a:fld>
          </a:p>
        </p:txBody>
      </p:sp>
    </p:spTree>
  </p:cSld>
  <mc:AlternateContent>
    <mc:Choice Requires="p14">
      <p:transition spd="slow" p14:dur="2000"/>
    </mc:Choice>
    <mc:Fallback>
      <p:transition spd="slow"/>
    </mc:Fallback>
  </mc:AlternateContent>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126" name=""/>
          <p:cNvGraphicFramePr/>
          <p:nvPr/>
        </p:nvGraphicFramePr>
        <p:xfrm>
          <a:off x="3276720" y="1295280"/>
          <a:ext cx="2514600" cy="2444760"/>
        </p:xfrm>
        <a:graphic>
          <a:graphicData uri="http://schemas.openxmlformats.org/presentationml/2006/ole">
            <p:oleObj progId="Word.Document.12" r:id="rId1" spid="">
              <p:embed/>
              <p:pic>
                <p:nvPicPr>
                  <p:cNvPr id="127" name="" descr=""/>
                  <p:cNvPicPr/>
                  <p:nvPr/>
                </p:nvPicPr>
                <p:blipFill>
                  <a:blip r:embed="rId2"/>
                  <a:stretch/>
                </p:blipFill>
                <p:spPr>
                  <a:xfrm>
                    <a:off x="3276720" y="1295280"/>
                    <a:ext cx="2514600" cy="2444760"/>
                  </a:xfrm>
                  <a:prstGeom prst="rect">
                    <a:avLst/>
                  </a:prstGeom>
                  <a:noFill/>
                  <a:ln w="0">
                    <a:noFill/>
                  </a:ln>
                </p:spPr>
              </p:pic>
            </p:oleObj>
          </a:graphicData>
        </a:graphic>
      </p:graphicFrame>
      <p:sp>
        <p:nvSpPr>
          <p:cNvPr id="128" name=""/>
          <p:cNvSpPr/>
          <p:nvPr/>
        </p:nvSpPr>
        <p:spPr>
          <a:xfrm>
            <a:off x="1143000" y="4343400"/>
            <a:ext cx="20574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October 2000</a:t>
            </a:r>
            <a:endParaRPr b="0" lang="en-US" sz="1400" strike="noStrike" u="none">
              <a:solidFill>
                <a:srgbClr val="000000"/>
              </a:solidFill>
              <a:effectLst/>
              <a:uFillTx/>
              <a:latin typeface="Times New Roman"/>
            </a:endParaRPr>
          </a:p>
        </p:txBody>
      </p:sp>
      <p:sp>
        <p:nvSpPr>
          <p:cNvPr id="129" name=""/>
          <p:cNvSpPr/>
          <p:nvPr/>
        </p:nvSpPr>
        <p:spPr>
          <a:xfrm>
            <a:off x="6095880" y="4343400"/>
            <a:ext cx="25146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Confidential &amp; Proprietary</a:t>
            </a:r>
            <a:endParaRPr b="0" lang="en-US" sz="1200" strike="noStrike" u="none">
              <a:solidFill>
                <a:srgbClr val="000000"/>
              </a:solidFill>
              <a:effectLst/>
              <a:uFillTx/>
              <a:latin typeface="Times New Roman"/>
            </a:endParaRPr>
          </a:p>
        </p:txBody>
      </p:sp>
      <p:sp>
        <p:nvSpPr>
          <p:cNvPr id="130" name=""/>
          <p:cNvSpPr/>
          <p:nvPr/>
        </p:nvSpPr>
        <p:spPr>
          <a:xfrm>
            <a:off x="1143000" y="5410080"/>
            <a:ext cx="6248520" cy="8179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Sales Points</a:t>
            </a:r>
            <a:endParaRPr b="0" lang="en-US" sz="1600" strike="noStrike" u="none">
              <a:solidFill>
                <a:srgbClr val="000000"/>
              </a:solidFill>
              <a:effectLst/>
              <a:uFillTx/>
              <a:latin typeface="Times New Roman"/>
            </a:endParaRPr>
          </a:p>
          <a:p>
            <a:pPr>
              <a:lnSpc>
                <a:spcPct val="100000"/>
              </a:lnSpc>
              <a:spcBef>
                <a:spcPts val="9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Lincoln Energy Center Overview</a:t>
            </a:r>
            <a:endParaRPr b="0" lang="en-US" sz="2400" strike="noStrike" u="none">
              <a:solidFill>
                <a:srgbClr val="000000"/>
              </a:solidFill>
              <a:effectLst/>
              <a:uFillTx/>
              <a:latin typeface="Times New Roman"/>
            </a:endParaRPr>
          </a:p>
        </p:txBody>
      </p:sp>
    </p:spTree>
  </p:cSld>
  <p:transition>
    <p:random/>
  </p:transition>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1"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Overview Sales Point</a:t>
            </a:r>
            <a:endParaRPr b="0" lang="en-US" sz="2000" strike="noStrike" u="none">
              <a:solidFill>
                <a:srgbClr val="000000"/>
              </a:solidFill>
              <a:effectLst/>
              <a:uFillTx/>
              <a:latin typeface="Times New Roman"/>
            </a:endParaRPr>
          </a:p>
        </p:txBody>
      </p:sp>
      <p:sp>
        <p:nvSpPr>
          <p:cNvPr id="132"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This slide provides a high level overview of key facts pertaining to the Lincoln Energy Center Plant</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Lincoln Energy Center Plant uses 8 General Electric 7 EA Gas Turbines currently configured for simple cycle operations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Lincoln Energy Center Plant’s location was selected because it could interconnect directly to the interstate gas pipeline grid through Northern Border Pipeline and the electric grid at ComEd’s Wilton Center substation at ComEd.  </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Facility became commercially operational in June of 2000 </a:t>
            </a:r>
            <a:endParaRPr b="0" lang="en-US" sz="1600" strike="noStrike" u="none">
              <a:solidFill>
                <a:srgbClr val="000000"/>
              </a:solidFill>
              <a:effectLst/>
              <a:uFillTx/>
              <a:latin typeface="Times New Roman"/>
            </a:endParaRPr>
          </a:p>
        </p:txBody>
      </p:sp>
      <p:sp>
        <p:nvSpPr>
          <p:cNvPr id="133"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Energy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ECECC26C-5A0D-4CEB-990C-95FD487E85B7}" type="slidenum">
              <a:t>38</a:t>
            </a:fld>
          </a:p>
        </p:txBody>
      </p:sp>
    </p:spTree>
  </p:cSld>
  <mc:AlternateContent>
    <mc:Choice Requires="p14">
      <p:transition spd="slow" p14:dur="2000"/>
    </mc:Choice>
    <mc:Fallback>
      <p:transition spd="slow"/>
    </mc:Fallback>
  </mc:AlternateContent>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4"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Facility Strengths Sales Points</a:t>
            </a:r>
            <a:endParaRPr b="0" lang="en-US" sz="2000" strike="noStrike" u="none">
              <a:solidFill>
                <a:srgbClr val="000000"/>
              </a:solidFill>
              <a:effectLst/>
              <a:uFillTx/>
              <a:latin typeface="Times New Roman"/>
            </a:endParaRPr>
          </a:p>
        </p:txBody>
      </p:sp>
      <p:sp>
        <p:nvSpPr>
          <p:cNvPr id="135"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Facility should maintain first mover advantage because of the time and increasing difficulty of developing power projects in Northern Illinois.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As previously stated, Lincoln Energy Center’s strategic position on both gas and power grids, coupled with the quick start capabilities, should enable the successful bidder to capitalize on gas versus power arbitrage opportunities on a real time basis.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MAIN has estimated load growth within region at a average of 3% per year</a:t>
            </a:r>
            <a:endParaRPr b="0" lang="en-US" sz="1600" strike="noStrike" u="none">
              <a:solidFill>
                <a:srgbClr val="000000"/>
              </a:solidFill>
              <a:effectLst/>
              <a:uFillTx/>
              <a:latin typeface="Times New Roman"/>
            </a:endParaRPr>
          </a:p>
        </p:txBody>
      </p:sp>
      <p:sp>
        <p:nvSpPr>
          <p:cNvPr id="136"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Energy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2DCCB89E-6251-4DD3-89D9-A754A7CA61C0}" type="slidenum">
              <a:t>39</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Plant Picture Sales Points</a:t>
            </a:r>
            <a:endParaRPr b="0" lang="en-US" sz="2000" strike="noStrike" u="none">
              <a:solidFill>
                <a:srgbClr val="000000"/>
              </a:solidFill>
              <a:effectLst/>
              <a:uFillTx/>
              <a:latin typeface="Times New Roman"/>
            </a:endParaRPr>
          </a:p>
        </p:txBody>
      </p:sp>
      <p:sp>
        <p:nvSpPr>
          <p:cNvPr id="26"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This photograph provides an aerial overview of the power island, switchyard, water storage facility and control room </a:t>
            </a:r>
            <a:endParaRPr b="0" lang="en-US" sz="1600" strike="noStrike" u="none">
              <a:solidFill>
                <a:srgbClr val="000000"/>
              </a:solidFill>
              <a:effectLst/>
              <a:uFillTx/>
              <a:latin typeface="Times New Roman"/>
            </a:endParaRPr>
          </a:p>
        </p:txBody>
      </p:sp>
      <p:sp>
        <p:nvSpPr>
          <p:cNvPr id="27"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4A0ADAC2-FB36-4B00-A3AC-516FCFEA21CE}" type="slidenum">
              <a:t>4</a:t>
            </a:fld>
          </a:p>
        </p:txBody>
      </p:sp>
    </p:spTree>
  </p:cSld>
  <mc:AlternateContent>
    <mc:Choice Requires="p14">
      <p:transition spd="slow" p14:dur="2000"/>
    </mc:Choice>
    <mc:Fallback>
      <p:transition spd="slow"/>
    </mc:Fallback>
  </mc:AlternateContent>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7"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Plant Picture Sales Points</a:t>
            </a:r>
            <a:endParaRPr b="0" lang="en-US" sz="2000" strike="noStrike" u="none">
              <a:solidFill>
                <a:srgbClr val="000000"/>
              </a:solidFill>
              <a:effectLst/>
              <a:uFillTx/>
              <a:latin typeface="Times New Roman"/>
            </a:endParaRPr>
          </a:p>
        </p:txBody>
      </p:sp>
      <p:sp>
        <p:nvSpPr>
          <p:cNvPr id="138"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This photograph provides a ground level of the power island, exhaust stacks and turbine inlets and corn fields.</a:t>
            </a:r>
            <a:endParaRPr b="0" lang="en-US" sz="1600" strike="noStrike" u="none">
              <a:solidFill>
                <a:srgbClr val="000000"/>
              </a:solidFill>
              <a:effectLst/>
              <a:uFillTx/>
              <a:latin typeface="Times New Roman"/>
            </a:endParaRPr>
          </a:p>
        </p:txBody>
      </p:sp>
      <p:sp>
        <p:nvSpPr>
          <p:cNvPr id="139"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Energy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C5A1549A-102F-41E9-979F-6086E17A4281}" type="slidenum">
              <a:t>40</a:t>
            </a:fld>
          </a:p>
        </p:txBody>
      </p:sp>
    </p:spTree>
  </p:cSld>
  <mc:AlternateContent>
    <mc:Choice Requires="p14">
      <p:transition spd="slow" p14:dur="2000"/>
    </mc:Choice>
    <mc:Fallback>
      <p:transition spd="slow"/>
    </mc:Fallback>
  </mc:AlternateContent>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0"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Regional Overview Sales Points</a:t>
            </a:r>
            <a:endParaRPr b="0" lang="en-US" sz="2000" strike="noStrike" u="none">
              <a:solidFill>
                <a:srgbClr val="000000"/>
              </a:solidFill>
              <a:effectLst/>
              <a:uFillTx/>
              <a:latin typeface="Times New Roman"/>
            </a:endParaRPr>
          </a:p>
        </p:txBody>
      </p:sp>
      <p:sp>
        <p:nvSpPr>
          <p:cNvPr id="141"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This map locates the Lincoln Energy Center Plant in relation to the MAIN NERC region</a:t>
            </a:r>
            <a:endParaRPr b="0" lang="en-US" sz="1600" strike="noStrike" u="none">
              <a:solidFill>
                <a:srgbClr val="000000"/>
              </a:solidFill>
              <a:effectLst/>
              <a:uFillTx/>
              <a:latin typeface="Times New Roman"/>
            </a:endParaRPr>
          </a:p>
        </p:txBody>
      </p:sp>
      <p:sp>
        <p:nvSpPr>
          <p:cNvPr id="142"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Energy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2F04EABE-C0EE-46D3-849F-E38F6F877942}" type="slidenum">
              <a:t>41</a:t>
            </a:fld>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3"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Power Market Opportunities Sales Points</a:t>
            </a:r>
            <a:endParaRPr b="0" lang="en-US" sz="2000" strike="noStrike" u="none">
              <a:solidFill>
                <a:srgbClr val="000000"/>
              </a:solidFill>
              <a:effectLst/>
              <a:uFillTx/>
              <a:latin typeface="Times New Roman"/>
            </a:endParaRPr>
          </a:p>
        </p:txBody>
      </p:sp>
      <p:sp>
        <p:nvSpPr>
          <p:cNvPr id="144"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Lincoln Energy Center Plants strategic location on the gas and power grids provides exceptional reach and access to most of the Eastern interconnect within two utility wheels away</a:t>
            </a:r>
            <a:endParaRPr b="0" lang="en-US" sz="1600" strike="noStrike" u="none">
              <a:solidFill>
                <a:srgbClr val="000000"/>
              </a:solidFill>
              <a:effectLst/>
              <a:uFillTx/>
              <a:latin typeface="Times New Roman"/>
            </a:endParaRPr>
          </a:p>
        </p:txBody>
      </p:sp>
      <p:sp>
        <p:nvSpPr>
          <p:cNvPr id="145"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Energy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5620B41A-8F9B-440A-B477-A1C6B51BCACE}" type="slidenum">
              <a:t>42</a:t>
            </a:fld>
          </a:p>
        </p:txBody>
      </p:sp>
    </p:spTree>
  </p:cSld>
  <mc:AlternateContent>
    <mc:Choice Requires="p14">
      <p:transition spd="slow" p14:dur="2000"/>
    </mc:Choice>
    <mc:Fallback>
      <p:transition spd="slow"/>
    </mc:Fallback>
  </mc:AlternateContent>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6"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Equipment Overview Sales Points</a:t>
            </a:r>
            <a:endParaRPr b="0" lang="en-US" sz="2000" strike="noStrike" u="none">
              <a:solidFill>
                <a:srgbClr val="000000"/>
              </a:solidFill>
              <a:effectLst/>
              <a:uFillTx/>
              <a:latin typeface="Times New Roman"/>
            </a:endParaRPr>
          </a:p>
        </p:txBody>
      </p:sp>
      <p:sp>
        <p:nvSpPr>
          <p:cNvPr id="147"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Lincoln Energy Center plant utilizes (8) General Electric 7EA Gas Turbines.  </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switchyard is a radial configuration.  All transformers and high voltage switch gear were provided by ABB and is rated to handle turbine output across all operational temperature ranges. </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Plant distribution voltages of both 4160 and 480 volts provide enhanced reliability because the Lincoln Energy Center Plant can serve in-house loads either through back-in power from the ComEd substation, or, its transformer or switchyard maintenance is occurring, through a 480 Volt connection to the local retail provider.</a:t>
            </a:r>
            <a:endParaRPr b="0" lang="en-US" sz="1600" strike="noStrike" u="none">
              <a:solidFill>
                <a:srgbClr val="000000"/>
              </a:solidFill>
              <a:effectLst/>
              <a:uFillTx/>
              <a:latin typeface="Times New Roman"/>
            </a:endParaRPr>
          </a:p>
        </p:txBody>
      </p:sp>
      <p:sp>
        <p:nvSpPr>
          <p:cNvPr id="148"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Energy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7511618B-F604-4603-9CD7-79DF56F6C4ED}" type="slidenum">
              <a:t>43</a:t>
            </a:fld>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9"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Plant Layout Sales Points</a:t>
            </a:r>
            <a:endParaRPr b="0" lang="en-US" sz="2000" strike="noStrike" u="none">
              <a:solidFill>
                <a:srgbClr val="000000"/>
              </a:solidFill>
              <a:effectLst/>
              <a:uFillTx/>
              <a:latin typeface="Times New Roman"/>
            </a:endParaRPr>
          </a:p>
        </p:txBody>
      </p:sp>
      <p:sp>
        <p:nvSpPr>
          <p:cNvPr id="150"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This is the site layout drawing helps to demonstrate that there is room available on the existing site for adding an additional gas turbines and converting to combined cycle</a:t>
            </a:r>
            <a:endParaRPr b="0" lang="en-US" sz="1600" strike="noStrike" u="none">
              <a:solidFill>
                <a:srgbClr val="000000"/>
              </a:solidFill>
              <a:effectLst/>
              <a:uFillTx/>
              <a:latin typeface="Times New Roman"/>
            </a:endParaRPr>
          </a:p>
        </p:txBody>
      </p:sp>
      <p:sp>
        <p:nvSpPr>
          <p:cNvPr id="151"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Energy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CA6B15C7-AE5F-4121-9E6E-CBF9730C4C17}" type="slidenum">
              <a:t>44</a:t>
            </a:fld>
          </a:p>
        </p:txBody>
      </p:sp>
    </p:spTree>
  </p:cSld>
  <mc:AlternateContent>
    <mc:Choice Requires="p14">
      <p:transition spd="slow" p14:dur="2000"/>
    </mc:Choice>
    <mc:Fallback>
      <p:transition spd="slow"/>
    </mc:Fallback>
  </mc:AlternateContent>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2"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Performance Results Sales Points</a:t>
            </a:r>
            <a:endParaRPr b="0" lang="en-US" sz="2000" strike="noStrike" u="none">
              <a:solidFill>
                <a:srgbClr val="000000"/>
              </a:solidFill>
              <a:effectLst/>
              <a:uFillTx/>
              <a:latin typeface="Times New Roman"/>
            </a:endParaRPr>
          </a:p>
        </p:txBody>
      </p:sp>
      <p:sp>
        <p:nvSpPr>
          <p:cNvPr id="153"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following table shows both run hours and starts to date.  Performance test results, corrected to nominal conditions are also shown.</a:t>
            </a:r>
            <a:endParaRPr b="0" lang="en-US" sz="1600" strike="noStrike" u="none">
              <a:solidFill>
                <a:srgbClr val="000000"/>
              </a:solidFill>
              <a:effectLst/>
              <a:uFillTx/>
              <a:latin typeface="Times New Roman"/>
            </a:endParaRPr>
          </a:p>
        </p:txBody>
      </p:sp>
      <p:sp>
        <p:nvSpPr>
          <p:cNvPr id="154"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Energy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B9799BD2-586B-4047-A8E1-C183B093259F}" type="slidenum">
              <a:t>45</a:t>
            </a:fld>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5"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Power Interconnection Sales Points</a:t>
            </a:r>
            <a:endParaRPr b="0" lang="en-US" sz="2000" strike="noStrike" u="none">
              <a:solidFill>
                <a:srgbClr val="000000"/>
              </a:solidFill>
              <a:effectLst/>
              <a:uFillTx/>
              <a:latin typeface="Times New Roman"/>
            </a:endParaRPr>
          </a:p>
        </p:txBody>
      </p:sp>
      <p:sp>
        <p:nvSpPr>
          <p:cNvPr id="156"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plant’s strategic location at a major ComEd substation allows access to ComEd’s multiple 345 kV systems’ and ComEd’s portion of the ComEd-AEP 765 kV system.</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One wheel service from AEP allows access to most of the Eastern Interconnect</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plant is located physically and electrically close to the large Chicago load center.</a:t>
            </a: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157"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Energy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10C7986B-F80A-48A8-9B5B-02E40870D499}" type="slidenum">
              <a:t>46</a:t>
            </a:fld>
          </a:p>
        </p:txBody>
      </p:sp>
    </p:spTree>
  </p:cSld>
  <mc:AlternateContent>
    <mc:Choice Requires="p14">
      <p:transition spd="slow" p14:dur="2000"/>
    </mc:Choice>
    <mc:Fallback>
      <p:transition spd="slow"/>
    </mc:Fallback>
  </mc:AlternateContent>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8"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Gas Transportation Sales Points</a:t>
            </a:r>
            <a:endParaRPr b="0" lang="en-US" sz="2000" strike="noStrike" u="none">
              <a:solidFill>
                <a:srgbClr val="000000"/>
              </a:solidFill>
              <a:effectLst/>
              <a:uFillTx/>
              <a:latin typeface="Times New Roman"/>
            </a:endParaRPr>
          </a:p>
        </p:txBody>
      </p:sp>
      <p:sp>
        <p:nvSpPr>
          <p:cNvPr id="159"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Balancing is directly provided on Northern Border Pipelines through an Operational Balancing Agreement, or OBA</a:t>
            </a:r>
            <a:endParaRPr b="0" lang="en-US" sz="1600" strike="noStrike" u="none">
              <a:solidFill>
                <a:srgbClr val="000000"/>
              </a:solidFill>
              <a:effectLst/>
              <a:uFillTx/>
              <a:latin typeface="Times New Roman"/>
            </a:endParaRPr>
          </a:p>
          <a:p>
            <a:pPr lvl="1" marL="743040" indent="-285840">
              <a:lnSpc>
                <a:spcPct val="100000"/>
              </a:lnSpc>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OBA - Has term of two years which is maximum term that Northern Border contracts for.</a:t>
            </a:r>
            <a:endParaRPr b="0" lang="en-US" sz="14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Transport and Storage Agreements with ANR provide back-up balancing capability, through displacements with Northern Border</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IPLS rate with ANR is very favorable at $.03/dth/day</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Back-up contract ends in October</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Have IT agreement with NBPL of $.04/dth/day</a:t>
            </a: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160"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Energy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72469E1D-932E-4519-8AC6-435BC2B4E159}" type="slidenum">
              <a:t>47</a:t>
            </a:fld>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1"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Plant Location Sales Points</a:t>
            </a:r>
            <a:endParaRPr b="0" lang="en-US" sz="2000" strike="noStrike" u="none">
              <a:solidFill>
                <a:srgbClr val="000000"/>
              </a:solidFill>
              <a:effectLst/>
              <a:uFillTx/>
              <a:latin typeface="Times New Roman"/>
            </a:endParaRPr>
          </a:p>
        </p:txBody>
      </p:sp>
      <p:sp>
        <p:nvSpPr>
          <p:cNvPr id="162"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This map provides a visual illustration of the Lincoln Energy Center plant’s location relative to the gas and power grids.</a:t>
            </a:r>
            <a:endParaRPr b="0" lang="en-US" sz="1600" strike="noStrike" u="none">
              <a:solidFill>
                <a:srgbClr val="000000"/>
              </a:solidFill>
              <a:effectLst/>
              <a:uFillTx/>
              <a:latin typeface="Times New Roman"/>
            </a:endParaRPr>
          </a:p>
        </p:txBody>
      </p:sp>
      <p:sp>
        <p:nvSpPr>
          <p:cNvPr id="163"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Energy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922BD8A6-5B81-4AFE-B659-A98C9D4FDDCE}" type="slidenum">
              <a:t>48</a:t>
            </a:fld>
          </a:p>
        </p:txBody>
      </p:sp>
    </p:spTree>
  </p:cSld>
  <mc:AlternateContent>
    <mc:Choice Requires="p14">
      <p:transition spd="slow" p14:dur="2000"/>
    </mc:Choice>
    <mc:Fallback>
      <p:transition spd="slow"/>
    </mc:Fallback>
  </mc:AlternateContent>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4"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Control Area Status Sales Points</a:t>
            </a:r>
            <a:endParaRPr b="0" lang="en-US" sz="2000" strike="noStrike" u="none">
              <a:solidFill>
                <a:srgbClr val="000000"/>
              </a:solidFill>
              <a:effectLst/>
              <a:uFillTx/>
              <a:latin typeface="Times New Roman"/>
            </a:endParaRPr>
          </a:p>
        </p:txBody>
      </p:sp>
      <p:sp>
        <p:nvSpPr>
          <p:cNvPr id="165"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An Enron affiliate currently operates a generation only control area around the Lincoln Energy Center Plant.  The Lincoln Energy Center plant will retain the equipment necessary for the successful bidder to re-establish its own control area, if it so chooses.  However, the interconnect agreement allows full operation of the Lincoln Energy Center plant without control area status.</a:t>
            </a:r>
            <a:endParaRPr b="0" lang="en-US" sz="1600" strike="noStrike" u="none">
              <a:solidFill>
                <a:srgbClr val="000000"/>
              </a:solidFill>
              <a:effectLst/>
              <a:uFillTx/>
              <a:latin typeface="Times New Roman"/>
            </a:endParaRPr>
          </a:p>
        </p:txBody>
      </p:sp>
      <p:sp>
        <p:nvSpPr>
          <p:cNvPr id="166"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Energy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60EE53C5-211C-4B50-925D-517431D50DC3}" type="slidenum">
              <a:t>49</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Regional Overview Sales Points</a:t>
            </a:r>
            <a:endParaRPr b="0" lang="en-US" sz="2000" strike="noStrike" u="none">
              <a:solidFill>
                <a:srgbClr val="000000"/>
              </a:solidFill>
              <a:effectLst/>
              <a:uFillTx/>
              <a:latin typeface="Times New Roman"/>
            </a:endParaRPr>
          </a:p>
        </p:txBody>
      </p:sp>
      <p:sp>
        <p:nvSpPr>
          <p:cNvPr id="29"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map locates the Gleason Plant in relation to TVA’s entire system</a:t>
            </a:r>
            <a:endParaRPr b="0" lang="en-US" sz="1600" strike="noStrike" u="none">
              <a:solidFill>
                <a:srgbClr val="000000"/>
              </a:solidFill>
              <a:effectLst/>
              <a:uFillTx/>
              <a:latin typeface="Times New Roman"/>
            </a:endParaRPr>
          </a:p>
        </p:txBody>
      </p:sp>
      <p:sp>
        <p:nvSpPr>
          <p:cNvPr id="30"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0EDDD91A-F24C-4710-B3C1-9B5F0DAB8E16}" type="slidenum">
              <a:t>5</a:t>
            </a:fld>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7"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Expansion/Conversion Opportunity Sales Points</a:t>
            </a:r>
            <a:endParaRPr b="0" lang="en-US" sz="2000" strike="noStrike" u="none">
              <a:solidFill>
                <a:srgbClr val="000000"/>
              </a:solidFill>
              <a:effectLst/>
              <a:uFillTx/>
              <a:latin typeface="Times New Roman"/>
            </a:endParaRPr>
          </a:p>
        </p:txBody>
      </p:sp>
      <p:sp>
        <p:nvSpPr>
          <p:cNvPr id="168"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Lincoln Energy Center Plant was layed out, designed and constructed to facilitate a future combined cycle conversion.  All underground pipe runs were plotted to eliminate interferences caused by a combined cycle conversion.</a:t>
            </a:r>
            <a:endParaRPr b="0" lang="en-US" sz="1600" strike="noStrike" u="none">
              <a:solidFill>
                <a:srgbClr val="000000"/>
              </a:solidFill>
              <a:effectLst/>
              <a:uFillTx/>
              <a:latin typeface="Times New Roman"/>
            </a:endParaRPr>
          </a:p>
        </p:txBody>
      </p:sp>
      <p:sp>
        <p:nvSpPr>
          <p:cNvPr id="169"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Energy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191F8EA5-16C7-4815-8938-92FF88328EF4}" type="slidenum">
              <a:t>50</a:t>
            </a:fld>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0"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ComEd Contract Terms Sales Points</a:t>
            </a:r>
            <a:endParaRPr b="0" lang="en-US" sz="2000" strike="noStrike" u="none">
              <a:solidFill>
                <a:srgbClr val="000000"/>
              </a:solidFill>
              <a:effectLst/>
              <a:uFillTx/>
              <a:latin typeface="Times New Roman"/>
            </a:endParaRPr>
          </a:p>
        </p:txBody>
      </p:sp>
      <p:sp>
        <p:nvSpPr>
          <p:cNvPr id="171"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All energy is provided as “unit contingent”</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All transmission is the responsibility of ComEd</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More details can be obtained from the contract which is included with the due diligence materials.</a:t>
            </a:r>
            <a:endParaRPr b="0" lang="en-US" sz="1600" strike="noStrike" u="none">
              <a:solidFill>
                <a:srgbClr val="000000"/>
              </a:solidFill>
              <a:effectLst/>
              <a:uFillTx/>
              <a:latin typeface="Times New Roman"/>
            </a:endParaRPr>
          </a:p>
        </p:txBody>
      </p:sp>
      <p:sp>
        <p:nvSpPr>
          <p:cNvPr id="172"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Energy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AD19E553-BC52-40EB-86A2-400FC7DD02B1}" type="slidenum">
              <a:t>51</a:t>
            </a:fld>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3"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Environmental Specifications Sales Points</a:t>
            </a:r>
            <a:endParaRPr b="0" lang="en-US" sz="2000" strike="noStrike" u="none">
              <a:solidFill>
                <a:srgbClr val="000000"/>
              </a:solidFill>
              <a:effectLst/>
              <a:uFillTx/>
              <a:latin typeface="Times New Roman"/>
            </a:endParaRPr>
          </a:p>
        </p:txBody>
      </p:sp>
      <p:sp>
        <p:nvSpPr>
          <p:cNvPr id="174"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3,250 run hours enable the Lincoln Energy Center Plant to operate a 5 x 16 run schedule throughout much of the year</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Lincoln Energy Center has sufficient run hours to operate through 75% of annual or peak hours</a:t>
            </a:r>
            <a:endParaRPr b="0" lang="en-US" sz="1600" strike="noStrike" u="none">
              <a:solidFill>
                <a:srgbClr val="000000"/>
              </a:solidFill>
              <a:effectLst/>
              <a:uFillTx/>
              <a:latin typeface="Times New Roman"/>
            </a:endParaRPr>
          </a:p>
        </p:txBody>
      </p:sp>
      <p:sp>
        <p:nvSpPr>
          <p:cNvPr id="175"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Energy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E5D7FD22-8283-4334-B05F-55C79536F23C}" type="slidenum">
              <a:t>52</a:t>
            </a:fld>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6"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Operating Costs Sales Points</a:t>
            </a:r>
            <a:endParaRPr b="0" lang="en-US" sz="2000" strike="noStrike" u="none">
              <a:solidFill>
                <a:srgbClr val="000000"/>
              </a:solidFill>
              <a:effectLst/>
              <a:uFillTx/>
              <a:latin typeface="Times New Roman"/>
            </a:endParaRPr>
          </a:p>
        </p:txBody>
      </p:sp>
      <p:sp>
        <p:nvSpPr>
          <p:cNvPr id="177"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simple cycle configuration of the Lincoln Energy Center plant provides for relatively low non-fuel operating costs.  Further details on operating costs are provided in the due diligence files</a:t>
            </a:r>
            <a:endParaRPr b="0" lang="en-US" sz="1600" strike="noStrike" u="none">
              <a:solidFill>
                <a:srgbClr val="000000"/>
              </a:solidFill>
              <a:effectLst/>
              <a:uFillTx/>
              <a:latin typeface="Times New Roman"/>
            </a:endParaRPr>
          </a:p>
        </p:txBody>
      </p:sp>
      <p:sp>
        <p:nvSpPr>
          <p:cNvPr id="178"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Energy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AFA7F2FF-09E2-4222-86D4-0D51D1965EC8}" type="slidenum">
              <a:t>53</a:t>
            </a:fld>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9"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Organizational Chart Sales Points</a:t>
            </a:r>
            <a:endParaRPr b="0" lang="en-US" sz="2000" strike="noStrike" u="none">
              <a:solidFill>
                <a:srgbClr val="000000"/>
              </a:solidFill>
              <a:effectLst/>
              <a:uFillTx/>
              <a:latin typeface="Times New Roman"/>
            </a:endParaRPr>
          </a:p>
        </p:txBody>
      </p:sp>
      <p:sp>
        <p:nvSpPr>
          <p:cNvPr id="180"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Lincoln Energy Center plant is currently operated by OEC, a wholly owned, indirect subsidiary of Enron Corp.</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It is anticipated that prospective purchasers will elect to provide for their own plant operations services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Lincoln Energy Center employees are currently OEC employees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Arrangement for transfer of the plant employees to the successful bidder may be considered as part of the overall transaction </a:t>
            </a:r>
            <a:endParaRPr b="0" lang="en-US" sz="1600" strike="noStrike" u="none">
              <a:solidFill>
                <a:srgbClr val="000000"/>
              </a:solidFill>
              <a:effectLst/>
              <a:uFillTx/>
              <a:latin typeface="Times New Roman"/>
            </a:endParaRPr>
          </a:p>
        </p:txBody>
      </p:sp>
      <p:sp>
        <p:nvSpPr>
          <p:cNvPr id="181"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Energy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57BBB77E-EE70-442A-85DD-D4C5CF69B18E}" type="slidenum">
              <a:t>54</a:t>
            </a:fld>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2"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Legal Structure Sales Points</a:t>
            </a:r>
            <a:endParaRPr b="0" lang="en-US" sz="2000" strike="noStrike" u="none">
              <a:solidFill>
                <a:srgbClr val="000000"/>
              </a:solidFill>
              <a:effectLst/>
              <a:uFillTx/>
              <a:latin typeface="Times New Roman"/>
            </a:endParaRPr>
          </a:p>
        </p:txBody>
      </p:sp>
      <p:sp>
        <p:nvSpPr>
          <p:cNvPr id="183"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purchaser of the Lincoln Energy Center plant will be acquiring two different LLC’s.  One LLC, Des Plaines Green Land Development LLC, a fee simple owner in the plant.  The other LLC is the Energy Finance Company.  Des Plaines and EFC have entered into a equipment sale agreement.</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While purchaser is acquiring the equity of the L.L.C.,  the purchaser should be able to step-up its basis in both accounting and tax purposes. </a:t>
            </a:r>
            <a:endParaRPr b="0" lang="en-US" sz="1600" strike="noStrike" u="none">
              <a:solidFill>
                <a:srgbClr val="000000"/>
              </a:solidFill>
              <a:effectLst/>
              <a:uFillTx/>
              <a:latin typeface="Times New Roman"/>
            </a:endParaRPr>
          </a:p>
        </p:txBody>
      </p:sp>
      <p:sp>
        <p:nvSpPr>
          <p:cNvPr id="184"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Energy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CF2B27E0-CCED-4E94-A8BE-0AE921FD6350}" type="slidenum">
              <a:t>55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Power Market Opportunities Sales Points</a:t>
            </a:r>
            <a:endParaRPr b="0" lang="en-US" sz="2000" strike="noStrike" u="none">
              <a:solidFill>
                <a:srgbClr val="000000"/>
              </a:solidFill>
              <a:effectLst/>
              <a:uFillTx/>
              <a:latin typeface="Times New Roman"/>
            </a:endParaRPr>
          </a:p>
        </p:txBody>
      </p:sp>
      <p:sp>
        <p:nvSpPr>
          <p:cNvPr id="32"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Gleason Plants strategic location on the gas and power grids provides exceptional reach and access to most of the Eastern interconnect within two utility wheels.</a:t>
            </a:r>
            <a:endParaRPr b="0" lang="en-US" sz="1600" strike="noStrike" u="none">
              <a:solidFill>
                <a:srgbClr val="000000"/>
              </a:solidFill>
              <a:effectLst/>
              <a:uFillTx/>
              <a:latin typeface="Times New Roman"/>
            </a:endParaRPr>
          </a:p>
        </p:txBody>
      </p:sp>
      <p:sp>
        <p:nvSpPr>
          <p:cNvPr id="33"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0AC91897-568A-40BF-B797-6F2D17BEB64B}"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4"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Equipment Overview Sales Points</a:t>
            </a:r>
            <a:endParaRPr b="0" lang="en-US" sz="2000" strike="noStrike" u="none">
              <a:solidFill>
                <a:srgbClr val="000000"/>
              </a:solidFill>
              <a:effectLst/>
              <a:uFillTx/>
              <a:latin typeface="Times New Roman"/>
            </a:endParaRPr>
          </a:p>
        </p:txBody>
      </p:sp>
      <p:sp>
        <p:nvSpPr>
          <p:cNvPr id="35"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Gleason plant utilizes only  Westinghouse F Technology gas turbines.  The 2 501 FD model gas turbines incorporate the new Westinghouse G series compressor.  All the gas turbines have commonality of turbine parts and control systems.  The (2) FD’s seasonal performance stays essentially constant through all temperature ranges  due to the upgraded G type compressor. </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switchyard is a highly reliable four breaker ring bus configuration.  All transformers and high voltage switch gear were provided by ABB and are rated to handle turbine output across all operational temperature ranges. </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Plant distribution voltages of both 4160 and 480 volts provide enhanced reliability because the Gleason Plant can serve in-house loads either through back-feed power from the TVA 500 kV interconnect, or, if transformer or switchyard maintenance is occurring, through a 480 Volt connection to the local retail provider. </a:t>
            </a:r>
            <a:endParaRPr b="0" lang="en-US" sz="1600" strike="noStrike" u="none">
              <a:solidFill>
                <a:srgbClr val="000000"/>
              </a:solidFill>
              <a:effectLst/>
              <a:uFillTx/>
              <a:latin typeface="Times New Roman"/>
            </a:endParaRPr>
          </a:p>
        </p:txBody>
      </p:sp>
      <p:sp>
        <p:nvSpPr>
          <p:cNvPr id="36"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44A89FF0-76EF-4118-BBF6-E2D75BCF56CE}"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Plant Layout Sales Points</a:t>
            </a:r>
            <a:endParaRPr b="0" lang="en-US" sz="2000" strike="noStrike" u="none">
              <a:solidFill>
                <a:srgbClr val="000000"/>
              </a:solidFill>
              <a:effectLst/>
              <a:uFillTx/>
              <a:latin typeface="Times New Roman"/>
            </a:endParaRPr>
          </a:p>
        </p:txBody>
      </p:sp>
      <p:sp>
        <p:nvSpPr>
          <p:cNvPr id="38"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This is the site layout drawing helps to illustrate that there is room available on the existing site for adding additional gas turbines and/or for converting  the plant to combined cycle</a:t>
            </a:r>
            <a:endParaRPr b="0" lang="en-US" sz="1600" strike="noStrike" u="none">
              <a:solidFill>
                <a:srgbClr val="000000"/>
              </a:solidFill>
              <a:effectLst/>
              <a:uFillTx/>
              <a:latin typeface="Times New Roman"/>
            </a:endParaRPr>
          </a:p>
        </p:txBody>
      </p:sp>
      <p:sp>
        <p:nvSpPr>
          <p:cNvPr id="39"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B82F41AF-FDBB-46AB-8D37-010F2C40B752}"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Performance Results Sales Points</a:t>
            </a:r>
            <a:endParaRPr b="0" lang="en-US" sz="2000" strike="noStrike" u="none">
              <a:solidFill>
                <a:srgbClr val="000000"/>
              </a:solidFill>
              <a:effectLst/>
              <a:uFillTx/>
              <a:latin typeface="Times New Roman"/>
            </a:endParaRPr>
          </a:p>
        </p:txBody>
      </p:sp>
      <p:sp>
        <p:nvSpPr>
          <p:cNvPr id="41"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following table shows both run hours and starts to date.  Performance test results, corrected to nominal site conditions are also shown.</a:t>
            </a:r>
            <a:endParaRPr b="0" lang="en-US" sz="1600" strike="noStrike" u="none">
              <a:solidFill>
                <a:srgbClr val="000000"/>
              </a:solidFill>
              <a:effectLst/>
              <a:uFillTx/>
              <a:latin typeface="Times New Roman"/>
            </a:endParaRPr>
          </a:p>
        </p:txBody>
      </p:sp>
      <p:sp>
        <p:nvSpPr>
          <p:cNvPr id="42"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A7941325-FDD3-499A-A26B-11B7FD5F7605}"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17865</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1998-03-06T18:15:04Z</dcterms:created>
  <dc:creator>sdick</dc:creator>
  <dc:description/>
  <dc:language>en-US</dc:language>
  <cp:lastModifiedBy>Ben Rogers</cp:lastModifiedBy>
  <cp:lastPrinted>2000-10-04T17:41:42Z</cp:lastPrinted>
  <dcterms:modified xsi:type="dcterms:W3CDTF">2000-10-04T19:53:30Z</dcterms:modified>
  <cp:revision>666</cp:revision>
  <dc:subject/>
  <dc:title>No Slide Title</dc:title>
</cp:coreProperties>
</file>