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3.jpeg" ContentType="image/jpeg"/>
  <Override PartName="/ppt/media/image2.jpeg" ContentType="image/jpe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_rels/notesSlide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3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2.xml.rels" ContentType="application/vnd.openxmlformats-package.relationships+xml"/>
  <Override PartName="/ppt/notesSlides/notesSlide9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/>
  <p:notesSz cx="6670675" cy="99250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0" y="0"/>
            <a:ext cx="6670800" cy="992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hdr"/>
          </p:nvPr>
        </p:nvSpPr>
        <p:spPr>
          <a:xfrm>
            <a:off x="0" y="33120"/>
            <a:ext cx="288936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indent="0">
              <a:buNone/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2"/>
          </p:nvPr>
        </p:nvSpPr>
        <p:spPr>
          <a:xfrm>
            <a:off x="3779640" y="33120"/>
            <a:ext cx="288900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lstStyle>
            <a:lvl1pPr indent="0" algn="r">
              <a:buNone/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sldImg"/>
          </p:nvPr>
        </p:nvSpPr>
        <p:spPr>
          <a:xfrm>
            <a:off x="899640" y="781200"/>
            <a:ext cx="4908600" cy="3681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6600"/>
                </a:solidFill>
                <a:effectLst/>
                <a:uFillTx/>
                <a:latin typeface="Palatino"/>
              </a:rPr>
              <a:t>Click to move the slide</a:t>
            </a:r>
            <a:endParaRPr b="1" lang="en-US" sz="1200" strike="noStrike" u="none">
              <a:solidFill>
                <a:srgbClr val="006600"/>
              </a:solidFill>
              <a:effectLst/>
              <a:uFillTx/>
              <a:latin typeface="Palatino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887040" y="4716000"/>
            <a:ext cx="4894200" cy="443556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ftr" idx="3"/>
          </p:nvPr>
        </p:nvSpPr>
        <p:spPr>
          <a:xfrm>
            <a:off x="0" y="9400680"/>
            <a:ext cx="288936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>
              <a:buNone/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6"/>
          <p:cNvSpPr>
            <a:spLocks noGrp="1"/>
          </p:cNvSpPr>
          <p:nvPr>
            <p:ph type="sldNum" idx="4"/>
          </p:nvPr>
        </p:nvSpPr>
        <p:spPr>
          <a:xfrm>
            <a:off x="3779640" y="9400680"/>
            <a:ext cx="288900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4E6A116A-B157-4428-9F94-A463AAC8489E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"/>
          <p:cNvSpPr txBox="1"/>
          <p:nvPr/>
        </p:nvSpPr>
        <p:spPr>
          <a:xfrm>
            <a:off x="3779640" y="9400680"/>
            <a:ext cx="288900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130ECD1D-9B4B-496D-8A15-A79F50BF89B3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 txBox="1"/>
          <p:nvPr/>
        </p:nvSpPr>
        <p:spPr>
          <a:xfrm>
            <a:off x="0" y="9400680"/>
            <a:ext cx="288936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 txBox="1"/>
          <p:nvPr/>
        </p:nvSpPr>
        <p:spPr>
          <a:xfrm>
            <a:off x="0" y="33120"/>
            <a:ext cx="288936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 txBox="1"/>
          <p:nvPr/>
        </p:nvSpPr>
        <p:spPr>
          <a:xfrm>
            <a:off x="3779640" y="33120"/>
            <a:ext cx="288900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PlaceHolder 1"/>
          <p:cNvSpPr>
            <a:spLocks noGrp="1"/>
          </p:cNvSpPr>
          <p:nvPr>
            <p:ph type="sldImg"/>
          </p:nvPr>
        </p:nvSpPr>
        <p:spPr>
          <a:xfrm>
            <a:off x="853920" y="744480"/>
            <a:ext cx="4964400" cy="3722760"/>
          </a:xfrm>
          <a:prstGeom prst="rect">
            <a:avLst/>
          </a:prstGeom>
          <a:ln w="0">
            <a:noFill/>
          </a:ln>
        </p:spPr>
      </p:sp>
      <p:sp>
        <p:nvSpPr>
          <p:cNvPr id="212" name="PlaceHolder 2"/>
          <p:cNvSpPr>
            <a:spLocks noGrp="1"/>
          </p:cNvSpPr>
          <p:nvPr>
            <p:ph type="body"/>
          </p:nvPr>
        </p:nvSpPr>
        <p:spPr>
          <a:xfrm>
            <a:off x="888480" y="4714560"/>
            <a:ext cx="4891320" cy="4467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"/>
          <p:cNvSpPr txBox="1"/>
          <p:nvPr/>
        </p:nvSpPr>
        <p:spPr>
          <a:xfrm>
            <a:off x="3779640" y="9400680"/>
            <a:ext cx="288900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F58FC6CC-D6CE-4E9D-B123-6493ED5AFCC4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 txBox="1"/>
          <p:nvPr/>
        </p:nvSpPr>
        <p:spPr>
          <a:xfrm>
            <a:off x="0" y="9400680"/>
            <a:ext cx="288936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 txBox="1"/>
          <p:nvPr/>
        </p:nvSpPr>
        <p:spPr>
          <a:xfrm>
            <a:off x="0" y="33120"/>
            <a:ext cx="288936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 txBox="1"/>
          <p:nvPr/>
        </p:nvSpPr>
        <p:spPr>
          <a:xfrm>
            <a:off x="3779640" y="33120"/>
            <a:ext cx="288900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PlaceHolder 1"/>
          <p:cNvSpPr>
            <a:spLocks noGrp="1"/>
          </p:cNvSpPr>
          <p:nvPr>
            <p:ph type="sldImg"/>
          </p:nvPr>
        </p:nvSpPr>
        <p:spPr>
          <a:xfrm>
            <a:off x="853920" y="744480"/>
            <a:ext cx="4964400" cy="3722760"/>
          </a:xfrm>
          <a:prstGeom prst="rect">
            <a:avLst/>
          </a:prstGeom>
          <a:ln w="0">
            <a:noFill/>
          </a:ln>
        </p:spPr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888480" y="4714560"/>
            <a:ext cx="4891320" cy="4467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"/>
          <p:cNvSpPr txBox="1"/>
          <p:nvPr/>
        </p:nvSpPr>
        <p:spPr>
          <a:xfrm>
            <a:off x="3779640" y="9400680"/>
            <a:ext cx="288900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850ED72E-01EC-4FB6-926D-1902998C0853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 txBox="1"/>
          <p:nvPr/>
        </p:nvSpPr>
        <p:spPr>
          <a:xfrm>
            <a:off x="0" y="9400680"/>
            <a:ext cx="288936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 txBox="1"/>
          <p:nvPr/>
        </p:nvSpPr>
        <p:spPr>
          <a:xfrm>
            <a:off x="0" y="33120"/>
            <a:ext cx="288936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 txBox="1"/>
          <p:nvPr/>
        </p:nvSpPr>
        <p:spPr>
          <a:xfrm>
            <a:off x="3779640" y="33120"/>
            <a:ext cx="288900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PlaceHolder 1"/>
          <p:cNvSpPr>
            <a:spLocks noGrp="1"/>
          </p:cNvSpPr>
          <p:nvPr>
            <p:ph type="sldImg"/>
          </p:nvPr>
        </p:nvSpPr>
        <p:spPr>
          <a:xfrm>
            <a:off x="853920" y="744480"/>
            <a:ext cx="4964400" cy="3722760"/>
          </a:xfrm>
          <a:prstGeom prst="rect">
            <a:avLst/>
          </a:prstGeom>
          <a:ln w="0">
            <a:noFill/>
          </a:ln>
        </p:spPr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888480" y="4714560"/>
            <a:ext cx="4891320" cy="4467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"/>
          <p:cNvSpPr txBox="1"/>
          <p:nvPr/>
        </p:nvSpPr>
        <p:spPr>
          <a:xfrm>
            <a:off x="3779640" y="9400680"/>
            <a:ext cx="288900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CAE08CAA-3A44-4C98-9E85-36217BFF1595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 txBox="1"/>
          <p:nvPr/>
        </p:nvSpPr>
        <p:spPr>
          <a:xfrm>
            <a:off x="0" y="9400680"/>
            <a:ext cx="288936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 txBox="1"/>
          <p:nvPr/>
        </p:nvSpPr>
        <p:spPr>
          <a:xfrm>
            <a:off x="0" y="33120"/>
            <a:ext cx="288936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 txBox="1"/>
          <p:nvPr/>
        </p:nvSpPr>
        <p:spPr>
          <a:xfrm>
            <a:off x="3779640" y="33120"/>
            <a:ext cx="288900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PlaceHolder 1"/>
          <p:cNvSpPr>
            <a:spLocks noGrp="1"/>
          </p:cNvSpPr>
          <p:nvPr>
            <p:ph type="sldImg"/>
          </p:nvPr>
        </p:nvSpPr>
        <p:spPr>
          <a:xfrm>
            <a:off x="853920" y="744480"/>
            <a:ext cx="4964400" cy="3722760"/>
          </a:xfrm>
          <a:prstGeom prst="rect">
            <a:avLst/>
          </a:prstGeom>
          <a:ln w="0">
            <a:noFill/>
          </a:ln>
        </p:spPr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888480" y="4714560"/>
            <a:ext cx="4891320" cy="4467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"/>
          <p:cNvSpPr txBox="1"/>
          <p:nvPr/>
        </p:nvSpPr>
        <p:spPr>
          <a:xfrm>
            <a:off x="3779640" y="9400680"/>
            <a:ext cx="288900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A1F742A4-1A19-4AA4-A3C9-6E730D2BC9D1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 txBox="1"/>
          <p:nvPr/>
        </p:nvSpPr>
        <p:spPr>
          <a:xfrm>
            <a:off x="0" y="9400680"/>
            <a:ext cx="288936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 txBox="1"/>
          <p:nvPr/>
        </p:nvSpPr>
        <p:spPr>
          <a:xfrm>
            <a:off x="0" y="33120"/>
            <a:ext cx="288936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 txBox="1"/>
          <p:nvPr/>
        </p:nvSpPr>
        <p:spPr>
          <a:xfrm>
            <a:off x="3779640" y="33120"/>
            <a:ext cx="288900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PlaceHolder 1"/>
          <p:cNvSpPr>
            <a:spLocks noGrp="1"/>
          </p:cNvSpPr>
          <p:nvPr>
            <p:ph type="sldImg"/>
          </p:nvPr>
        </p:nvSpPr>
        <p:spPr>
          <a:xfrm>
            <a:off x="853920" y="744480"/>
            <a:ext cx="4964400" cy="3722760"/>
          </a:xfrm>
          <a:prstGeom prst="rect">
            <a:avLst/>
          </a:prstGeom>
          <a:ln w="0">
            <a:noFill/>
          </a:ln>
        </p:spPr>
      </p:sp>
      <p:sp>
        <p:nvSpPr>
          <p:cNvPr id="182" name="PlaceHolder 2"/>
          <p:cNvSpPr>
            <a:spLocks noGrp="1"/>
          </p:cNvSpPr>
          <p:nvPr>
            <p:ph type="body"/>
          </p:nvPr>
        </p:nvSpPr>
        <p:spPr>
          <a:xfrm>
            <a:off x="888480" y="4714560"/>
            <a:ext cx="4891320" cy="4467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"/>
          <p:cNvSpPr txBox="1"/>
          <p:nvPr/>
        </p:nvSpPr>
        <p:spPr>
          <a:xfrm>
            <a:off x="3779640" y="9400680"/>
            <a:ext cx="288900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D8AAAA58-0272-4533-AC54-0A48E365CD1F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 txBox="1"/>
          <p:nvPr/>
        </p:nvSpPr>
        <p:spPr>
          <a:xfrm>
            <a:off x="0" y="9400680"/>
            <a:ext cx="288936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 txBox="1"/>
          <p:nvPr/>
        </p:nvSpPr>
        <p:spPr>
          <a:xfrm>
            <a:off x="0" y="33120"/>
            <a:ext cx="288936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 txBox="1"/>
          <p:nvPr/>
        </p:nvSpPr>
        <p:spPr>
          <a:xfrm>
            <a:off x="3779640" y="33120"/>
            <a:ext cx="288900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PlaceHolder 1"/>
          <p:cNvSpPr>
            <a:spLocks noGrp="1"/>
          </p:cNvSpPr>
          <p:nvPr>
            <p:ph type="sldImg"/>
          </p:nvPr>
        </p:nvSpPr>
        <p:spPr>
          <a:xfrm>
            <a:off x="853920" y="744480"/>
            <a:ext cx="4964400" cy="3722760"/>
          </a:xfrm>
          <a:prstGeom prst="rect">
            <a:avLst/>
          </a:prstGeom>
          <a:ln w="0">
            <a:noFill/>
          </a:ln>
        </p:spPr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888480" y="4714560"/>
            <a:ext cx="4891320" cy="4467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"/>
          <p:cNvSpPr txBox="1"/>
          <p:nvPr/>
        </p:nvSpPr>
        <p:spPr>
          <a:xfrm>
            <a:off x="3779640" y="9400680"/>
            <a:ext cx="288900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3938C44A-2CB2-447C-9D4C-97169862B01D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 txBox="1"/>
          <p:nvPr/>
        </p:nvSpPr>
        <p:spPr>
          <a:xfrm>
            <a:off x="0" y="9400680"/>
            <a:ext cx="288936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 txBox="1"/>
          <p:nvPr/>
        </p:nvSpPr>
        <p:spPr>
          <a:xfrm>
            <a:off x="0" y="33120"/>
            <a:ext cx="288936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 txBox="1"/>
          <p:nvPr/>
        </p:nvSpPr>
        <p:spPr>
          <a:xfrm>
            <a:off x="3779640" y="33120"/>
            <a:ext cx="288900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PlaceHolder 1"/>
          <p:cNvSpPr>
            <a:spLocks noGrp="1"/>
          </p:cNvSpPr>
          <p:nvPr>
            <p:ph type="sldImg"/>
          </p:nvPr>
        </p:nvSpPr>
        <p:spPr>
          <a:xfrm>
            <a:off x="853920" y="744480"/>
            <a:ext cx="4964400" cy="3722760"/>
          </a:xfrm>
          <a:prstGeom prst="rect">
            <a:avLst/>
          </a:prstGeom>
          <a:ln w="0">
            <a:noFill/>
          </a:ln>
        </p:spPr>
      </p:sp>
      <p:sp>
        <p:nvSpPr>
          <p:cNvPr id="194" name="PlaceHolder 2"/>
          <p:cNvSpPr>
            <a:spLocks noGrp="1"/>
          </p:cNvSpPr>
          <p:nvPr>
            <p:ph type="body"/>
          </p:nvPr>
        </p:nvSpPr>
        <p:spPr>
          <a:xfrm>
            <a:off x="888480" y="4714560"/>
            <a:ext cx="4891320" cy="4467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"/>
          <p:cNvSpPr txBox="1"/>
          <p:nvPr/>
        </p:nvSpPr>
        <p:spPr>
          <a:xfrm>
            <a:off x="3779640" y="9400680"/>
            <a:ext cx="288900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B072F7A7-6A27-4F47-884B-D48E5631B101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 txBox="1"/>
          <p:nvPr/>
        </p:nvSpPr>
        <p:spPr>
          <a:xfrm>
            <a:off x="0" y="9400680"/>
            <a:ext cx="288936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 txBox="1"/>
          <p:nvPr/>
        </p:nvSpPr>
        <p:spPr>
          <a:xfrm>
            <a:off x="0" y="33120"/>
            <a:ext cx="288936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 txBox="1"/>
          <p:nvPr/>
        </p:nvSpPr>
        <p:spPr>
          <a:xfrm>
            <a:off x="3779640" y="33120"/>
            <a:ext cx="288900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PlaceHolder 1"/>
          <p:cNvSpPr>
            <a:spLocks noGrp="1"/>
          </p:cNvSpPr>
          <p:nvPr>
            <p:ph type="sldImg"/>
          </p:nvPr>
        </p:nvSpPr>
        <p:spPr>
          <a:xfrm>
            <a:off x="853920" y="744480"/>
            <a:ext cx="4964400" cy="3722760"/>
          </a:xfrm>
          <a:prstGeom prst="rect">
            <a:avLst/>
          </a:prstGeom>
          <a:ln w="0">
            <a:noFill/>
          </a:ln>
        </p:spPr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888480" y="4714560"/>
            <a:ext cx="4891320" cy="4467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"/>
          <p:cNvSpPr txBox="1"/>
          <p:nvPr/>
        </p:nvSpPr>
        <p:spPr>
          <a:xfrm>
            <a:off x="3779640" y="9400680"/>
            <a:ext cx="288900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C4DA9A7C-1CE6-4B98-ABFA-74360A585984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 txBox="1"/>
          <p:nvPr/>
        </p:nvSpPr>
        <p:spPr>
          <a:xfrm>
            <a:off x="0" y="9400680"/>
            <a:ext cx="288936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 txBox="1"/>
          <p:nvPr/>
        </p:nvSpPr>
        <p:spPr>
          <a:xfrm>
            <a:off x="0" y="33120"/>
            <a:ext cx="288936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 txBox="1"/>
          <p:nvPr/>
        </p:nvSpPr>
        <p:spPr>
          <a:xfrm>
            <a:off x="3779640" y="33120"/>
            <a:ext cx="2889000" cy="492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PlaceHolder 1"/>
          <p:cNvSpPr>
            <a:spLocks noGrp="1"/>
          </p:cNvSpPr>
          <p:nvPr>
            <p:ph type="sldImg"/>
          </p:nvPr>
        </p:nvSpPr>
        <p:spPr>
          <a:xfrm>
            <a:off x="853920" y="744480"/>
            <a:ext cx="4964400" cy="3722760"/>
          </a:xfrm>
          <a:prstGeom prst="rect">
            <a:avLst/>
          </a:prstGeom>
          <a:ln w="0">
            <a:noFill/>
          </a:ln>
        </p:spPr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888480" y="4714560"/>
            <a:ext cx="4891320" cy="4467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6600"/>
              </a:solidFill>
              <a:effectLst/>
              <a:uFillTx/>
              <a:latin typeface="Palatino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8BD063A-268E-432D-847D-6CB44C4DCD74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6600"/>
              </a:solidFill>
              <a:effectLst/>
              <a:uFillTx/>
              <a:latin typeface="Palatino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2245A49-ED21-4929-AF23-30B679400DD0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" name=""/>
          <p:cNvGraphicFramePr/>
          <p:nvPr/>
        </p:nvGraphicFramePr>
        <p:xfrm>
          <a:off x="333360" y="6095880"/>
          <a:ext cx="736560" cy="7365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2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33360" y="6095880"/>
                    <a:ext cx="73656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"/>
          <p:cNvSpPr/>
          <p:nvPr/>
        </p:nvSpPr>
        <p:spPr>
          <a:xfrm>
            <a:off x="990720" y="6248520"/>
            <a:ext cx="7467480" cy="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040520" y="63972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527960" y="236520"/>
            <a:ext cx="1839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1"/>
          </p:nvPr>
        </p:nvSpPr>
        <p:spPr>
          <a:xfrm>
            <a:off x="7462440" y="6261120"/>
            <a:ext cx="1187640" cy="380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</a:t>
            </a:r>
            <a:fld id="{D517E550-C95F-40E8-A4F2-21679A089BDF}" type="slidenum"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041480" y="6348240"/>
            <a:ext cx="25034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Enron Global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0" y="0"/>
            <a:ext cx="914400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6600"/>
                </a:solidFill>
                <a:effectLst/>
                <a:uFillTx/>
                <a:latin typeface="Palatino"/>
              </a:rPr>
              <a:t>Click to edit the title text format</a:t>
            </a:r>
            <a:endParaRPr b="1" lang="en-US" sz="1200" strike="noStrike" u="none">
              <a:solidFill>
                <a:srgbClr val="006600"/>
              </a:solidFill>
              <a:effectLst/>
              <a:uFillTx/>
              <a:latin typeface="Palatino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2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3.jpeg"/><Relationship Id="rId6" Type="http://schemas.openxmlformats.org/officeDocument/2006/relationships/image" Target="../media/image3.jpeg"/><Relationship Id="rId7" Type="http://schemas.openxmlformats.org/officeDocument/2006/relationships/image" Target="../media/image2.jpe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2.jpeg"/><Relationship Id="rId3" Type="http://schemas.openxmlformats.org/officeDocument/2006/relationships/image" Target="../media/image2.jpeg"/><Relationship Id="rId4" Type="http://schemas.openxmlformats.org/officeDocument/2006/relationships/image" Target="../media/image2.jpeg"/><Relationship Id="rId5" Type="http://schemas.openxmlformats.org/officeDocument/2006/relationships/image" Target="../media/image2.jpeg"/><Relationship Id="rId6" Type="http://schemas.openxmlformats.org/officeDocument/2006/relationships/image" Target="../media/image2.jpeg"/><Relationship Id="rId7" Type="http://schemas.openxmlformats.org/officeDocument/2006/relationships/image" Target="../media/image2.jpeg"/><Relationship Id="rId8" Type="http://schemas.openxmlformats.org/officeDocument/2006/relationships/image" Target="../media/image2.jpeg"/><Relationship Id="rId9" Type="http://schemas.openxmlformats.org/officeDocument/2006/relationships/image" Target="../media/image2.jpe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345960" y="2281320"/>
            <a:ext cx="8077320" cy="298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Enron Agricultural Trading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Sidley &amp; Austin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Chicago, IL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December 5,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269640" y="743040"/>
            <a:ext cx="43750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Prospective Deal Str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uc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tures (III)</a:t>
            </a:r>
            <a:endParaRPr b="1" lang="en-US" sz="1600" strike="noStrike" u="none">
              <a:solidFill>
                <a:srgbClr val="006600"/>
              </a:solidFill>
              <a:effectLst/>
              <a:uFillTx/>
              <a:latin typeface="Palatino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572760" y="1273320"/>
            <a:ext cx="3691080" cy="3612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Financial Swap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0" y="690480"/>
            <a:ext cx="9144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768920" y="1595520"/>
            <a:ext cx="3571920" cy="48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344520" y="1338120"/>
            <a:ext cx="3571920" cy="48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9" name=""/>
          <p:cNvGrpSpPr/>
          <p:nvPr/>
        </p:nvGrpSpPr>
        <p:grpSpPr>
          <a:xfrm>
            <a:off x="4783320" y="1873080"/>
            <a:ext cx="4163760" cy="3641760"/>
            <a:chOff x="4783320" y="1873080"/>
            <a:chExt cx="4163760" cy="3641760"/>
          </a:xfrm>
        </p:grpSpPr>
        <p:sp>
          <p:nvSpPr>
            <p:cNvPr id="140" name=""/>
            <p:cNvSpPr/>
            <p:nvPr/>
          </p:nvSpPr>
          <p:spPr>
            <a:xfrm>
              <a:off x="5141880" y="1873080"/>
              <a:ext cx="1395360" cy="822600"/>
            </a:xfrm>
            <a:prstGeom prst="rect">
              <a:avLst/>
            </a:prstGeom>
            <a:noFill/>
            <a:ln w="38160">
              <a:solidFill>
                <a:srgbClr val="3366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6840" rIns="96840" tIns="48240" bIns="4824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Palatino"/>
                </a:rPr>
                <a:t>Corn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Palatino"/>
                </a:rPr>
                <a:t>Purchaser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5145120" y="4692600"/>
              <a:ext cx="1392120" cy="822240"/>
            </a:xfrm>
            <a:prstGeom prst="rect">
              <a:avLst/>
            </a:prstGeom>
            <a:noFill/>
            <a:ln w="38160">
              <a:solidFill>
                <a:srgbClr val="3366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6840" rIns="96840" tIns="48240" bIns="4824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Palatino"/>
                </a:rPr>
                <a:t>Enron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5140440" y="3321000"/>
              <a:ext cx="1396800" cy="822240"/>
            </a:xfrm>
            <a:prstGeom prst="rect">
              <a:avLst/>
            </a:prstGeom>
            <a:noFill/>
            <a:ln w="38160">
              <a:solidFill>
                <a:srgbClr val="3366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6840" rIns="96840" tIns="48240" bIns="4824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Palatino"/>
                </a:rPr>
                <a:t>Elevator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5227560" y="3778200"/>
              <a:ext cx="1257480" cy="212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marL="60480" indent="-60480">
                <a:lnSpc>
                  <a:spcPct val="100000"/>
                </a:lnSpc>
                <a:buClr>
                  <a:srgbClr val="000000"/>
                </a:buClr>
                <a:buFont typeface="Palatino"/>
                <a:buChar char="•"/>
                <a:tabLst>
                  <a:tab algn="l" pos="966960"/>
                  <a:tab algn="l" pos="1933560"/>
                  <a:tab algn="l" pos="2900520"/>
                  <a:tab algn="l" pos="3867120"/>
                  <a:tab algn="l" pos="4834080"/>
                  <a:tab algn="l" pos="5800680"/>
                  <a:tab algn="l" pos="6767640"/>
                  <a:tab algn="l" pos="7734240"/>
                  <a:tab algn="l" pos="8701200"/>
                  <a:tab algn="l" pos="9667800"/>
                  <a:tab algn="l" pos="1063476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5751360" y="4162320"/>
              <a:ext cx="0" cy="5032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 flipV="1">
              <a:off x="5908680" y="4164120"/>
              <a:ext cx="0" cy="5032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 flipV="1">
              <a:off x="5905440" y="2714760"/>
              <a:ext cx="0" cy="576000"/>
            </a:xfrm>
            <a:prstGeom prst="line">
              <a:avLst/>
            </a:prstGeom>
            <a:ln cap="rnd" w="9360">
              <a:solidFill>
                <a:srgbClr val="000000"/>
              </a:solidFill>
              <a:custDash>
                <a:ds d="100000" sp="1000"/>
              </a:custDash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5756040" y="2714760"/>
              <a:ext cx="0" cy="5760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4849920" y="4280400"/>
              <a:ext cx="8391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Palatino"/>
                </a:rPr>
                <a:t>Index ($)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5973840" y="4280400"/>
              <a:ext cx="8395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Palatino"/>
                </a:rPr>
                <a:t>Fixed ($)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4783320" y="2832480"/>
              <a:ext cx="8391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Palatino"/>
                </a:rPr>
                <a:t>Index ($)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6118560" y="2846880"/>
              <a:ext cx="537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Palatino"/>
                </a:rPr>
                <a:t>Corn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52" name=""/>
            <p:cNvGrpSpPr/>
            <p:nvPr/>
          </p:nvGrpSpPr>
          <p:grpSpPr>
            <a:xfrm>
              <a:off x="6705720" y="2238480"/>
              <a:ext cx="685800" cy="1600200"/>
              <a:chOff x="6705720" y="2238480"/>
              <a:chExt cx="685800" cy="1600200"/>
            </a:xfrm>
          </p:grpSpPr>
          <p:sp>
            <p:nvSpPr>
              <p:cNvPr id="153" name=""/>
              <p:cNvSpPr/>
              <p:nvPr/>
            </p:nvSpPr>
            <p:spPr>
              <a:xfrm>
                <a:off x="7391520" y="2238480"/>
                <a:ext cx="0" cy="1600200"/>
              </a:xfrm>
              <a:prstGeom prst="line">
                <a:avLst/>
              </a:prstGeom>
              <a:ln w="9360">
                <a:solidFill>
                  <a:srgbClr val="000000"/>
                </a:solidFill>
                <a:prstDash val="dash"/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" name=""/>
              <p:cNvSpPr/>
              <p:nvPr/>
            </p:nvSpPr>
            <p:spPr>
              <a:xfrm>
                <a:off x="6705720" y="2238480"/>
                <a:ext cx="68580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prstDash val="dash"/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" name=""/>
              <p:cNvSpPr/>
              <p:nvPr/>
            </p:nvSpPr>
            <p:spPr>
              <a:xfrm>
                <a:off x="6705720" y="3838680"/>
                <a:ext cx="68580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prstDash val="dash"/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56" name=""/>
            <p:cNvSpPr/>
            <p:nvPr/>
          </p:nvSpPr>
          <p:spPr>
            <a:xfrm>
              <a:off x="7543800" y="2713320"/>
              <a:ext cx="1403280" cy="70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6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336699"/>
                  </a:solidFill>
                  <a:effectLst/>
                  <a:uFillTx/>
                  <a:latin typeface="Palatino"/>
                </a:rPr>
                <a:t>Physical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6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336699"/>
                  </a:solidFill>
                  <a:effectLst/>
                  <a:uFillTx/>
                  <a:latin typeface="Palatino"/>
                </a:rPr>
                <a:t>Relationship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6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336699"/>
                  </a:solidFill>
                  <a:effectLst/>
                  <a:uFillTx/>
                  <a:latin typeface="Palatino"/>
                </a:rPr>
                <a:t>Unchanged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7" name=""/>
          <p:cNvSpPr/>
          <p:nvPr/>
        </p:nvSpPr>
        <p:spPr>
          <a:xfrm>
            <a:off x="4619520" y="1314360"/>
            <a:ext cx="0" cy="4876920"/>
          </a:xfrm>
          <a:prstGeom prst="line">
            <a:avLst/>
          </a:prstGeom>
          <a:ln w="63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62000" y="1782360"/>
            <a:ext cx="4343400" cy="344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Terms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9200" indent="-234720">
              <a:lnSpc>
                <a:spcPct val="130000"/>
              </a:lnSpc>
              <a:buClr>
                <a:srgbClr val="000000"/>
              </a:buClr>
              <a:buSzPct val="15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Elevator continues to sell corn to Purchaser at Index, or an agreed-upon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9200" indent="-234720">
              <a:lnSpc>
                <a:spcPct val="130000"/>
              </a:lnSpc>
              <a:buClr>
                <a:srgbClr val="000000"/>
              </a:buClr>
              <a:buSzPct val="15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Elevator pays Index price to Enron and receives a fixed price from Enron in return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9200" indent="-234720">
              <a:lnSpc>
                <a:spcPct val="130000"/>
              </a:lnSpc>
              <a:buClr>
                <a:srgbClr val="000000"/>
              </a:buClr>
              <a:buSzPct val="15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effect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631800" indent="-168120">
              <a:lnSpc>
                <a:spcPct val="130000"/>
              </a:lnSpc>
              <a:buClr>
                <a:srgbClr val="000000"/>
              </a:buClr>
              <a:buSzPct val="150000"/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Elevator sells corn for a fixed price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9200" indent="-234720">
              <a:lnSpc>
                <a:spcPct val="130000"/>
              </a:lnSpc>
              <a:buClr>
                <a:srgbClr val="000000"/>
              </a:buClr>
              <a:buSzPct val="15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631800" indent="-168120">
              <a:lnSpc>
                <a:spcPct val="130000"/>
              </a:lnSpc>
              <a:buClr>
                <a:srgbClr val="000000"/>
              </a:buClr>
              <a:buSzPct val="150000"/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Mitigates directional price risk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631800" indent="-168120">
              <a:lnSpc>
                <a:spcPct val="100000"/>
              </a:lnSpc>
              <a:buClr>
                <a:srgbClr val="000000"/>
              </a:buClr>
              <a:buSzPct val="150000"/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Reduces earnings volatility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631800" indent="-168120">
              <a:lnSpc>
                <a:spcPct val="100000"/>
              </a:lnSpc>
              <a:buClr>
                <a:srgbClr val="000000"/>
              </a:buClr>
              <a:buSzPct val="150000"/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Stabilizes cash flows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631800" indent="-168120">
              <a:lnSpc>
                <a:spcPct val="100000"/>
              </a:lnSpc>
              <a:buClr>
                <a:srgbClr val="000000"/>
              </a:buClr>
              <a:buSzPct val="150000"/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Potentially improves credit rating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631800" indent="-168120">
              <a:lnSpc>
                <a:spcPct val="100000"/>
              </a:lnSpc>
              <a:buClr>
                <a:srgbClr val="000000"/>
              </a:buClr>
              <a:buSzPct val="150000"/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Longer-term focus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3DC6D42-3904-4207-A18B-11E8281E484A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371840" y="743040"/>
            <a:ext cx="43754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Discussion Points</a:t>
            </a:r>
            <a:endParaRPr b="1" lang="en-US" sz="2000" strike="noStrike" u="none">
              <a:solidFill>
                <a:srgbClr val="006600"/>
              </a:solidFill>
              <a:effectLst/>
              <a:uFillTx/>
              <a:latin typeface="Palatino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689000" y="1590840"/>
            <a:ext cx="3691080" cy="3612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Enron’s Agriculture Value Proposition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Enron’s Agriculture Strategy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Agriculture Market Perspectives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Key Players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Deal Trends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Prospective Deal Structures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0" y="690480"/>
            <a:ext cx="9144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768920" y="1595520"/>
            <a:ext cx="3571920" cy="48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71360" y="736560"/>
            <a:ext cx="41245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Purpose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44520" y="1338120"/>
            <a:ext cx="3571920" cy="48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96720" y="1623960"/>
            <a:ext cx="3679920" cy="361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To better understand the legal landscape unique to agribusiness with specific attention devoted to new product ideas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4DF2999-6C8A-4EE5-9468-CF9218ABF21D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269640" y="743040"/>
            <a:ext cx="43750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Enron’s Agriculture Value Proposition</a:t>
            </a:r>
            <a:endParaRPr b="1" lang="en-US" sz="1600" strike="noStrike" u="none">
              <a:solidFill>
                <a:srgbClr val="006600"/>
              </a:solidFill>
              <a:effectLst/>
              <a:uFillTx/>
              <a:latin typeface="Palatino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920520" y="2176560"/>
            <a:ext cx="7329240" cy="3612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 algn="ctr">
              <a:lnSpc>
                <a:spcPct val="12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Position Enron to identify and to take advantage of inefficiencies in the financial and physical agricultural markets, and thereby  to provide superior risk management solutions to our customers.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0" y="690480"/>
            <a:ext cx="9144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768920" y="1595520"/>
            <a:ext cx="3571920" cy="48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44520" y="1338120"/>
            <a:ext cx="3571920" cy="48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6D210D3-4C2B-44BB-9770-671BE056DBD6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269640" y="743040"/>
            <a:ext cx="43750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Enron’s Agriculture Strategy</a:t>
            </a:r>
            <a:endParaRPr b="1" lang="en-US" sz="1600" strike="noStrike" u="none">
              <a:solidFill>
                <a:srgbClr val="006600"/>
              </a:solidFill>
              <a:effectLst/>
              <a:uFillTx/>
              <a:latin typeface="Palatino"/>
            </a:endParaRPr>
          </a:p>
        </p:txBody>
      </p:sp>
      <p:sp>
        <p:nvSpPr>
          <p:cNvPr id="35" name=""/>
          <p:cNvSpPr/>
          <p:nvPr/>
        </p:nvSpPr>
        <p:spPr>
          <a:xfrm>
            <a:off x="0" y="690480"/>
            <a:ext cx="9144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768920" y="1595520"/>
            <a:ext cx="3571920" cy="48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44520" y="1338120"/>
            <a:ext cx="3571920" cy="48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806400" y="1517760"/>
            <a:ext cx="73216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12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Current Strategic Focus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Systematically identify inefficiently managed risk within the grains, meats and softs markets.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Develop value-added risk management products and structure risk management solutions to more effectively manage these risks.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6AE15D8-FE81-4C67-9AF6-5DC3A8009A0E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269640" y="743040"/>
            <a:ext cx="43750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Agriculture Market Perspectives</a:t>
            </a:r>
            <a:endParaRPr b="1" lang="en-US" sz="1600" strike="noStrike" u="none">
              <a:solidFill>
                <a:srgbClr val="006600"/>
              </a:solidFill>
              <a:effectLst/>
              <a:uFillTx/>
              <a:latin typeface="Palatino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931680" y="1467000"/>
            <a:ext cx="7289640" cy="3930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Highly transparent, liquid, short-dated financial markets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Underdeveloped long-dated financial markets (beyond front month)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Financial markets are not keeping pace with the dynamic changes in the underlying physical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Prices to producers have declined significantly since 1996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Increasing market concentration, generally in the center of the supply chains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Demand high for longer dated risk management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Price must be better than front month plus cost of carry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Tenor horizon focus remains inside 2 years for most participants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0" y="690480"/>
            <a:ext cx="9144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768920" y="1595520"/>
            <a:ext cx="3571920" cy="48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44520" y="1338120"/>
            <a:ext cx="3571920" cy="48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9FF2E2E-E939-44A8-B0A1-B4B40954FDBD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269640" y="743040"/>
            <a:ext cx="43750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Key Players</a:t>
            </a:r>
            <a:endParaRPr b="1" lang="en-US" sz="1600" strike="noStrike" u="none">
              <a:solidFill>
                <a:srgbClr val="006600"/>
              </a:solidFill>
              <a:effectLst/>
              <a:uFillTx/>
              <a:latin typeface="Palatino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00120" y="1536840"/>
            <a:ext cx="2698560" cy="3612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Integrated Players/Grains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Cargill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ConAgra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ADM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Bunge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2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Exchanges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CBOT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CME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LIFFE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0" y="690480"/>
            <a:ext cx="9144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768920" y="1595520"/>
            <a:ext cx="3571920" cy="48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44520" y="1338120"/>
            <a:ext cx="3571920" cy="48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430440" y="1536840"/>
            <a:ext cx="2421000" cy="361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Meats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IBP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Smithfield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Tyson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Maple Leaf Foods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ConAgra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Cargill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869080" y="1536840"/>
            <a:ext cx="2421000" cy="361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Softs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ADM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Cargill/Gerkens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Barry Callebaut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ED&amp; F Man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Andre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Andira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Tate &amp; Lyle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Cereal Foods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CB9BA26-AACF-473E-B799-B54669B900D4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269640" y="743040"/>
            <a:ext cx="43750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Deal Trends</a:t>
            </a:r>
            <a:endParaRPr b="1" lang="en-US" sz="1600" strike="noStrike" u="none">
              <a:solidFill>
                <a:srgbClr val="006600"/>
              </a:solidFill>
              <a:effectLst/>
              <a:uFillTx/>
              <a:latin typeface="Palatino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32040" y="1537920"/>
            <a:ext cx="3690720" cy="3613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Finance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Alliances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E-Commerce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0" y="690480"/>
            <a:ext cx="9144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768920" y="1595520"/>
            <a:ext cx="3571920" cy="48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44520" y="1338120"/>
            <a:ext cx="3571920" cy="48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9C414F6-46E9-4D6A-AFC5-A4D2868AA855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269640" y="743040"/>
            <a:ext cx="43750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Prospective Deal Str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uc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tures</a:t>
            </a:r>
            <a:endParaRPr b="1" lang="en-US" sz="1600" strike="noStrike" u="none">
              <a:solidFill>
                <a:srgbClr val="006600"/>
              </a:solidFill>
              <a:effectLst/>
              <a:uFillTx/>
              <a:latin typeface="Palatino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572760" y="1273320"/>
            <a:ext cx="3691080" cy="3612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Synthetic Alliance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0" y="690480"/>
            <a:ext cx="9144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768920" y="1595520"/>
            <a:ext cx="3571920" cy="48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44520" y="1338120"/>
            <a:ext cx="3571920" cy="48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125880" y="1778040"/>
            <a:ext cx="2473200" cy="771480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157640" y="3576600"/>
            <a:ext cx="1812960" cy="1800"/>
          </a:xfrm>
          <a:prstGeom prst="line">
            <a:avLst/>
          </a:prstGeom>
          <a:ln cap="rnd" w="5724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575240" y="1862280"/>
            <a:ext cx="927000" cy="63108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Maple Leaf Foods Inc.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(Processor)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220920" y="1855800"/>
            <a:ext cx="900360" cy="631080"/>
          </a:xfrm>
          <a:prstGeom prst="rect">
            <a:avLst/>
          </a:prstGeom>
          <a:blipFill rotWithShape="0">
            <a:blip r:embed="rId2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Sow Production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005520" y="1852560"/>
            <a:ext cx="1019160" cy="631080"/>
          </a:xfrm>
          <a:prstGeom prst="rect">
            <a:avLst/>
          </a:prstGeom>
          <a:blipFill rotWithShape="0">
            <a:blip r:embed="rId3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Wholesaler / Distributor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568760" y="3305160"/>
            <a:ext cx="925560" cy="524880"/>
          </a:xfrm>
          <a:prstGeom prst="rect">
            <a:avLst/>
          </a:prstGeom>
          <a:blipFill rotWithShape="0">
            <a:blip r:embed="rId4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76280" y="3995640"/>
            <a:ext cx="267156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The physical flow of pork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84280" y="4145040"/>
            <a:ext cx="264960" cy="144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213000" y="3311640"/>
            <a:ext cx="925560" cy="524880"/>
          </a:xfrm>
          <a:prstGeom prst="rect">
            <a:avLst/>
          </a:prstGeom>
          <a:blipFill rotWithShape="0">
            <a:blip r:embed="rId5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972040" y="3306600"/>
            <a:ext cx="925560" cy="524880"/>
          </a:xfrm>
          <a:prstGeom prst="rect">
            <a:avLst/>
          </a:prstGeom>
          <a:blipFill rotWithShape="0">
            <a:blip r:embed="rId6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(3)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533840" y="2774880"/>
            <a:ext cx="371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083040" y="2793960"/>
            <a:ext cx="450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(FP)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675240" y="2735280"/>
            <a:ext cx="622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043600" y="2743200"/>
            <a:ext cx="795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678720" y="2670120"/>
            <a:ext cx="887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Processed  Pork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3495600" y="2624040"/>
            <a:ext cx="1800" cy="635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4869000" y="2617920"/>
            <a:ext cx="1440" cy="635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V="1">
            <a:off x="6408720" y="2622600"/>
            <a:ext cx="1440" cy="6350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746520" y="2664000"/>
            <a:ext cx="1440" cy="60768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103720" y="2619360"/>
            <a:ext cx="1800" cy="60804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618240" y="2624040"/>
            <a:ext cx="1800" cy="60804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63680" y="4516560"/>
            <a:ext cx="8280360" cy="149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2" marL="228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(1) Enron guarantees a fixed price (FP) and/or margin to a sow producer (may be a vertically integrated operation with processing).  The physical movement / logistics will be handled between the sow producer and the processing plant.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(2) Enron enters into a “tolling” agreement with a packer to produce processed pork for a set margin.  Most likely will contract for a percentage ( 10-15%) of a plant’s capacity.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(3) Enron “provides” a FP on processed pork to a wholesaler/distributor on a daily/weekly basis under a fixed volume arrangement (which our initial research indicates that wholesalers would be receptive to this product). Ideally, Enron would never take physical possession of the pork but merely organize/facilitate the transfer.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959440" y="2719440"/>
            <a:ext cx="450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(FP)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697040" y="1852560"/>
            <a:ext cx="1019160" cy="631080"/>
          </a:xfrm>
          <a:prstGeom prst="rect">
            <a:avLst/>
          </a:prstGeom>
          <a:blipFill rotWithShape="0">
            <a:blip r:embed="rId7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Feed Grain Provider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241880" y="2138400"/>
            <a:ext cx="264960" cy="144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665680" y="2112840"/>
            <a:ext cx="265320" cy="18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781360" y="2163600"/>
            <a:ext cx="264960" cy="1800"/>
          </a:xfrm>
          <a:prstGeom prst="line">
            <a:avLst/>
          </a:prstGeom>
          <a:ln cap="rnd" w="38160">
            <a:solidFill>
              <a:srgbClr val="000000"/>
            </a:solidFill>
            <a:custDash>
              <a:ds d="100000" sp="1000"/>
            </a:custDash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6A2EC4D-31BD-4F33-8629-9080157FFE72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269640" y="743040"/>
            <a:ext cx="43750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Prospective Deal Str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uc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tures (II)</a:t>
            </a:r>
            <a:endParaRPr b="1" lang="en-US" sz="1600" strike="noStrike" u="none">
              <a:solidFill>
                <a:srgbClr val="006600"/>
              </a:solidFill>
              <a:effectLst/>
              <a:uFillTx/>
              <a:latin typeface="Palatino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572760" y="1273320"/>
            <a:ext cx="3691080" cy="3612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Ethanol Project*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0" y="690480"/>
            <a:ext cx="9144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768920" y="1595520"/>
            <a:ext cx="3571920" cy="48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882720" y="2139840"/>
            <a:ext cx="1019160" cy="47844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63680" y="4897440"/>
            <a:ext cx="8280360" cy="134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2" marL="228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Structure Opportunities: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(1) Price Risk Management:  Enhance financibility through financial price swaps, collars, or options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(2) Physical:  Make or take physical delivery where value can be added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(3) Financial:  Possible participation in equity, subordinated debt, or both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 Revenue projections based upon US Bancorp Piper Jaffray presentation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876240" y="2806560"/>
            <a:ext cx="1019160" cy="478440"/>
          </a:xfrm>
          <a:prstGeom prst="rect">
            <a:avLst/>
          </a:prstGeom>
          <a:blipFill rotWithShape="0">
            <a:blip r:embed="rId2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Wheat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879480" y="3436920"/>
            <a:ext cx="1019160" cy="478440"/>
          </a:xfrm>
          <a:prstGeom prst="rect">
            <a:avLst/>
          </a:prstGeom>
          <a:blipFill rotWithShape="0">
            <a:blip r:embed="rId3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860400" y="4092480"/>
            <a:ext cx="1019160" cy="478440"/>
          </a:xfrm>
          <a:prstGeom prst="rect">
            <a:avLst/>
          </a:prstGeom>
          <a:blipFill rotWithShape="0">
            <a:blip r:embed="rId4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083120" y="2174760"/>
            <a:ext cx="1019160" cy="2333160"/>
          </a:xfrm>
          <a:prstGeom prst="rect">
            <a:avLst/>
          </a:prstGeom>
          <a:blipFill rotWithShape="0">
            <a:blip r:embed="rId5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253280" y="2165400"/>
            <a:ext cx="1019160" cy="478440"/>
          </a:xfrm>
          <a:prstGeom prst="rect">
            <a:avLst/>
          </a:prstGeom>
          <a:blipFill rotWithShape="0">
            <a:blip r:embed="rId6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Ethanol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237440" y="2800440"/>
            <a:ext cx="1019160" cy="478440"/>
          </a:xfrm>
          <a:prstGeom prst="rect">
            <a:avLst/>
          </a:prstGeom>
          <a:blipFill rotWithShape="0">
            <a:blip r:embed="rId7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DDGS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236000" y="3394080"/>
            <a:ext cx="1019160" cy="478440"/>
          </a:xfrm>
          <a:prstGeom prst="rect">
            <a:avLst/>
          </a:prstGeom>
          <a:blipFill rotWithShape="0">
            <a:blip r:embed="rId8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Wheat Gluten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236000" y="3989520"/>
            <a:ext cx="1019160" cy="478440"/>
          </a:xfrm>
          <a:prstGeom prst="rect">
            <a:avLst/>
          </a:prstGeom>
          <a:blipFill rotWithShape="0">
            <a:blip r:embed="rId9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(8  products)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068560" y="2065320"/>
            <a:ext cx="1784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 million bu/yr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030400" y="2427120"/>
            <a:ext cx="1812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$ 50 million/yr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792440" y="4011480"/>
            <a:ext cx="1784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MW/yr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800360" y="3735360"/>
            <a:ext cx="1812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MMBTU/yr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932120" y="3400560"/>
            <a:ext cx="1784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XXXX MMBTU/yr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181240" y="2289240"/>
            <a:ext cx="18003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109960" y="2978280"/>
            <a:ext cx="1800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090880" y="3602160"/>
            <a:ext cx="180000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017800" y="4230720"/>
            <a:ext cx="180000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261040" y="3571920"/>
            <a:ext cx="1800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268960" y="2982960"/>
            <a:ext cx="1800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237280" y="2330280"/>
            <a:ext cx="1800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H="1">
            <a:off x="2182320" y="2409840"/>
            <a:ext cx="1667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flipH="1">
            <a:off x="5273640" y="3116160"/>
            <a:ext cx="1666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H="1">
            <a:off x="2090880" y="3097080"/>
            <a:ext cx="1666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flipH="1">
            <a:off x="2070000" y="3727440"/>
            <a:ext cx="166680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H="1">
            <a:off x="2025720" y="4365720"/>
            <a:ext cx="166680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flipH="1">
            <a:off x="5292720" y="3718080"/>
            <a:ext cx="1666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flipH="1">
            <a:off x="5258880" y="2443320"/>
            <a:ext cx="1667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flipH="1">
            <a:off x="5319720" y="4203720"/>
            <a:ext cx="166680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74720" y="1760400"/>
            <a:ext cx="3691080" cy="42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Inputs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164360" y="1801800"/>
            <a:ext cx="1731960" cy="42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Palatino"/>
              </a:rPr>
              <a:t>Outputs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017800" y="2751120"/>
            <a:ext cx="1784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8.5 million bu/yr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957320" y="3106800"/>
            <a:ext cx="1812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$ 22 million/yr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787400" y="4370400"/>
            <a:ext cx="1812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MW/yr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307120" y="2103480"/>
            <a:ext cx="1784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84 million gal/yr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278320" y="2739960"/>
            <a:ext cx="1784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255,000 tons/yr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224320" y="3360600"/>
            <a:ext cx="1784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22,500 tons/yr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307120" y="2427120"/>
            <a:ext cx="1812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$ 105 million/yr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243400" y="3087720"/>
            <a:ext cx="1812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$ 39 million/yr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230800" y="3710160"/>
            <a:ext cx="1812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$ 27 million/yr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194440" y="4206960"/>
            <a:ext cx="1812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$ 20 million/yr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87C09E3-F579-474C-88FE-BFAE564CCE1C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28296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1999-10-06T10:43:29Z</dcterms:created>
  <dc:creator>tnoble2</dc:creator>
  <dc:description/>
  <dc:language>en-US</dc:language>
  <cp:lastModifiedBy>tnoble2</cp:lastModifiedBy>
  <cp:lastPrinted>2000-12-04T22:10:59Z</cp:lastPrinted>
  <dcterms:modified xsi:type="dcterms:W3CDTF">2000-12-04T22:34:42Z</dcterms:modified>
  <cp:revision>219</cp:revision>
  <dc:subject/>
  <dc:title>—New Synthetic Insurance Company— </dc:title>
</cp:coreProperties>
</file>