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_rels/presentation.xml.rels" ContentType="application/vnd.openxmlformats-package.relationships+xml"/>
  <Override PartName="/ppt/embeddings/oleObject1.bin" ContentType="application/vnd.openxmlformats-officedocument.oleObject"/>
  <Override PartName="/ppt/embeddings/oleObject1.docx" ContentType="application/vnd.openxmlformats-officedocument.wordprocessingml.document"/>
  <Override PartName="/ppt/embeddings/oleObject1.pptx" ContentType="application/vnd.openxmlformats-officedocument.presentationml.presentation"/>
  <Override PartName="/ppt/media/image1.wmf" ContentType="image/x-wmf"/>
  <Override PartName="/ppt/media/image2.png" ContentType="image/png"/>
  <Override PartName="/ppt/media/image3.wmf" ContentType="image/x-wmf"/>
  <Override PartName="/ppt/media/image4.wmf" ContentType="image/x-wmf"/>
  <Override PartName="/ppt/media/image5.wmf" ContentType="image/x-wmf"/>
  <Override PartName="/ppt/media/image6.png" ContentType="image/png"/>
  <Override PartName="/ppt/media/image7.png" ContentType="image/png"/>
  <Override PartName="/ppt/media/image10.wmf" ContentType="image/x-wmf"/>
  <Override PartName="/ppt/media/image8.wmf" ContentType="image/x-wmf"/>
  <Override PartName="/ppt/media/image9.wmf" ContentType="image/x-wmf"/>
  <Override PartName="/ppt/media/image11.wmf" ContentType="image/x-wmf"/>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_rels/slide17.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8.xml.rels" ContentType="application/vnd.openxmlformats-package.relationships+xml"/>
  <Override PartName="/ppt/slides/_rels/slide12.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29.xml.rels" ContentType="application/vnd.openxmlformats-package.relationships+xml"/>
  <Override PartName="/ppt/slides/_rels/slide34.xml.rels" ContentType="application/vnd.openxmlformats-package.relationships+xml"/>
  <Override PartName="/ppt/slides/_rels/slide10.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27.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8.xml.rels" ContentType="application/vnd.openxmlformats-package.relationships+xml"/>
  <Override PartName="/ppt/slides/_rels/slide30.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5.xml.rels" ContentType="application/vnd.openxmlformats-package.relationships+xml"/>
  <Override PartName="/ppt/slides/_rels/slide38.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slide38.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1.xml" ContentType="application/vnd.openxmlformats-officedocument.presentationml.slide+xml"/>
  <Override PartName="/ppt/slides/slide30.xml" ContentType="application/vnd.openxmlformats-officedocument.presentationml.slide+xml"/>
  <Override PartName="/ppt/slides/slide4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Lst>
  <p:sldSz cx="9144000" cy="6858000"/>
  <p:notesSz cx="6991350" cy="928052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sp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i="1" lang="en-US" sz="3000" strike="noStrike" u="none">
              <a:solidFill>
                <a:srgbClr val="006699"/>
              </a:solidFill>
              <a:effectLst/>
              <a:uFillTx/>
              <a:latin typeface="Times New Roman"/>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8985EE86-BD21-48D1-B485-BDBBC8176B3A}"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9"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sp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i="1" lang="en-US" sz="3000" strike="noStrike" u="none">
              <a:solidFill>
                <a:srgbClr val="006699"/>
              </a:solidFill>
              <a:effectLst/>
              <a:uFillTx/>
              <a:latin typeface="Times New Roman"/>
            </a:endParaRPr>
          </a:p>
        </p:txBody>
      </p:sp>
      <p:sp>
        <p:nvSpPr>
          <p:cNvPr id="10" name="PlaceHolder 2"/>
          <p:cNvSpPr>
            <a:spLocks noGrp="1"/>
          </p:cNvSpPr>
          <p:nvPr>
            <p:ph/>
          </p:nvPr>
        </p:nvSpPr>
        <p:spPr>
          <a:xfrm>
            <a:off x="685800" y="1752120"/>
            <a:ext cx="7772400" cy="4343400"/>
          </a:xfrm>
          <a:prstGeom prst="rect">
            <a:avLst/>
          </a:prstGeom>
          <a:noFill/>
          <a:ln w="0">
            <a:noFill/>
          </a:ln>
        </p:spPr>
        <p:txBody>
          <a:bodyPr lIns="90000" rIns="90000" tIns="46800" bIns="46800" anchor="t">
            <a:normAutofit/>
          </a:bodyPr>
          <a:p>
            <a:pPr indent="0">
              <a:spcBef>
                <a:spcPts val="125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522A54E8-F466-48A6-9052-F5E8B5336ACB}"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11"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sp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i="1" lang="en-US" sz="3000" strike="noStrike" u="none">
              <a:solidFill>
                <a:srgbClr val="006699"/>
              </a:solidFill>
              <a:effectLst/>
              <a:uFillTx/>
              <a:latin typeface="Times New Roman"/>
            </a:endParaRPr>
          </a:p>
        </p:txBody>
      </p:sp>
      <p:sp>
        <p:nvSpPr>
          <p:cNvPr id="12" name="PlaceHolder 2"/>
          <p:cNvSpPr>
            <a:spLocks noGrp="1"/>
          </p:cNvSpPr>
          <p:nvPr>
            <p:ph type="subTitle"/>
          </p:nvPr>
        </p:nvSpPr>
        <p:spPr>
          <a:xfrm>
            <a:off x="685800" y="1752120"/>
            <a:ext cx="7772400" cy="4343400"/>
          </a:xfrm>
          <a:prstGeom prst="rect">
            <a:avLst/>
          </a:prstGeom>
          <a:noFill/>
          <a:ln w="0">
            <a:noFill/>
          </a:ln>
        </p:spPr>
        <p:txBody>
          <a:bodyPr lIns="0" rIns="0" tIns="0" bIns="0" anchor="ctr">
            <a:spAutoFit/>
          </a:bodyPr>
          <a:p>
            <a:pPr indent="0" algn="ctr">
              <a:spcBef>
                <a:spcPts val="12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F20AC1C2-53CC-4266-8E15-A9BAE97BC97D}" type="slidenum">
              <a:t>&lt;#&gt;</a:t>
            </a:fld>
          </a:p>
        </p:txBody>
      </p:sp>
      <p:sp>
        <p:nvSpPr>
          <p:cNvPr id="6" name="PlaceHolder 5"/>
          <p:cNvSpPr>
            <a:spLocks noGrp="1"/>
          </p:cNvSpPr>
          <p:nvPr>
            <p:ph type="dt" idx="3"/>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Click to edit the title text format</a:t>
            </a:r>
            <a:endParaRPr b="1" i="1" lang="en-US" sz="3000" strike="noStrike" u="none">
              <a:solidFill>
                <a:srgbClr val="006699"/>
              </a:solidFill>
              <a:effectLst/>
              <a:uFillTx/>
              <a:latin typeface="Times New Roman"/>
            </a:endParaRPr>
          </a:p>
        </p:txBody>
      </p:sp>
      <p:sp>
        <p:nvSpPr>
          <p:cNvPr id="1" name="PlaceHolder 2"/>
          <p:cNvSpPr>
            <a:spLocks noGrp="1"/>
          </p:cNvSpPr>
          <p:nvPr>
            <p:ph type="body"/>
          </p:nvPr>
        </p:nvSpPr>
        <p:spPr>
          <a:xfrm>
            <a:off x="685800" y="1752120"/>
            <a:ext cx="7772400" cy="4343400"/>
          </a:xfrm>
          <a:prstGeom prst="rect">
            <a:avLst/>
          </a:prstGeom>
          <a:noFill/>
          <a:ln w="0">
            <a:noFill/>
          </a:ln>
        </p:spPr>
        <p:txBody>
          <a:bodyPr lIns="90000" rIns="90000" tIns="46800" bIns="46800" anchor="t">
            <a:normAutofit/>
          </a:bodyPr>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Click to edit the outline text format</a:t>
            </a:r>
            <a:endParaRPr b="0" lang="en-US" sz="2000" strike="noStrike" u="none">
              <a:solidFill>
                <a:srgbClr val="000000"/>
              </a:solidFill>
              <a:effectLst/>
              <a:uFillTx/>
              <a:latin typeface="Times New Roman"/>
            </a:endParaRPr>
          </a:p>
          <a:p>
            <a:pPr lvl="1" marL="743040" indent="-28584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Second Outline Level</a:t>
            </a:r>
            <a:endParaRPr b="0" lang="en-US" sz="2000" strike="noStrike" u="none">
              <a:solidFill>
                <a:srgbClr val="000000"/>
              </a:solidFill>
              <a:effectLst/>
              <a:uFillTx/>
              <a:latin typeface="Times New Roman"/>
            </a:endParaRPr>
          </a:p>
          <a:p>
            <a:pPr lvl="2" marL="1143000" indent="-22860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Third Outline Level</a:t>
            </a:r>
            <a:endParaRPr b="0" lang="en-US" sz="2000" strike="noStrike" u="none">
              <a:solidFill>
                <a:srgbClr val="000000"/>
              </a:solidFill>
              <a:effectLst/>
              <a:uFillTx/>
              <a:latin typeface="Times New Roman"/>
            </a:endParaRPr>
          </a:p>
          <a:p>
            <a:pPr lvl="3" marL="1600200" indent="-22860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Fourth Outline Level</a:t>
            </a:r>
            <a:endParaRPr b="0" lang="en-US" sz="2000" strike="noStrike" u="none">
              <a:solidFill>
                <a:srgbClr val="000000"/>
              </a:solidFill>
              <a:effectLst/>
              <a:uFillTx/>
              <a:latin typeface="Times New Roman"/>
            </a:endParaRPr>
          </a:p>
          <a:p>
            <a:pPr lvl="4" marL="2057400" indent="-22860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Fifth Outline Level</a:t>
            </a:r>
            <a:endParaRPr b="0" lang="en-US" sz="2000" strike="noStrike" u="none">
              <a:solidFill>
                <a:srgbClr val="000000"/>
              </a:solidFill>
              <a:effectLst/>
              <a:uFillTx/>
              <a:latin typeface="Times New Roman"/>
            </a:endParaRPr>
          </a:p>
          <a:p>
            <a:pPr lvl="5" marL="2057400" indent="-22860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Sixth Outline Level</a:t>
            </a:r>
            <a:endParaRPr b="0" lang="en-US" sz="2000" strike="noStrike" u="none">
              <a:solidFill>
                <a:srgbClr val="000000"/>
              </a:solidFill>
              <a:effectLst/>
              <a:uFillTx/>
              <a:latin typeface="Times New Roman"/>
            </a:endParaRPr>
          </a:p>
          <a:p>
            <a:pPr lvl="6" marL="2057400" indent="-22860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Seventh Outline Level</a:t>
            </a:r>
            <a:endParaRPr b="0" lang="en-US" sz="2000" strike="noStrike" u="none">
              <a:solidFill>
                <a:srgbClr val="000000"/>
              </a:solidFill>
              <a:effectLst/>
              <a:uFillTx/>
              <a:latin typeface="Times New Roman"/>
            </a:endParaRPr>
          </a:p>
        </p:txBody>
      </p:sp>
      <p:sp>
        <p:nvSpPr>
          <p:cNvPr id="2" name="PlaceHolder 3"/>
          <p:cNvSpPr>
            <a:spLocks noGrp="1"/>
          </p:cNvSpPr>
          <p:nvPr>
            <p:ph type="ftr" idx="1"/>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3" name="PlaceHolder 4"/>
          <p:cNvSpPr>
            <a:spLocks noGrp="1"/>
          </p:cNvSpPr>
          <p:nvPr>
            <p:ph type="sldNum" idx="2"/>
          </p:nvPr>
        </p:nvSpPr>
        <p:spPr>
          <a:xfrm>
            <a:off x="768240" y="6603480"/>
            <a:ext cx="330480" cy="2286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8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A54F8E7-08BA-4E2F-BD62-463A2D52BA36}" type="slidenum">
              <a:rPr b="0" lang="en-US" sz="800" strike="noStrike" u="none">
                <a:solidFill>
                  <a:srgbClr val="000000"/>
                </a:solidFill>
                <a:effectLst/>
                <a:uFillTx/>
                <a:latin typeface="Times New Roman"/>
              </a:rPr>
              <a:t>&lt;number&gt;</a:t>
            </a:fld>
            <a:endParaRPr b="0" lang="en-US" sz="800" strike="noStrike" u="none">
              <a:solidFill>
                <a:srgbClr val="000000"/>
              </a:solidFill>
              <a:effectLst/>
              <a:uFillTx/>
              <a:latin typeface="Times New Roman"/>
            </a:endParaRPr>
          </a:p>
        </p:txBody>
      </p:sp>
      <p:graphicFrame>
        <p:nvGraphicFramePr>
          <p:cNvPr id="4" name=""/>
          <p:cNvGraphicFramePr/>
          <p:nvPr/>
        </p:nvGraphicFramePr>
        <p:xfrm>
          <a:off x="8553600" y="6265800"/>
          <a:ext cx="591840" cy="592200"/>
        </p:xfrm>
        <a:graphic>
          <a:graphicData uri="http://schemas.openxmlformats.org/presentationml/2006/ole">
            <p:oleObj r:id="rId2" spid="">
              <p:embed/>
              <p:pic>
                <p:nvPicPr>
                  <p:cNvPr id="5" name="" descr=""/>
                  <p:cNvPicPr/>
                  <p:nvPr/>
                </p:nvPicPr>
                <p:blipFill>
                  <a:blip r:embed="rId3"/>
                  <a:stretch/>
                </p:blipFill>
                <p:spPr>
                  <a:xfrm>
                    <a:off x="8553600" y="6265800"/>
                    <a:ext cx="591840" cy="592200"/>
                  </a:xfrm>
                  <a:prstGeom prst="rect">
                    <a:avLst/>
                  </a:prstGeom>
                  <a:noFill/>
                  <a:ln w="0">
                    <a:noFill/>
                  </a:ln>
                </p:spPr>
              </p:pic>
            </p:oleObj>
          </a:graphicData>
        </a:graphic>
      </p:graphicFrame>
      <p:sp>
        <p:nvSpPr>
          <p:cNvPr id="6" name=""/>
          <p:cNvSpPr/>
          <p:nvPr/>
        </p:nvSpPr>
        <p:spPr>
          <a:xfrm>
            <a:off x="152280" y="1066680"/>
            <a:ext cx="8839440" cy="0"/>
          </a:xfrm>
          <a:prstGeom prst="line">
            <a:avLst/>
          </a:prstGeom>
          <a:ln w="38160">
            <a:solidFill>
              <a:srgbClr val="006699"/>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 name="PlaceHolder 5"/>
          <p:cNvSpPr>
            <a:spLocks noGrp="1"/>
          </p:cNvSpPr>
          <p:nvPr>
            <p:ph type="dt" idx="3"/>
          </p:nvPr>
        </p:nvSpPr>
        <p:spPr>
          <a:xfrm>
            <a:off x="108000" y="6603480"/>
            <a:ext cx="596880" cy="16524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8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896D69C-8346-4E7E-B4BD-5BD3EA4B899B}" type="datetime">
              <a:rPr b="0" lang="en-US" sz="800" strike="noStrike" u="none">
                <a:solidFill>
                  <a:srgbClr val="000000"/>
                </a:solidFill>
                <a:effectLst/>
                <a:uFillTx/>
                <a:latin typeface="Times New Roman"/>
              </a:rPr>
              <a:t>09/27/25</a:t>
            </a:fld>
            <a:r>
              <a:rPr b="0" lang="en-US" sz="800" strike="noStrike" u="none">
                <a:solidFill>
                  <a:srgbClr val="000000"/>
                </a:solidFill>
                <a:effectLst/>
                <a:uFillTx/>
                <a:latin typeface="Times New Roman"/>
              </a:rPr>
              <a:t> </a:t>
            </a:r>
            <a:fld id="{51108649-34B8-402E-BAEE-EDCBE68B52D5}" type="datetime10">
              <a:rPr b="0" lang="en-US" sz="800" strike="noStrike" u="none">
                <a:solidFill>
                  <a:srgbClr val="000000"/>
                </a:solidFill>
                <a:effectLst/>
                <a:uFillTx/>
                <a:latin typeface="Times New Roman"/>
              </a:rPr>
              <a:t>01:01</a:t>
            </a:fld>
            <a:endParaRPr b="0" lang="en-US" sz="8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Lst>
</p:sldMaster>
</file>

<file path=ppt/slides/_rels/slide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png"/><Relationship Id="rId3"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3.wmf"/><Relationship Id="rId3"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4.wmf"/><Relationship Id="rId3"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Relationships xmlns="http://schemas.openxmlformats.org/package/2006/relationships"><Relationship Id="rId1" Type="http://schemas.openxmlformats.org/officeDocument/2006/relationships/package" Target="../embeddings/oleObject1.pptx"/><Relationship Id="rId2" Type="http://schemas.openxmlformats.org/officeDocument/2006/relationships/image" Target="../media/image5.wmf"/><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png"/><Relationship Id="rId3" Type="http://schemas.openxmlformats.org/officeDocument/2006/relationships/slideLayout" Target="../slideLayouts/slideLayout2.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8.wmf"/><Relationship Id="rId3" Type="http://schemas.openxmlformats.org/officeDocument/2006/relationships/slideLayout" Target="../slideLayouts/slideLayout2.xml"/>
</Relationships>
</file>

<file path=ppt/slides/_rels/slide34.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9.wmf"/><Relationship Id="rId3" Type="http://schemas.openxmlformats.org/officeDocument/2006/relationships/slideLayout" Target="../slideLayouts/slideLayout2.xml"/>
</Relationships>
</file>

<file path=ppt/slides/_rels/slide35.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10.wmf"/><Relationship Id="rId3" Type="http://schemas.openxmlformats.org/officeDocument/2006/relationships/slideLayout" Target="../slideLayouts/slideLayout2.xml"/>
</Relationships>
</file>

<file path=ppt/slides/_rels/slide36.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11.wmf"/><Relationship Id="rId3" Type="http://schemas.openxmlformats.org/officeDocument/2006/relationships/slideLayout" Target="../slideLayouts/slideLayout2.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3" name=""/>
          <p:cNvGraphicFramePr/>
          <p:nvPr/>
        </p:nvGraphicFramePr>
        <p:xfrm>
          <a:off x="2278080" y="2690640"/>
          <a:ext cx="4587840" cy="1027440"/>
        </p:xfrm>
        <a:graphic>
          <a:graphicData uri="http://schemas.openxmlformats.org/presentationml/2006/ole">
            <p:oleObj r:id="rId1" spid="">
              <p:embed/>
              <p:pic>
                <p:nvPicPr>
                  <p:cNvPr id="14" name="" descr=""/>
                  <p:cNvPicPr/>
                  <p:nvPr/>
                </p:nvPicPr>
                <p:blipFill>
                  <a:blip r:embed="rId2"/>
                  <a:stretch/>
                </p:blipFill>
                <p:spPr>
                  <a:xfrm>
                    <a:off x="2278080" y="2690640"/>
                    <a:ext cx="4587840" cy="1027440"/>
                  </a:xfrm>
                  <a:prstGeom prst="rect">
                    <a:avLst/>
                  </a:prstGeom>
                  <a:noFill/>
                  <a:ln w="0">
                    <a:noFill/>
                  </a:ln>
                </p:spPr>
              </p:pic>
            </p:oleObj>
          </a:graphicData>
        </a:graphic>
      </p:graphicFrame>
      <p:sp>
        <p:nvSpPr>
          <p:cNvPr id="15" name="PlaceHolder 1"/>
          <p:cNvSpPr>
            <a:spLocks noGrp="1"/>
          </p:cNvSpPr>
          <p:nvPr>
            <p:ph type="subTitle"/>
          </p:nvPr>
        </p:nvSpPr>
        <p:spPr>
          <a:xfrm>
            <a:off x="1295280" y="4114800"/>
            <a:ext cx="6400800" cy="1752480"/>
          </a:xfrm>
          <a:prstGeom prst="rect">
            <a:avLst/>
          </a:prstGeom>
          <a:noFill/>
          <a:ln w="0">
            <a:noFill/>
          </a:ln>
        </p:spPr>
        <p:txBody>
          <a:bodyPr lIns="90000" rIns="90000" tIns="46800" bIns="46800" anchor="t">
            <a:noAutofit/>
          </a:bodyPr>
          <a:p>
            <a:pPr algn="ct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6699"/>
                </a:solidFill>
                <a:effectLst/>
                <a:uFillTx/>
                <a:latin typeface="Times New Roman"/>
              </a:rPr>
              <a:t>September 2000</a:t>
            </a:r>
            <a:endParaRPr b="0" lang="en-US" sz="2000" strike="noStrike" u="none">
              <a:solidFill>
                <a:srgbClr val="000000"/>
              </a:solidFill>
              <a:effectLst/>
              <a:uFillTx/>
              <a:latin typeface="Times New Roman"/>
            </a:endParaRPr>
          </a:p>
        </p:txBody>
      </p:sp>
      <p:sp>
        <p:nvSpPr>
          <p:cNvPr id="16" name=""/>
          <p:cNvSpPr/>
          <p:nvPr/>
        </p:nvSpPr>
        <p:spPr>
          <a:xfrm>
            <a:off x="0" y="914400"/>
            <a:ext cx="9144000" cy="30492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4"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65" name="PlaceHolder 2"/>
          <p:cNvSpPr>
            <a:spLocks noGrp="1"/>
          </p:cNvSpPr>
          <p:nvPr>
            <p:ph/>
          </p:nvPr>
        </p:nvSpPr>
        <p:spPr>
          <a:xfrm>
            <a:off x="685800" y="1603080"/>
            <a:ext cx="7772400" cy="4492440"/>
          </a:xfrm>
          <a:prstGeom prst="rect">
            <a:avLst/>
          </a:prstGeom>
          <a:noFill/>
          <a:ln w="0">
            <a:noFill/>
          </a:ln>
        </p:spPr>
        <p:txBody>
          <a:bodyPr lIns="90000" rIns="90000" tIns="46800" bIns="46800" anchor="t">
            <a:normAutofit/>
          </a:bodyPr>
          <a:p>
            <a:pPr marL="343080" indent="-343080">
              <a:spcBef>
                <a:spcPts val="12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Nevada Law</a:t>
            </a:r>
            <a:endParaRPr b="0" lang="en-US" sz="2000" strike="noStrike" u="none">
              <a:solidFill>
                <a:srgbClr val="000000"/>
              </a:solidFill>
              <a:effectLst/>
              <a:uFillTx/>
              <a:latin typeface="Times New Roman"/>
            </a:endParaRPr>
          </a:p>
          <a:p>
            <a:pPr marL="343080" indent="-34308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SB438 mandates open access to customers </a:t>
            </a:r>
            <a:endParaRPr b="0" lang="en-US" sz="1800" strike="noStrike" u="none">
              <a:solidFill>
                <a:srgbClr val="000000"/>
              </a:solidFill>
              <a:effectLst/>
              <a:uFillTx/>
              <a:latin typeface="Times New Roman"/>
            </a:endParaRPr>
          </a:p>
          <a:p>
            <a:pPr marL="343080" indent="-34308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Provides an obligation to mitigate QF contract</a:t>
            </a:r>
            <a:endParaRPr b="0" lang="en-US" sz="1800" strike="noStrike" u="none">
              <a:solidFill>
                <a:srgbClr val="000000"/>
              </a:solidFill>
              <a:effectLst/>
              <a:uFillTx/>
              <a:latin typeface="Times New Roman"/>
            </a:endParaRPr>
          </a:p>
          <a:p>
            <a:pPr marL="343080" indent="-34308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Maintains the rights of QF holders</a:t>
            </a:r>
            <a:endParaRPr b="0" lang="en-US" sz="1800" strike="noStrike" u="none">
              <a:solidFill>
                <a:srgbClr val="000000"/>
              </a:solidFill>
              <a:effectLst/>
              <a:uFillTx/>
              <a:latin typeface="Times New Roman"/>
            </a:endParaRPr>
          </a:p>
          <a:p>
            <a:pPr marL="343080" indent="-343080">
              <a:spcBef>
                <a:spcPts val="12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Stipulation and Agreement (NPC vs. PUCN dated July 14, 2000)</a:t>
            </a:r>
            <a:endParaRPr b="0" lang="en-US" sz="2000" strike="noStrike" u="none">
              <a:solidFill>
                <a:srgbClr val="000000"/>
              </a:solidFill>
              <a:effectLst/>
              <a:uFillTx/>
              <a:latin typeface="Times New Roman"/>
            </a:endParaRPr>
          </a:p>
          <a:p>
            <a:pPr marL="343080" indent="-34308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Open access to retail customers will be phased in, scheduled to begin Nov. 1, 2000</a:t>
            </a:r>
            <a:endParaRPr b="0" lang="en-US" sz="1800" strike="noStrike" u="none">
              <a:solidFill>
                <a:srgbClr val="000000"/>
              </a:solidFill>
              <a:effectLst/>
              <a:uFillTx/>
              <a:latin typeface="Times New Roman"/>
            </a:endParaRPr>
          </a:p>
          <a:p>
            <a:pPr marL="343080" indent="-34308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Auction process to buy down QF contracts as form of stranded cost mitigation</a:t>
            </a:r>
            <a:endParaRPr b="0" lang="en-US" sz="1800" strike="noStrike" u="none">
              <a:solidFill>
                <a:srgbClr val="000000"/>
              </a:solidFill>
              <a:effectLst/>
              <a:uFillTx/>
              <a:latin typeface="Times New Roman"/>
            </a:endParaRPr>
          </a:p>
          <a:p>
            <a:pPr marL="343080" indent="-343080">
              <a:spcBef>
                <a:spcPts val="12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Merger Settlement</a:t>
            </a:r>
            <a:endParaRPr b="0" lang="en-US" sz="2000" strike="noStrike" u="none">
              <a:solidFill>
                <a:srgbClr val="000000"/>
              </a:solidFill>
              <a:effectLst/>
              <a:uFillTx/>
              <a:latin typeface="Times New Roman"/>
            </a:endParaRPr>
          </a:p>
          <a:p>
            <a:pPr marL="343080" indent="-34308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Nevada Power and Sierra Pacific are divesting of their generation assets and transforming themselves into transmission &amp; distribution companies</a:t>
            </a:r>
            <a:endParaRPr b="0" lang="en-US" sz="1800" strike="noStrike" u="none">
              <a:solidFill>
                <a:srgbClr val="000000"/>
              </a:solidFill>
              <a:effectLst/>
              <a:uFillTx/>
              <a:latin typeface="Times New Roman"/>
            </a:endParaRPr>
          </a:p>
        </p:txBody>
      </p:sp>
      <p:sp>
        <p:nvSpPr>
          <p:cNvPr id="66"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Status of Nevada Deregulation</a:t>
            </a:r>
            <a:endParaRPr b="0" lang="en-US" sz="24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07B1A1A9-D5BD-42B8-BC84-AE93DA7D5C50}" type="slidenum">
              <a:t>10</a:t>
            </a:fld>
          </a:p>
        </p:txBody>
      </p:sp>
      <p:sp>
        <p:nvSpPr>
          <p:cNvPr id="5" name="PlaceHolder 4"/>
          <p:cNvSpPr>
            <a:spLocks noGrp="1"/>
          </p:cNvSpPr>
          <p:nvPr>
            <p:ph type="dt" idx="3"/>
          </p:nvPr>
        </p:nvSpPr>
        <p:spPr/>
        <p:txBody>
          <a:bodyPr/>
          <a:p>
            <a:fld id="{C03EDF2E-4E7E-44A0-B9DA-BBAEB0801AAB}" type="datetime8">
              <a:rPr lang="en-US"/>
              <a:t>09/27/25 01:01</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7"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Operating History</a:t>
            </a:r>
            <a:endParaRPr b="0" lang="en-US" sz="2400" strike="noStrike" u="none">
              <a:solidFill>
                <a:srgbClr val="000000"/>
              </a:solidFill>
              <a:effectLst/>
              <a:uFillTx/>
              <a:latin typeface="Times New Roman"/>
            </a:endParaRPr>
          </a:p>
        </p:txBody>
      </p:sp>
      <p:sp>
        <p:nvSpPr>
          <p:cNvPr id="68"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graphicFrame>
        <p:nvGraphicFramePr>
          <p:cNvPr id="69" name=""/>
          <p:cNvGraphicFramePr/>
          <p:nvPr/>
        </p:nvGraphicFramePr>
        <p:xfrm>
          <a:off x="660240" y="1727280"/>
          <a:ext cx="7874280" cy="4305240"/>
        </p:xfrm>
        <a:graphic>
          <a:graphicData uri="http://schemas.openxmlformats.org/presentationml/2006/ole">
            <p:oleObj progId="Word.Document.12" r:id="rId1" spid="">
              <p:embed/>
              <p:pic>
                <p:nvPicPr>
                  <p:cNvPr id="70" name="" descr=""/>
                  <p:cNvPicPr/>
                  <p:nvPr/>
                </p:nvPicPr>
                <p:blipFill>
                  <a:blip r:embed="rId2"/>
                  <a:stretch/>
                </p:blipFill>
                <p:spPr>
                  <a:xfrm>
                    <a:off x="660240" y="1727280"/>
                    <a:ext cx="7874280" cy="4305240"/>
                  </a:xfrm>
                  <a:prstGeom prst="rect">
                    <a:avLst/>
                  </a:prstGeom>
                  <a:noFill/>
                  <a:ln w="0">
                    <a:noFill/>
                  </a:ln>
                </p:spPr>
              </p:pic>
            </p:oleObj>
          </a:graphicData>
        </a:graphic>
      </p:graphicFrame>
      <p:sp>
        <p:nvSpPr>
          <p:cNvPr id="3" name="PlaceHolder 2"/>
          <p:cNvSpPr>
            <a:spLocks noGrp="1"/>
          </p:cNvSpPr>
          <p:nvPr>
            <p:ph type="sldNum" idx="2"/>
          </p:nvPr>
        </p:nvSpPr>
        <p:spPr/>
        <p:txBody>
          <a:bodyPr/>
          <a:p>
            <a:fld id="{062D01FC-55E1-4444-BE18-93A5E2B0B74E}" type="slidenum">
              <a:t>11</a:t>
            </a:fld>
          </a:p>
        </p:txBody>
      </p:sp>
      <p:sp>
        <p:nvSpPr>
          <p:cNvPr id="4" name="PlaceHolder 3"/>
          <p:cNvSpPr>
            <a:spLocks noGrp="1"/>
          </p:cNvSpPr>
          <p:nvPr>
            <p:ph type="dt" idx="3"/>
          </p:nvPr>
        </p:nvSpPr>
        <p:spPr/>
        <p:txBody>
          <a:bodyPr/>
          <a:p>
            <a:fld id="{3261B9A8-2E1C-4ABB-A1F0-214C4E5CCBC8}" type="datetime8">
              <a:rPr lang="en-US"/>
              <a:t>09/27/25 01:01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1"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Environmental Compliance</a:t>
            </a:r>
            <a:endParaRPr b="0" lang="en-US" sz="2400" strike="noStrike" u="none">
              <a:solidFill>
                <a:srgbClr val="000000"/>
              </a:solidFill>
              <a:effectLst/>
              <a:uFillTx/>
              <a:latin typeface="Times New Roman"/>
            </a:endParaRPr>
          </a:p>
        </p:txBody>
      </p:sp>
      <p:sp>
        <p:nvSpPr>
          <p:cNvPr id="72"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73" name="PlaceHolder 2"/>
          <p:cNvSpPr>
            <a:spLocks noGrp="1"/>
          </p:cNvSpPr>
          <p:nvPr>
            <p:ph/>
          </p:nvPr>
        </p:nvSpPr>
        <p:spPr>
          <a:xfrm>
            <a:off x="685800" y="1752120"/>
            <a:ext cx="7772400" cy="4343400"/>
          </a:xfrm>
          <a:prstGeom prst="rect">
            <a:avLst/>
          </a:prstGeom>
          <a:noFill/>
          <a:ln w="0">
            <a:noFill/>
          </a:ln>
        </p:spPr>
        <p:txBody>
          <a:bodyPr lIns="90000" rIns="90000" tIns="46800" bIns="46800" anchor="t">
            <a:normAutofit/>
          </a:bodyPr>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Air Quality</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Operates as the cleanest and most efficient plant in Las Vegas Valley</a:t>
            </a:r>
            <a:endParaRPr b="0" lang="en-US" sz="2000" strike="noStrike" u="none">
              <a:solidFill>
                <a:srgbClr val="000000"/>
              </a:solidFill>
              <a:effectLst/>
              <a:uFillTx/>
              <a:latin typeface="Times New Roman"/>
            </a:endParaRPr>
          </a:p>
          <a:p>
            <a:pPr lvl="2" marL="1143000" indent="-228600">
              <a:spcBef>
                <a:spcPts val="24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SCR for NOx control</a:t>
            </a:r>
            <a:endParaRPr b="0" lang="en-US" sz="2000" strike="noStrike" u="none">
              <a:solidFill>
                <a:srgbClr val="000000"/>
              </a:solidFill>
              <a:effectLst/>
              <a:uFillTx/>
              <a:latin typeface="Times New Roman"/>
            </a:endParaRPr>
          </a:p>
          <a:p>
            <a:pPr lvl="2" marL="1143000" indent="-228600">
              <a:spcBef>
                <a:spcPts val="24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CO catalyst for CO control</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Operates below air permit levels</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No air emission violations</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Water</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Plant water use for 1998 was 97.7 million gallons</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City desires to sell additional water for revenue gain</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No water discharge violations</a:t>
            </a:r>
            <a:endParaRPr b="0" lang="en-US" sz="20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4795D85C-BFE2-453D-9898-95E44C5EFE6B}" type="slidenum">
              <a:t>12</a:t>
            </a:fld>
          </a:p>
        </p:txBody>
      </p:sp>
      <p:sp>
        <p:nvSpPr>
          <p:cNvPr id="5" name="PlaceHolder 4"/>
          <p:cNvSpPr>
            <a:spLocks noGrp="1"/>
          </p:cNvSpPr>
          <p:nvPr>
            <p:ph type="dt" idx="3"/>
          </p:nvPr>
        </p:nvSpPr>
        <p:spPr/>
        <p:txBody>
          <a:bodyPr/>
          <a:p>
            <a:fld id="{D31549D7-B570-41B4-96DD-6F0C2BD1F29F}" type="datetime8">
              <a:rPr lang="en-US"/>
              <a:t>09/27/25 01:01</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4"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Environmental Compliance (continued)</a:t>
            </a:r>
            <a:endParaRPr b="0" lang="en-US" sz="2400" strike="noStrike" u="none">
              <a:solidFill>
                <a:srgbClr val="000000"/>
              </a:solidFill>
              <a:effectLst/>
              <a:uFillTx/>
              <a:latin typeface="Times New Roman"/>
            </a:endParaRPr>
          </a:p>
        </p:txBody>
      </p:sp>
      <p:sp>
        <p:nvSpPr>
          <p:cNvPr id="75"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graphicFrame>
        <p:nvGraphicFramePr>
          <p:cNvPr id="76" name=""/>
          <p:cNvGraphicFramePr/>
          <p:nvPr/>
        </p:nvGraphicFramePr>
        <p:xfrm>
          <a:off x="581040" y="2076480"/>
          <a:ext cx="8124840" cy="3800520"/>
        </p:xfrm>
        <a:graphic>
          <a:graphicData uri="http://schemas.openxmlformats.org/presentationml/2006/ole">
            <p:oleObj progId="Word.Document.12" r:id="rId1" spid="">
              <p:embed/>
              <p:pic>
                <p:nvPicPr>
                  <p:cNvPr id="77" name="" descr=""/>
                  <p:cNvPicPr/>
                  <p:nvPr/>
                </p:nvPicPr>
                <p:blipFill>
                  <a:blip r:embed="rId2"/>
                  <a:stretch/>
                </p:blipFill>
                <p:spPr>
                  <a:xfrm>
                    <a:off x="581040" y="2076480"/>
                    <a:ext cx="8124840" cy="3800520"/>
                  </a:xfrm>
                  <a:prstGeom prst="rect">
                    <a:avLst/>
                  </a:prstGeom>
                  <a:noFill/>
                  <a:ln w="0">
                    <a:noFill/>
                  </a:ln>
                </p:spPr>
              </p:pic>
            </p:oleObj>
          </a:graphicData>
        </a:graphic>
      </p:graphicFrame>
      <p:sp>
        <p:nvSpPr>
          <p:cNvPr id="3" name="PlaceHolder 2"/>
          <p:cNvSpPr>
            <a:spLocks noGrp="1"/>
          </p:cNvSpPr>
          <p:nvPr>
            <p:ph type="sldNum" idx="2"/>
          </p:nvPr>
        </p:nvSpPr>
        <p:spPr/>
        <p:txBody>
          <a:bodyPr/>
          <a:p>
            <a:fld id="{D34700C7-E66D-437B-8298-6EF45E4C6E2C}" type="slidenum">
              <a:t>13</a:t>
            </a:fld>
          </a:p>
        </p:txBody>
      </p:sp>
      <p:sp>
        <p:nvSpPr>
          <p:cNvPr id="4" name="PlaceHolder 3"/>
          <p:cNvSpPr>
            <a:spLocks noGrp="1"/>
          </p:cNvSpPr>
          <p:nvPr>
            <p:ph type="dt" idx="3"/>
          </p:nvPr>
        </p:nvSpPr>
        <p:spPr/>
        <p:txBody>
          <a:bodyPr/>
          <a:p>
            <a:fld id="{9E7622DC-5CC7-43C5-8CE1-96873BC19F22}" type="datetime8">
              <a:rPr lang="en-US"/>
              <a:t>09/27/25 01:01</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Status of Emission Reduction Credits</a:t>
            </a:r>
            <a:endParaRPr b="0" lang="en-US" sz="2400" strike="noStrike" u="none">
              <a:solidFill>
                <a:srgbClr val="000000"/>
              </a:solidFill>
              <a:effectLst/>
              <a:uFillTx/>
              <a:latin typeface="Times New Roman"/>
            </a:endParaRPr>
          </a:p>
        </p:txBody>
      </p:sp>
      <p:sp>
        <p:nvSpPr>
          <p:cNvPr id="79"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80" name="PlaceHolder 2"/>
          <p:cNvSpPr>
            <a:spLocks noGrp="1"/>
          </p:cNvSpPr>
          <p:nvPr>
            <p:ph/>
          </p:nvPr>
        </p:nvSpPr>
        <p:spPr>
          <a:xfrm>
            <a:off x="685800" y="1752120"/>
            <a:ext cx="7772400" cy="4343400"/>
          </a:xfrm>
          <a:prstGeom prst="rect">
            <a:avLst/>
          </a:prstGeom>
          <a:noFill/>
          <a:ln w="0">
            <a:noFill/>
          </a:ln>
        </p:spPr>
        <p:txBody>
          <a:bodyPr lIns="90000" rIns="90000" tIns="46800" bIns="46800" anchor="t">
            <a:normAutofit/>
          </a:bodyPr>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Present ERC balance is 170.5 tons as of October 8, 1999</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Facility has enough ERC’s to operate the facility for the next 14 years??</a:t>
            </a:r>
            <a:endParaRPr b="0" lang="en-US" sz="2000" strike="noStrike" u="none">
              <a:solidFill>
                <a:srgbClr val="000000"/>
              </a:solidFill>
              <a:effectLst/>
              <a:uFillTx/>
              <a:latin typeface="Times New Roman"/>
            </a:endParaRPr>
          </a:p>
          <a:p>
            <a:pPr marL="343080" indent="0">
              <a:spcBef>
                <a:spcPts val="125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marL="343080" indent="0">
              <a:spcBef>
                <a:spcPts val="125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marL="343080" indent="0">
              <a:spcBef>
                <a:spcPts val="125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BAA393E2-9FF5-4847-A906-D5FB316C31F7}" type="slidenum">
              <a:t>14</a:t>
            </a:fld>
          </a:p>
        </p:txBody>
      </p:sp>
      <p:sp>
        <p:nvSpPr>
          <p:cNvPr id="5" name="PlaceHolder 4"/>
          <p:cNvSpPr>
            <a:spLocks noGrp="1"/>
          </p:cNvSpPr>
          <p:nvPr>
            <p:ph type="dt" idx="3"/>
          </p:nvPr>
        </p:nvSpPr>
        <p:spPr/>
        <p:txBody>
          <a:bodyPr/>
          <a:p>
            <a:fld id="{E08DA950-3F08-4FD5-9A03-4058FED1087D}" type="datetime8">
              <a:rPr lang="en-US"/>
              <a:t>09/27/25 01:01</a:t>
            </a:fld>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1"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Interconnection Agreements</a:t>
            </a:r>
            <a:endParaRPr b="0" lang="en-US" sz="2400" strike="noStrike" u="none">
              <a:solidFill>
                <a:srgbClr val="000000"/>
              </a:solidFill>
              <a:effectLst/>
              <a:uFillTx/>
              <a:latin typeface="Times New Roman"/>
            </a:endParaRPr>
          </a:p>
        </p:txBody>
      </p:sp>
      <p:sp>
        <p:nvSpPr>
          <p:cNvPr id="82"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83" name="PlaceHolder 2"/>
          <p:cNvSpPr>
            <a:spLocks noGrp="1"/>
          </p:cNvSpPr>
          <p:nvPr>
            <p:ph/>
          </p:nvPr>
        </p:nvSpPr>
        <p:spPr>
          <a:xfrm>
            <a:off x="685800" y="1752120"/>
            <a:ext cx="7772400" cy="4343400"/>
          </a:xfrm>
          <a:prstGeom prst="rect">
            <a:avLst/>
          </a:prstGeom>
          <a:noFill/>
          <a:ln w="0">
            <a:noFill/>
          </a:ln>
        </p:spPr>
        <p:txBody>
          <a:bodyPr lIns="90000" rIns="90000" tIns="46800" bIns="46800" anchor="t">
            <a:normAutofit/>
          </a:bodyPr>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Southwest Gas distributes gas to LV Cogen</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Water is purchased from the City of North Las Vegas and is also supplied by a water well adjacent to the site</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Electrical interconnection with NPC switchyard via 138 kV line onsite</a:t>
            </a:r>
            <a:endParaRPr b="0" lang="en-US" sz="20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0F2F9B20-3220-427D-9126-863141ED7BE5}" type="slidenum">
              <a:t>15</a:t>
            </a:fld>
          </a:p>
        </p:txBody>
      </p:sp>
      <p:sp>
        <p:nvSpPr>
          <p:cNvPr id="5" name="PlaceHolder 4"/>
          <p:cNvSpPr>
            <a:spLocks noGrp="1"/>
          </p:cNvSpPr>
          <p:nvPr>
            <p:ph type="dt" idx="3"/>
          </p:nvPr>
        </p:nvSpPr>
        <p:spPr/>
        <p:txBody>
          <a:bodyPr/>
          <a:p>
            <a:fld id="{0624B5B0-79EE-4D1E-8111-DCCB235E7DD3}" type="datetime8">
              <a:rPr lang="en-US"/>
              <a:t>09/27/25 01:01</a:t>
            </a:fld>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4" name=""/>
          <p:cNvSpPr/>
          <p:nvPr/>
        </p:nvSpPr>
        <p:spPr>
          <a:xfrm>
            <a:off x="685800" y="609480"/>
            <a:ext cx="7772400" cy="114300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85"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Southwest Gas Distribution Agreement</a:t>
            </a:r>
            <a:endParaRPr b="0" lang="en-US" sz="2400" strike="noStrike" u="none">
              <a:solidFill>
                <a:srgbClr val="000000"/>
              </a:solidFill>
              <a:effectLst/>
              <a:uFillTx/>
              <a:latin typeface="Times New Roman"/>
            </a:endParaRPr>
          </a:p>
        </p:txBody>
      </p:sp>
      <p:sp>
        <p:nvSpPr>
          <p:cNvPr id="86"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87" name="PlaceHolder 2"/>
          <p:cNvSpPr>
            <a:spLocks noGrp="1"/>
          </p:cNvSpPr>
          <p:nvPr>
            <p:ph/>
          </p:nvPr>
        </p:nvSpPr>
        <p:spPr>
          <a:xfrm>
            <a:off x="685800" y="1752120"/>
            <a:ext cx="7772400" cy="4343400"/>
          </a:xfrm>
          <a:prstGeom prst="rect">
            <a:avLst/>
          </a:prstGeom>
          <a:noFill/>
          <a:ln w="0">
            <a:noFill/>
          </a:ln>
        </p:spPr>
        <p:txBody>
          <a:bodyPr lIns="90000" rIns="90000" tIns="46800" bIns="46800" anchor="t">
            <a:normAutofit/>
          </a:bodyPr>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4.5 mile lateral pipeline between Kern River and the Project site</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MDQ is 5,200 MMBtu/d with rights to increase to 10,000 MMBtu/d</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Base capacity demand charge of $ 17,917/month, which escalates at  80% of the CPI.  Volumes in excess of 5,200 MMBtu/d are at base rate of $0.05/MMBtu</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Agreement is for 17 years ending August 2011 and month-to-month thereafter</a:t>
            </a:r>
            <a:endParaRPr b="0" lang="en-US" sz="20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966703DA-92A3-4C60-818D-345BAD804A2E}" type="slidenum">
              <a:t>16</a:t>
            </a:fld>
          </a:p>
        </p:txBody>
      </p:sp>
      <p:sp>
        <p:nvSpPr>
          <p:cNvPr id="5" name="PlaceHolder 4"/>
          <p:cNvSpPr>
            <a:spLocks noGrp="1"/>
          </p:cNvSpPr>
          <p:nvPr>
            <p:ph type="dt" idx="3"/>
          </p:nvPr>
        </p:nvSpPr>
        <p:spPr/>
        <p:txBody>
          <a:bodyPr/>
          <a:p>
            <a:fld id="{BA075E40-94A2-4711-ABDA-275465DB7BB6}" type="datetime8">
              <a:rPr lang="en-US"/>
              <a:t>09/27/25 01:01</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8"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Gas Supply &amp; Transport</a:t>
            </a:r>
            <a:endParaRPr b="0" lang="en-US" sz="2400" strike="noStrike" u="none">
              <a:solidFill>
                <a:srgbClr val="000000"/>
              </a:solidFill>
              <a:effectLst/>
              <a:uFillTx/>
              <a:latin typeface="Times New Roman"/>
            </a:endParaRPr>
          </a:p>
        </p:txBody>
      </p:sp>
      <p:sp>
        <p:nvSpPr>
          <p:cNvPr id="89"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90" name="PlaceHolder 2"/>
          <p:cNvSpPr>
            <a:spLocks noGrp="1"/>
          </p:cNvSpPr>
          <p:nvPr>
            <p:ph/>
          </p:nvPr>
        </p:nvSpPr>
        <p:spPr>
          <a:xfrm>
            <a:off x="685800" y="1752120"/>
            <a:ext cx="7772400" cy="4343400"/>
          </a:xfrm>
          <a:prstGeom prst="rect">
            <a:avLst/>
          </a:prstGeom>
          <a:noFill/>
          <a:ln w="0">
            <a:noFill/>
          </a:ln>
        </p:spPr>
        <p:txBody>
          <a:bodyPr lIns="90000" rIns="90000" tIns="46800" bIns="46800" anchor="t">
            <a:normAutofit/>
          </a:bodyPr>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Primary gas supply and transport with Duke Fuels and Kern River pipeline</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Gas hedged through April 2010 with ENA</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Secondary gas supply and transport agreement is with ENA. The purchaser will need to replace this agreement</a:t>
            </a:r>
            <a:endParaRPr b="0" lang="en-US" sz="20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C702C470-7E94-463A-82B4-31431C5D265E}" type="slidenum">
              <a:t>17</a:t>
            </a:fld>
          </a:p>
        </p:txBody>
      </p:sp>
      <p:sp>
        <p:nvSpPr>
          <p:cNvPr id="5" name="PlaceHolder 4"/>
          <p:cNvSpPr>
            <a:spLocks noGrp="1"/>
          </p:cNvSpPr>
          <p:nvPr>
            <p:ph type="dt" idx="3"/>
          </p:nvPr>
        </p:nvSpPr>
        <p:spPr/>
        <p:txBody>
          <a:bodyPr/>
          <a:p>
            <a:fld id="{30E81811-BA2D-4B03-AE7F-79FFC9207FD4}" type="datetime8">
              <a:rPr lang="en-US"/>
              <a:t>09/27/25 01:01</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1" name=""/>
          <p:cNvSpPr/>
          <p:nvPr/>
        </p:nvSpPr>
        <p:spPr>
          <a:xfrm>
            <a:off x="685800" y="609480"/>
            <a:ext cx="7772400" cy="114300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92"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Primary Gas Supply &amp; Transportation</a:t>
            </a:r>
            <a:endParaRPr b="0" lang="en-US" sz="2400" strike="noStrike" u="none">
              <a:solidFill>
                <a:srgbClr val="000000"/>
              </a:solidFill>
              <a:effectLst/>
              <a:uFillTx/>
              <a:latin typeface="Times New Roman"/>
            </a:endParaRPr>
          </a:p>
        </p:txBody>
      </p:sp>
      <p:sp>
        <p:nvSpPr>
          <p:cNvPr id="93"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94" name="PlaceHolder 2"/>
          <p:cNvSpPr>
            <a:spLocks noGrp="1"/>
          </p:cNvSpPr>
          <p:nvPr>
            <p:ph/>
          </p:nvPr>
        </p:nvSpPr>
        <p:spPr>
          <a:xfrm>
            <a:off x="685800" y="1752120"/>
            <a:ext cx="7772400" cy="4343400"/>
          </a:xfrm>
          <a:prstGeom prst="rect">
            <a:avLst/>
          </a:prstGeom>
          <a:noFill/>
          <a:ln w="0">
            <a:noFill/>
          </a:ln>
        </p:spPr>
        <p:txBody>
          <a:bodyPr lIns="90000" rIns="90000" tIns="46800" bIns="46800" anchor="t">
            <a:normAutofit/>
          </a:bodyPr>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Primary gas supply is provided by Duke Fuels under a 17 year agreement, which expires April 2011</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The Maximum Daily Contract Quantity is 5,000 MMBtu/d </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Primary delivery point is the interconnect between Kern River Pipeline and Southwest Gas</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Index based for the balance of the contract plus tariff transport charges on Kern River Pipeline</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Scheduling, balancing and other services are provided under a percent of index management fee</a:t>
            </a:r>
            <a:endParaRPr b="0" lang="en-US" sz="20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0A2479A1-D161-4E29-8BD0-FC03B1367C22}" type="slidenum">
              <a:t>18</a:t>
            </a:fld>
          </a:p>
        </p:txBody>
      </p:sp>
      <p:sp>
        <p:nvSpPr>
          <p:cNvPr id="5" name="PlaceHolder 4"/>
          <p:cNvSpPr>
            <a:spLocks noGrp="1"/>
          </p:cNvSpPr>
          <p:nvPr>
            <p:ph type="dt" idx="3"/>
          </p:nvPr>
        </p:nvSpPr>
        <p:spPr/>
        <p:txBody>
          <a:bodyPr/>
          <a:p>
            <a:fld id="{0A991094-DFA6-40A6-B693-EF6DC397D442}" type="datetime8">
              <a:rPr lang="en-US"/>
              <a:t>09/27/25 01:01</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95" name=""/>
          <p:cNvGraphicFramePr/>
          <p:nvPr/>
        </p:nvGraphicFramePr>
        <p:xfrm>
          <a:off x="1722600" y="2287440"/>
          <a:ext cx="5698800" cy="4272120"/>
        </p:xfrm>
        <a:graphic>
          <a:graphicData uri="http://schemas.openxmlformats.org/presentationml/2006/ole">
            <p:oleObj progId="PowerPoint.Show.12" r:id="rId1" spid="">
              <p:embed/>
              <p:pic>
                <p:nvPicPr>
                  <p:cNvPr id="96" name="" descr=""/>
                  <p:cNvPicPr/>
                  <p:nvPr/>
                </p:nvPicPr>
                <p:blipFill>
                  <a:blip r:embed="rId2"/>
                  <a:stretch/>
                </p:blipFill>
                <p:spPr>
                  <a:xfrm>
                    <a:off x="1722600" y="2287440"/>
                    <a:ext cx="5698800" cy="4272120"/>
                  </a:xfrm>
                  <a:prstGeom prst="rect">
                    <a:avLst/>
                  </a:prstGeom>
                  <a:noFill/>
                  <a:ln w="0">
                    <a:noFill/>
                  </a:ln>
                </p:spPr>
              </p:pic>
            </p:oleObj>
          </a:graphicData>
        </a:graphic>
      </p:graphicFrame>
      <p:sp>
        <p:nvSpPr>
          <p:cNvPr id="97"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98"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Primary Gas Hedge</a:t>
            </a:r>
            <a:endParaRPr b="0" lang="en-US" sz="2400" strike="noStrike" u="none">
              <a:solidFill>
                <a:srgbClr val="000000"/>
              </a:solidFill>
              <a:effectLst/>
              <a:uFillTx/>
              <a:latin typeface="Times New Roman"/>
            </a:endParaRPr>
          </a:p>
        </p:txBody>
      </p:sp>
      <p:sp>
        <p:nvSpPr>
          <p:cNvPr id="99" name="PlaceHolder 2"/>
          <p:cNvSpPr>
            <a:spLocks noGrp="1"/>
          </p:cNvSpPr>
          <p:nvPr>
            <p:ph/>
          </p:nvPr>
        </p:nvSpPr>
        <p:spPr>
          <a:xfrm>
            <a:off x="584280" y="1447560"/>
            <a:ext cx="7772400" cy="4343400"/>
          </a:xfrm>
          <a:prstGeom prst="rect">
            <a:avLst/>
          </a:prstGeom>
          <a:noFill/>
          <a:ln w="0">
            <a:noFill/>
          </a:ln>
        </p:spPr>
        <p:txBody>
          <a:bodyPr lIns="90000" rIns="90000" tIns="46800" bIns="46800" anchor="t">
            <a:normAutofit/>
          </a:bodyPr>
          <a:p>
            <a:pPr marL="343080" indent="-343080">
              <a:spcBef>
                <a:spcPts val="1188"/>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Times New Roman"/>
              </a:rPr>
              <a:t>A series of forward commodity swaps were entered into between ENA and LV Cogen for a period of 10 years from May 1, 2000 to April 30, 2010</a:t>
            </a:r>
            <a:endParaRPr b="0" lang="en-US" sz="1900" strike="noStrike" u="none">
              <a:solidFill>
                <a:srgbClr val="000000"/>
              </a:solidFill>
              <a:effectLst/>
              <a:uFillTx/>
              <a:latin typeface="Times New Roman"/>
            </a:endParaRPr>
          </a:p>
          <a:p>
            <a:pPr marL="343080" indent="-343080">
              <a:spcBef>
                <a:spcPts val="1188"/>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Times New Roman"/>
              </a:rPr>
              <a:t>These swaps result in a fixed gas price of $2.40/MMBtu</a:t>
            </a:r>
            <a:endParaRPr b="0" lang="en-US" sz="19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B08C6F2F-4198-4A1A-B65E-7BE3E2823DFE}" type="slidenum">
              <a:t>19</a:t>
            </a:fld>
          </a:p>
        </p:txBody>
      </p:sp>
      <p:sp>
        <p:nvSpPr>
          <p:cNvPr id="5" name="PlaceHolder 4"/>
          <p:cNvSpPr>
            <a:spLocks noGrp="1"/>
          </p:cNvSpPr>
          <p:nvPr>
            <p:ph type="dt" idx="3"/>
          </p:nvPr>
        </p:nvSpPr>
        <p:spPr/>
        <p:txBody>
          <a:bodyPr/>
          <a:p>
            <a:fld id="{646DE3B2-E678-4A12-A8D1-1D259AAB03E7}" type="datetime8">
              <a:rPr lang="en-US"/>
              <a:t>09/27/25 01:01</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Overview</a:t>
            </a:r>
            <a:endParaRPr b="0" lang="en-US" sz="2400" strike="noStrike" u="none">
              <a:solidFill>
                <a:srgbClr val="000000"/>
              </a:solidFill>
              <a:effectLst/>
              <a:uFillTx/>
              <a:latin typeface="Times New Roman"/>
            </a:endParaRPr>
          </a:p>
        </p:txBody>
      </p:sp>
      <p:sp>
        <p:nvSpPr>
          <p:cNvPr id="18"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19" name="PlaceHolder 2"/>
          <p:cNvSpPr>
            <a:spLocks noGrp="1"/>
          </p:cNvSpPr>
          <p:nvPr>
            <p:ph/>
          </p:nvPr>
        </p:nvSpPr>
        <p:spPr>
          <a:xfrm>
            <a:off x="685800" y="1752120"/>
            <a:ext cx="7772400" cy="4343400"/>
          </a:xfrm>
          <a:prstGeom prst="rect">
            <a:avLst/>
          </a:prstGeom>
          <a:noFill/>
          <a:ln w="0">
            <a:noFill/>
          </a:ln>
        </p:spPr>
        <p:txBody>
          <a:bodyPr lIns="90000" rIns="90000" tIns="46800" bIns="46800" anchor="t">
            <a:normAutofit/>
          </a:bodyPr>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Operates as a QF under PURPA</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Capable of generating an average of 53 MW</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Provides 45 MW of on-peak capacity and energy to Nevada Power under its PPA</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Remaining capacity is available for merchant sales</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Thermal host is a 12-acre tomato greenhouse (Sunco) that is 100% owned by Southwest Power</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 224 MW expansion is in advanced stages of development - scheduled online date is June 2002</a:t>
            </a:r>
            <a:endParaRPr b="0" lang="en-US" sz="20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E00D1189-5407-4849-A7F1-E3641E2E811D}" type="slidenum">
              <a:t>2</a:t>
            </a:fld>
          </a:p>
        </p:txBody>
      </p:sp>
      <p:sp>
        <p:nvSpPr>
          <p:cNvPr id="5" name="PlaceHolder 4"/>
          <p:cNvSpPr>
            <a:spLocks noGrp="1"/>
          </p:cNvSpPr>
          <p:nvPr>
            <p:ph type="dt" idx="3"/>
          </p:nvPr>
        </p:nvSpPr>
        <p:spPr/>
        <p:txBody>
          <a:bodyPr/>
          <a:p>
            <a:fld id="{7EF0C820-EC64-46D1-ACEE-E149ABA6F094}" type="datetime8">
              <a:rPr lang="en-US"/>
              <a:t>09/27/25 01:01</a:t>
            </a:fld>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0" name=""/>
          <p:cNvSpPr/>
          <p:nvPr/>
        </p:nvSpPr>
        <p:spPr>
          <a:xfrm>
            <a:off x="685800" y="609480"/>
            <a:ext cx="7772400" cy="114300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01"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Secondary Gas Supply &amp; Transportation Agreement</a:t>
            </a:r>
            <a:endParaRPr b="0" lang="en-US" sz="2400" strike="noStrike" u="none">
              <a:solidFill>
                <a:srgbClr val="000000"/>
              </a:solidFill>
              <a:effectLst/>
              <a:uFillTx/>
              <a:latin typeface="Times New Roman"/>
            </a:endParaRPr>
          </a:p>
        </p:txBody>
      </p:sp>
      <p:sp>
        <p:nvSpPr>
          <p:cNvPr id="102"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103" name="PlaceHolder 2"/>
          <p:cNvSpPr>
            <a:spLocks noGrp="1"/>
          </p:cNvSpPr>
          <p:nvPr>
            <p:ph/>
          </p:nvPr>
        </p:nvSpPr>
        <p:spPr>
          <a:xfrm>
            <a:off x="685800" y="1752120"/>
            <a:ext cx="7772400" cy="4343400"/>
          </a:xfrm>
          <a:prstGeom prst="rect">
            <a:avLst/>
          </a:prstGeom>
          <a:noFill/>
          <a:ln w="0">
            <a:noFill/>
          </a:ln>
        </p:spPr>
        <p:txBody>
          <a:bodyPr lIns="90000" rIns="90000" tIns="46800" bIns="46800" anchor="t">
            <a:normAutofit/>
          </a:bodyPr>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Secondary gas supply is provided for under a 25 year agreement between ENA and LV Cogen, which ends May 31, 2024</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The Maximum Daily Quantity is 5,000 MMBtu/d</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The primary point of delivery is the interconnect between El Paso Gas Pipeline and Southwest Gas</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Pricing is Daily Index price, for SoCal Border</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The purchaser will need to replace this contract upon the consummation of this sale</a:t>
            </a:r>
            <a:endParaRPr b="0" lang="en-US" sz="20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D8C8D641-6528-4752-B002-14AF7E0BD9E7}" type="slidenum">
              <a:t>20</a:t>
            </a:fld>
          </a:p>
        </p:txBody>
      </p:sp>
      <p:sp>
        <p:nvSpPr>
          <p:cNvPr id="5" name="PlaceHolder 4"/>
          <p:cNvSpPr>
            <a:spLocks noGrp="1"/>
          </p:cNvSpPr>
          <p:nvPr>
            <p:ph type="dt" idx="3"/>
          </p:nvPr>
        </p:nvSpPr>
        <p:spPr/>
        <p:txBody>
          <a:bodyPr/>
          <a:p>
            <a:fld id="{D56852AC-0F2E-4CE5-8B32-FC8D1EE3B2FD}" type="datetime8">
              <a:rPr lang="en-US"/>
              <a:t>09/27/25 01:01</a:t>
            </a:fld>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04" name=""/>
          <p:cNvGraphicFramePr/>
          <p:nvPr/>
        </p:nvGraphicFramePr>
        <p:xfrm>
          <a:off x="2438280" y="1752480"/>
          <a:ext cx="4572000" cy="3953160"/>
        </p:xfrm>
        <a:graphic>
          <a:graphicData uri="http://schemas.openxmlformats.org/presentationml/2006/ole">
            <p:oleObj r:id="rId1" spid="">
              <p:embed/>
              <p:pic>
                <p:nvPicPr>
                  <p:cNvPr id="105" name="" descr=""/>
                  <p:cNvPicPr/>
                  <p:nvPr/>
                </p:nvPicPr>
                <p:blipFill>
                  <a:blip r:embed="rId2"/>
                  <a:stretch/>
                </p:blipFill>
                <p:spPr>
                  <a:xfrm>
                    <a:off x="2438280" y="1752480"/>
                    <a:ext cx="4572000" cy="3953160"/>
                  </a:xfrm>
                  <a:prstGeom prst="rect">
                    <a:avLst/>
                  </a:prstGeom>
                  <a:noFill/>
                  <a:ln w="0">
                    <a:noFill/>
                  </a:ln>
                </p:spPr>
              </p:pic>
            </p:oleObj>
          </a:graphicData>
        </a:graphic>
      </p:graphicFrame>
      <p:sp>
        <p:nvSpPr>
          <p:cNvPr id="106"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107"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West U.S. Pipeline Overview</a:t>
            </a:r>
            <a:endParaRPr b="0" lang="en-US" sz="2400" strike="noStrike" u="none">
              <a:solidFill>
                <a:srgbClr val="000000"/>
              </a:solidFill>
              <a:effectLst/>
              <a:uFillTx/>
              <a:latin typeface="Times New Roman"/>
            </a:endParaRPr>
          </a:p>
        </p:txBody>
      </p:sp>
      <p:sp>
        <p:nvSpPr>
          <p:cNvPr id="3" name="PlaceHolder 2"/>
          <p:cNvSpPr>
            <a:spLocks noGrp="1"/>
          </p:cNvSpPr>
          <p:nvPr>
            <p:ph type="sldNum" idx="2"/>
          </p:nvPr>
        </p:nvSpPr>
        <p:spPr/>
        <p:txBody>
          <a:bodyPr/>
          <a:p>
            <a:fld id="{38F28539-0039-40CB-B741-B0695E94116A}" type="slidenum">
              <a:t>21</a:t>
            </a:fld>
          </a:p>
        </p:txBody>
      </p:sp>
      <p:sp>
        <p:nvSpPr>
          <p:cNvPr id="4" name="PlaceHolder 3"/>
          <p:cNvSpPr>
            <a:spLocks noGrp="1"/>
          </p:cNvSpPr>
          <p:nvPr>
            <p:ph type="dt" idx="3"/>
          </p:nvPr>
        </p:nvSpPr>
        <p:spPr/>
        <p:txBody>
          <a:bodyPr/>
          <a:p>
            <a:fld id="{A0FF126D-51E6-4283-A58F-F4FF0554F342}" type="datetime8">
              <a:rPr lang="en-US"/>
              <a:t>09/27/25 01:01</a:t>
            </a:fld>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 name=""/>
          <p:cNvSpPr/>
          <p:nvPr/>
        </p:nvSpPr>
        <p:spPr>
          <a:xfrm>
            <a:off x="685800" y="609480"/>
            <a:ext cx="7772400" cy="1143000"/>
          </a:xfrm>
          <a:prstGeom prst="rect">
            <a:avLst/>
          </a:prstGeom>
          <a:noFill/>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9"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Operations &amp; Maintenance</a:t>
            </a:r>
            <a:endParaRPr b="0" lang="en-US" sz="2400" strike="noStrike" u="none">
              <a:solidFill>
                <a:srgbClr val="000000"/>
              </a:solidFill>
              <a:effectLst/>
              <a:uFillTx/>
              <a:latin typeface="Times New Roman"/>
            </a:endParaRPr>
          </a:p>
        </p:txBody>
      </p:sp>
      <p:sp>
        <p:nvSpPr>
          <p:cNvPr id="110"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111" name="PlaceHolder 2"/>
          <p:cNvSpPr>
            <a:spLocks noGrp="1"/>
          </p:cNvSpPr>
          <p:nvPr>
            <p:ph/>
          </p:nvPr>
        </p:nvSpPr>
        <p:spPr>
          <a:xfrm>
            <a:off x="685800" y="1752120"/>
            <a:ext cx="7772400" cy="4343400"/>
          </a:xfrm>
          <a:prstGeom prst="rect">
            <a:avLst/>
          </a:prstGeom>
          <a:noFill/>
          <a:ln w="0">
            <a:noFill/>
          </a:ln>
        </p:spPr>
        <p:txBody>
          <a:bodyPr lIns="90000" rIns="90000" tIns="46800" bIns="46800" anchor="t">
            <a:normAutofit/>
          </a:bodyPr>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Currently operated by a staff of 10</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4-year overhaul cycle</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major overhauls on 8-year cycle</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1999 cost of $1.1 million for minor overhaul, $3.2 million for major overhaul</a:t>
            </a:r>
            <a:endParaRPr b="0" lang="en-US" sz="20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A95FF1DB-2242-4095-8850-4803366A8C6D}" type="slidenum">
              <a:t>22</a:t>
            </a:fld>
          </a:p>
        </p:txBody>
      </p:sp>
      <p:sp>
        <p:nvSpPr>
          <p:cNvPr id="5" name="PlaceHolder 4"/>
          <p:cNvSpPr>
            <a:spLocks noGrp="1"/>
          </p:cNvSpPr>
          <p:nvPr>
            <p:ph type="dt" idx="3"/>
          </p:nvPr>
        </p:nvSpPr>
        <p:spPr/>
        <p:txBody>
          <a:bodyPr/>
          <a:p>
            <a:fld id="{1163944E-D05A-4EC9-8D7B-7BDABF5CFA9F}" type="datetime8">
              <a:rPr lang="en-US"/>
              <a:t>09/27/25 01:01</a:t>
            </a:fld>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2"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Sunco: Description</a:t>
            </a:r>
            <a:endParaRPr b="0" lang="en-US" sz="2400" strike="noStrike" u="none">
              <a:solidFill>
                <a:srgbClr val="000000"/>
              </a:solidFill>
              <a:effectLst/>
              <a:uFillTx/>
              <a:latin typeface="Times New Roman"/>
            </a:endParaRPr>
          </a:p>
        </p:txBody>
      </p:sp>
      <p:sp>
        <p:nvSpPr>
          <p:cNvPr id="113"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114" name="PlaceHolder 2"/>
          <p:cNvSpPr>
            <a:spLocks noGrp="1"/>
          </p:cNvSpPr>
          <p:nvPr>
            <p:ph/>
          </p:nvPr>
        </p:nvSpPr>
        <p:spPr>
          <a:xfrm>
            <a:off x="685800" y="1752120"/>
            <a:ext cx="7772400" cy="4343400"/>
          </a:xfrm>
          <a:prstGeom prst="rect">
            <a:avLst/>
          </a:prstGeom>
          <a:noFill/>
          <a:ln w="0">
            <a:noFill/>
          </a:ln>
        </p:spPr>
        <p:txBody>
          <a:bodyPr lIns="90000" rIns="90000" tIns="46800" bIns="46800" anchor="t">
            <a:normAutofit/>
          </a:bodyPr>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500,000 ft</a:t>
            </a:r>
            <a:r>
              <a:rPr b="0" lang="en-US" sz="2000" strike="noStrike" u="none" baseline="30000">
                <a:solidFill>
                  <a:srgbClr val="000000"/>
                </a:solidFill>
                <a:effectLst/>
                <a:uFillTx/>
                <a:latin typeface="Times New Roman"/>
              </a:rPr>
              <a:t>2</a:t>
            </a:r>
            <a:r>
              <a:rPr b="0" lang="en-US" sz="2000" strike="noStrike" u="none">
                <a:solidFill>
                  <a:srgbClr val="000000"/>
                </a:solidFill>
                <a:effectLst/>
                <a:uFillTx/>
                <a:latin typeface="Times New Roman"/>
              </a:rPr>
              <a:t> - (12 acre) natural ventilation glass greenhouse with an additional two acres occupied by administration and warehouse facilities </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Located adjacent to LV Cogen</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Constructed in 1993</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Climate computer controlled for temperature and humidity</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Nutrients computer controlled for EC &amp; pH</a:t>
            </a:r>
            <a:endParaRPr b="0" lang="en-US" sz="20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0A4B3CBE-AD15-4761-986A-A8AE7B79FA9A}" type="slidenum">
              <a:t>23</a:t>
            </a:fld>
          </a:p>
        </p:txBody>
      </p:sp>
      <p:sp>
        <p:nvSpPr>
          <p:cNvPr id="5" name="PlaceHolder 4"/>
          <p:cNvSpPr>
            <a:spLocks noGrp="1"/>
          </p:cNvSpPr>
          <p:nvPr>
            <p:ph type="dt" idx="3"/>
          </p:nvPr>
        </p:nvSpPr>
        <p:spPr/>
        <p:txBody>
          <a:bodyPr/>
          <a:p>
            <a:fld id="{09FBF24F-A0CF-413A-B8F4-C88B6FEA0DF8}" type="datetime8">
              <a:rPr lang="en-US"/>
              <a:t>09/27/25 01:01</a:t>
            </a:fld>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5"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Sunco: Description</a:t>
            </a:r>
            <a:endParaRPr b="0" lang="en-US" sz="2400" strike="noStrike" u="none">
              <a:solidFill>
                <a:srgbClr val="000000"/>
              </a:solidFill>
              <a:effectLst/>
              <a:uFillTx/>
              <a:latin typeface="Times New Roman"/>
            </a:endParaRPr>
          </a:p>
        </p:txBody>
      </p:sp>
      <p:sp>
        <p:nvSpPr>
          <p:cNvPr id="116"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117" name="PlaceHolder 2"/>
          <p:cNvSpPr>
            <a:spLocks noGrp="1"/>
          </p:cNvSpPr>
          <p:nvPr>
            <p:ph/>
          </p:nvPr>
        </p:nvSpPr>
        <p:spPr>
          <a:xfrm>
            <a:off x="685800" y="1752120"/>
            <a:ext cx="7772400" cy="4343400"/>
          </a:xfrm>
          <a:prstGeom prst="rect">
            <a:avLst/>
          </a:prstGeom>
          <a:noFill/>
          <a:ln w="0">
            <a:noFill/>
          </a:ln>
        </p:spPr>
        <p:txBody>
          <a:bodyPr lIns="90000" rIns="90000" tIns="46800" bIns="46800" anchor="t">
            <a:normAutofit/>
          </a:bodyPr>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Heating System</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LV Cogen is the primary source of hot water heat</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Gas fired boiler for secondary and backup</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Cooling System</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Automatic roof vents, high pressure fog, white wash</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Perlite bags filled on site, recycled annually to potting soil supplier</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Biological</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Bumble bees for pollination, beneficial insects, biological sprays</a:t>
            </a:r>
            <a:endParaRPr b="0" lang="en-US" sz="20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BC0AB0EA-CB66-4A6F-8BDF-CEF5BA09F4CA}" type="slidenum">
              <a:t>24</a:t>
            </a:fld>
          </a:p>
        </p:txBody>
      </p:sp>
      <p:sp>
        <p:nvSpPr>
          <p:cNvPr id="5" name="PlaceHolder 4"/>
          <p:cNvSpPr>
            <a:spLocks noGrp="1"/>
          </p:cNvSpPr>
          <p:nvPr>
            <p:ph type="dt" idx="3"/>
          </p:nvPr>
        </p:nvSpPr>
        <p:spPr/>
        <p:txBody>
          <a:bodyPr/>
          <a:p>
            <a:fld id="{EC3C6825-22DF-4846-8B6E-CCDA5BD69308}" type="datetime8">
              <a:rPr lang="en-US"/>
              <a:t>09/27/25 01:01</a:t>
            </a:fld>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8"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Sunco: Proposed Sale</a:t>
            </a:r>
            <a:endParaRPr b="0" lang="en-US" sz="2400" strike="noStrike" u="none">
              <a:solidFill>
                <a:srgbClr val="000000"/>
              </a:solidFill>
              <a:effectLst/>
              <a:uFillTx/>
              <a:latin typeface="Times New Roman"/>
            </a:endParaRPr>
          </a:p>
        </p:txBody>
      </p:sp>
      <p:sp>
        <p:nvSpPr>
          <p:cNvPr id="119"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120" name="PlaceHolder 2"/>
          <p:cNvSpPr>
            <a:spLocks noGrp="1"/>
          </p:cNvSpPr>
          <p:nvPr>
            <p:ph/>
          </p:nvPr>
        </p:nvSpPr>
        <p:spPr>
          <a:xfrm>
            <a:off x="685800" y="1752120"/>
            <a:ext cx="7772400" cy="4343400"/>
          </a:xfrm>
          <a:prstGeom prst="rect">
            <a:avLst/>
          </a:prstGeom>
          <a:noFill/>
          <a:ln w="0">
            <a:noFill/>
          </a:ln>
        </p:spPr>
        <p:txBody>
          <a:bodyPr lIns="90000" rIns="90000" tIns="46800" bIns="46800" anchor="t">
            <a:normAutofit/>
          </a:bodyPr>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Southwest Power is currently in the process of soliciting bids for the sale of the greenhouse</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If LV Cogen retains QF status, the buyer of LV Cogen could retain ownership of Sunco or negotiate a new commercial agreement</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14 acre property, industrially zoned, valued at approximately $2.0-$3.0 million</a:t>
            </a:r>
            <a:endParaRPr b="0" lang="en-US" sz="20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D27454FF-710E-4EC3-90D1-FD05DF3A085E}" type="slidenum">
              <a:t>25</a:t>
            </a:fld>
          </a:p>
        </p:txBody>
      </p:sp>
      <p:sp>
        <p:nvSpPr>
          <p:cNvPr id="5" name="PlaceHolder 4"/>
          <p:cNvSpPr>
            <a:spLocks noGrp="1"/>
          </p:cNvSpPr>
          <p:nvPr>
            <p:ph type="dt" idx="3"/>
          </p:nvPr>
        </p:nvSpPr>
        <p:spPr/>
        <p:txBody>
          <a:bodyPr/>
          <a:p>
            <a:fld id="{6A771F02-3733-4F74-A7A3-C140C95EE469}" type="datetime8">
              <a:rPr lang="en-US"/>
              <a:t>09/27/25 01:01</a:t>
            </a:fld>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1" name=""/>
          <p:cNvSpPr/>
          <p:nvPr/>
        </p:nvSpPr>
        <p:spPr>
          <a:xfrm>
            <a:off x="685800" y="609480"/>
            <a:ext cx="7772400" cy="1143000"/>
          </a:xfrm>
          <a:prstGeom prst="rect">
            <a:avLst/>
          </a:prstGeom>
          <a:noFill/>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2"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Financing Terms &amp; Conditions</a:t>
            </a:r>
            <a:endParaRPr b="0" lang="en-US" sz="2400" strike="noStrike" u="none">
              <a:solidFill>
                <a:srgbClr val="000000"/>
              </a:solidFill>
              <a:effectLst/>
              <a:uFillTx/>
              <a:latin typeface="Times New Roman"/>
            </a:endParaRPr>
          </a:p>
        </p:txBody>
      </p:sp>
      <p:sp>
        <p:nvSpPr>
          <p:cNvPr id="123"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124" name="PlaceHolder 2"/>
          <p:cNvSpPr>
            <a:spLocks noGrp="1"/>
          </p:cNvSpPr>
          <p:nvPr>
            <p:ph/>
          </p:nvPr>
        </p:nvSpPr>
        <p:spPr>
          <a:xfrm>
            <a:off x="685800" y="1752120"/>
            <a:ext cx="7772400" cy="4343400"/>
          </a:xfrm>
          <a:prstGeom prst="rect">
            <a:avLst/>
          </a:prstGeom>
          <a:noFill/>
          <a:ln w="0">
            <a:noFill/>
          </a:ln>
        </p:spPr>
        <p:txBody>
          <a:bodyPr lIns="90000" rIns="90000" tIns="46800" bIns="46800" anchor="t">
            <a:normAutofit/>
          </a:bodyPr>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Borrower</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LV Cogen Limited Partnership</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Term Loan</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$55.5 million currently outstanding</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Assignable to purchasers of project</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Maturity</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10 years to September 30, 2009</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Pricing</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Years 1-3</a:t>
            </a:r>
            <a:r>
              <a:rPr b="0" lang="en-US" sz="2000" strike="noStrike" u="none">
                <a:solidFill>
                  <a:srgbClr val="000000"/>
                </a:solidFill>
                <a:effectLst/>
                <a:uFillTx/>
                <a:latin typeface="Times New Roman"/>
              </a:rPr>
              <a:t>	</a:t>
            </a:r>
            <a:r>
              <a:rPr b="0" lang="en-US" sz="2000" strike="noStrike" u="none">
                <a:solidFill>
                  <a:srgbClr val="000000"/>
                </a:solidFill>
                <a:effectLst/>
                <a:uFillTx/>
                <a:latin typeface="Times New Roman"/>
              </a:rPr>
              <a:t>LIBOR + 1.125%</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Years 4-6</a:t>
            </a:r>
            <a:r>
              <a:rPr b="0" lang="en-US" sz="2000" strike="noStrike" u="none">
                <a:solidFill>
                  <a:srgbClr val="000000"/>
                </a:solidFill>
                <a:effectLst/>
                <a:uFillTx/>
                <a:latin typeface="Times New Roman"/>
              </a:rPr>
              <a:t>	</a:t>
            </a:r>
            <a:r>
              <a:rPr b="0" lang="en-US" sz="2000" strike="noStrike" u="none">
                <a:solidFill>
                  <a:srgbClr val="000000"/>
                </a:solidFill>
                <a:effectLst/>
                <a:uFillTx/>
                <a:latin typeface="Times New Roman"/>
              </a:rPr>
              <a:t>LIBOR + 1.375%</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Years 7-10 LIBOR + 1.625%</a:t>
            </a:r>
            <a:endParaRPr b="0" lang="en-US" sz="20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4A069D62-884A-4EAB-9BED-E461F37359B4}" type="slidenum">
              <a:t>26</a:t>
            </a:fld>
          </a:p>
        </p:txBody>
      </p:sp>
      <p:sp>
        <p:nvSpPr>
          <p:cNvPr id="5" name="PlaceHolder 4"/>
          <p:cNvSpPr>
            <a:spLocks noGrp="1"/>
          </p:cNvSpPr>
          <p:nvPr>
            <p:ph type="dt" idx="3"/>
          </p:nvPr>
        </p:nvSpPr>
        <p:spPr/>
        <p:txBody>
          <a:bodyPr/>
          <a:p>
            <a:fld id="{544E7A67-FC3A-49D7-80E9-075315A89C58}" type="datetime8">
              <a:rPr lang="en-US"/>
              <a:t>09/27/25 01:01</a:t>
            </a:fld>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5" name=""/>
          <p:cNvSpPr/>
          <p:nvPr/>
        </p:nvSpPr>
        <p:spPr>
          <a:xfrm>
            <a:off x="685800" y="609480"/>
            <a:ext cx="7772400" cy="1143000"/>
          </a:xfrm>
          <a:prstGeom prst="rect">
            <a:avLst/>
          </a:prstGeom>
          <a:noFill/>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6"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Financing Terms &amp; Conditions (continued)</a:t>
            </a:r>
            <a:endParaRPr b="0" lang="en-US" sz="2400" strike="noStrike" u="none">
              <a:solidFill>
                <a:srgbClr val="000000"/>
              </a:solidFill>
              <a:effectLst/>
              <a:uFillTx/>
              <a:latin typeface="Times New Roman"/>
            </a:endParaRPr>
          </a:p>
        </p:txBody>
      </p:sp>
      <p:sp>
        <p:nvSpPr>
          <p:cNvPr id="127"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128" name="PlaceHolder 2"/>
          <p:cNvSpPr>
            <a:spLocks noGrp="1"/>
          </p:cNvSpPr>
          <p:nvPr>
            <p:ph/>
          </p:nvPr>
        </p:nvSpPr>
        <p:spPr>
          <a:xfrm>
            <a:off x="685800" y="1752120"/>
            <a:ext cx="7772400" cy="4343400"/>
          </a:xfrm>
          <a:prstGeom prst="rect">
            <a:avLst/>
          </a:prstGeom>
          <a:noFill/>
          <a:ln w="0">
            <a:noFill/>
          </a:ln>
        </p:spPr>
        <p:txBody>
          <a:bodyPr lIns="90000" rIns="90000" tIns="46800" bIns="46800" anchor="t">
            <a:normAutofit/>
          </a:bodyPr>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Amortization</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Quarterly amortization to a 53% balloon payment ($29.9 million)</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Letters of Credit</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Southwest Gas Corporation </a:t>
            </a:r>
            <a:endParaRPr b="0" lang="en-US" sz="2000" strike="noStrike" u="none">
              <a:solidFill>
                <a:srgbClr val="000000"/>
              </a:solidFill>
              <a:effectLst/>
              <a:uFillTx/>
              <a:latin typeface="Times New Roman"/>
            </a:endParaRPr>
          </a:p>
          <a:p>
            <a:pPr lvl="2" marL="1143000" indent="-228600">
              <a:spcBef>
                <a:spcPts val="24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$855,712 </a:t>
            </a:r>
            <a:endParaRPr b="0" lang="en-US" sz="2000" strike="noStrike" u="none">
              <a:solidFill>
                <a:srgbClr val="000000"/>
              </a:solidFill>
              <a:effectLst/>
              <a:uFillTx/>
              <a:latin typeface="Times New Roman"/>
            </a:endParaRPr>
          </a:p>
          <a:p>
            <a:pPr lvl="2" marL="1143000" indent="-228600">
              <a:spcBef>
                <a:spcPts val="24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Amortizing over 3 year term</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Duke Fuels</a:t>
            </a:r>
            <a:endParaRPr b="0" lang="en-US" sz="2000" strike="noStrike" u="none">
              <a:solidFill>
                <a:srgbClr val="000000"/>
              </a:solidFill>
              <a:effectLst/>
              <a:uFillTx/>
              <a:latin typeface="Times New Roman"/>
            </a:endParaRPr>
          </a:p>
          <a:p>
            <a:pPr lvl="2" marL="1143000" indent="-228600">
              <a:spcBef>
                <a:spcPts val="24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$3,000,000</a:t>
            </a:r>
            <a:endParaRPr b="0" lang="en-US" sz="2000" strike="noStrike" u="none">
              <a:solidFill>
                <a:srgbClr val="000000"/>
              </a:solidFill>
              <a:effectLst/>
              <a:uFillTx/>
              <a:latin typeface="Times New Roman"/>
            </a:endParaRPr>
          </a:p>
          <a:p>
            <a:pPr lvl="2" marL="1143000" indent="-228600">
              <a:spcBef>
                <a:spcPts val="24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3 year term</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Pricing of LCs same as Term Loan margin</a:t>
            </a:r>
            <a:endParaRPr b="0" lang="en-US" sz="20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8980C9FB-0DB9-42FB-A207-673BEB2FA819}" type="slidenum">
              <a:t>27</a:t>
            </a:fld>
          </a:p>
        </p:txBody>
      </p:sp>
      <p:sp>
        <p:nvSpPr>
          <p:cNvPr id="5" name="PlaceHolder 4"/>
          <p:cNvSpPr>
            <a:spLocks noGrp="1"/>
          </p:cNvSpPr>
          <p:nvPr>
            <p:ph type="dt" idx="3"/>
          </p:nvPr>
        </p:nvSpPr>
        <p:spPr/>
        <p:txBody>
          <a:bodyPr/>
          <a:p>
            <a:fld id="{E858F6D2-8134-4F9F-B67F-A1A2F88F5A0C}" type="datetime8">
              <a:rPr lang="en-US"/>
              <a:t>09/27/25 01:01</a:t>
            </a:fld>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9" name=""/>
          <p:cNvSpPr/>
          <p:nvPr/>
        </p:nvSpPr>
        <p:spPr>
          <a:xfrm>
            <a:off x="685800" y="609480"/>
            <a:ext cx="7772400" cy="1143000"/>
          </a:xfrm>
          <a:prstGeom prst="rect">
            <a:avLst/>
          </a:prstGeom>
          <a:noFill/>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30"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Financing Terms &amp; Conditions (continued)</a:t>
            </a:r>
            <a:endParaRPr b="0" lang="en-US" sz="2400" strike="noStrike" u="none">
              <a:solidFill>
                <a:srgbClr val="000000"/>
              </a:solidFill>
              <a:effectLst/>
              <a:uFillTx/>
              <a:latin typeface="Times New Roman"/>
            </a:endParaRPr>
          </a:p>
        </p:txBody>
      </p:sp>
      <p:sp>
        <p:nvSpPr>
          <p:cNvPr id="131"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132" name="PlaceHolder 2"/>
          <p:cNvSpPr>
            <a:spLocks noGrp="1"/>
          </p:cNvSpPr>
          <p:nvPr>
            <p:ph/>
          </p:nvPr>
        </p:nvSpPr>
        <p:spPr>
          <a:xfrm>
            <a:off x="685800" y="1752120"/>
            <a:ext cx="7772400" cy="4343400"/>
          </a:xfrm>
          <a:prstGeom prst="rect">
            <a:avLst/>
          </a:prstGeom>
          <a:noFill/>
          <a:ln w="0">
            <a:noFill/>
          </a:ln>
        </p:spPr>
        <p:txBody>
          <a:bodyPr lIns="90000" rIns="90000" tIns="46800" bIns="46800" anchor="t">
            <a:normAutofit/>
          </a:bodyPr>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Debt Service Reserve</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$3,500,000 secured by Enron LC (This will need to be replaced)</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Equal to approximately 6 months debt service</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Cash Trap/Sweep</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No distributions to equity prior to September 30, 2000</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No distributions to equity where DSCR is less than</a:t>
            </a:r>
            <a:endParaRPr b="0" lang="en-US" sz="2000" strike="noStrike" u="none">
              <a:solidFill>
                <a:srgbClr val="000000"/>
              </a:solidFill>
              <a:effectLst/>
              <a:uFillTx/>
              <a:latin typeface="Times New Roman"/>
            </a:endParaRPr>
          </a:p>
          <a:p>
            <a:pPr lvl="2" marL="1143000" indent="-228600">
              <a:spcBef>
                <a:spcPts val="24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1.10x (until September 30, 2005)</a:t>
            </a:r>
            <a:endParaRPr b="0" lang="en-US" sz="2000" strike="noStrike" u="none">
              <a:solidFill>
                <a:srgbClr val="000000"/>
              </a:solidFill>
              <a:effectLst/>
              <a:uFillTx/>
              <a:latin typeface="Times New Roman"/>
            </a:endParaRPr>
          </a:p>
          <a:p>
            <a:pPr lvl="2" marL="1143000" indent="-228600">
              <a:spcBef>
                <a:spcPts val="24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1.20x (October 1, 2005 - September 30, 2006)</a:t>
            </a:r>
            <a:endParaRPr b="0" lang="en-US" sz="2000" strike="noStrike" u="none">
              <a:solidFill>
                <a:srgbClr val="000000"/>
              </a:solidFill>
              <a:effectLst/>
              <a:uFillTx/>
              <a:latin typeface="Times New Roman"/>
            </a:endParaRPr>
          </a:p>
          <a:p>
            <a:pPr lvl="2" marL="1143000" indent="-228600">
              <a:spcBef>
                <a:spcPts val="24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1.30x (October 1, 2006 - September 30, 2007)</a:t>
            </a:r>
            <a:endParaRPr b="0" lang="en-US" sz="2000" strike="noStrike" u="none">
              <a:solidFill>
                <a:srgbClr val="000000"/>
              </a:solidFill>
              <a:effectLst/>
              <a:uFillTx/>
              <a:latin typeface="Times New Roman"/>
            </a:endParaRPr>
          </a:p>
          <a:p>
            <a:pPr lvl="2" marL="1143000" indent="-228600">
              <a:spcBef>
                <a:spcPts val="24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1.40x (October 1, 2007 - September 30, 2008)</a:t>
            </a:r>
            <a:endParaRPr b="0" lang="en-US" sz="2000" strike="noStrike" u="none">
              <a:solidFill>
                <a:srgbClr val="000000"/>
              </a:solidFill>
              <a:effectLst/>
              <a:uFillTx/>
              <a:latin typeface="Times New Roman"/>
            </a:endParaRPr>
          </a:p>
          <a:p>
            <a:pPr lvl="2" marL="1143000" indent="-228600">
              <a:spcBef>
                <a:spcPts val="24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1.50x (October 1, 2008 - September 30, 2009)</a:t>
            </a:r>
            <a:endParaRPr b="0" lang="en-US" sz="20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9674F61E-E066-4CA7-8A27-375BBBA02443}" type="slidenum">
              <a:t>28</a:t>
            </a:fld>
          </a:p>
        </p:txBody>
      </p:sp>
      <p:sp>
        <p:nvSpPr>
          <p:cNvPr id="5" name="PlaceHolder 4"/>
          <p:cNvSpPr>
            <a:spLocks noGrp="1"/>
          </p:cNvSpPr>
          <p:nvPr>
            <p:ph type="dt" idx="3"/>
          </p:nvPr>
        </p:nvSpPr>
        <p:spPr/>
        <p:txBody>
          <a:bodyPr/>
          <a:p>
            <a:fld id="{30A65A9F-41D4-4F87-A0DF-5069DFE8DFB5}" type="datetime8">
              <a:rPr lang="en-US"/>
              <a:t>09/27/25 01:01</a:t>
            </a:fld>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3"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Financing Terms &amp; Conditions (continued)</a:t>
            </a:r>
            <a:endParaRPr b="0" lang="en-US" sz="2400" strike="noStrike" u="none">
              <a:solidFill>
                <a:srgbClr val="000000"/>
              </a:solidFill>
              <a:effectLst/>
              <a:uFillTx/>
              <a:latin typeface="Times New Roman"/>
            </a:endParaRPr>
          </a:p>
        </p:txBody>
      </p:sp>
      <p:sp>
        <p:nvSpPr>
          <p:cNvPr id="134"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135" name="PlaceHolder 2"/>
          <p:cNvSpPr>
            <a:spLocks noGrp="1"/>
          </p:cNvSpPr>
          <p:nvPr>
            <p:ph/>
          </p:nvPr>
        </p:nvSpPr>
        <p:spPr>
          <a:xfrm>
            <a:off x="685800" y="1752120"/>
            <a:ext cx="7772400" cy="4343400"/>
          </a:xfrm>
          <a:prstGeom prst="rect">
            <a:avLst/>
          </a:prstGeom>
          <a:noFill/>
          <a:ln w="0">
            <a:noFill/>
          </a:ln>
        </p:spPr>
        <p:txBody>
          <a:bodyPr lIns="90000" rIns="90000" tIns="46800" bIns="46800" anchor="t">
            <a:normAutofit/>
          </a:bodyPr>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Revised Forecast Cash Trap/Sweep</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Revised forecast for the period 2009 to 2016 prepared annually from 2004</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Sliding scale of required forward looking coverage ratios</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Cash traps/prepayments in the event that required forward looking ratios not achieved</a:t>
            </a:r>
            <a:endParaRPr b="0" lang="en-US" sz="20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12DB075E-7C54-4F05-945D-A56A58288F2A}" type="slidenum">
              <a:t>29</a:t>
            </a:fld>
          </a:p>
        </p:txBody>
      </p:sp>
      <p:sp>
        <p:nvSpPr>
          <p:cNvPr id="5" name="PlaceHolder 4"/>
          <p:cNvSpPr>
            <a:spLocks noGrp="1"/>
          </p:cNvSpPr>
          <p:nvPr>
            <p:ph type="dt" idx="3"/>
          </p:nvPr>
        </p:nvSpPr>
        <p:spPr/>
        <p:txBody>
          <a:bodyPr/>
          <a:p>
            <a:fld id="{B993730F-E7C0-43DE-AC73-2580D932C3A8}" type="datetime8">
              <a:rPr lang="en-US"/>
              <a:t>09/27/25 01:01</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Success Attributes</a:t>
            </a:r>
            <a:endParaRPr b="0" lang="en-US" sz="2400" strike="noStrike" u="none">
              <a:solidFill>
                <a:srgbClr val="000000"/>
              </a:solidFill>
              <a:effectLst/>
              <a:uFillTx/>
              <a:latin typeface="Times New Roman"/>
            </a:endParaRPr>
          </a:p>
        </p:txBody>
      </p:sp>
      <p:sp>
        <p:nvSpPr>
          <p:cNvPr id="21"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22" name="PlaceHolder 2"/>
          <p:cNvSpPr>
            <a:spLocks noGrp="1"/>
          </p:cNvSpPr>
          <p:nvPr>
            <p:ph/>
          </p:nvPr>
        </p:nvSpPr>
        <p:spPr>
          <a:xfrm>
            <a:off x="685800" y="1574280"/>
            <a:ext cx="7772400" cy="4521240"/>
          </a:xfrm>
          <a:prstGeom prst="rect">
            <a:avLst/>
          </a:prstGeom>
          <a:noFill/>
          <a:ln w="0">
            <a:noFill/>
          </a:ln>
        </p:spPr>
        <p:txBody>
          <a:bodyPr lIns="90000" rIns="90000" tIns="46800" bIns="46800" anchor="t">
            <a:normAutofit fontScale="85000" lnSpcReduction="9999"/>
          </a:bodyPr>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PPA with merchant capabilities</a:t>
            </a:r>
            <a:endParaRPr b="0" lang="en-US" sz="2000" strike="noStrike" u="none">
              <a:solidFill>
                <a:srgbClr val="000000"/>
              </a:solidFill>
              <a:effectLst/>
              <a:uFillTx/>
              <a:latin typeface="Times New Roman"/>
            </a:endParaRPr>
          </a:p>
          <a:p>
            <a:pPr lvl="1" marL="743040" indent="-285840">
              <a:spcBef>
                <a:spcPts val="176"/>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LV Cogen enjoys the financial stability associated with an anchor PPA and the potential upside of selling excess megawatts into nearby power markets</a:t>
            </a:r>
            <a:endParaRPr b="0" lang="en-US" sz="14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Strategically located to allow dispatch into Mead, SP-15 and Nevada markets</a:t>
            </a:r>
            <a:endParaRPr b="0" lang="en-US" sz="2000" strike="noStrike" u="none">
              <a:solidFill>
                <a:srgbClr val="000000"/>
              </a:solidFill>
              <a:effectLst/>
              <a:uFillTx/>
              <a:latin typeface="Times New Roman"/>
            </a:endParaRPr>
          </a:p>
          <a:p>
            <a:pPr lvl="1" marL="743040" indent="-285840">
              <a:spcBef>
                <a:spcPts val="176"/>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LV Cogen is located in North Las Vegas, Nevada, 5 miles from Las Vegas, the fastest growing city in the United States</a:t>
            </a:r>
            <a:endParaRPr b="0" lang="en-US" sz="14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Expansion of facility will bring an additional 224 MW online starting in June 2002</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Potential PPA Restructuing</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Significant barriers to entry</a:t>
            </a:r>
            <a:endParaRPr b="0" lang="en-US" sz="2000" strike="noStrike" u="none">
              <a:solidFill>
                <a:srgbClr val="000000"/>
              </a:solidFill>
              <a:effectLst/>
              <a:uFillTx/>
              <a:latin typeface="Times New Roman"/>
            </a:endParaRPr>
          </a:p>
          <a:p>
            <a:pPr lvl="1" marL="743040" indent="-285840">
              <a:spcBef>
                <a:spcPts val="176"/>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access to water rights</a:t>
            </a:r>
            <a:endParaRPr b="0" lang="en-US" sz="1400" strike="noStrike" u="none">
              <a:solidFill>
                <a:srgbClr val="000000"/>
              </a:solidFill>
              <a:effectLst/>
              <a:uFillTx/>
              <a:latin typeface="Times New Roman"/>
            </a:endParaRPr>
          </a:p>
          <a:p>
            <a:pPr lvl="1" marL="743040" indent="-285840">
              <a:spcBef>
                <a:spcPts val="176"/>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air quality standards</a:t>
            </a:r>
            <a:endParaRPr b="0" lang="en-US" sz="1400" strike="noStrike" u="none">
              <a:solidFill>
                <a:srgbClr val="000000"/>
              </a:solidFill>
              <a:effectLst/>
              <a:uFillTx/>
              <a:latin typeface="Times New Roman"/>
            </a:endParaRPr>
          </a:p>
          <a:p>
            <a:pPr lvl="1" marL="743040" indent="-285840">
              <a:spcBef>
                <a:spcPts val="176"/>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access to industrially zoned property and existing transmission interconnections and substations</a:t>
            </a:r>
            <a:endParaRPr b="0" lang="en-US" sz="1400" strike="noStrike" u="none">
              <a:solidFill>
                <a:srgbClr val="000000"/>
              </a:solidFill>
              <a:effectLst/>
              <a:uFillTx/>
              <a:latin typeface="Times New Roman"/>
            </a:endParaRPr>
          </a:p>
          <a:p>
            <a:pPr lvl="1" marL="743040" indent="-285840">
              <a:spcBef>
                <a:spcPts val="176"/>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availability of turbines</a:t>
            </a:r>
            <a:endParaRPr b="0" lang="en-US" sz="1400" strike="noStrike" u="none">
              <a:solidFill>
                <a:srgbClr val="000000"/>
              </a:solidFill>
              <a:effectLst/>
              <a:uFillTx/>
              <a:latin typeface="Times New Roman"/>
            </a:endParaRPr>
          </a:p>
          <a:p>
            <a:pPr lvl="1" marL="743040" indent="-285840">
              <a:spcBef>
                <a:spcPts val="176"/>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environmental concerns</a:t>
            </a:r>
            <a:endParaRPr b="0" lang="en-US" sz="14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483517B2-6B05-460B-AEFC-D5F27F488389}" type="slidenum">
              <a:t>3</a:t>
            </a:fld>
          </a:p>
        </p:txBody>
      </p:sp>
      <p:sp>
        <p:nvSpPr>
          <p:cNvPr id="5" name="PlaceHolder 4"/>
          <p:cNvSpPr>
            <a:spLocks noGrp="1"/>
          </p:cNvSpPr>
          <p:nvPr>
            <p:ph type="dt" idx="3"/>
          </p:nvPr>
        </p:nvSpPr>
        <p:spPr/>
        <p:txBody>
          <a:bodyPr/>
          <a:p>
            <a:fld id="{35B911E4-B306-4CA0-8366-F52EE64E15BE}" type="datetime8">
              <a:rPr lang="en-US"/>
              <a:t>09/27/25 01:01</a:t>
            </a:fld>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6"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graphicFrame>
        <p:nvGraphicFramePr>
          <p:cNvPr id="137" name=""/>
          <p:cNvGraphicFramePr/>
          <p:nvPr/>
        </p:nvGraphicFramePr>
        <p:xfrm>
          <a:off x="1106640" y="1943280"/>
          <a:ext cx="6906960" cy="3632040"/>
        </p:xfrm>
        <a:graphic>
          <a:graphicData uri="http://schemas.openxmlformats.org/presentationml/2006/ole">
            <p:oleObj r:id="rId1" spid="">
              <p:embed/>
              <p:pic>
                <p:nvPicPr>
                  <p:cNvPr id="138" name="" descr=""/>
                  <p:cNvPicPr/>
                  <p:nvPr/>
                </p:nvPicPr>
                <p:blipFill>
                  <a:blip r:embed="rId2"/>
                  <a:stretch/>
                </p:blipFill>
                <p:spPr>
                  <a:xfrm>
                    <a:off x="1106640" y="1943280"/>
                    <a:ext cx="6906960" cy="3632040"/>
                  </a:xfrm>
                  <a:prstGeom prst="rect">
                    <a:avLst/>
                  </a:prstGeom>
                  <a:noFill/>
                  <a:ln w="0">
                    <a:noFill/>
                  </a:ln>
                </p:spPr>
              </p:pic>
            </p:oleObj>
          </a:graphicData>
        </a:graphic>
      </p:graphicFrame>
      <p:sp>
        <p:nvSpPr>
          <p:cNvPr id="139"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Expansion Site LV Cogen II</a:t>
            </a:r>
            <a:endParaRPr b="0" lang="en-US" sz="2400" strike="noStrike" u="none">
              <a:solidFill>
                <a:srgbClr val="000000"/>
              </a:solidFill>
              <a:effectLst/>
              <a:uFillTx/>
              <a:latin typeface="Times New Roman"/>
            </a:endParaRPr>
          </a:p>
        </p:txBody>
      </p:sp>
      <p:sp>
        <p:nvSpPr>
          <p:cNvPr id="3" name="PlaceHolder 2"/>
          <p:cNvSpPr>
            <a:spLocks noGrp="1"/>
          </p:cNvSpPr>
          <p:nvPr>
            <p:ph type="sldNum" idx="2"/>
          </p:nvPr>
        </p:nvSpPr>
        <p:spPr/>
        <p:txBody>
          <a:bodyPr/>
          <a:p>
            <a:fld id="{CA9DFBB0-B195-4030-8C7E-7607812C2F7F}" type="slidenum">
              <a:t>30</a:t>
            </a:fld>
          </a:p>
        </p:txBody>
      </p:sp>
      <p:sp>
        <p:nvSpPr>
          <p:cNvPr id="4" name="PlaceHolder 3"/>
          <p:cNvSpPr>
            <a:spLocks noGrp="1"/>
          </p:cNvSpPr>
          <p:nvPr>
            <p:ph type="dt" idx="3"/>
          </p:nvPr>
        </p:nvSpPr>
        <p:spPr/>
        <p:txBody>
          <a:bodyPr/>
          <a:p>
            <a:fld id="{4736DCA1-562A-4429-9B4C-6E7ADE502902}" type="datetime8">
              <a:rPr lang="en-US"/>
              <a:t>09/27/25 01:01</a:t>
            </a:fld>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0"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141" name="PlaceHolder 2"/>
          <p:cNvSpPr>
            <a:spLocks noGrp="1"/>
          </p:cNvSpPr>
          <p:nvPr>
            <p:ph/>
          </p:nvPr>
        </p:nvSpPr>
        <p:spPr>
          <a:xfrm>
            <a:off x="685800" y="1752120"/>
            <a:ext cx="7772400" cy="4343400"/>
          </a:xfrm>
          <a:prstGeom prst="rect">
            <a:avLst/>
          </a:prstGeom>
          <a:noFill/>
          <a:ln w="0">
            <a:noFill/>
          </a:ln>
        </p:spPr>
        <p:txBody>
          <a:bodyPr lIns="90000" rIns="90000" tIns="46800" bIns="46800" anchor="t">
            <a:normAutofit/>
          </a:bodyPr>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224 MW, 7,526 Btu/kWh (HHV) natural gas fired plant consisting of two, two-on-one combined cycle units (4 LM 6000 PC).</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Inlet cooling will be used to maximize output during warm ambient conditions</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Project will be located adjacent to existing plant on approximately four acres owned by LV Cogen</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Southwest Gas Pipeline, Nevada Power Transmission and City of North Las Vegas water supply is located at boundaries of project site</a:t>
            </a:r>
            <a:endParaRPr b="0" lang="en-US" sz="2000" strike="noStrike" u="none">
              <a:solidFill>
                <a:srgbClr val="000000"/>
              </a:solidFill>
              <a:effectLst/>
              <a:uFillTx/>
              <a:latin typeface="Times New Roman"/>
            </a:endParaRPr>
          </a:p>
        </p:txBody>
      </p:sp>
      <p:sp>
        <p:nvSpPr>
          <p:cNvPr id="142"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LV Cogen II: Expansion Overview</a:t>
            </a:r>
            <a:endParaRPr b="0" lang="en-US" sz="24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CF1BE8F0-55E6-441D-BD28-49028456EA95}" type="slidenum">
              <a:t>31</a:t>
            </a:fld>
          </a:p>
        </p:txBody>
      </p:sp>
      <p:sp>
        <p:nvSpPr>
          <p:cNvPr id="5" name="PlaceHolder 4"/>
          <p:cNvSpPr>
            <a:spLocks noGrp="1"/>
          </p:cNvSpPr>
          <p:nvPr>
            <p:ph type="dt" idx="3"/>
          </p:nvPr>
        </p:nvSpPr>
        <p:spPr/>
        <p:txBody>
          <a:bodyPr/>
          <a:p>
            <a:fld id="{7F6F2514-F1C6-48CD-97FE-2D5907A40A62}" type="datetime8">
              <a:rPr lang="en-US"/>
              <a:t>09/27/25 01:01</a:t>
            </a:fld>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3"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LV Cogen II: Development Benefits</a:t>
            </a:r>
            <a:endParaRPr b="0" lang="en-US" sz="2400" strike="noStrike" u="none">
              <a:solidFill>
                <a:srgbClr val="000000"/>
              </a:solidFill>
              <a:effectLst/>
              <a:uFillTx/>
              <a:latin typeface="Times New Roman"/>
            </a:endParaRPr>
          </a:p>
        </p:txBody>
      </p:sp>
      <p:sp>
        <p:nvSpPr>
          <p:cNvPr id="144"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145" name="PlaceHolder 2"/>
          <p:cNvSpPr>
            <a:spLocks noGrp="1"/>
          </p:cNvSpPr>
          <p:nvPr>
            <p:ph/>
          </p:nvPr>
        </p:nvSpPr>
        <p:spPr>
          <a:xfrm>
            <a:off x="685800" y="1752120"/>
            <a:ext cx="7772400" cy="4343400"/>
          </a:xfrm>
          <a:prstGeom prst="rect">
            <a:avLst/>
          </a:prstGeom>
          <a:noFill/>
          <a:ln w="0">
            <a:noFill/>
          </a:ln>
        </p:spPr>
        <p:txBody>
          <a:bodyPr lIns="90000" rIns="90000" tIns="46800" bIns="46800" anchor="t">
            <a:normAutofit/>
          </a:bodyPr>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Load pocket location in high growth state short on reserves</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Power market fundamentals: </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Robust and increasingly volatile SP-15</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Ability to sell into Mead or the Southern Nevada market, which is scheduled to begin deregulation in November 2000</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First mover advantage; first new resource to enter market in Nevada</a:t>
            </a:r>
            <a:endParaRPr b="0" lang="en-US" sz="20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6207CB4C-1551-4083-BFCE-1D2E774AD0E0}" type="slidenum">
              <a:t>32</a:t>
            </a:fld>
          </a:p>
        </p:txBody>
      </p:sp>
      <p:sp>
        <p:nvSpPr>
          <p:cNvPr id="5" name="PlaceHolder 4"/>
          <p:cNvSpPr>
            <a:spLocks noGrp="1"/>
          </p:cNvSpPr>
          <p:nvPr>
            <p:ph type="dt" idx="3"/>
          </p:nvPr>
        </p:nvSpPr>
        <p:spPr/>
        <p:txBody>
          <a:bodyPr/>
          <a:p>
            <a:fld id="{BCD89D21-3269-496E-B1CA-78E4EE5FF205}" type="datetime8">
              <a:rPr lang="en-US"/>
              <a:t>09/27/25 01:01</a:t>
            </a:fld>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6"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LV Cogen II: Timeline</a:t>
            </a:r>
            <a:endParaRPr b="0" lang="en-US" sz="2400" strike="noStrike" u="none">
              <a:solidFill>
                <a:srgbClr val="000000"/>
              </a:solidFill>
              <a:effectLst/>
              <a:uFillTx/>
              <a:latin typeface="Times New Roman"/>
            </a:endParaRPr>
          </a:p>
        </p:txBody>
      </p:sp>
      <p:sp>
        <p:nvSpPr>
          <p:cNvPr id="147"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graphicFrame>
        <p:nvGraphicFramePr>
          <p:cNvPr id="148" name=""/>
          <p:cNvGraphicFramePr/>
          <p:nvPr/>
        </p:nvGraphicFramePr>
        <p:xfrm>
          <a:off x="1905120" y="1752480"/>
          <a:ext cx="5076720" cy="4057920"/>
        </p:xfrm>
        <a:graphic>
          <a:graphicData uri="http://schemas.openxmlformats.org/presentationml/2006/ole">
            <p:oleObj progId="Word.Document.12" r:id="rId1" spid="">
              <p:embed/>
              <p:pic>
                <p:nvPicPr>
                  <p:cNvPr id="149" name="" descr=""/>
                  <p:cNvPicPr/>
                  <p:nvPr/>
                </p:nvPicPr>
                <p:blipFill>
                  <a:blip r:embed="rId2"/>
                  <a:stretch/>
                </p:blipFill>
                <p:spPr>
                  <a:xfrm>
                    <a:off x="1905120" y="1752480"/>
                    <a:ext cx="5076720" cy="4057920"/>
                  </a:xfrm>
                  <a:prstGeom prst="rect">
                    <a:avLst/>
                  </a:prstGeom>
                  <a:noFill/>
                  <a:ln w="0">
                    <a:noFill/>
                  </a:ln>
                </p:spPr>
              </p:pic>
            </p:oleObj>
          </a:graphicData>
        </a:graphic>
      </p:graphicFrame>
      <p:sp>
        <p:nvSpPr>
          <p:cNvPr id="3" name="PlaceHolder 2"/>
          <p:cNvSpPr>
            <a:spLocks noGrp="1"/>
          </p:cNvSpPr>
          <p:nvPr>
            <p:ph type="sldNum" idx="2"/>
          </p:nvPr>
        </p:nvSpPr>
        <p:spPr/>
        <p:txBody>
          <a:bodyPr/>
          <a:p>
            <a:fld id="{30D9FC52-2EBA-409B-9AC0-83CF696C66E8}" type="slidenum">
              <a:t>33</a:t>
            </a:fld>
          </a:p>
        </p:txBody>
      </p:sp>
      <p:sp>
        <p:nvSpPr>
          <p:cNvPr id="4" name="PlaceHolder 3"/>
          <p:cNvSpPr>
            <a:spLocks noGrp="1"/>
          </p:cNvSpPr>
          <p:nvPr>
            <p:ph type="dt" idx="3"/>
          </p:nvPr>
        </p:nvSpPr>
        <p:spPr/>
        <p:txBody>
          <a:bodyPr/>
          <a:p>
            <a:fld id="{C40D0C0A-1401-4824-BF9A-702004F26FD0}" type="datetime8">
              <a:rPr lang="en-US"/>
              <a:t>09/27/25 01:01</a:t>
            </a:fld>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0"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LV Cogen II: Project Assumptions</a:t>
            </a:r>
            <a:endParaRPr b="0" lang="en-US" sz="2400" strike="noStrike" u="none">
              <a:solidFill>
                <a:srgbClr val="000000"/>
              </a:solidFill>
              <a:effectLst/>
              <a:uFillTx/>
              <a:latin typeface="Times New Roman"/>
            </a:endParaRPr>
          </a:p>
        </p:txBody>
      </p:sp>
      <p:sp>
        <p:nvSpPr>
          <p:cNvPr id="151"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graphicFrame>
        <p:nvGraphicFramePr>
          <p:cNvPr id="152" name=""/>
          <p:cNvGraphicFramePr/>
          <p:nvPr/>
        </p:nvGraphicFramePr>
        <p:xfrm>
          <a:off x="1209600" y="1714680"/>
          <a:ext cx="6896160" cy="5143320"/>
        </p:xfrm>
        <a:graphic>
          <a:graphicData uri="http://schemas.openxmlformats.org/presentationml/2006/ole">
            <p:oleObj progId="Word.Document.12" r:id="rId1" spid="">
              <p:embed/>
              <p:pic>
                <p:nvPicPr>
                  <p:cNvPr id="153" name="" descr=""/>
                  <p:cNvPicPr/>
                  <p:nvPr/>
                </p:nvPicPr>
                <p:blipFill>
                  <a:blip r:embed="rId2"/>
                  <a:stretch/>
                </p:blipFill>
                <p:spPr>
                  <a:xfrm>
                    <a:off x="1209600" y="1714680"/>
                    <a:ext cx="6896160" cy="5143320"/>
                  </a:xfrm>
                  <a:prstGeom prst="rect">
                    <a:avLst/>
                  </a:prstGeom>
                  <a:noFill/>
                  <a:ln w="0">
                    <a:noFill/>
                  </a:ln>
                </p:spPr>
              </p:pic>
            </p:oleObj>
          </a:graphicData>
        </a:graphic>
      </p:graphicFrame>
      <p:sp>
        <p:nvSpPr>
          <p:cNvPr id="3" name="PlaceHolder 2"/>
          <p:cNvSpPr>
            <a:spLocks noGrp="1"/>
          </p:cNvSpPr>
          <p:nvPr>
            <p:ph type="sldNum" idx="2"/>
          </p:nvPr>
        </p:nvSpPr>
        <p:spPr/>
        <p:txBody>
          <a:bodyPr/>
          <a:p>
            <a:fld id="{F3E4B389-6D8A-4EE5-9EFC-5BD17A9C5742}" type="slidenum">
              <a:t>34</a:t>
            </a:fld>
          </a:p>
        </p:txBody>
      </p:sp>
      <p:sp>
        <p:nvSpPr>
          <p:cNvPr id="4" name="PlaceHolder 3"/>
          <p:cNvSpPr>
            <a:spLocks noGrp="1"/>
          </p:cNvSpPr>
          <p:nvPr>
            <p:ph type="dt" idx="3"/>
          </p:nvPr>
        </p:nvSpPr>
        <p:spPr/>
        <p:txBody>
          <a:bodyPr/>
          <a:p>
            <a:fld id="{B9F3C2FA-41D2-4AD4-B370-31C4155F5134}" type="datetime8">
              <a:rPr lang="en-US"/>
              <a:t>09/27/25 01:01</a:t>
            </a:fld>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4"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LV Cogen II: Capital Cost Assumptions</a:t>
            </a:r>
            <a:endParaRPr b="0" lang="en-US" sz="2400" strike="noStrike" u="none">
              <a:solidFill>
                <a:srgbClr val="000000"/>
              </a:solidFill>
              <a:effectLst/>
              <a:uFillTx/>
              <a:latin typeface="Times New Roman"/>
            </a:endParaRPr>
          </a:p>
        </p:txBody>
      </p:sp>
      <p:sp>
        <p:nvSpPr>
          <p:cNvPr id="155"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graphicFrame>
        <p:nvGraphicFramePr>
          <p:cNvPr id="156" name=""/>
          <p:cNvGraphicFramePr/>
          <p:nvPr/>
        </p:nvGraphicFramePr>
        <p:xfrm>
          <a:off x="485640" y="1819440"/>
          <a:ext cx="8210520" cy="5762520"/>
        </p:xfrm>
        <a:graphic>
          <a:graphicData uri="http://schemas.openxmlformats.org/presentationml/2006/ole">
            <p:oleObj progId="Word.Document.12" r:id="rId1" spid="">
              <p:embed/>
              <p:pic>
                <p:nvPicPr>
                  <p:cNvPr id="157" name="" descr=""/>
                  <p:cNvPicPr/>
                  <p:nvPr/>
                </p:nvPicPr>
                <p:blipFill>
                  <a:blip r:embed="rId2"/>
                  <a:stretch/>
                </p:blipFill>
                <p:spPr>
                  <a:xfrm>
                    <a:off x="485640" y="1819440"/>
                    <a:ext cx="8210520" cy="5762520"/>
                  </a:xfrm>
                  <a:prstGeom prst="rect">
                    <a:avLst/>
                  </a:prstGeom>
                  <a:noFill/>
                  <a:ln w="0">
                    <a:noFill/>
                  </a:ln>
                </p:spPr>
              </p:pic>
            </p:oleObj>
          </a:graphicData>
        </a:graphic>
      </p:graphicFrame>
      <p:sp>
        <p:nvSpPr>
          <p:cNvPr id="3" name="PlaceHolder 2"/>
          <p:cNvSpPr>
            <a:spLocks noGrp="1"/>
          </p:cNvSpPr>
          <p:nvPr>
            <p:ph type="sldNum" idx="2"/>
          </p:nvPr>
        </p:nvSpPr>
        <p:spPr/>
        <p:txBody>
          <a:bodyPr/>
          <a:p>
            <a:fld id="{5E0E60B1-CB5C-426F-9A3A-BD9401716E57}" type="slidenum">
              <a:t>35</a:t>
            </a:fld>
          </a:p>
        </p:txBody>
      </p:sp>
      <p:sp>
        <p:nvSpPr>
          <p:cNvPr id="4" name="PlaceHolder 3"/>
          <p:cNvSpPr>
            <a:spLocks noGrp="1"/>
          </p:cNvSpPr>
          <p:nvPr>
            <p:ph type="dt" idx="3"/>
          </p:nvPr>
        </p:nvSpPr>
        <p:spPr/>
        <p:txBody>
          <a:bodyPr/>
          <a:p>
            <a:fld id="{C56EDB5A-E414-41FC-BE2A-FC8110BF9EA9}" type="datetime8">
              <a:rPr lang="en-US"/>
              <a:t>09/27/25 01:01</a:t>
            </a:fld>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8"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LV Cogen II: Operating Cost Assumptions</a:t>
            </a:r>
            <a:endParaRPr b="0" lang="en-US" sz="2400" strike="noStrike" u="none">
              <a:solidFill>
                <a:srgbClr val="000000"/>
              </a:solidFill>
              <a:effectLst/>
              <a:uFillTx/>
              <a:latin typeface="Times New Roman"/>
            </a:endParaRPr>
          </a:p>
        </p:txBody>
      </p:sp>
      <p:sp>
        <p:nvSpPr>
          <p:cNvPr id="159"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graphicFrame>
        <p:nvGraphicFramePr>
          <p:cNvPr id="160" name=""/>
          <p:cNvGraphicFramePr/>
          <p:nvPr/>
        </p:nvGraphicFramePr>
        <p:xfrm>
          <a:off x="1380960" y="1704960"/>
          <a:ext cx="6705720" cy="4400640"/>
        </p:xfrm>
        <a:graphic>
          <a:graphicData uri="http://schemas.openxmlformats.org/presentationml/2006/ole">
            <p:oleObj progId="Word.Document.12" r:id="rId1" spid="">
              <p:embed/>
              <p:pic>
                <p:nvPicPr>
                  <p:cNvPr id="161" name="" descr=""/>
                  <p:cNvPicPr/>
                  <p:nvPr/>
                </p:nvPicPr>
                <p:blipFill>
                  <a:blip r:embed="rId2"/>
                  <a:stretch/>
                </p:blipFill>
                <p:spPr>
                  <a:xfrm>
                    <a:off x="1380960" y="1704960"/>
                    <a:ext cx="6705720" cy="4400640"/>
                  </a:xfrm>
                  <a:prstGeom prst="rect">
                    <a:avLst/>
                  </a:prstGeom>
                  <a:noFill/>
                  <a:ln w="0">
                    <a:noFill/>
                  </a:ln>
                </p:spPr>
              </p:pic>
            </p:oleObj>
          </a:graphicData>
        </a:graphic>
      </p:graphicFrame>
      <p:sp>
        <p:nvSpPr>
          <p:cNvPr id="3" name="PlaceHolder 2"/>
          <p:cNvSpPr>
            <a:spLocks noGrp="1"/>
          </p:cNvSpPr>
          <p:nvPr>
            <p:ph type="sldNum" idx="2"/>
          </p:nvPr>
        </p:nvSpPr>
        <p:spPr/>
        <p:txBody>
          <a:bodyPr/>
          <a:p>
            <a:fld id="{E2757364-A32E-4945-991D-9F3A9751D4F0}" type="slidenum">
              <a:t>36</a:t>
            </a:fld>
          </a:p>
        </p:txBody>
      </p:sp>
      <p:sp>
        <p:nvSpPr>
          <p:cNvPr id="4" name="PlaceHolder 3"/>
          <p:cNvSpPr>
            <a:spLocks noGrp="1"/>
          </p:cNvSpPr>
          <p:nvPr>
            <p:ph type="dt" idx="3"/>
          </p:nvPr>
        </p:nvSpPr>
        <p:spPr/>
        <p:txBody>
          <a:bodyPr/>
          <a:p>
            <a:fld id="{D45D19E6-595A-43AA-AEF0-2CED21D21C01}" type="datetime8">
              <a:rPr lang="en-US"/>
              <a:t>09/27/25 01:01</a:t>
            </a:fld>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2"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LV Cogen II: Permits</a:t>
            </a:r>
            <a:endParaRPr b="0" lang="en-US" sz="2400" strike="noStrike" u="none">
              <a:solidFill>
                <a:srgbClr val="000000"/>
              </a:solidFill>
              <a:effectLst/>
              <a:uFillTx/>
              <a:latin typeface="Times New Roman"/>
            </a:endParaRPr>
          </a:p>
        </p:txBody>
      </p:sp>
      <p:sp>
        <p:nvSpPr>
          <p:cNvPr id="163"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164" name="PlaceHolder 2"/>
          <p:cNvSpPr>
            <a:spLocks noGrp="1"/>
          </p:cNvSpPr>
          <p:nvPr>
            <p:ph/>
          </p:nvPr>
        </p:nvSpPr>
        <p:spPr>
          <a:xfrm>
            <a:off x="685800" y="1504440"/>
            <a:ext cx="7772400" cy="4343400"/>
          </a:xfrm>
          <a:prstGeom prst="rect">
            <a:avLst/>
          </a:prstGeom>
          <a:noFill/>
          <a:ln w="0">
            <a:noFill/>
          </a:ln>
        </p:spPr>
        <p:txBody>
          <a:bodyPr lIns="90000" rIns="90000" tIns="46800" bIns="46800" anchor="t">
            <a:normAutofit/>
          </a:bodyPr>
          <a:p>
            <a:pPr marL="343080" indent="-343080">
              <a:lnSpc>
                <a:spcPct val="90000"/>
              </a:lnSpc>
              <a:spcBef>
                <a:spcPts val="1250"/>
              </a:spcBef>
              <a:buNone/>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2000" strike="noStrike" u="none">
                <a:solidFill>
                  <a:srgbClr val="000000"/>
                </a:solidFill>
                <a:effectLst/>
                <a:uFillTx/>
                <a:latin typeface="Times New Roman"/>
              </a:rPr>
              <a:t>Air Permit</a:t>
            </a:r>
            <a:r>
              <a:rPr b="0" lang="en-US" sz="2000" strike="noStrike" u="none">
                <a:solidFill>
                  <a:srgbClr val="000000"/>
                </a:solidFill>
                <a:effectLst/>
                <a:uFillTx/>
                <a:latin typeface="Times New Roman"/>
              </a:rPr>
              <a:t>	</a:t>
            </a:r>
            <a:endParaRPr b="0" lang="en-US" sz="2000" strike="noStrike" u="none">
              <a:solidFill>
                <a:srgbClr val="000000"/>
              </a:solidFill>
              <a:effectLst/>
              <a:uFillTx/>
              <a:latin typeface="Times New Roman"/>
            </a:endParaRPr>
          </a:p>
          <a:p>
            <a:pPr marL="343080" indent="-343080">
              <a:lnSpc>
                <a:spcPct val="90000"/>
              </a:lnSpc>
              <a:spcBef>
                <a:spcPts val="1250"/>
              </a:spcBef>
              <a:buClr>
                <a:srgbClr val="000000"/>
              </a:buClr>
              <a:buFont typeface="Times New Roman"/>
              <a:buChar char="•"/>
              <a:tabLst>
                <a:tab algn="l" pos="1028880"/>
                <a:tab algn="l" pos="2057400"/>
                <a:tab algn="l" pos="3086280"/>
                <a:tab algn="l" pos="4114800"/>
                <a:tab algn="l" pos="5143680"/>
                <a:tab algn="l" pos="6172200"/>
                <a:tab algn="l" pos="7201080"/>
                <a:tab algn="l" pos="8229600"/>
                <a:tab algn="l" pos="9258480"/>
                <a:tab algn="l" pos="10287000"/>
              </a:tabLst>
            </a:pPr>
            <a:r>
              <a:rPr b="0" lang="en-US" sz="2000" strike="noStrike" u="none">
                <a:solidFill>
                  <a:srgbClr val="000000"/>
                </a:solidFill>
                <a:effectLst/>
                <a:uFillTx/>
                <a:latin typeface="Times New Roman"/>
              </a:rPr>
              <a:t>Application was submitted March 27, 2000</a:t>
            </a:r>
            <a:endParaRPr b="0" lang="en-US" sz="2000" strike="noStrike" u="none">
              <a:solidFill>
                <a:srgbClr val="000000"/>
              </a:solidFill>
              <a:effectLst/>
              <a:uFillTx/>
              <a:latin typeface="Times New Roman"/>
            </a:endParaRPr>
          </a:p>
          <a:p>
            <a:pPr marL="343080" indent="-343080">
              <a:lnSpc>
                <a:spcPct val="90000"/>
              </a:lnSpc>
              <a:spcBef>
                <a:spcPts val="1250"/>
              </a:spcBef>
              <a:buClr>
                <a:srgbClr val="000000"/>
              </a:buClr>
              <a:buFont typeface="Times New Roman"/>
              <a:buChar char="•"/>
              <a:tabLst>
                <a:tab algn="l" pos="1028880"/>
                <a:tab algn="l" pos="2057400"/>
                <a:tab algn="l" pos="3086280"/>
                <a:tab algn="l" pos="4114800"/>
                <a:tab algn="l" pos="5143680"/>
                <a:tab algn="l" pos="6172200"/>
                <a:tab algn="l" pos="7201080"/>
                <a:tab algn="l" pos="8229600"/>
                <a:tab algn="l" pos="9258480"/>
                <a:tab algn="l" pos="10287000"/>
              </a:tabLst>
            </a:pPr>
            <a:r>
              <a:rPr b="0" lang="en-US" sz="2000" strike="noStrike" u="none">
                <a:solidFill>
                  <a:srgbClr val="000000"/>
                </a:solidFill>
                <a:effectLst/>
                <a:uFillTx/>
                <a:latin typeface="Times New Roman"/>
              </a:rPr>
              <a:t>Deemed complete on June 9, 2000</a:t>
            </a:r>
            <a:endParaRPr b="0" lang="en-US" sz="2000" strike="noStrike" u="none">
              <a:solidFill>
                <a:srgbClr val="000000"/>
              </a:solidFill>
              <a:effectLst/>
              <a:uFillTx/>
              <a:latin typeface="Times New Roman"/>
            </a:endParaRPr>
          </a:p>
          <a:p>
            <a:pPr marL="343080" indent="-343080">
              <a:lnSpc>
                <a:spcPct val="90000"/>
              </a:lnSpc>
              <a:spcBef>
                <a:spcPts val="1250"/>
              </a:spcBef>
              <a:buNone/>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2000" strike="noStrike" u="none">
                <a:solidFill>
                  <a:srgbClr val="000000"/>
                </a:solidFill>
                <a:effectLst/>
                <a:uFillTx/>
                <a:latin typeface="Times New Roman"/>
              </a:rPr>
              <a:t>Site Plan</a:t>
            </a:r>
            <a:endParaRPr b="0" lang="en-US" sz="2000" strike="noStrike" u="none">
              <a:solidFill>
                <a:srgbClr val="000000"/>
              </a:solidFill>
              <a:effectLst/>
              <a:uFillTx/>
              <a:latin typeface="Times New Roman"/>
            </a:endParaRPr>
          </a:p>
          <a:p>
            <a:pPr marL="343080" indent="-343080">
              <a:lnSpc>
                <a:spcPct val="90000"/>
              </a:lnSpc>
              <a:spcBef>
                <a:spcPts val="1250"/>
              </a:spcBef>
              <a:buClr>
                <a:srgbClr val="000000"/>
              </a:buClr>
              <a:buFont typeface="Times New Roman"/>
              <a:buChar char="•"/>
              <a:tabLst>
                <a:tab algn="l" pos="1028880"/>
                <a:tab algn="l" pos="2057400"/>
                <a:tab algn="l" pos="3086280"/>
                <a:tab algn="l" pos="4114800"/>
                <a:tab algn="l" pos="5143680"/>
                <a:tab algn="l" pos="6172200"/>
                <a:tab algn="l" pos="7201080"/>
                <a:tab algn="l" pos="8229600"/>
                <a:tab algn="l" pos="9258480"/>
                <a:tab algn="l" pos="10287000"/>
              </a:tabLst>
            </a:pPr>
            <a:r>
              <a:rPr b="0" lang="en-US" sz="2000" strike="noStrike" u="none">
                <a:solidFill>
                  <a:srgbClr val="000000"/>
                </a:solidFill>
                <a:effectLst/>
                <a:uFillTx/>
                <a:latin typeface="Times New Roman"/>
              </a:rPr>
              <a:t>Zoned industrial - allows for power plant construction</a:t>
            </a:r>
            <a:endParaRPr b="0" lang="en-US" sz="2000" strike="noStrike" u="none">
              <a:solidFill>
                <a:srgbClr val="000000"/>
              </a:solidFill>
              <a:effectLst/>
              <a:uFillTx/>
              <a:latin typeface="Times New Roman"/>
            </a:endParaRPr>
          </a:p>
          <a:p>
            <a:pPr marL="343080" indent="-343080">
              <a:lnSpc>
                <a:spcPct val="90000"/>
              </a:lnSpc>
              <a:spcBef>
                <a:spcPts val="1250"/>
              </a:spcBef>
              <a:buClr>
                <a:srgbClr val="000000"/>
              </a:buClr>
              <a:buFont typeface="Times New Roman"/>
              <a:buChar char="•"/>
              <a:tabLst>
                <a:tab algn="l" pos="1028880"/>
                <a:tab algn="l" pos="2057400"/>
                <a:tab algn="l" pos="3086280"/>
                <a:tab algn="l" pos="4114800"/>
                <a:tab algn="l" pos="5143680"/>
                <a:tab algn="l" pos="6172200"/>
                <a:tab algn="l" pos="7201080"/>
                <a:tab algn="l" pos="8229600"/>
                <a:tab algn="l" pos="9258480"/>
                <a:tab algn="l" pos="10287000"/>
              </a:tabLst>
            </a:pPr>
            <a:r>
              <a:rPr b="0" lang="en-US" sz="2000" strike="noStrike" u="none">
                <a:solidFill>
                  <a:srgbClr val="000000"/>
                </a:solidFill>
                <a:effectLst/>
                <a:uFillTx/>
                <a:latin typeface="Times New Roman"/>
              </a:rPr>
              <a:t>A determination of “No Hazard to Navigation” issued on August 9, 2000</a:t>
            </a:r>
            <a:endParaRPr b="0" lang="en-US" sz="2000" strike="noStrike" u="none">
              <a:solidFill>
                <a:srgbClr val="000000"/>
              </a:solidFill>
              <a:effectLst/>
              <a:uFillTx/>
              <a:latin typeface="Times New Roman"/>
            </a:endParaRPr>
          </a:p>
          <a:p>
            <a:pPr marL="343080" indent="-343080">
              <a:lnSpc>
                <a:spcPct val="90000"/>
              </a:lnSpc>
              <a:spcBef>
                <a:spcPts val="1250"/>
              </a:spcBef>
              <a:buClr>
                <a:srgbClr val="000000"/>
              </a:buClr>
              <a:buFont typeface="Times New Roman"/>
              <a:buChar char="•"/>
              <a:tabLst>
                <a:tab algn="l" pos="1028880"/>
                <a:tab algn="l" pos="2057400"/>
                <a:tab algn="l" pos="3086280"/>
                <a:tab algn="l" pos="4114800"/>
                <a:tab algn="l" pos="5143680"/>
                <a:tab algn="l" pos="6172200"/>
                <a:tab algn="l" pos="7201080"/>
                <a:tab algn="l" pos="8229600"/>
                <a:tab algn="l" pos="9258480"/>
                <a:tab algn="l" pos="10287000"/>
              </a:tabLst>
            </a:pPr>
            <a:r>
              <a:rPr b="0" lang="en-US" sz="2000" strike="noStrike" u="none">
                <a:solidFill>
                  <a:srgbClr val="000000"/>
                </a:solidFill>
                <a:effectLst/>
                <a:uFillTx/>
                <a:latin typeface="Times New Roman"/>
              </a:rPr>
              <a:t>The City of North Las Vegas Planning Commission approved the site plan on August 23, 2000</a:t>
            </a:r>
            <a:endParaRPr b="0" lang="en-US" sz="2000" strike="noStrike" u="none">
              <a:solidFill>
                <a:srgbClr val="000000"/>
              </a:solidFill>
              <a:effectLst/>
              <a:uFillTx/>
              <a:latin typeface="Times New Roman"/>
            </a:endParaRPr>
          </a:p>
          <a:p>
            <a:pPr marL="343080" indent="0">
              <a:spcBef>
                <a:spcPts val="1250"/>
              </a:spcBef>
              <a:buNone/>
              <a:tabLst>
                <a:tab algn="l" pos="1028880"/>
                <a:tab algn="l" pos="2057400"/>
                <a:tab algn="l" pos="3086280"/>
                <a:tab algn="l" pos="4114800"/>
                <a:tab algn="l" pos="5143680"/>
                <a:tab algn="l" pos="6172200"/>
                <a:tab algn="l" pos="7201080"/>
                <a:tab algn="l" pos="8229600"/>
                <a:tab algn="l" pos="9258480"/>
                <a:tab algn="l" pos="10287000"/>
              </a:tabLst>
            </a:pPr>
            <a:endParaRPr b="0" lang="en-US" sz="20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449EBA7A-402E-45C2-A427-7AA229A9BD7F}" type="slidenum">
              <a:t>37</a:t>
            </a:fld>
          </a:p>
        </p:txBody>
      </p:sp>
      <p:sp>
        <p:nvSpPr>
          <p:cNvPr id="5" name="PlaceHolder 4"/>
          <p:cNvSpPr>
            <a:spLocks noGrp="1"/>
          </p:cNvSpPr>
          <p:nvPr>
            <p:ph type="dt" idx="3"/>
          </p:nvPr>
        </p:nvSpPr>
        <p:spPr/>
        <p:txBody>
          <a:bodyPr/>
          <a:p>
            <a:fld id="{8C91CDCE-36FA-48E6-934E-AC1E8BE0F1AF}" type="datetime8">
              <a:rPr lang="en-US"/>
              <a:t>09/27/25 01:01</a:t>
            </a:fld>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5"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166" name="PlaceHolder 2"/>
          <p:cNvSpPr>
            <a:spLocks noGrp="1"/>
          </p:cNvSpPr>
          <p:nvPr>
            <p:ph/>
          </p:nvPr>
        </p:nvSpPr>
        <p:spPr>
          <a:xfrm>
            <a:off x="685800" y="1752120"/>
            <a:ext cx="7772400" cy="4343400"/>
          </a:xfrm>
          <a:prstGeom prst="rect">
            <a:avLst/>
          </a:prstGeom>
          <a:noFill/>
          <a:ln w="0">
            <a:noFill/>
          </a:ln>
        </p:spPr>
        <p:txBody>
          <a:bodyPr lIns="90000" rIns="90000" tIns="46800" bIns="46800" anchor="t">
            <a:normAutofit/>
          </a:bodyPr>
          <a:p>
            <a:pPr marL="343080" indent="-343080">
              <a:spcBef>
                <a:spcPts val="12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Water</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The City of North Las Vegas has communicated in writing its intention to issue a “will server” letter once all fees have been paid and both hydraulic analysis and final drawings have been approved</a:t>
            </a:r>
            <a:endParaRPr b="0" lang="en-US" sz="2000" strike="noStrike" u="none">
              <a:solidFill>
                <a:srgbClr val="000000"/>
              </a:solidFill>
              <a:effectLst/>
              <a:uFillTx/>
              <a:latin typeface="Times New Roman"/>
            </a:endParaRPr>
          </a:p>
          <a:p>
            <a:pPr marL="343080" indent="-343080">
              <a:spcBef>
                <a:spcPts val="12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Waste Water</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The City of North Las Vegas will discharge the water water</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On June 16, 2000, flow and concentration was approved</a:t>
            </a:r>
            <a:endParaRPr b="0" lang="en-US" sz="2000" strike="noStrike" u="none">
              <a:solidFill>
                <a:srgbClr val="000000"/>
              </a:solidFill>
              <a:effectLst/>
              <a:uFillTx/>
              <a:latin typeface="Times New Roman"/>
            </a:endParaRPr>
          </a:p>
        </p:txBody>
      </p:sp>
      <p:sp>
        <p:nvSpPr>
          <p:cNvPr id="167"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LV Cogen II: Water Supply &amp; Waste Water</a:t>
            </a:r>
            <a:endParaRPr b="0" lang="en-US" sz="24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A21484ED-29C9-4DB6-BD2E-9485CEDAD95D}" type="slidenum">
              <a:t>38</a:t>
            </a:fld>
          </a:p>
        </p:txBody>
      </p:sp>
      <p:sp>
        <p:nvSpPr>
          <p:cNvPr id="5" name="PlaceHolder 4"/>
          <p:cNvSpPr>
            <a:spLocks noGrp="1"/>
          </p:cNvSpPr>
          <p:nvPr>
            <p:ph type="dt" idx="3"/>
          </p:nvPr>
        </p:nvSpPr>
        <p:spPr/>
        <p:txBody>
          <a:bodyPr/>
          <a:p>
            <a:fld id="{6B6C8834-809A-4B8A-A664-8CA5FBD90F16}" type="datetime8">
              <a:rPr lang="en-US"/>
              <a:t>09/27/25 01:01</a:t>
            </a:fld>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8"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LV Cogen II: Energy Sales</a:t>
            </a:r>
            <a:endParaRPr b="0" lang="en-US" sz="2400" strike="noStrike" u="none">
              <a:solidFill>
                <a:srgbClr val="000000"/>
              </a:solidFill>
              <a:effectLst/>
              <a:uFillTx/>
              <a:latin typeface="Times New Roman"/>
            </a:endParaRPr>
          </a:p>
        </p:txBody>
      </p:sp>
      <p:sp>
        <p:nvSpPr>
          <p:cNvPr id="169"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170" name="PlaceHolder 2"/>
          <p:cNvSpPr>
            <a:spLocks noGrp="1"/>
          </p:cNvSpPr>
          <p:nvPr>
            <p:ph/>
          </p:nvPr>
        </p:nvSpPr>
        <p:spPr>
          <a:xfrm>
            <a:off x="685800" y="1752120"/>
            <a:ext cx="7772400" cy="4343400"/>
          </a:xfrm>
          <a:prstGeom prst="rect">
            <a:avLst/>
          </a:prstGeom>
          <a:noFill/>
          <a:ln w="0">
            <a:noFill/>
          </a:ln>
        </p:spPr>
        <p:txBody>
          <a:bodyPr lIns="90000" rIns="90000" tIns="46800" bIns="46800" anchor="t">
            <a:normAutofit/>
          </a:bodyPr>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Power would be sold to NPC or wheeled to markets at Mead or California</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Given its location in the load center, LV Cogen II should be able to sell ancillary services when Nevada deregulation is implemented</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Beginning November 1, 2000, the largest commercial customers of NPC, including the large casinos and mines, will be able to select their electric power supplier</a:t>
            </a:r>
            <a:endParaRPr b="0" lang="en-US" sz="20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247CBFB8-DE80-4269-ACB7-D34F9C659EC2}" type="slidenum">
              <a:t>39</a:t>
            </a:fld>
          </a:p>
        </p:txBody>
      </p:sp>
      <p:sp>
        <p:nvSpPr>
          <p:cNvPr id="5" name="PlaceHolder 4"/>
          <p:cNvSpPr>
            <a:spLocks noGrp="1"/>
          </p:cNvSpPr>
          <p:nvPr>
            <p:ph type="dt" idx="3"/>
          </p:nvPr>
        </p:nvSpPr>
        <p:spPr/>
        <p:txBody>
          <a:bodyPr/>
          <a:p>
            <a:fld id="{90823B0C-418D-479C-A793-148D4B46F657}" type="datetime8">
              <a:rPr lang="en-US"/>
              <a:t>09/27/25 01:01</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Project Development</a:t>
            </a:r>
            <a:endParaRPr b="0" lang="en-US" sz="2400" strike="noStrike" u="none">
              <a:solidFill>
                <a:srgbClr val="000000"/>
              </a:solidFill>
              <a:effectLst/>
              <a:uFillTx/>
              <a:latin typeface="Times New Roman"/>
            </a:endParaRPr>
          </a:p>
        </p:txBody>
      </p:sp>
      <p:sp>
        <p:nvSpPr>
          <p:cNvPr id="24"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25" name="PlaceHolder 2"/>
          <p:cNvSpPr>
            <a:spLocks noGrp="1"/>
          </p:cNvSpPr>
          <p:nvPr>
            <p:ph/>
          </p:nvPr>
        </p:nvSpPr>
        <p:spPr>
          <a:xfrm>
            <a:off x="685800" y="1752120"/>
            <a:ext cx="7772400" cy="4343400"/>
          </a:xfrm>
          <a:prstGeom prst="rect">
            <a:avLst/>
          </a:prstGeom>
          <a:noFill/>
          <a:ln w="0">
            <a:noFill/>
          </a:ln>
        </p:spPr>
        <p:txBody>
          <a:bodyPr lIns="90000" rIns="90000" tIns="46800" bIns="46800" anchor="t">
            <a:normAutofit/>
          </a:bodyPr>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LV Cogen began commercial operation in May of 1994</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LV Cogen acquired by ENA on August 31, 1999</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LV Cogen repowered by replacing its existing LM 6000 PA with a state-of-the-art LM 6000 PC, reducing the heat rate from 8,473 Btu/kWh to 7,900 Btu/kWh and increase capacity</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 224 MW expansion is underway that will be online by June 2002</a:t>
            </a:r>
            <a:endParaRPr b="0" lang="en-US" sz="20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2489B5E5-3F89-4060-BC84-4F72B19C1E87}" type="slidenum">
              <a:t>4</a:t>
            </a:fld>
          </a:p>
        </p:txBody>
      </p:sp>
      <p:sp>
        <p:nvSpPr>
          <p:cNvPr id="5" name="PlaceHolder 4"/>
          <p:cNvSpPr>
            <a:spLocks noGrp="1"/>
          </p:cNvSpPr>
          <p:nvPr>
            <p:ph type="dt" idx="3"/>
          </p:nvPr>
        </p:nvSpPr>
        <p:spPr/>
        <p:txBody>
          <a:bodyPr/>
          <a:p>
            <a:fld id="{55B9F662-9A3A-488E-99DD-84D160963C5F}" type="datetime8">
              <a:rPr lang="en-US"/>
              <a:t>09/27/25 01:01</a:t>
            </a:fld>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1"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LV Cogen II: Interconnection</a:t>
            </a:r>
            <a:endParaRPr b="0" lang="en-US" sz="2400" strike="noStrike" u="none">
              <a:solidFill>
                <a:srgbClr val="000000"/>
              </a:solidFill>
              <a:effectLst/>
              <a:uFillTx/>
              <a:latin typeface="Times New Roman"/>
            </a:endParaRPr>
          </a:p>
        </p:txBody>
      </p:sp>
      <p:sp>
        <p:nvSpPr>
          <p:cNvPr id="172"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173" name="PlaceHolder 2"/>
          <p:cNvSpPr>
            <a:spLocks noGrp="1"/>
          </p:cNvSpPr>
          <p:nvPr>
            <p:ph/>
          </p:nvPr>
        </p:nvSpPr>
        <p:spPr>
          <a:xfrm>
            <a:off x="685800" y="1523520"/>
            <a:ext cx="7772400" cy="4343400"/>
          </a:xfrm>
          <a:prstGeom prst="rect">
            <a:avLst/>
          </a:prstGeom>
          <a:noFill/>
          <a:ln w="0">
            <a:noFill/>
          </a:ln>
        </p:spPr>
        <p:txBody>
          <a:bodyPr lIns="90000" rIns="90000" tIns="46800" bIns="46800" anchor="t">
            <a:normAutofit/>
          </a:bodyPr>
          <a:p>
            <a:pPr marL="343080" indent="-343080">
              <a:spcBef>
                <a:spcPts val="12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Transmission</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LV Cogen II will interconnect with Nevada Power’s 138 kV substation at the site</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 request for long-term firm transmission to the Mead substation was submitted to NPC on August 14, 2000 and a LC is in place to reserve 230 MW of capacity for the project</a:t>
            </a:r>
            <a:endParaRPr b="0" lang="en-US" sz="20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7D5A47B0-0EAD-4BD2-8BD1-FF5498D70411}" type="slidenum">
              <a:t>40</a:t>
            </a:fld>
          </a:p>
        </p:txBody>
      </p:sp>
      <p:sp>
        <p:nvSpPr>
          <p:cNvPr id="5" name="PlaceHolder 4"/>
          <p:cNvSpPr>
            <a:spLocks noGrp="1"/>
          </p:cNvSpPr>
          <p:nvPr>
            <p:ph type="dt" idx="3"/>
          </p:nvPr>
        </p:nvSpPr>
        <p:spPr/>
        <p:txBody>
          <a:bodyPr/>
          <a:p>
            <a:fld id="{C961CEAE-EC99-4BC9-9BB5-0BCE2E07CD4E}" type="datetime8">
              <a:rPr lang="en-US"/>
              <a:t>09/27/25 01:01</a:t>
            </a:fld>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4"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175" name="PlaceHolder 2"/>
          <p:cNvSpPr>
            <a:spLocks noGrp="1"/>
          </p:cNvSpPr>
          <p:nvPr>
            <p:ph/>
          </p:nvPr>
        </p:nvSpPr>
        <p:spPr>
          <a:xfrm>
            <a:off x="685800" y="1752120"/>
            <a:ext cx="7772400" cy="4343400"/>
          </a:xfrm>
          <a:prstGeom prst="rect">
            <a:avLst/>
          </a:prstGeom>
          <a:noFill/>
          <a:ln w="0">
            <a:noFill/>
          </a:ln>
        </p:spPr>
        <p:txBody>
          <a:bodyPr lIns="90000" rIns="90000" tIns="46800" bIns="46800" anchor="t">
            <a:normAutofit/>
          </a:bodyPr>
          <a:p>
            <a:pPr marL="343080" indent="-343080">
              <a:spcBef>
                <a:spcPts val="12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Fuel Supply</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Either compression or a new 4.3 mile pipeline from the Kern River mainline will be needed to meet the requirements of LV Cogen II. ENA is in discussions with Southwest Gas and Kern River to determine lowest cost alternative</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Southwest Gas has provided a proposal to build a gas lateral from the Kern River Pipeline</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Kern River has indicated that it can expediently expand via increased compression to provide at least an additional 350,000 MMBtu/d at tariff rates</a:t>
            </a:r>
            <a:endParaRPr b="0" lang="en-US" sz="2000" strike="noStrike" u="none">
              <a:solidFill>
                <a:srgbClr val="000000"/>
              </a:solidFill>
              <a:effectLst/>
              <a:uFillTx/>
              <a:latin typeface="Times New Roman"/>
            </a:endParaRPr>
          </a:p>
          <a:p>
            <a:pPr marL="343080" indent="0">
              <a:spcBef>
                <a:spcPts val="125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176"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LV Cogen II: Interconnection</a:t>
            </a:r>
            <a:endParaRPr b="0" lang="en-US" sz="24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DDAA1065-9221-4BB2-AA28-9533E1C33F92}" type="slidenum">
              <a:t>41</a:t>
            </a:fld>
          </a:p>
        </p:txBody>
      </p:sp>
      <p:sp>
        <p:nvSpPr>
          <p:cNvPr id="5" name="PlaceHolder 4"/>
          <p:cNvSpPr>
            <a:spLocks noGrp="1"/>
          </p:cNvSpPr>
          <p:nvPr>
            <p:ph type="dt" idx="3"/>
          </p:nvPr>
        </p:nvSpPr>
        <p:spPr/>
        <p:txBody>
          <a:bodyPr/>
          <a:p>
            <a:fld id="{5D7FF0D5-F06C-4D75-A2C7-79417B0261DC}" type="datetime8">
              <a:rPr lang="en-US"/>
              <a:t>09/27/25 01:01</a:t>
            </a:fld>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7"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178" name="PlaceHolder 2"/>
          <p:cNvSpPr>
            <a:spLocks noGrp="1"/>
          </p:cNvSpPr>
          <p:nvPr>
            <p:ph/>
          </p:nvPr>
        </p:nvSpPr>
        <p:spPr>
          <a:xfrm>
            <a:off x="685800" y="1752120"/>
            <a:ext cx="7772400" cy="4343400"/>
          </a:xfrm>
          <a:prstGeom prst="rect">
            <a:avLst/>
          </a:prstGeom>
          <a:noFill/>
          <a:ln w="0">
            <a:noFill/>
          </a:ln>
        </p:spPr>
        <p:txBody>
          <a:bodyPr lIns="90000" rIns="90000" tIns="46800" bIns="46800" anchor="t">
            <a:normAutofit/>
          </a:bodyPr>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PPA with merchant capabilities</a:t>
            </a:r>
            <a:endParaRPr b="0" lang="en-US" sz="2000" strike="noStrike" u="none">
              <a:solidFill>
                <a:srgbClr val="000000"/>
              </a:solidFill>
              <a:effectLst/>
              <a:uFillTx/>
              <a:latin typeface="Times New Roman"/>
            </a:endParaRPr>
          </a:p>
          <a:p>
            <a:pPr lvl="1" marL="743040" indent="-285840">
              <a:spcBef>
                <a:spcPts val="176"/>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LV Cogen enjoys the financial stability associated with an anchor PPA and the potential upside of selling excess megawatts into nearby power markets</a:t>
            </a:r>
            <a:endParaRPr b="0" lang="en-US" sz="14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Strategically located to allow dispatch into Mead, SP-15 and Nevada markets</a:t>
            </a:r>
            <a:endParaRPr b="0" lang="en-US" sz="2000" strike="noStrike" u="none">
              <a:solidFill>
                <a:srgbClr val="000000"/>
              </a:solidFill>
              <a:effectLst/>
              <a:uFillTx/>
              <a:latin typeface="Times New Roman"/>
            </a:endParaRPr>
          </a:p>
          <a:p>
            <a:pPr lvl="1" marL="743040" indent="-285840">
              <a:spcBef>
                <a:spcPts val="176"/>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LV Cogen is located in North Las Vegas, Nevada, 5 miles from Las Vegas, the fastest growing city in the United States</a:t>
            </a:r>
            <a:endParaRPr b="0" lang="en-US" sz="14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Expansion of facility will bring an additional 224 MW online starting in June 2002</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Potential PPA Restructuing</a:t>
            </a:r>
            <a:endParaRPr b="0" lang="en-US" sz="2000" strike="noStrike" u="none">
              <a:solidFill>
                <a:srgbClr val="000000"/>
              </a:solidFill>
              <a:effectLst/>
              <a:uFillTx/>
              <a:latin typeface="Times New Roman"/>
            </a:endParaRPr>
          </a:p>
          <a:p>
            <a:pPr marL="343080" indent="0">
              <a:spcBef>
                <a:spcPts val="125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179"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Summary</a:t>
            </a:r>
            <a:endParaRPr b="0" lang="en-US" sz="24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B891A21A-C6CE-4597-98F3-08581B9E58E6}" type="slidenum">
              <a:t>42</a:t>
            </a:fld>
          </a:p>
        </p:txBody>
      </p:sp>
      <p:sp>
        <p:nvSpPr>
          <p:cNvPr id="5" name="PlaceHolder 4"/>
          <p:cNvSpPr>
            <a:spLocks noGrp="1"/>
          </p:cNvSpPr>
          <p:nvPr>
            <p:ph type="dt" idx="3"/>
          </p:nvPr>
        </p:nvSpPr>
        <p:spPr/>
        <p:txBody>
          <a:bodyPr/>
          <a:p>
            <a:fld id="{0249786B-218C-40BE-9A0E-BA25027D38C9}" type="datetime8">
              <a:rPr lang="en-US"/>
              <a:t>09/27/25 01:01</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27"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Ownership Structure</a:t>
            </a:r>
            <a:endParaRPr b="0" lang="en-US" sz="2400" strike="noStrike" u="none">
              <a:solidFill>
                <a:srgbClr val="000000"/>
              </a:solidFill>
              <a:effectLst/>
              <a:uFillTx/>
              <a:latin typeface="Times New Roman"/>
            </a:endParaRPr>
          </a:p>
        </p:txBody>
      </p:sp>
      <p:sp>
        <p:nvSpPr>
          <p:cNvPr id="28" name=""/>
          <p:cNvSpPr/>
          <p:nvPr/>
        </p:nvSpPr>
        <p:spPr>
          <a:xfrm flipV="1">
            <a:off x="5386320" y="3433320"/>
            <a:ext cx="0" cy="8384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9" name=""/>
          <p:cNvSpPr/>
          <p:nvPr/>
        </p:nvSpPr>
        <p:spPr>
          <a:xfrm flipV="1">
            <a:off x="3887640" y="3293640"/>
            <a:ext cx="0" cy="8384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0" name=""/>
          <p:cNvSpPr/>
          <p:nvPr/>
        </p:nvSpPr>
        <p:spPr>
          <a:xfrm flipV="1">
            <a:off x="2604960" y="3293640"/>
            <a:ext cx="0" cy="8384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1" name=""/>
          <p:cNvSpPr/>
          <p:nvPr/>
        </p:nvSpPr>
        <p:spPr>
          <a:xfrm flipV="1">
            <a:off x="6732720" y="3293640"/>
            <a:ext cx="0" cy="8384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2" name=""/>
          <p:cNvSpPr/>
          <p:nvPr/>
        </p:nvSpPr>
        <p:spPr>
          <a:xfrm flipH="1">
            <a:off x="4052520" y="5199120"/>
            <a:ext cx="152388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useBgFill="1">
        <p:nvSpPr>
          <p:cNvPr id="33" name=""/>
          <p:cNvSpPr/>
          <p:nvPr/>
        </p:nvSpPr>
        <p:spPr>
          <a:xfrm>
            <a:off x="5576760" y="5097600"/>
            <a:ext cx="1731960" cy="457200"/>
          </a:xfrm>
          <a:prstGeom prst="rect">
            <a:avLst/>
          </a:prstGeom>
          <a:ln w="9360">
            <a:solidFill>
              <a:srgbClr val="000000"/>
            </a:solidFill>
            <a:miter/>
          </a:ln>
          <a:effectLst>
            <a:outerShdw dist="107932"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Greenwich NatWest</a:t>
            </a:r>
            <a:endParaRPr b="0" lang="en-US" sz="12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Structured Finance, Inc.</a:t>
            </a:r>
            <a:endParaRPr b="0" lang="en-US" sz="1200" strike="noStrike" u="none">
              <a:solidFill>
                <a:srgbClr val="000000"/>
              </a:solidFill>
              <a:effectLst/>
              <a:uFillTx/>
              <a:latin typeface="Times New Roman"/>
            </a:endParaRPr>
          </a:p>
        </p:txBody>
      </p:sp>
      <p:sp>
        <p:nvSpPr>
          <p:cNvPr id="34" name=""/>
          <p:cNvSpPr/>
          <p:nvPr/>
        </p:nvSpPr>
        <p:spPr>
          <a:xfrm>
            <a:off x="4052880" y="5504040"/>
            <a:ext cx="152388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5" name=""/>
          <p:cNvSpPr/>
          <p:nvPr/>
        </p:nvSpPr>
        <p:spPr>
          <a:xfrm>
            <a:off x="4530960" y="5504040"/>
            <a:ext cx="45468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P &amp; I</a:t>
            </a:r>
            <a:endParaRPr b="0" lang="en-US" sz="1000" strike="noStrike" u="none">
              <a:solidFill>
                <a:srgbClr val="000000"/>
              </a:solidFill>
              <a:effectLst/>
              <a:uFillTx/>
              <a:latin typeface="Times New Roman"/>
            </a:endParaRPr>
          </a:p>
        </p:txBody>
      </p:sp>
      <p:sp>
        <p:nvSpPr>
          <p:cNvPr id="36" name=""/>
          <p:cNvSpPr/>
          <p:nvPr/>
        </p:nvSpPr>
        <p:spPr>
          <a:xfrm>
            <a:off x="4310280" y="4970520"/>
            <a:ext cx="99936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$55.5 MM Debt</a:t>
            </a:r>
            <a:endParaRPr b="0" lang="en-US" sz="1000" strike="noStrike" u="none">
              <a:solidFill>
                <a:srgbClr val="000000"/>
              </a:solidFill>
              <a:effectLst/>
              <a:uFillTx/>
              <a:latin typeface="Times New Roman"/>
            </a:endParaRPr>
          </a:p>
        </p:txBody>
      </p:sp>
      <p:sp useBgFill="1">
        <p:nvSpPr>
          <p:cNvPr id="37" name=""/>
          <p:cNvSpPr/>
          <p:nvPr/>
        </p:nvSpPr>
        <p:spPr>
          <a:xfrm>
            <a:off x="6300720" y="4106880"/>
            <a:ext cx="1562040" cy="457200"/>
          </a:xfrm>
          <a:prstGeom prst="rect">
            <a:avLst/>
          </a:prstGeom>
          <a:ln w="9360">
            <a:solidFill>
              <a:srgbClr val="000000"/>
            </a:solidFill>
            <a:miter/>
          </a:ln>
          <a:effectLst>
            <a:outerShdw dist="107932"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Sunco Ltd., L.L.C.</a:t>
            </a:r>
            <a:endParaRPr b="0" lang="en-US" sz="1200" strike="noStrike" u="none">
              <a:solidFill>
                <a:srgbClr val="000000"/>
              </a:solidFill>
              <a:effectLst/>
              <a:uFillTx/>
              <a:latin typeface="Times New Roman"/>
            </a:endParaRPr>
          </a:p>
        </p:txBody>
      </p:sp>
      <p:sp useBgFill="1">
        <p:nvSpPr>
          <p:cNvPr id="38" name=""/>
          <p:cNvSpPr/>
          <p:nvPr/>
        </p:nvSpPr>
        <p:spPr>
          <a:xfrm>
            <a:off x="2444760" y="3065400"/>
            <a:ext cx="4419720" cy="457200"/>
          </a:xfrm>
          <a:prstGeom prst="rect">
            <a:avLst/>
          </a:prstGeom>
          <a:ln w="9360">
            <a:solidFill>
              <a:srgbClr val="000000"/>
            </a:solidFill>
            <a:miter/>
          </a:ln>
          <a:effectLst>
            <a:outerShdw dist="107932"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Southwest Power, L.L.C.</a:t>
            </a:r>
            <a:endParaRPr b="0" lang="en-US" sz="1600" strike="noStrike" u="none">
              <a:solidFill>
                <a:srgbClr val="000000"/>
              </a:solidFill>
              <a:effectLst/>
              <a:uFillTx/>
              <a:latin typeface="Times New Roman"/>
            </a:endParaRPr>
          </a:p>
        </p:txBody>
      </p:sp>
      <p:sp>
        <p:nvSpPr>
          <p:cNvPr id="39" name=""/>
          <p:cNvSpPr/>
          <p:nvPr/>
        </p:nvSpPr>
        <p:spPr>
          <a:xfrm>
            <a:off x="6774840" y="3732120"/>
            <a:ext cx="88668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100% Interest</a:t>
            </a:r>
            <a:endParaRPr b="0" lang="en-US" sz="1000" strike="noStrike" u="none">
              <a:solidFill>
                <a:srgbClr val="000000"/>
              </a:solidFill>
              <a:effectLst/>
              <a:uFillTx/>
              <a:latin typeface="Times New Roman"/>
            </a:endParaRPr>
          </a:p>
        </p:txBody>
      </p:sp>
      <p:sp>
        <p:nvSpPr>
          <p:cNvPr id="40" name=""/>
          <p:cNvSpPr/>
          <p:nvPr/>
        </p:nvSpPr>
        <p:spPr>
          <a:xfrm>
            <a:off x="2300400" y="4437000"/>
            <a:ext cx="0" cy="647640"/>
          </a:xfrm>
          <a:prstGeom prst="line">
            <a:avLst/>
          </a:prstGeom>
          <a:ln w="9360">
            <a:solidFill>
              <a:srgbClr val="006699"/>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1" name=""/>
          <p:cNvSpPr/>
          <p:nvPr/>
        </p:nvSpPr>
        <p:spPr>
          <a:xfrm>
            <a:off x="3608280" y="4437000"/>
            <a:ext cx="0" cy="660600"/>
          </a:xfrm>
          <a:prstGeom prst="line">
            <a:avLst/>
          </a:prstGeom>
          <a:ln w="9360">
            <a:solidFill>
              <a:srgbClr val="006699"/>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useBgFill="1">
        <p:nvSpPr>
          <p:cNvPr id="42" name=""/>
          <p:cNvSpPr/>
          <p:nvPr/>
        </p:nvSpPr>
        <p:spPr>
          <a:xfrm>
            <a:off x="1932120" y="5097600"/>
            <a:ext cx="2057400" cy="457200"/>
          </a:xfrm>
          <a:prstGeom prst="rect">
            <a:avLst/>
          </a:prstGeom>
          <a:ln w="9360">
            <a:solidFill>
              <a:srgbClr val="006699"/>
            </a:solidFill>
            <a:miter/>
          </a:ln>
          <a:effectLst>
            <a:outerShdw dist="107932" dir="2700000" blurRad="0" rotWithShape="0">
              <a:srgbClr val="006699"/>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6699"/>
                </a:solidFill>
                <a:effectLst/>
                <a:uFillTx/>
                <a:latin typeface="Times New Roman"/>
              </a:rPr>
              <a:t>Las Vegas Cogeneration, L.P.</a:t>
            </a:r>
            <a:endParaRPr b="0" lang="en-US" sz="1200" strike="noStrike" u="none">
              <a:solidFill>
                <a:srgbClr val="000000"/>
              </a:solidFill>
              <a:effectLst/>
              <a:uFillTx/>
              <a:latin typeface="Times New Roman"/>
            </a:endParaRPr>
          </a:p>
        </p:txBody>
      </p:sp>
      <p:sp useBgFill="1">
        <p:nvSpPr>
          <p:cNvPr id="43" name=""/>
          <p:cNvSpPr/>
          <p:nvPr/>
        </p:nvSpPr>
        <p:spPr>
          <a:xfrm>
            <a:off x="1525680" y="4106880"/>
            <a:ext cx="1358640" cy="457200"/>
          </a:xfrm>
          <a:prstGeom prst="rect">
            <a:avLst/>
          </a:prstGeom>
          <a:ln w="9360">
            <a:solidFill>
              <a:srgbClr val="006699"/>
            </a:solidFill>
            <a:miter/>
          </a:ln>
          <a:effectLst>
            <a:outerShdw dist="107932" dir="2700000" blurRad="0" rotWithShape="0">
              <a:srgbClr val="006699"/>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6699"/>
                </a:solidFill>
                <a:effectLst/>
                <a:uFillTx/>
                <a:latin typeface="Times New Roman"/>
              </a:rPr>
              <a:t>Desert Arc I, L.L.C.</a:t>
            </a:r>
            <a:endParaRPr b="0" lang="en-US" sz="1200" strike="noStrike" u="none">
              <a:solidFill>
                <a:srgbClr val="000000"/>
              </a:solidFill>
              <a:effectLst/>
              <a:uFillTx/>
              <a:latin typeface="Times New Roman"/>
            </a:endParaRPr>
          </a:p>
        </p:txBody>
      </p:sp>
      <p:sp useBgFill="1">
        <p:nvSpPr>
          <p:cNvPr id="44" name=""/>
          <p:cNvSpPr/>
          <p:nvPr/>
        </p:nvSpPr>
        <p:spPr>
          <a:xfrm>
            <a:off x="3132000" y="4106880"/>
            <a:ext cx="1452600" cy="457200"/>
          </a:xfrm>
          <a:prstGeom prst="rect">
            <a:avLst/>
          </a:prstGeom>
          <a:ln w="9360">
            <a:solidFill>
              <a:srgbClr val="006699"/>
            </a:solidFill>
            <a:miter/>
          </a:ln>
          <a:effectLst>
            <a:outerShdw dist="107932" dir="2700000" blurRad="0" rotWithShape="0">
              <a:srgbClr val="006699"/>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6699"/>
                </a:solidFill>
                <a:effectLst/>
                <a:uFillTx/>
                <a:latin typeface="Times New Roman"/>
              </a:rPr>
              <a:t>Desert Arc II, L.L.C.</a:t>
            </a:r>
            <a:endParaRPr b="0" lang="en-US" sz="1200" strike="noStrike" u="none">
              <a:solidFill>
                <a:srgbClr val="000000"/>
              </a:solidFill>
              <a:effectLst/>
              <a:uFillTx/>
              <a:latin typeface="Times New Roman"/>
            </a:endParaRPr>
          </a:p>
        </p:txBody>
      </p:sp>
      <p:sp>
        <p:nvSpPr>
          <p:cNvPr id="45" name=""/>
          <p:cNvSpPr/>
          <p:nvPr/>
        </p:nvSpPr>
        <p:spPr>
          <a:xfrm>
            <a:off x="3612600" y="4741920"/>
            <a:ext cx="100260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6699"/>
                </a:solidFill>
                <a:effectLst/>
                <a:uFillTx/>
                <a:latin typeface="Times New Roman"/>
              </a:rPr>
              <a:t>15% LP Interest</a:t>
            </a:r>
            <a:endParaRPr b="0" lang="en-US" sz="1000" strike="noStrike" u="none">
              <a:solidFill>
                <a:srgbClr val="000000"/>
              </a:solidFill>
              <a:effectLst/>
              <a:uFillTx/>
              <a:latin typeface="Times New Roman"/>
            </a:endParaRPr>
          </a:p>
        </p:txBody>
      </p:sp>
      <p:sp>
        <p:nvSpPr>
          <p:cNvPr id="46" name=""/>
          <p:cNvSpPr/>
          <p:nvPr/>
        </p:nvSpPr>
        <p:spPr>
          <a:xfrm>
            <a:off x="1285560" y="4741920"/>
            <a:ext cx="1016640" cy="24660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6699"/>
                </a:solidFill>
                <a:effectLst/>
                <a:uFillTx/>
                <a:latin typeface="Times New Roman"/>
              </a:rPr>
              <a:t>85% GP Interest</a:t>
            </a:r>
            <a:endParaRPr b="0" lang="en-US" sz="1000" strike="noStrike" u="none">
              <a:solidFill>
                <a:srgbClr val="000000"/>
              </a:solidFill>
              <a:effectLst/>
              <a:uFillTx/>
              <a:latin typeface="Times New Roman"/>
            </a:endParaRPr>
          </a:p>
        </p:txBody>
      </p:sp>
      <p:sp>
        <p:nvSpPr>
          <p:cNvPr id="47" name=""/>
          <p:cNvSpPr/>
          <p:nvPr/>
        </p:nvSpPr>
        <p:spPr>
          <a:xfrm>
            <a:off x="3904920" y="3732120"/>
            <a:ext cx="88668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100% Interest</a:t>
            </a:r>
            <a:endParaRPr b="0" lang="en-US" sz="1000" strike="noStrike" u="none">
              <a:solidFill>
                <a:srgbClr val="000000"/>
              </a:solidFill>
              <a:effectLst/>
              <a:uFillTx/>
              <a:latin typeface="Times New Roman"/>
            </a:endParaRPr>
          </a:p>
        </p:txBody>
      </p:sp>
      <p:sp>
        <p:nvSpPr>
          <p:cNvPr id="48" name=""/>
          <p:cNvSpPr/>
          <p:nvPr/>
        </p:nvSpPr>
        <p:spPr>
          <a:xfrm>
            <a:off x="1758600" y="3732120"/>
            <a:ext cx="88668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100% Interest</a:t>
            </a:r>
            <a:endParaRPr b="0" lang="en-US" sz="1000" strike="noStrike" u="none">
              <a:solidFill>
                <a:srgbClr val="000000"/>
              </a:solidFill>
              <a:effectLst/>
              <a:uFillTx/>
              <a:latin typeface="Times New Roman"/>
            </a:endParaRPr>
          </a:p>
        </p:txBody>
      </p:sp>
      <p:sp useBgFill="1">
        <p:nvSpPr>
          <p:cNvPr id="49" name=""/>
          <p:cNvSpPr/>
          <p:nvPr/>
        </p:nvSpPr>
        <p:spPr>
          <a:xfrm>
            <a:off x="4832280" y="4102200"/>
            <a:ext cx="1219320" cy="457200"/>
          </a:xfrm>
          <a:prstGeom prst="rect">
            <a:avLst/>
          </a:prstGeom>
          <a:ln w="9360">
            <a:solidFill>
              <a:srgbClr val="000000"/>
            </a:solidFill>
            <a:miter/>
          </a:ln>
          <a:effectLst>
            <a:outerShdw dist="107932"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LVC II L.L.C.</a:t>
            </a:r>
            <a:endParaRPr b="0" lang="en-US" sz="1200" strike="noStrike" u="none">
              <a:solidFill>
                <a:srgbClr val="000000"/>
              </a:solidFill>
              <a:effectLst/>
              <a:uFillTx/>
              <a:latin typeface="Times New Roman"/>
            </a:endParaRPr>
          </a:p>
        </p:txBody>
      </p:sp>
      <p:sp useBgFill="1">
        <p:nvSpPr>
          <p:cNvPr id="50" name=""/>
          <p:cNvSpPr/>
          <p:nvPr/>
        </p:nvSpPr>
        <p:spPr>
          <a:xfrm>
            <a:off x="4000680" y="1900080"/>
            <a:ext cx="1523880" cy="457200"/>
          </a:xfrm>
          <a:prstGeom prst="rect">
            <a:avLst/>
          </a:prstGeom>
          <a:ln w="9360">
            <a:solidFill>
              <a:srgbClr val="000000"/>
            </a:solidFill>
            <a:miter/>
          </a:ln>
          <a:effectLst>
            <a:outerShdw dist="107932"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Enron &amp; Affiliates</a:t>
            </a:r>
            <a:endParaRPr b="0" lang="en-US" sz="1200" strike="noStrike" u="none">
              <a:solidFill>
                <a:srgbClr val="000000"/>
              </a:solidFill>
              <a:effectLst/>
              <a:uFillTx/>
              <a:latin typeface="Times New Roman"/>
            </a:endParaRPr>
          </a:p>
        </p:txBody>
      </p:sp>
      <p:sp>
        <p:nvSpPr>
          <p:cNvPr id="51" name=""/>
          <p:cNvSpPr/>
          <p:nvPr/>
        </p:nvSpPr>
        <p:spPr>
          <a:xfrm flipV="1">
            <a:off x="4726080" y="2442960"/>
            <a:ext cx="0" cy="6094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2"/>
          </p:nvPr>
        </p:nvSpPr>
        <p:spPr/>
        <p:txBody>
          <a:bodyPr/>
          <a:p>
            <a:fld id="{3CC6CDED-176E-4A7A-9725-4C071504A69F}" type="slidenum">
              <a:t>5</a:t>
            </a:fld>
          </a:p>
        </p:txBody>
      </p:sp>
      <p:sp>
        <p:nvSpPr>
          <p:cNvPr id="4" name="PlaceHolder 3"/>
          <p:cNvSpPr>
            <a:spLocks noGrp="1"/>
          </p:cNvSpPr>
          <p:nvPr>
            <p:ph type="dt" idx="3"/>
          </p:nvPr>
        </p:nvSpPr>
        <p:spPr/>
        <p:txBody>
          <a:bodyPr/>
          <a:p>
            <a:fld id="{42F694A2-FA58-4C6C-90AC-B7C452347D37}" type="datetime8">
              <a:rPr lang="en-US"/>
              <a:t>09/27/25 01:01</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Equipment Overview</a:t>
            </a:r>
            <a:endParaRPr b="0" lang="en-US" sz="2400" strike="noStrike" u="none">
              <a:solidFill>
                <a:srgbClr val="000000"/>
              </a:solidFill>
              <a:effectLst/>
              <a:uFillTx/>
              <a:latin typeface="Times New Roman"/>
            </a:endParaRPr>
          </a:p>
        </p:txBody>
      </p:sp>
      <p:sp>
        <p:nvSpPr>
          <p:cNvPr id="53"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54" name="PlaceHolder 2"/>
          <p:cNvSpPr>
            <a:spLocks noGrp="1"/>
          </p:cNvSpPr>
          <p:nvPr>
            <p:ph/>
          </p:nvPr>
        </p:nvSpPr>
        <p:spPr>
          <a:xfrm>
            <a:off x="685800" y="1752120"/>
            <a:ext cx="7772400" cy="4343400"/>
          </a:xfrm>
          <a:prstGeom prst="rect">
            <a:avLst/>
          </a:prstGeom>
          <a:noFill/>
          <a:ln w="0">
            <a:noFill/>
          </a:ln>
        </p:spPr>
        <p:txBody>
          <a:bodyPr lIns="90000" rIns="90000" tIns="46800" bIns="46800" anchor="t">
            <a:normAutofit/>
          </a:bodyPr>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 GE LM 6000 PC aeroderivative gas turbine rated at 44 MW</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 Foster Wheeler triple pressure Heat Recovery Steam Generator (HRSG)</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 Dresser-Rand high/intermediate pressure steam turbine, driving a net 10 MW generator</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Two 520 ton trane absorption chillers and misting (fogging) system</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Balance of plant equipment includes a selective a catalytic reduction NOx treatment system, a pump station, a (leased) demineralized water unit, a cooling tower, a transformer to increase the voltage to match that of the adjacent switchyard, an administrative building, a maintenance shop, and a spare parts warehouse with inventory</a:t>
            </a:r>
            <a:endParaRPr b="0" lang="en-US" sz="20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D7044D2F-7D48-4FF9-B31A-AAFD8B5E8420}" type="slidenum">
              <a:t>6</a:t>
            </a:fld>
          </a:p>
        </p:txBody>
      </p:sp>
      <p:sp>
        <p:nvSpPr>
          <p:cNvPr id="5" name="PlaceHolder 4"/>
          <p:cNvSpPr>
            <a:spLocks noGrp="1"/>
          </p:cNvSpPr>
          <p:nvPr>
            <p:ph type="dt" idx="3"/>
          </p:nvPr>
        </p:nvSpPr>
        <p:spPr/>
        <p:txBody>
          <a:bodyPr/>
          <a:p>
            <a:fld id="{9DEDA55A-DA58-4671-998B-C1F50BA3F59B}" type="datetime8">
              <a:rPr lang="en-US"/>
              <a:t>09/27/25 01:01</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Power Purchasing Agreement</a:t>
            </a:r>
            <a:endParaRPr b="0" lang="en-US" sz="2400" strike="noStrike" u="none">
              <a:solidFill>
                <a:srgbClr val="000000"/>
              </a:solidFill>
              <a:effectLst/>
              <a:uFillTx/>
              <a:latin typeface="Times New Roman"/>
            </a:endParaRPr>
          </a:p>
        </p:txBody>
      </p:sp>
      <p:sp>
        <p:nvSpPr>
          <p:cNvPr id="56"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57" name="PlaceHolder 2"/>
          <p:cNvSpPr>
            <a:spLocks noGrp="1"/>
          </p:cNvSpPr>
          <p:nvPr>
            <p:ph/>
          </p:nvPr>
        </p:nvSpPr>
        <p:spPr>
          <a:xfrm>
            <a:off x="685800" y="1752120"/>
            <a:ext cx="7772400" cy="4343400"/>
          </a:xfrm>
          <a:prstGeom prst="rect">
            <a:avLst/>
          </a:prstGeom>
          <a:noFill/>
          <a:ln w="0">
            <a:noFill/>
          </a:ln>
        </p:spPr>
        <p:txBody>
          <a:bodyPr lIns="90000" rIns="90000" tIns="46800" bIns="46800" anchor="t">
            <a:normAutofit/>
          </a:bodyPr>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45 MW of peaking power to Nevada Power - 30 year contract ending May 2024</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Heating Peaks - 5 A.M.  to 10 A.M.  and 4 P.M. to 12 P.M. October through April</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Cooling Peaks - 10 A.M. to 10 P.M. May through September</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Operates 4,500 hours per year with 550 starts per year</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NPC has the right to purchase the entire output of plant during peak hours (as specified in the PPA)</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NPC has right of first refusal on net output of the plant during off-peak hours</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Thermal energy (hot water) to Sunco for greenhouse heating</a:t>
            </a:r>
            <a:endParaRPr b="0" lang="en-US" sz="20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1DE487D6-09DE-49EA-8900-7C519F5A7A3D}" type="slidenum">
              <a:t>7</a:t>
            </a:fld>
          </a:p>
        </p:txBody>
      </p:sp>
      <p:sp>
        <p:nvSpPr>
          <p:cNvPr id="5" name="PlaceHolder 4"/>
          <p:cNvSpPr>
            <a:spLocks noGrp="1"/>
          </p:cNvSpPr>
          <p:nvPr>
            <p:ph type="dt" idx="3"/>
          </p:nvPr>
        </p:nvSpPr>
        <p:spPr/>
        <p:txBody>
          <a:bodyPr/>
          <a:p>
            <a:fld id="{01EB620C-FD0E-453B-8E64-47FC05157617}" type="datetime8">
              <a:rPr lang="en-US"/>
              <a:t>09/27/25 01:01</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Interim Sales Agreement</a:t>
            </a:r>
            <a:endParaRPr b="0" lang="en-US" sz="2400" strike="noStrike" u="none">
              <a:solidFill>
                <a:srgbClr val="000000"/>
              </a:solidFill>
              <a:effectLst/>
              <a:uFillTx/>
              <a:latin typeface="Times New Roman"/>
            </a:endParaRPr>
          </a:p>
        </p:txBody>
      </p:sp>
      <p:sp>
        <p:nvSpPr>
          <p:cNvPr id="59"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60" name="PlaceHolder 2"/>
          <p:cNvSpPr>
            <a:spLocks noGrp="1"/>
          </p:cNvSpPr>
          <p:nvPr>
            <p:ph/>
          </p:nvPr>
        </p:nvSpPr>
        <p:spPr>
          <a:xfrm>
            <a:off x="685800" y="1752120"/>
            <a:ext cx="7772400" cy="4343400"/>
          </a:xfrm>
          <a:prstGeom prst="rect">
            <a:avLst/>
          </a:prstGeom>
          <a:noFill/>
          <a:ln w="0">
            <a:noFill/>
          </a:ln>
        </p:spPr>
        <p:txBody>
          <a:bodyPr lIns="90000" rIns="90000" tIns="46800" bIns="46800" anchor="t">
            <a:normAutofit fontScale="92500" lnSpcReduction="9999"/>
          </a:bodyPr>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LV Cogen has entered into a Limited Release Agreement with NPC in April 2000 to facilitate timely entry of energy in excess of 45 MW into the wholesale market</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Agreement has a one-year term, and may be terminated upon 30 days notice by either party</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Agreement provides a mechanism for LV Cogen and NPC to share the net value of sales to third parties of excess energy generated by the plant</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It is LV Cogen’s position that following termination of this agreement, it has the right to market energy in excess of 45 MW during peak periods without obligation to NPC. Off-peak can be offered to third parties once it has been offered to NPC at the price and terms of the proposed sale</a:t>
            </a:r>
            <a:endParaRPr b="0" lang="en-US" sz="20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12BC3282-B9B1-43C2-B0F8-D826F9BE5F1C}" type="slidenum">
              <a:t>8</a:t>
            </a:fld>
          </a:p>
        </p:txBody>
      </p:sp>
      <p:sp>
        <p:nvSpPr>
          <p:cNvPr id="5" name="PlaceHolder 4"/>
          <p:cNvSpPr>
            <a:spLocks noGrp="1"/>
          </p:cNvSpPr>
          <p:nvPr>
            <p:ph type="dt" idx="3"/>
          </p:nvPr>
        </p:nvSpPr>
        <p:spPr/>
        <p:txBody>
          <a:bodyPr/>
          <a:p>
            <a:fld id="{C412EA30-3727-4123-975C-90A1CF5545A5}" type="datetime8">
              <a:rPr lang="en-US"/>
              <a:t>09/27/25 01:01</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 name="PlaceHolder 1"/>
          <p:cNvSpPr>
            <a:spLocks noGrp="1"/>
          </p:cNvSpPr>
          <p:nvPr>
            <p:ph type="title"/>
          </p:nvPr>
        </p:nvSpPr>
        <p:spPr>
          <a:xfrm>
            <a:off x="114120" y="520560"/>
            <a:ext cx="8915400" cy="609840"/>
          </a:xfrm>
          <a:prstGeom prst="rect">
            <a:avLst/>
          </a:prstGeom>
          <a:noFill/>
          <a:ln w="0">
            <a:noFill/>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6699"/>
                </a:solidFill>
                <a:effectLst/>
                <a:uFillTx/>
                <a:latin typeface="Times New Roman"/>
              </a:rPr>
              <a:t>SOUTHWEST POWER, L.L.C.</a:t>
            </a:r>
            <a:endParaRPr b="1" i="1" lang="en-US" sz="3000" strike="noStrike" u="none">
              <a:solidFill>
                <a:srgbClr val="006699"/>
              </a:solidFill>
              <a:effectLst/>
              <a:uFillTx/>
              <a:latin typeface="Times New Roman"/>
            </a:endParaRPr>
          </a:p>
        </p:txBody>
      </p:sp>
      <p:sp>
        <p:nvSpPr>
          <p:cNvPr id="62" name="PlaceHolder 2"/>
          <p:cNvSpPr>
            <a:spLocks noGrp="1"/>
          </p:cNvSpPr>
          <p:nvPr>
            <p:ph/>
          </p:nvPr>
        </p:nvSpPr>
        <p:spPr>
          <a:xfrm>
            <a:off x="685800" y="1752120"/>
            <a:ext cx="7772400" cy="4343400"/>
          </a:xfrm>
          <a:prstGeom prst="rect">
            <a:avLst/>
          </a:prstGeom>
          <a:noFill/>
          <a:ln w="0">
            <a:noFill/>
          </a:ln>
        </p:spPr>
        <p:txBody>
          <a:bodyPr lIns="90000" rIns="90000" tIns="46800" bIns="46800" anchor="t">
            <a:normAutofit/>
          </a:bodyPr>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NPC is entertaining LV Cogen’s proposal to restructure the PPA</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LV Cogen’s proposal includes the following items:</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Delivery point flexibility, allowing LV Cogen to meet its contractual obligations under the PPA from nearby markets or via self-generation</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The removal of QF status, releasing LV Cogen from maintaining strict operating standard required of a QF as well as the necessity of serving a thermal host</a:t>
            </a:r>
            <a:endParaRPr b="0" lang="en-US" sz="2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Release of NPC sharing rights under Limited Release Agreement</a:t>
            </a:r>
            <a:endParaRPr b="0" lang="en-US" sz="2000" strike="noStrike" u="none">
              <a:solidFill>
                <a:srgbClr val="000000"/>
              </a:solidFill>
              <a:effectLst/>
              <a:uFillTx/>
              <a:latin typeface="Times New Roman"/>
            </a:endParaRPr>
          </a:p>
          <a:p>
            <a:pPr marL="343080" indent="-34308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The opportunity will still exist for purchaser to negotiate buyout of the contract as provided by the Nevada settlement agreement</a:t>
            </a:r>
            <a:endParaRPr b="0" lang="en-US" sz="2000" strike="noStrike" u="none">
              <a:solidFill>
                <a:srgbClr val="000000"/>
              </a:solidFill>
              <a:effectLst/>
              <a:uFillTx/>
              <a:latin typeface="Times New Roman"/>
            </a:endParaRPr>
          </a:p>
        </p:txBody>
      </p:sp>
      <p:sp>
        <p:nvSpPr>
          <p:cNvPr id="63" name=""/>
          <p:cNvSpPr/>
          <p:nvPr/>
        </p:nvSpPr>
        <p:spPr>
          <a:xfrm>
            <a:off x="150840" y="1082520"/>
            <a:ext cx="8802720" cy="4597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Restructuring of PPA</a:t>
            </a:r>
            <a:endParaRPr b="0" lang="en-US" sz="2400" strike="noStrike" u="none">
              <a:solidFill>
                <a:srgbClr val="000000"/>
              </a:solidFill>
              <a:effectLst/>
              <a:uFillTx/>
              <a:latin typeface="Times New Roman"/>
            </a:endParaRPr>
          </a:p>
        </p:txBody>
      </p:sp>
      <p:sp>
        <p:nvSpPr>
          <p:cNvPr id="4" name="PlaceHolder 3"/>
          <p:cNvSpPr>
            <a:spLocks noGrp="1"/>
          </p:cNvSpPr>
          <p:nvPr>
            <p:ph type="sldNum" idx="2"/>
          </p:nvPr>
        </p:nvSpPr>
        <p:spPr/>
        <p:txBody>
          <a:bodyPr/>
          <a:p>
            <a:fld id="{CA055DFD-D788-47BA-8E6C-512CD8F1A40D}" type="slidenum">
              <a:t>9</a:t>
            </a:fld>
          </a:p>
        </p:txBody>
      </p:sp>
      <p:sp>
        <p:nvSpPr>
          <p:cNvPr id="5" name="PlaceHolder 4"/>
          <p:cNvSpPr>
            <a:spLocks noGrp="1"/>
          </p:cNvSpPr>
          <p:nvPr>
            <p:ph type="dt" idx="3"/>
          </p:nvPr>
        </p:nvSpPr>
        <p:spPr/>
        <p:txBody>
          <a:bodyPr/>
          <a:p>
            <a:fld id="{D9BD4086-0984-41F7-A757-A3A252A9FF86}" type="datetime8">
              <a:rPr lang="en-US"/>
              <a:t>09/27/25 01:01</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5779</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1999-10-08T15:43:33Z</dcterms:created>
  <dc:creator>jnelson</dc:creator>
  <dc:description/>
  <dc:language>en-US</dc:language>
  <cp:lastModifiedBy>JOh</cp:lastModifiedBy>
  <cp:lastPrinted>2000-09-21T20:08:03Z</cp:lastPrinted>
  <dcterms:modified xsi:type="dcterms:W3CDTF">2000-09-21T21:18:35Z</dcterms:modified>
  <cp:revision>82</cp:revision>
  <dc:subject/>
  <dc:title>Power Plant Operations</dc:title>
</cp:coreProperties>
</file>