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417050" cy="71310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05960" y="632880"/>
            <a:ext cx="800604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05960" y="2060640"/>
            <a:ext cx="800604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705960" y="2060640"/>
            <a:ext cx="800604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E55D6E-A144-4207-9C21-74FAE11ADB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05960" y="632880"/>
            <a:ext cx="800604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705960" y="2060640"/>
            <a:ext cx="800604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DE1BF7-D0D1-4739-B4FA-0E6443BA86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05960" y="632880"/>
            <a:ext cx="800604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8A250C-75A6-460B-826C-20D70C6737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46FA2E-6DF1-4CBA-B02A-A2BF90734E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05960" y="632880"/>
            <a:ext cx="800604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05960" y="2060640"/>
            <a:ext cx="800604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05960" y="6498720"/>
            <a:ext cx="1962360" cy="4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17680" y="6498720"/>
            <a:ext cx="2982600" cy="4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49640" y="6498720"/>
            <a:ext cx="1962360" cy="4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EF8022-58B1-44A5-BD5F-4132BF828B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3217680" y="6498720"/>
            <a:ext cx="2982600" cy="4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705960" y="6498720"/>
            <a:ext cx="1962360" cy="47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0" y="2433600"/>
            <a:ext cx="3531960" cy="1704600"/>
            <a:chOff x="0" y="2433600"/>
            <a:chExt cx="3531960" cy="1704600"/>
          </a:xfrm>
        </p:grpSpPr>
        <p:sp>
          <p:nvSpPr>
            <p:cNvPr id="14" name=""/>
            <p:cNvSpPr/>
            <p:nvPr/>
          </p:nvSpPr>
          <p:spPr>
            <a:xfrm>
              <a:off x="0" y="2433600"/>
              <a:ext cx="172692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7920" rIns="97920" tIns="48960" bIns="48960" anchor="t">
              <a:spAutoFit/>
            </a:bodyPr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1" lang="en-US" sz="1700" strike="noStrike" u="none">
                  <a:solidFill>
                    <a:srgbClr val="9999ff"/>
                  </a:solidFill>
                  <a:effectLst/>
                  <a:uFillTx/>
                  <a:latin typeface="Arial"/>
                </a:rPr>
                <a:t>COB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470880" y="3780720"/>
              <a:ext cx="863280" cy="35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7920" rIns="97920" tIns="48960" bIns="48960" anchor="t">
              <a:spAutoFit/>
            </a:bodyPr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1" lang="en-US" sz="1700" strike="noStrike" u="none">
                  <a:solidFill>
                    <a:srgbClr val="9999ff"/>
                  </a:solidFill>
                  <a:effectLst/>
                  <a:uFillTx/>
                  <a:latin typeface="Arial"/>
                </a:rPr>
                <a:t>NOB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 flipV="1">
              <a:off x="1334160" y="3225600"/>
              <a:ext cx="2197800" cy="902520"/>
            </a:xfrm>
            <a:prstGeom prst="line">
              <a:avLst/>
            </a:prstGeom>
            <a:ln w="38160">
              <a:solidFill>
                <a:srgbClr val="9999ff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7560" rIns="97560" tIns="48600" bIns="48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648080" y="2908800"/>
              <a:ext cx="1177200" cy="158400"/>
            </a:xfrm>
            <a:prstGeom prst="line">
              <a:avLst/>
            </a:prstGeom>
            <a:ln w="38160">
              <a:solidFill>
                <a:srgbClr val="9999ff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7560" rIns="97560" tIns="48600" bIns="48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" name=""/>
          <p:cNvGrpSpPr/>
          <p:nvPr/>
        </p:nvGrpSpPr>
        <p:grpSpPr>
          <a:xfrm>
            <a:off x="4552560" y="5127480"/>
            <a:ext cx="4865760" cy="1329840"/>
            <a:chOff x="4552560" y="5127480"/>
            <a:chExt cx="4865760" cy="1329840"/>
          </a:xfrm>
        </p:grpSpPr>
        <p:sp>
          <p:nvSpPr>
            <p:cNvPr id="19" name=""/>
            <p:cNvSpPr/>
            <p:nvPr/>
          </p:nvSpPr>
          <p:spPr>
            <a:xfrm>
              <a:off x="8162640" y="5127480"/>
              <a:ext cx="863280" cy="35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7920" rIns="97920" tIns="48960" bIns="48960" anchor="t">
              <a:spAutoFit/>
            </a:bodyPr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1" lang="en-US" sz="1700" strike="noStrike" u="none">
                  <a:solidFill>
                    <a:srgbClr val="9999ff"/>
                  </a:solidFill>
                  <a:effectLst/>
                  <a:uFillTx/>
                  <a:latin typeface="Arial"/>
                </a:rPr>
                <a:t>Mead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613640" y="6099840"/>
              <a:ext cx="1804680" cy="35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7920" rIns="97920" tIns="48960" bIns="48960" anchor="t">
              <a:spAutoFit/>
            </a:bodyPr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1" lang="en-US" sz="1700" strike="noStrike" u="none">
                  <a:solidFill>
                    <a:srgbClr val="9999ff"/>
                  </a:solidFill>
                  <a:effectLst/>
                  <a:uFillTx/>
                  <a:latin typeface="Arial"/>
                </a:rPr>
                <a:t>Palo Verde</a:t>
              </a:r>
              <a:endPara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H="1" flipV="1">
              <a:off x="4552560" y="5276520"/>
              <a:ext cx="3688200" cy="223920"/>
            </a:xfrm>
            <a:prstGeom prst="line">
              <a:avLst/>
            </a:prstGeom>
            <a:ln w="38160">
              <a:solidFill>
                <a:srgbClr val="9999ff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7560" rIns="97560" tIns="48600" bIns="48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H="1" flipV="1">
              <a:off x="4552560" y="5724720"/>
              <a:ext cx="3138840" cy="597600"/>
            </a:xfrm>
            <a:prstGeom prst="line">
              <a:avLst/>
            </a:prstGeom>
            <a:ln w="38160">
              <a:solidFill>
                <a:srgbClr val="9999ff"/>
              </a:solidFill>
              <a:miter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7560" rIns="97560" tIns="48600" bIns="48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200880" y="90360"/>
            <a:ext cx="815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Exhibit SVV-3: Principal Interconnections and Pricing Points in the WSCC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1490760" y="690480"/>
            <a:ext cx="7455960" cy="6319440"/>
            <a:chOff x="1490760" y="690480"/>
            <a:chExt cx="7455960" cy="6319440"/>
          </a:xfrm>
        </p:grpSpPr>
        <p:sp>
          <p:nvSpPr>
            <p:cNvPr id="25" name=""/>
            <p:cNvSpPr/>
            <p:nvPr/>
          </p:nvSpPr>
          <p:spPr>
            <a:xfrm>
              <a:off x="2867400" y="1304640"/>
              <a:ext cx="1386360" cy="991800"/>
            </a:xfrm>
            <a:custGeom>
              <a:avLst/>
              <a:gdLst/>
              <a:ahLst/>
              <a:rect l="l" t="t" r="r" b="b"/>
              <a:pathLst>
                <a:path w="356" h="261">
                  <a:moveTo>
                    <a:pt x="90" y="0"/>
                  </a:moveTo>
                  <a:lnTo>
                    <a:pt x="163" y="20"/>
                  </a:lnTo>
                  <a:lnTo>
                    <a:pt x="219" y="33"/>
                  </a:lnTo>
                  <a:lnTo>
                    <a:pt x="246" y="39"/>
                  </a:lnTo>
                  <a:lnTo>
                    <a:pt x="274" y="43"/>
                  </a:lnTo>
                  <a:lnTo>
                    <a:pt x="311" y="50"/>
                  </a:lnTo>
                  <a:lnTo>
                    <a:pt x="356" y="58"/>
                  </a:lnTo>
                  <a:lnTo>
                    <a:pt x="327" y="261"/>
                  </a:lnTo>
                  <a:lnTo>
                    <a:pt x="189" y="232"/>
                  </a:lnTo>
                  <a:lnTo>
                    <a:pt x="170" y="245"/>
                  </a:lnTo>
                  <a:lnTo>
                    <a:pt x="145" y="225"/>
                  </a:lnTo>
                  <a:lnTo>
                    <a:pt x="123" y="245"/>
                  </a:lnTo>
                  <a:lnTo>
                    <a:pt x="103" y="228"/>
                  </a:lnTo>
                  <a:lnTo>
                    <a:pt x="46" y="225"/>
                  </a:lnTo>
                  <a:lnTo>
                    <a:pt x="54" y="192"/>
                  </a:lnTo>
                  <a:lnTo>
                    <a:pt x="13" y="189"/>
                  </a:lnTo>
                  <a:lnTo>
                    <a:pt x="9" y="170"/>
                  </a:lnTo>
                  <a:lnTo>
                    <a:pt x="17" y="150"/>
                  </a:lnTo>
                  <a:lnTo>
                    <a:pt x="7" y="132"/>
                  </a:lnTo>
                  <a:lnTo>
                    <a:pt x="8" y="81"/>
                  </a:lnTo>
                  <a:lnTo>
                    <a:pt x="0" y="42"/>
                  </a:lnTo>
                  <a:lnTo>
                    <a:pt x="5" y="27"/>
                  </a:lnTo>
                  <a:lnTo>
                    <a:pt x="23" y="33"/>
                  </a:lnTo>
                  <a:lnTo>
                    <a:pt x="42" y="56"/>
                  </a:lnTo>
                  <a:lnTo>
                    <a:pt x="77" y="61"/>
                  </a:lnTo>
                  <a:lnTo>
                    <a:pt x="86" y="80"/>
                  </a:lnTo>
                  <a:lnTo>
                    <a:pt x="69" y="80"/>
                  </a:lnTo>
                  <a:lnTo>
                    <a:pt x="67" y="96"/>
                  </a:lnTo>
                  <a:lnTo>
                    <a:pt x="77" y="98"/>
                  </a:lnTo>
                  <a:lnTo>
                    <a:pt x="81" y="114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84" y="137"/>
                  </a:lnTo>
                  <a:lnTo>
                    <a:pt x="90" y="109"/>
                  </a:lnTo>
                  <a:lnTo>
                    <a:pt x="108" y="92"/>
                  </a:lnTo>
                  <a:lnTo>
                    <a:pt x="86" y="48"/>
                  </a:lnTo>
                  <a:lnTo>
                    <a:pt x="100" y="34"/>
                  </a:lnTo>
                  <a:lnTo>
                    <a:pt x="9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541960" y="2026080"/>
              <a:ext cx="1728000" cy="1289160"/>
            </a:xfrm>
            <a:custGeom>
              <a:avLst/>
              <a:gdLst/>
              <a:ahLst/>
              <a:rect l="l" t="t" r="r" b="b"/>
              <a:pathLst>
                <a:path w="444" h="339">
                  <a:moveTo>
                    <a:pt x="97" y="0"/>
                  </a:moveTo>
                  <a:lnTo>
                    <a:pt x="84" y="7"/>
                  </a:lnTo>
                  <a:lnTo>
                    <a:pt x="76" y="37"/>
                  </a:lnTo>
                  <a:lnTo>
                    <a:pt x="68" y="62"/>
                  </a:lnTo>
                  <a:lnTo>
                    <a:pt x="62" y="82"/>
                  </a:lnTo>
                  <a:lnTo>
                    <a:pt x="54" y="104"/>
                  </a:lnTo>
                  <a:lnTo>
                    <a:pt x="45" y="126"/>
                  </a:lnTo>
                  <a:lnTo>
                    <a:pt x="33" y="150"/>
                  </a:lnTo>
                  <a:lnTo>
                    <a:pt x="17" y="178"/>
                  </a:lnTo>
                  <a:lnTo>
                    <a:pt x="0" y="205"/>
                  </a:lnTo>
                  <a:lnTo>
                    <a:pt x="0" y="264"/>
                  </a:lnTo>
                  <a:lnTo>
                    <a:pt x="249" y="315"/>
                  </a:lnTo>
                  <a:lnTo>
                    <a:pt x="364" y="339"/>
                  </a:lnTo>
                  <a:lnTo>
                    <a:pt x="388" y="221"/>
                  </a:lnTo>
                  <a:lnTo>
                    <a:pt x="403" y="211"/>
                  </a:lnTo>
                  <a:lnTo>
                    <a:pt x="389" y="185"/>
                  </a:lnTo>
                  <a:lnTo>
                    <a:pt x="396" y="158"/>
                  </a:lnTo>
                  <a:lnTo>
                    <a:pt x="444" y="113"/>
                  </a:lnTo>
                  <a:lnTo>
                    <a:pt x="411" y="72"/>
                  </a:lnTo>
                  <a:lnTo>
                    <a:pt x="273" y="43"/>
                  </a:lnTo>
                  <a:lnTo>
                    <a:pt x="254" y="55"/>
                  </a:lnTo>
                  <a:lnTo>
                    <a:pt x="229" y="35"/>
                  </a:lnTo>
                  <a:lnTo>
                    <a:pt x="207" y="56"/>
                  </a:lnTo>
                  <a:lnTo>
                    <a:pt x="186" y="35"/>
                  </a:lnTo>
                  <a:lnTo>
                    <a:pt x="131" y="36"/>
                  </a:lnTo>
                  <a:lnTo>
                    <a:pt x="138" y="3"/>
                  </a:lnTo>
                  <a:lnTo>
                    <a:pt x="97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401200" y="3021480"/>
              <a:ext cx="1821240" cy="2751840"/>
            </a:xfrm>
            <a:custGeom>
              <a:avLst/>
              <a:gdLst/>
              <a:ahLst/>
              <a:rect l="l" t="t" r="r" b="b"/>
              <a:pathLst>
                <a:path w="468" h="723">
                  <a:moveTo>
                    <a:pt x="36" y="0"/>
                  </a:moveTo>
                  <a:lnTo>
                    <a:pt x="251" y="43"/>
                  </a:lnTo>
                  <a:lnTo>
                    <a:pt x="204" y="256"/>
                  </a:lnTo>
                  <a:lnTo>
                    <a:pt x="446" y="580"/>
                  </a:lnTo>
                  <a:lnTo>
                    <a:pt x="468" y="621"/>
                  </a:lnTo>
                  <a:lnTo>
                    <a:pt x="445" y="641"/>
                  </a:lnTo>
                  <a:lnTo>
                    <a:pt x="430" y="677"/>
                  </a:lnTo>
                  <a:lnTo>
                    <a:pt x="416" y="698"/>
                  </a:lnTo>
                  <a:lnTo>
                    <a:pt x="431" y="717"/>
                  </a:lnTo>
                  <a:lnTo>
                    <a:pt x="406" y="723"/>
                  </a:lnTo>
                  <a:lnTo>
                    <a:pt x="264" y="718"/>
                  </a:lnTo>
                  <a:lnTo>
                    <a:pt x="255" y="676"/>
                  </a:lnTo>
                  <a:lnTo>
                    <a:pt x="230" y="645"/>
                  </a:lnTo>
                  <a:lnTo>
                    <a:pt x="212" y="634"/>
                  </a:lnTo>
                  <a:lnTo>
                    <a:pt x="207" y="612"/>
                  </a:lnTo>
                  <a:lnTo>
                    <a:pt x="192" y="600"/>
                  </a:lnTo>
                  <a:lnTo>
                    <a:pt x="177" y="585"/>
                  </a:lnTo>
                  <a:lnTo>
                    <a:pt x="172" y="568"/>
                  </a:lnTo>
                  <a:lnTo>
                    <a:pt x="158" y="557"/>
                  </a:lnTo>
                  <a:lnTo>
                    <a:pt x="136" y="563"/>
                  </a:lnTo>
                  <a:lnTo>
                    <a:pt x="111" y="554"/>
                  </a:lnTo>
                  <a:lnTo>
                    <a:pt x="111" y="545"/>
                  </a:lnTo>
                  <a:lnTo>
                    <a:pt x="110" y="525"/>
                  </a:lnTo>
                  <a:lnTo>
                    <a:pt x="100" y="503"/>
                  </a:lnTo>
                  <a:lnTo>
                    <a:pt x="99" y="485"/>
                  </a:lnTo>
                  <a:lnTo>
                    <a:pt x="88" y="469"/>
                  </a:lnTo>
                  <a:lnTo>
                    <a:pt x="91" y="454"/>
                  </a:lnTo>
                  <a:lnTo>
                    <a:pt x="60" y="417"/>
                  </a:lnTo>
                  <a:lnTo>
                    <a:pt x="60" y="396"/>
                  </a:lnTo>
                  <a:lnTo>
                    <a:pt x="76" y="388"/>
                  </a:lnTo>
                  <a:lnTo>
                    <a:pt x="76" y="375"/>
                  </a:lnTo>
                  <a:lnTo>
                    <a:pt x="60" y="371"/>
                  </a:lnTo>
                  <a:lnTo>
                    <a:pt x="53" y="351"/>
                  </a:lnTo>
                  <a:lnTo>
                    <a:pt x="45" y="316"/>
                  </a:lnTo>
                  <a:lnTo>
                    <a:pt x="68" y="335"/>
                  </a:lnTo>
                  <a:lnTo>
                    <a:pt x="59" y="310"/>
                  </a:lnTo>
                  <a:lnTo>
                    <a:pt x="76" y="310"/>
                  </a:lnTo>
                  <a:lnTo>
                    <a:pt x="76" y="292"/>
                  </a:lnTo>
                  <a:lnTo>
                    <a:pt x="59" y="280"/>
                  </a:lnTo>
                  <a:lnTo>
                    <a:pt x="51" y="297"/>
                  </a:lnTo>
                  <a:lnTo>
                    <a:pt x="36" y="291"/>
                  </a:lnTo>
                  <a:lnTo>
                    <a:pt x="6" y="210"/>
                  </a:lnTo>
                  <a:lnTo>
                    <a:pt x="14" y="152"/>
                  </a:lnTo>
                  <a:lnTo>
                    <a:pt x="0" y="119"/>
                  </a:lnTo>
                  <a:lnTo>
                    <a:pt x="7" y="94"/>
                  </a:lnTo>
                  <a:lnTo>
                    <a:pt x="22" y="89"/>
                  </a:lnTo>
                  <a:lnTo>
                    <a:pt x="36" y="49"/>
                  </a:lnTo>
                  <a:lnTo>
                    <a:pt x="36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196080" y="3192840"/>
              <a:ext cx="1375200" cy="2037240"/>
            </a:xfrm>
            <a:custGeom>
              <a:avLst/>
              <a:gdLst/>
              <a:ahLst/>
              <a:rect l="l" t="t" r="r" b="b"/>
              <a:pathLst>
                <a:path w="354" h="535">
                  <a:moveTo>
                    <a:pt x="45" y="0"/>
                  </a:moveTo>
                  <a:lnTo>
                    <a:pt x="0" y="212"/>
                  </a:lnTo>
                  <a:lnTo>
                    <a:pt x="241" y="535"/>
                  </a:lnTo>
                  <a:lnTo>
                    <a:pt x="256" y="521"/>
                  </a:lnTo>
                  <a:lnTo>
                    <a:pt x="255" y="457"/>
                  </a:lnTo>
                  <a:lnTo>
                    <a:pt x="285" y="462"/>
                  </a:lnTo>
                  <a:lnTo>
                    <a:pt x="316" y="266"/>
                  </a:lnTo>
                  <a:lnTo>
                    <a:pt x="337" y="133"/>
                  </a:lnTo>
                  <a:lnTo>
                    <a:pt x="343" y="93"/>
                  </a:lnTo>
                  <a:lnTo>
                    <a:pt x="354" y="57"/>
                  </a:lnTo>
                  <a:lnTo>
                    <a:pt x="195" y="32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954600" y="1520640"/>
              <a:ext cx="1240920" cy="1969560"/>
            </a:xfrm>
            <a:custGeom>
              <a:avLst/>
              <a:gdLst/>
              <a:ahLst/>
              <a:rect l="l" t="t" r="r" b="b"/>
              <a:pathLst>
                <a:path w="319" h="517">
                  <a:moveTo>
                    <a:pt x="77" y="0"/>
                  </a:moveTo>
                  <a:lnTo>
                    <a:pt x="48" y="202"/>
                  </a:lnTo>
                  <a:lnTo>
                    <a:pt x="78" y="245"/>
                  </a:lnTo>
                  <a:lnTo>
                    <a:pt x="31" y="290"/>
                  </a:lnTo>
                  <a:lnTo>
                    <a:pt x="25" y="321"/>
                  </a:lnTo>
                  <a:lnTo>
                    <a:pt x="38" y="343"/>
                  </a:lnTo>
                  <a:lnTo>
                    <a:pt x="25" y="354"/>
                  </a:lnTo>
                  <a:lnTo>
                    <a:pt x="0" y="471"/>
                  </a:lnTo>
                  <a:lnTo>
                    <a:pt x="152" y="498"/>
                  </a:lnTo>
                  <a:lnTo>
                    <a:pt x="296" y="517"/>
                  </a:lnTo>
                  <a:lnTo>
                    <a:pt x="311" y="410"/>
                  </a:lnTo>
                  <a:lnTo>
                    <a:pt x="319" y="351"/>
                  </a:lnTo>
                  <a:lnTo>
                    <a:pt x="305" y="330"/>
                  </a:lnTo>
                  <a:lnTo>
                    <a:pt x="272" y="336"/>
                  </a:lnTo>
                  <a:lnTo>
                    <a:pt x="229" y="341"/>
                  </a:lnTo>
                  <a:lnTo>
                    <a:pt x="221" y="293"/>
                  </a:lnTo>
                  <a:lnTo>
                    <a:pt x="169" y="254"/>
                  </a:lnTo>
                  <a:lnTo>
                    <a:pt x="176" y="229"/>
                  </a:lnTo>
                  <a:lnTo>
                    <a:pt x="181" y="185"/>
                  </a:lnTo>
                  <a:lnTo>
                    <a:pt x="114" y="90"/>
                  </a:lnTo>
                  <a:lnTo>
                    <a:pt x="123" y="6"/>
                  </a:lnTo>
                  <a:lnTo>
                    <a:pt x="77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335840" y="3412800"/>
              <a:ext cx="1150920" cy="1452600"/>
            </a:xfrm>
            <a:custGeom>
              <a:avLst/>
              <a:gdLst/>
              <a:ahLst/>
              <a:rect l="l" t="t" r="r" b="b"/>
              <a:pathLst>
                <a:path w="296" h="382">
                  <a:moveTo>
                    <a:pt x="55" y="0"/>
                  </a:moveTo>
                  <a:lnTo>
                    <a:pt x="200" y="20"/>
                  </a:lnTo>
                  <a:lnTo>
                    <a:pt x="190" y="93"/>
                  </a:lnTo>
                  <a:lnTo>
                    <a:pt x="296" y="103"/>
                  </a:lnTo>
                  <a:lnTo>
                    <a:pt x="267" y="382"/>
                  </a:lnTo>
                  <a:lnTo>
                    <a:pt x="0" y="353"/>
                  </a:lnTo>
                  <a:lnTo>
                    <a:pt x="27" y="175"/>
                  </a:lnTo>
                  <a:lnTo>
                    <a:pt x="55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389480" y="1539000"/>
              <a:ext cx="2153520" cy="1318680"/>
            </a:xfrm>
            <a:custGeom>
              <a:avLst/>
              <a:gdLst/>
              <a:ahLst/>
              <a:rect l="l" t="t" r="r" b="b"/>
              <a:pathLst>
                <a:path w="1228" h="888">
                  <a:moveTo>
                    <a:pt x="20" y="0"/>
                  </a:moveTo>
                  <a:lnTo>
                    <a:pt x="262" y="36"/>
                  </a:lnTo>
                  <a:lnTo>
                    <a:pt x="408" y="59"/>
                  </a:lnTo>
                  <a:lnTo>
                    <a:pt x="602" y="82"/>
                  </a:lnTo>
                  <a:lnTo>
                    <a:pt x="877" y="550"/>
                  </a:lnTo>
                  <a:lnTo>
                    <a:pt x="1033" y="670"/>
                  </a:lnTo>
                  <a:lnTo>
                    <a:pt x="1213" y="754"/>
                  </a:lnTo>
                  <a:lnTo>
                    <a:pt x="1228" y="865"/>
                  </a:lnTo>
                  <a:lnTo>
                    <a:pt x="473" y="790"/>
                  </a:lnTo>
                  <a:lnTo>
                    <a:pt x="457" y="888"/>
                  </a:lnTo>
                  <a:lnTo>
                    <a:pt x="428" y="842"/>
                  </a:lnTo>
                  <a:lnTo>
                    <a:pt x="360" y="850"/>
                  </a:lnTo>
                  <a:lnTo>
                    <a:pt x="260" y="867"/>
                  </a:lnTo>
                  <a:lnTo>
                    <a:pt x="242" y="742"/>
                  </a:lnTo>
                  <a:lnTo>
                    <a:pt x="124" y="642"/>
                  </a:lnTo>
                  <a:lnTo>
                    <a:pt x="142" y="547"/>
                  </a:lnTo>
                  <a:lnTo>
                    <a:pt x="153" y="470"/>
                  </a:lnTo>
                  <a:lnTo>
                    <a:pt x="0" y="221"/>
                  </a:lnTo>
                  <a:lnTo>
                    <a:pt x="2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064840" y="2701080"/>
              <a:ext cx="1476360" cy="1183680"/>
            </a:xfrm>
            <a:custGeom>
              <a:avLst/>
              <a:gdLst/>
              <a:ahLst/>
              <a:rect l="l" t="t" r="r" b="b"/>
              <a:pathLst>
                <a:path w="380" h="311">
                  <a:moveTo>
                    <a:pt x="37" y="0"/>
                  </a:moveTo>
                  <a:lnTo>
                    <a:pt x="23" y="116"/>
                  </a:lnTo>
                  <a:lnTo>
                    <a:pt x="0" y="282"/>
                  </a:lnTo>
                  <a:lnTo>
                    <a:pt x="110" y="291"/>
                  </a:lnTo>
                  <a:lnTo>
                    <a:pt x="367" y="311"/>
                  </a:lnTo>
                  <a:lnTo>
                    <a:pt x="380" y="32"/>
                  </a:lnTo>
                  <a:lnTo>
                    <a:pt x="37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364000" y="3805560"/>
              <a:ext cx="1541880" cy="1122480"/>
            </a:xfrm>
            <a:custGeom>
              <a:avLst/>
              <a:gdLst/>
              <a:ahLst/>
              <a:rect l="l" t="t" r="r" b="b"/>
              <a:pathLst>
                <a:path w="396" h="295">
                  <a:moveTo>
                    <a:pt x="33" y="0"/>
                  </a:moveTo>
                  <a:lnTo>
                    <a:pt x="13" y="177"/>
                  </a:lnTo>
                  <a:lnTo>
                    <a:pt x="0" y="279"/>
                  </a:lnTo>
                  <a:lnTo>
                    <a:pt x="198" y="289"/>
                  </a:lnTo>
                  <a:lnTo>
                    <a:pt x="387" y="295"/>
                  </a:lnTo>
                  <a:lnTo>
                    <a:pt x="393" y="157"/>
                  </a:lnTo>
                  <a:lnTo>
                    <a:pt x="396" y="22"/>
                  </a:lnTo>
                  <a:lnTo>
                    <a:pt x="288" y="2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979080" y="4748040"/>
              <a:ext cx="1396440" cy="1518480"/>
            </a:xfrm>
            <a:custGeom>
              <a:avLst/>
              <a:gdLst/>
              <a:ahLst/>
              <a:rect l="l" t="t" r="r" b="b"/>
              <a:pathLst>
                <a:path w="359" h="399">
                  <a:moveTo>
                    <a:pt x="91" y="0"/>
                  </a:moveTo>
                  <a:lnTo>
                    <a:pt x="84" y="52"/>
                  </a:lnTo>
                  <a:lnTo>
                    <a:pt x="53" y="46"/>
                  </a:lnTo>
                  <a:lnTo>
                    <a:pt x="55" y="113"/>
                  </a:lnTo>
                  <a:lnTo>
                    <a:pt x="40" y="126"/>
                  </a:lnTo>
                  <a:lnTo>
                    <a:pt x="62" y="167"/>
                  </a:lnTo>
                  <a:lnTo>
                    <a:pt x="40" y="185"/>
                  </a:lnTo>
                  <a:lnTo>
                    <a:pt x="28" y="215"/>
                  </a:lnTo>
                  <a:lnTo>
                    <a:pt x="11" y="244"/>
                  </a:lnTo>
                  <a:lnTo>
                    <a:pt x="23" y="261"/>
                  </a:lnTo>
                  <a:lnTo>
                    <a:pt x="2" y="268"/>
                  </a:lnTo>
                  <a:lnTo>
                    <a:pt x="0" y="295"/>
                  </a:lnTo>
                  <a:lnTo>
                    <a:pt x="202" y="397"/>
                  </a:lnTo>
                  <a:lnTo>
                    <a:pt x="316" y="399"/>
                  </a:lnTo>
                  <a:lnTo>
                    <a:pt x="359" y="31"/>
                  </a:lnTo>
                  <a:lnTo>
                    <a:pt x="91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195880" y="4855680"/>
              <a:ext cx="1483200" cy="1437840"/>
            </a:xfrm>
            <a:custGeom>
              <a:avLst/>
              <a:gdLst/>
              <a:ahLst/>
              <a:rect l="l" t="t" r="r" b="b"/>
              <a:pathLst>
                <a:path w="381" h="378">
                  <a:moveTo>
                    <a:pt x="46" y="0"/>
                  </a:moveTo>
                  <a:lnTo>
                    <a:pt x="381" y="15"/>
                  </a:lnTo>
                  <a:lnTo>
                    <a:pt x="365" y="349"/>
                  </a:lnTo>
                  <a:lnTo>
                    <a:pt x="256" y="343"/>
                  </a:lnTo>
                  <a:lnTo>
                    <a:pt x="154" y="340"/>
                  </a:lnTo>
                  <a:lnTo>
                    <a:pt x="154" y="353"/>
                  </a:lnTo>
                  <a:lnTo>
                    <a:pt x="69" y="353"/>
                  </a:lnTo>
                  <a:lnTo>
                    <a:pt x="64" y="378"/>
                  </a:lnTo>
                  <a:lnTo>
                    <a:pt x="0" y="370"/>
                  </a:lnTo>
                  <a:lnTo>
                    <a:pt x="36" y="87"/>
                  </a:lnTo>
                  <a:lnTo>
                    <a:pt x="46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784480" y="6140160"/>
              <a:ext cx="833760" cy="869760"/>
            </a:xfrm>
            <a:custGeom>
              <a:avLst/>
              <a:gdLst/>
              <a:ahLst/>
              <a:rect l="l" t="t" r="r" b="b"/>
              <a:pathLst>
                <a:path w="439" h="527">
                  <a:moveTo>
                    <a:pt x="439" y="23"/>
                  </a:moveTo>
                  <a:lnTo>
                    <a:pt x="434" y="514"/>
                  </a:lnTo>
                  <a:lnTo>
                    <a:pt x="387" y="527"/>
                  </a:lnTo>
                  <a:lnTo>
                    <a:pt x="286" y="463"/>
                  </a:lnTo>
                  <a:lnTo>
                    <a:pt x="227" y="385"/>
                  </a:lnTo>
                  <a:lnTo>
                    <a:pt x="217" y="289"/>
                  </a:lnTo>
                  <a:lnTo>
                    <a:pt x="174" y="225"/>
                  </a:lnTo>
                  <a:lnTo>
                    <a:pt x="74" y="135"/>
                  </a:lnTo>
                  <a:lnTo>
                    <a:pt x="0" y="41"/>
                  </a:lnTo>
                  <a:lnTo>
                    <a:pt x="0" y="0"/>
                  </a:lnTo>
                  <a:lnTo>
                    <a:pt x="240" y="3"/>
                  </a:lnTo>
                  <a:lnTo>
                    <a:pt x="439" y="23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507360" y="2642040"/>
              <a:ext cx="305280" cy="726120"/>
            </a:xfrm>
            <a:custGeom>
              <a:avLst/>
              <a:gdLst/>
              <a:ahLst/>
              <a:rect l="l" t="t" r="r" b="b"/>
              <a:pathLst>
                <a:path w="161" h="440">
                  <a:moveTo>
                    <a:pt x="6" y="0"/>
                  </a:moveTo>
                  <a:lnTo>
                    <a:pt x="12" y="172"/>
                  </a:lnTo>
                  <a:lnTo>
                    <a:pt x="0" y="440"/>
                  </a:lnTo>
                  <a:lnTo>
                    <a:pt x="127" y="438"/>
                  </a:lnTo>
                  <a:lnTo>
                    <a:pt x="128" y="378"/>
                  </a:lnTo>
                  <a:lnTo>
                    <a:pt x="150" y="324"/>
                  </a:lnTo>
                  <a:lnTo>
                    <a:pt x="161" y="195"/>
                  </a:lnTo>
                  <a:lnTo>
                    <a:pt x="128" y="65"/>
                  </a:lnTo>
                  <a:lnTo>
                    <a:pt x="117" y="32"/>
                  </a:lnTo>
                  <a:lnTo>
                    <a:pt x="61" y="22"/>
                  </a:lnTo>
                  <a:lnTo>
                    <a:pt x="6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482880" y="3356640"/>
              <a:ext cx="289080" cy="532800"/>
            </a:xfrm>
            <a:custGeom>
              <a:avLst/>
              <a:gdLst/>
              <a:ahLst/>
              <a:rect l="l" t="t" r="r" b="b"/>
              <a:pathLst>
                <a:path w="152" h="323">
                  <a:moveTo>
                    <a:pt x="10" y="0"/>
                  </a:moveTo>
                  <a:lnTo>
                    <a:pt x="0" y="320"/>
                  </a:lnTo>
                  <a:lnTo>
                    <a:pt x="152" y="323"/>
                  </a:lnTo>
                  <a:lnTo>
                    <a:pt x="108" y="258"/>
                  </a:lnTo>
                  <a:lnTo>
                    <a:pt x="96" y="215"/>
                  </a:lnTo>
                  <a:lnTo>
                    <a:pt x="86" y="161"/>
                  </a:lnTo>
                  <a:lnTo>
                    <a:pt x="92" y="83"/>
                  </a:lnTo>
                  <a:lnTo>
                    <a:pt x="134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981520" y="720360"/>
              <a:ext cx="1615320" cy="841680"/>
            </a:xfrm>
            <a:custGeom>
              <a:avLst/>
              <a:gdLst/>
              <a:ahLst/>
              <a:rect l="l" t="t" r="r" b="b"/>
              <a:pathLst>
                <a:path w="852" h="510">
                  <a:moveTo>
                    <a:pt x="0" y="0"/>
                  </a:moveTo>
                  <a:lnTo>
                    <a:pt x="714" y="72"/>
                  </a:lnTo>
                  <a:lnTo>
                    <a:pt x="720" y="66"/>
                  </a:lnTo>
                  <a:lnTo>
                    <a:pt x="714" y="66"/>
                  </a:lnTo>
                  <a:lnTo>
                    <a:pt x="720" y="66"/>
                  </a:lnTo>
                  <a:lnTo>
                    <a:pt x="756" y="138"/>
                  </a:lnTo>
                  <a:lnTo>
                    <a:pt x="792" y="192"/>
                  </a:lnTo>
                  <a:lnTo>
                    <a:pt x="816" y="240"/>
                  </a:lnTo>
                  <a:lnTo>
                    <a:pt x="840" y="300"/>
                  </a:lnTo>
                  <a:lnTo>
                    <a:pt x="840" y="372"/>
                  </a:lnTo>
                  <a:lnTo>
                    <a:pt x="852" y="510"/>
                  </a:lnTo>
                  <a:lnTo>
                    <a:pt x="672" y="486"/>
                  </a:lnTo>
                  <a:lnTo>
                    <a:pt x="372" y="426"/>
                  </a:lnTo>
                  <a:lnTo>
                    <a:pt x="126" y="348"/>
                  </a:lnTo>
                  <a:lnTo>
                    <a:pt x="108" y="288"/>
                  </a:lnTo>
                  <a:lnTo>
                    <a:pt x="84" y="198"/>
                  </a:lnTo>
                  <a:lnTo>
                    <a:pt x="0" y="10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358520" y="838800"/>
              <a:ext cx="869760" cy="792360"/>
            </a:xfrm>
            <a:custGeom>
              <a:avLst/>
              <a:gdLst/>
              <a:ahLst/>
              <a:rect l="l" t="t" r="r" b="b"/>
              <a:pathLst>
                <a:path w="459" h="480">
                  <a:moveTo>
                    <a:pt x="0" y="0"/>
                  </a:moveTo>
                  <a:lnTo>
                    <a:pt x="450" y="42"/>
                  </a:lnTo>
                  <a:lnTo>
                    <a:pt x="450" y="108"/>
                  </a:lnTo>
                  <a:lnTo>
                    <a:pt x="450" y="138"/>
                  </a:lnTo>
                  <a:lnTo>
                    <a:pt x="450" y="228"/>
                  </a:lnTo>
                  <a:lnTo>
                    <a:pt x="450" y="336"/>
                  </a:lnTo>
                  <a:lnTo>
                    <a:pt x="450" y="390"/>
                  </a:lnTo>
                  <a:lnTo>
                    <a:pt x="450" y="402"/>
                  </a:lnTo>
                  <a:lnTo>
                    <a:pt x="450" y="444"/>
                  </a:lnTo>
                  <a:lnTo>
                    <a:pt x="459" y="474"/>
                  </a:lnTo>
                  <a:lnTo>
                    <a:pt x="453" y="480"/>
                  </a:lnTo>
                  <a:lnTo>
                    <a:pt x="135" y="432"/>
                  </a:lnTo>
                  <a:lnTo>
                    <a:pt x="129" y="426"/>
                  </a:lnTo>
                  <a:lnTo>
                    <a:pt x="129" y="432"/>
                  </a:lnTo>
                  <a:lnTo>
                    <a:pt x="132" y="432"/>
                  </a:lnTo>
                  <a:lnTo>
                    <a:pt x="108" y="228"/>
                  </a:lnTo>
                  <a:lnTo>
                    <a:pt x="102" y="204"/>
                  </a:lnTo>
                  <a:lnTo>
                    <a:pt x="84" y="144"/>
                  </a:lnTo>
                  <a:lnTo>
                    <a:pt x="60" y="1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582640" y="690480"/>
              <a:ext cx="444960" cy="683280"/>
            </a:xfrm>
            <a:custGeom>
              <a:avLst/>
              <a:gdLst/>
              <a:ahLst/>
              <a:rect l="l" t="t" r="r" b="b"/>
              <a:pathLst>
                <a:path w="234" h="414">
                  <a:moveTo>
                    <a:pt x="60" y="204"/>
                  </a:moveTo>
                  <a:lnTo>
                    <a:pt x="84" y="252"/>
                  </a:lnTo>
                  <a:lnTo>
                    <a:pt x="87" y="297"/>
                  </a:lnTo>
                  <a:lnTo>
                    <a:pt x="66" y="330"/>
                  </a:lnTo>
                  <a:lnTo>
                    <a:pt x="90" y="378"/>
                  </a:lnTo>
                  <a:lnTo>
                    <a:pt x="156" y="390"/>
                  </a:lnTo>
                  <a:lnTo>
                    <a:pt x="204" y="414"/>
                  </a:lnTo>
                  <a:lnTo>
                    <a:pt x="234" y="384"/>
                  </a:lnTo>
                  <a:lnTo>
                    <a:pt x="216" y="306"/>
                  </a:lnTo>
                  <a:lnTo>
                    <a:pt x="180" y="258"/>
                  </a:lnTo>
                  <a:lnTo>
                    <a:pt x="168" y="204"/>
                  </a:lnTo>
                  <a:lnTo>
                    <a:pt x="144" y="156"/>
                  </a:lnTo>
                  <a:lnTo>
                    <a:pt x="162" y="12"/>
                  </a:lnTo>
                  <a:lnTo>
                    <a:pt x="0" y="0"/>
                  </a:lnTo>
                  <a:lnTo>
                    <a:pt x="0" y="60"/>
                  </a:lnTo>
                  <a:lnTo>
                    <a:pt x="30" y="126"/>
                  </a:lnTo>
                  <a:lnTo>
                    <a:pt x="60" y="204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977640" y="5886000"/>
              <a:ext cx="2150280" cy="653400"/>
            </a:xfrm>
            <a:custGeom>
              <a:avLst/>
              <a:gdLst/>
              <a:ahLst/>
              <a:rect l="l" t="t" r="r" b="b"/>
              <a:pathLst>
                <a:path w="1134" h="396">
                  <a:moveTo>
                    <a:pt x="0" y="0"/>
                  </a:moveTo>
                  <a:lnTo>
                    <a:pt x="36" y="84"/>
                  </a:lnTo>
                  <a:lnTo>
                    <a:pt x="48" y="138"/>
                  </a:lnTo>
                  <a:lnTo>
                    <a:pt x="84" y="198"/>
                  </a:lnTo>
                  <a:lnTo>
                    <a:pt x="144" y="222"/>
                  </a:lnTo>
                  <a:lnTo>
                    <a:pt x="198" y="246"/>
                  </a:lnTo>
                  <a:lnTo>
                    <a:pt x="210" y="300"/>
                  </a:lnTo>
                  <a:lnTo>
                    <a:pt x="270" y="324"/>
                  </a:lnTo>
                  <a:lnTo>
                    <a:pt x="318" y="348"/>
                  </a:lnTo>
                  <a:lnTo>
                    <a:pt x="324" y="390"/>
                  </a:lnTo>
                  <a:lnTo>
                    <a:pt x="1134" y="396"/>
                  </a:lnTo>
                  <a:lnTo>
                    <a:pt x="1050" y="312"/>
                  </a:lnTo>
                  <a:lnTo>
                    <a:pt x="948" y="192"/>
                  </a:lnTo>
                  <a:lnTo>
                    <a:pt x="792" y="192"/>
                  </a:lnTo>
                  <a:lnTo>
                    <a:pt x="774" y="246"/>
                  </a:lnTo>
                  <a:lnTo>
                    <a:pt x="648" y="234"/>
                  </a:lnTo>
                  <a:lnTo>
                    <a:pt x="414" y="22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443040" y="5757120"/>
              <a:ext cx="865080" cy="1029600"/>
            </a:xfrm>
            <a:custGeom>
              <a:avLst/>
              <a:gdLst/>
              <a:ahLst/>
              <a:rect l="l" t="t" r="r" b="b"/>
              <a:pathLst>
                <a:path w="456" h="624">
                  <a:moveTo>
                    <a:pt x="0" y="0"/>
                  </a:moveTo>
                  <a:lnTo>
                    <a:pt x="24" y="42"/>
                  </a:lnTo>
                  <a:lnTo>
                    <a:pt x="6" y="78"/>
                  </a:lnTo>
                  <a:lnTo>
                    <a:pt x="12" y="144"/>
                  </a:lnTo>
                  <a:lnTo>
                    <a:pt x="54" y="186"/>
                  </a:lnTo>
                  <a:lnTo>
                    <a:pt x="60" y="222"/>
                  </a:lnTo>
                  <a:lnTo>
                    <a:pt x="114" y="306"/>
                  </a:lnTo>
                  <a:lnTo>
                    <a:pt x="162" y="372"/>
                  </a:lnTo>
                  <a:lnTo>
                    <a:pt x="186" y="408"/>
                  </a:lnTo>
                  <a:lnTo>
                    <a:pt x="216" y="438"/>
                  </a:lnTo>
                  <a:lnTo>
                    <a:pt x="210" y="444"/>
                  </a:lnTo>
                  <a:lnTo>
                    <a:pt x="228" y="474"/>
                  </a:lnTo>
                  <a:lnTo>
                    <a:pt x="240" y="498"/>
                  </a:lnTo>
                  <a:lnTo>
                    <a:pt x="234" y="534"/>
                  </a:lnTo>
                  <a:lnTo>
                    <a:pt x="258" y="576"/>
                  </a:lnTo>
                  <a:lnTo>
                    <a:pt x="258" y="588"/>
                  </a:lnTo>
                  <a:lnTo>
                    <a:pt x="252" y="624"/>
                  </a:lnTo>
                  <a:lnTo>
                    <a:pt x="330" y="624"/>
                  </a:lnTo>
                  <a:lnTo>
                    <a:pt x="456" y="624"/>
                  </a:lnTo>
                  <a:lnTo>
                    <a:pt x="414" y="540"/>
                  </a:lnTo>
                  <a:lnTo>
                    <a:pt x="378" y="414"/>
                  </a:lnTo>
                  <a:lnTo>
                    <a:pt x="312" y="330"/>
                  </a:lnTo>
                  <a:lnTo>
                    <a:pt x="276" y="258"/>
                  </a:lnTo>
                  <a:lnTo>
                    <a:pt x="264" y="144"/>
                  </a:lnTo>
                  <a:lnTo>
                    <a:pt x="282" y="78"/>
                  </a:lnTo>
                  <a:lnTo>
                    <a:pt x="282" y="18"/>
                  </a:lnTo>
                  <a:lnTo>
                    <a:pt x="174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6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582640" y="5187240"/>
              <a:ext cx="72936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Los Angeles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855080" y="3998520"/>
              <a:ext cx="81900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San Francisco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220560" y="1938600"/>
              <a:ext cx="81900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The Dalles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678280" y="2572200"/>
              <a:ext cx="72936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Colstrip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587920" y="3523320"/>
              <a:ext cx="91080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Jim Bridger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 flipV="1">
              <a:off x="2674080" y="4077720"/>
              <a:ext cx="454320" cy="110916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 flipV="1">
              <a:off x="3220560" y="3523320"/>
              <a:ext cx="273240" cy="166392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flipH="1" flipV="1">
              <a:off x="3402000" y="2175840"/>
              <a:ext cx="91440" cy="134676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flipV="1">
              <a:off x="2674080" y="2651760"/>
              <a:ext cx="273240" cy="142632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flipV="1">
              <a:off x="3220560" y="4395240"/>
              <a:ext cx="1456920" cy="8712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312000" y="5346000"/>
              <a:ext cx="910440" cy="396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V="1">
              <a:off x="3312000" y="5028840"/>
              <a:ext cx="819000" cy="2376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 flipV="1">
              <a:off x="4677480" y="4078080"/>
              <a:ext cx="91440" cy="3168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flipV="1">
              <a:off x="4768920" y="3364560"/>
              <a:ext cx="90000" cy="71316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677480" y="3998520"/>
              <a:ext cx="5461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Mona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V="1">
              <a:off x="4496040" y="5424840"/>
              <a:ext cx="362880" cy="3168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948120" y="5742000"/>
              <a:ext cx="91080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Palo Verde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496040" y="5583600"/>
              <a:ext cx="72720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Phoenix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950720" y="5266800"/>
              <a:ext cx="182124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To/From Southwest Markets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 flipH="1" flipV="1">
              <a:off x="4131000" y="5028480"/>
              <a:ext cx="91440" cy="71316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222800" y="4949640"/>
              <a:ext cx="118224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Mead/El Dorado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222800" y="5742000"/>
              <a:ext cx="273240" cy="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-75600" bIns="-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855880" y="2889360"/>
              <a:ext cx="3094920" cy="6336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flipH="1" flipV="1">
              <a:off x="4496040" y="3285360"/>
              <a:ext cx="362880" cy="792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flipV="1">
              <a:off x="4496040" y="3206160"/>
              <a:ext cx="0" cy="788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402000" y="3047760"/>
              <a:ext cx="54576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NOB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765880" y="3126960"/>
              <a:ext cx="5461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COB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1490760" y="2493360"/>
              <a:ext cx="182124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To/From Northwest Markets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flipV="1">
              <a:off x="2947680" y="2017800"/>
              <a:ext cx="91440" cy="396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flipV="1">
              <a:off x="3039120" y="1700640"/>
              <a:ext cx="362880" cy="3168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flipV="1">
              <a:off x="3402000" y="1067040"/>
              <a:ext cx="91440" cy="6336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flipV="1">
              <a:off x="2947680" y="2017800"/>
              <a:ext cx="1729800" cy="396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677480" y="2017800"/>
              <a:ext cx="91440" cy="15804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768920" y="2176200"/>
              <a:ext cx="1181880" cy="396000"/>
            </a:xfrm>
            <a:prstGeom prst="line">
              <a:avLst/>
            </a:prstGeom>
            <a:ln w="255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600" bIns="75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855880" y="2730960"/>
              <a:ext cx="54612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Tule Hub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807160" y="690480"/>
              <a:ext cx="3139560" cy="41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51560" rIns="151560" tIns="75960" bIns="75960" anchor="t">
              <a:spAutoFit/>
            </a:bodyPr>
            <a:p>
              <a:pPr algn="ctr">
                <a:lnSpc>
                  <a:spcPct val="100000"/>
                </a:lnSpc>
                <a:spcBef>
                  <a:spcPts val="1063"/>
                </a:spcBef>
                <a:tabLst>
                  <a:tab algn="l" pos="0"/>
                  <a:tab algn="l" pos="946080"/>
                  <a:tab algn="l" pos="1892160"/>
                  <a:tab algn="l" pos="2838600"/>
                  <a:tab algn="l" pos="3784680"/>
                  <a:tab algn="l" pos="4730760"/>
                  <a:tab algn="l" pos="5676840"/>
                  <a:tab algn="l" pos="6622920"/>
                  <a:tab algn="l" pos="7569360"/>
                  <a:tab algn="l" pos="8515440"/>
                  <a:tab algn="l" pos="9461520"/>
                  <a:tab algn="l" pos="104076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80520" y="228600"/>
            <a:ext cx="80060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SVV-4: Pacific Northwest Transmission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1" name="rin1f" descr=""/>
          <p:cNvPicPr/>
          <p:nvPr/>
        </p:nvPicPr>
        <p:blipFill>
          <a:blip r:embed="rId1"/>
          <a:stretch/>
        </p:blipFill>
        <p:spPr>
          <a:xfrm>
            <a:off x="898560" y="708120"/>
            <a:ext cx="7407360" cy="555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"/>
          <p:cNvSpPr/>
          <p:nvPr/>
        </p:nvSpPr>
        <p:spPr>
          <a:xfrm>
            <a:off x="820080" y="6248520"/>
            <a:ext cx="3437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Bonneville Power Administration OASIS website,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-817560" y="533520"/>
          <a:ext cx="6578640" cy="4987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817560" y="533520"/>
                    <a:ext cx="6578640" cy="49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" name=""/>
          <p:cNvGraphicFramePr/>
          <p:nvPr/>
        </p:nvGraphicFramePr>
        <p:xfrm>
          <a:off x="4359240" y="2600280"/>
          <a:ext cx="4613400" cy="3497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59240" y="2600280"/>
                    <a:ext cx="4613400" cy="3497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5324400" y="2362320"/>
            <a:ext cx="3256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PNW Generation Resources by Fuel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5320" y="93600"/>
            <a:ext cx="7753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SVV-5: Comparison of Generation Resources in PNW to WSCC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71240" y="6261120"/>
            <a:ext cx="4393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NWPPC Fourth Conservation and Electric Power Plan, Appendix A, 1998.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"/>
          <p:cNvGraphicFramePr/>
          <p:nvPr/>
        </p:nvGraphicFramePr>
        <p:xfrm>
          <a:off x="-338040" y="533520"/>
          <a:ext cx="5086080" cy="3855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338040" y="533520"/>
                    <a:ext cx="5086080" cy="3855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2" name=""/>
          <p:cNvGraphicFramePr/>
          <p:nvPr/>
        </p:nvGraphicFramePr>
        <p:xfrm>
          <a:off x="4375080" y="2884320"/>
          <a:ext cx="4294080" cy="3256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75080" y="2884320"/>
                    <a:ext cx="4294080" cy="325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" name=""/>
          <p:cNvSpPr/>
          <p:nvPr/>
        </p:nvSpPr>
        <p:spPr>
          <a:xfrm>
            <a:off x="208440" y="152280"/>
            <a:ext cx="813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SVV-6: Comparison of Generation Resources in California to PNW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64680" y="6102360"/>
            <a:ext cx="454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Sources: NWPPC Fourth Electric Power Plan, 1998, and CEC 1999 Resources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30360" y="838080"/>
            <a:ext cx="3256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PNW Generation Resources by Fuel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88520" y="2514600"/>
            <a:ext cx="362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Generation Resources by Fuel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14280" y="317160"/>
            <a:ext cx="8005680" cy="63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SVV-7: Block Forward Market Prices for First Quarter 2001 at NP-15 as a Percent of the Average of Spot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380880" y="1066680"/>
          <a:ext cx="8680680" cy="5149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066680"/>
                    <a:ext cx="8680680" cy="514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349560" y="6172200"/>
            <a:ext cx="488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BFM Trade Statistics from the CalPX website, and the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Market Report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2001.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14280" y="158760"/>
            <a:ext cx="8524800" cy="71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SVV-8: BPA’s 1998 Regional Monthly Firm Capacity Surplus/Deficit Projections Under Extreme Weather Conditions, 2000-2001</a:t>
            </a:r>
            <a:r>
              <a:rPr b="1" i="1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609480" y="838080"/>
          <a:ext cx="8259840" cy="533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838080"/>
                    <a:ext cx="8259840" cy="533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474120" y="6095880"/>
            <a:ext cx="680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1998 Pacific Northwest Loads and Resources Study: The White Book, Bonneville Power Administration, December 1998.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74840" y="6248520"/>
            <a:ext cx="52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1937 was used as the base year for extreme weather conditions associated with poor hydro supply..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600" y="152280"/>
            <a:ext cx="9190080" cy="579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SVV-9: Historical PNW Hydro Generation Supply vs. 2001 Levels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533520" y="685800"/>
          <a:ext cx="8076960" cy="5410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685800"/>
                    <a:ext cx="8076960" cy="541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"/>
          <p:cNvSpPr/>
          <p:nvPr/>
        </p:nvSpPr>
        <p:spPr>
          <a:xfrm>
            <a:off x="394920" y="6156360"/>
            <a:ext cx="894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Energy Information Agency, Department of Energy, Electricity Power Plant Database, Forms 759 and 900, 1992-2001.  Most recent data is available for April 2001.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04920" y="228600"/>
            <a:ext cx="800568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Exhibit SVV-10: Indexed Internet Stock Decline Compared to Indexed Mid-Columbia Third Quarter Forward Contract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2" name=""/>
          <p:cNvGraphicFramePr/>
          <p:nvPr/>
        </p:nvGraphicFramePr>
        <p:xfrm>
          <a:off x="685800" y="838080"/>
          <a:ext cx="8188200" cy="551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838080"/>
                    <a:ext cx="8188200" cy="551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4" name=""/>
          <p:cNvSpPr/>
          <p:nvPr/>
        </p:nvSpPr>
        <p:spPr>
          <a:xfrm>
            <a:off x="5650560" y="4876920"/>
            <a:ext cx="272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Days of Trading Since Zenith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573200" y="1143000"/>
            <a:ext cx="4662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Percent of Zenith Price, ISDEX and Mid C Q3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Economic Insight, Inc.    Privileged and Confidential -- Attorney Work Product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2001-08-24T19:16:28Z</dcterms:created>
  <dc:creator>Bracewell &amp; Patterson, L.L.P.</dc:creator>
  <dc:description/>
  <dc:language>en-US</dc:language>
  <cp:lastModifiedBy>Bracewell &amp; Patterson, L.L.P.</cp:lastModifiedBy>
  <cp:lastPrinted>2001-08-25T19:27:08Z</cp:lastPrinted>
  <dcterms:modified xsi:type="dcterms:W3CDTF">2001-08-25T19:34:50Z</dcterms:modified>
  <cp:revision>14</cp:revision>
  <dc:subject/>
  <dc:title>No Slide Title</dc:title>
</cp:coreProperties>
</file>