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451"/>
              </a:spcBef>
              <a:spcAft>
                <a:spcPts val="4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63560" y="577800"/>
            <a:ext cx="7759800" cy="444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227160" y="6359400"/>
            <a:ext cx="257040" cy="282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-159120" y="6343560"/>
            <a:ext cx="109944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fld id="{EB5EBAE4-4EE2-4E3E-80D5-41A59D1C0F3E}" type="slidenum"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351280" y="6343560"/>
            <a:ext cx="711720" cy="33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KPMG Logo"/>
              </a:rPr>
              <a:t>kpmg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343080" y="765000"/>
            <a:ext cx="0" cy="5599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55680" y="768240"/>
            <a:ext cx="393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7.wmf"/><Relationship Id="rId7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2514600" y="1295280"/>
            <a:ext cx="4113360" cy="3595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3137040" y="6537240"/>
            <a:ext cx="2844720" cy="28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Consulting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37680" y="195120"/>
            <a:ext cx="98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36440" rIns="136440" tIns="68400" bIns="68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017800"/>
                <a:tab algn="l" pos="4035600"/>
                <a:tab algn="l" pos="6053040"/>
                <a:tab algn="l" pos="8070840"/>
                <a:tab algn="l" pos="1008864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KPMG Logo"/>
              </a:rPr>
              <a:t>kpmg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651120" y="6811920"/>
            <a:ext cx="19306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16360" y="4849920"/>
            <a:ext cx="1487520" cy="100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STRATIS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1143000" y="2114280"/>
            <a:ext cx="692928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start, you will complete our proprietary questionnaire to help determine: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investment objectives.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level of risk you can comfortably assume.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guidelines within which you want to invest.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890280" y="1566720"/>
            <a:ext cx="244368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Investment Profile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6929280" y="4898880"/>
            <a:ext cx="1094040" cy="1211400"/>
            <a:chOff x="6929280" y="4898880"/>
            <a:chExt cx="1094040" cy="1211400"/>
          </a:xfrm>
        </p:grpSpPr>
        <p:sp>
          <p:nvSpPr>
            <p:cNvPr id="68" name=""/>
            <p:cNvSpPr/>
            <p:nvPr/>
          </p:nvSpPr>
          <p:spPr>
            <a:xfrm>
              <a:off x="7380360" y="5873760"/>
              <a:ext cx="284040" cy="112680"/>
            </a:xfrm>
            <a:custGeom>
              <a:avLst/>
              <a:gdLst/>
              <a:ahLst/>
              <a:rect l="l" t="t" r="r" b="b"/>
              <a:pathLst>
                <a:path w="179" h="71">
                  <a:moveTo>
                    <a:pt x="58" y="0"/>
                  </a:moveTo>
                  <a:lnTo>
                    <a:pt x="0" y="70"/>
                  </a:lnTo>
                  <a:lnTo>
                    <a:pt x="123" y="70"/>
                  </a:lnTo>
                  <a:lnTo>
                    <a:pt x="178" y="2"/>
                  </a:lnTo>
                  <a:lnTo>
                    <a:pt x="58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7248600" y="5757840"/>
              <a:ext cx="296640" cy="108000"/>
            </a:xfrm>
            <a:custGeom>
              <a:avLst/>
              <a:gdLst/>
              <a:ahLst/>
              <a:rect l="l" t="t" r="r" b="b"/>
              <a:pathLst>
                <a:path w="187" h="68">
                  <a:moveTo>
                    <a:pt x="73" y="0"/>
                  </a:moveTo>
                  <a:lnTo>
                    <a:pt x="0" y="63"/>
                  </a:lnTo>
                  <a:lnTo>
                    <a:pt x="135" y="67"/>
                  </a:lnTo>
                  <a:lnTo>
                    <a:pt x="186" y="2"/>
                  </a:lnTo>
                  <a:lnTo>
                    <a:pt x="73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7002360" y="5985000"/>
              <a:ext cx="363600" cy="125280"/>
            </a:xfrm>
            <a:custGeom>
              <a:avLst/>
              <a:gdLst/>
              <a:ahLst/>
              <a:rect l="l" t="t" r="r" b="b"/>
              <a:pathLst>
                <a:path w="229" h="79">
                  <a:moveTo>
                    <a:pt x="81" y="0"/>
                  </a:moveTo>
                  <a:lnTo>
                    <a:pt x="228" y="2"/>
                  </a:lnTo>
                  <a:lnTo>
                    <a:pt x="167" y="78"/>
                  </a:lnTo>
                  <a:lnTo>
                    <a:pt x="0" y="78"/>
                  </a:lnTo>
                  <a:lnTo>
                    <a:pt x="81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962760" y="5764320"/>
              <a:ext cx="203040" cy="98280"/>
            </a:xfrm>
            <a:custGeom>
              <a:avLst/>
              <a:gdLst/>
              <a:ahLst/>
              <a:rect l="l" t="t" r="r" b="b"/>
              <a:pathLst>
                <a:path w="128" h="62">
                  <a:moveTo>
                    <a:pt x="18" y="0"/>
                  </a:moveTo>
                  <a:lnTo>
                    <a:pt x="127" y="0"/>
                  </a:lnTo>
                  <a:lnTo>
                    <a:pt x="45" y="61"/>
                  </a:lnTo>
                  <a:lnTo>
                    <a:pt x="10" y="61"/>
                  </a:lnTo>
                  <a:lnTo>
                    <a:pt x="0" y="7"/>
                  </a:lnTo>
                  <a:lnTo>
                    <a:pt x="18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6983280" y="5867280"/>
              <a:ext cx="255600" cy="106560"/>
            </a:xfrm>
            <a:custGeom>
              <a:avLst/>
              <a:gdLst/>
              <a:ahLst/>
              <a:rect l="l" t="t" r="r" b="b"/>
              <a:pathLst>
                <a:path w="161" h="67">
                  <a:moveTo>
                    <a:pt x="35" y="2"/>
                  </a:moveTo>
                  <a:lnTo>
                    <a:pt x="160" y="0"/>
                  </a:lnTo>
                  <a:lnTo>
                    <a:pt x="87" y="66"/>
                  </a:lnTo>
                  <a:lnTo>
                    <a:pt x="8" y="66"/>
                  </a:lnTo>
                  <a:lnTo>
                    <a:pt x="0" y="27"/>
                  </a:lnTo>
                  <a:lnTo>
                    <a:pt x="35" y="2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7184880" y="5673600"/>
              <a:ext cx="254160" cy="81000"/>
            </a:xfrm>
            <a:custGeom>
              <a:avLst/>
              <a:gdLst/>
              <a:ahLst/>
              <a:rect l="l" t="t" r="r" b="b"/>
              <a:pathLst>
                <a:path w="160" h="51">
                  <a:moveTo>
                    <a:pt x="72" y="2"/>
                  </a:moveTo>
                  <a:lnTo>
                    <a:pt x="159" y="0"/>
                  </a:lnTo>
                  <a:lnTo>
                    <a:pt x="109" y="48"/>
                  </a:lnTo>
                  <a:lnTo>
                    <a:pt x="0" y="50"/>
                  </a:lnTo>
                  <a:lnTo>
                    <a:pt x="72" y="2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6953400" y="5673600"/>
              <a:ext cx="150840" cy="81000"/>
            </a:xfrm>
            <a:custGeom>
              <a:avLst/>
              <a:gdLst/>
              <a:ahLst/>
              <a:rect l="l" t="t" r="r" b="b"/>
              <a:pathLst>
                <a:path w="95" h="51">
                  <a:moveTo>
                    <a:pt x="13" y="0"/>
                  </a:moveTo>
                  <a:lnTo>
                    <a:pt x="94" y="2"/>
                  </a:lnTo>
                  <a:lnTo>
                    <a:pt x="23" y="50"/>
                  </a:lnTo>
                  <a:lnTo>
                    <a:pt x="3" y="50"/>
                  </a:lnTo>
                  <a:lnTo>
                    <a:pt x="0" y="7"/>
                  </a:lnTo>
                  <a:lnTo>
                    <a:pt x="13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122960" y="5613480"/>
              <a:ext cx="246240" cy="58680"/>
            </a:xfrm>
            <a:custGeom>
              <a:avLst/>
              <a:gdLst/>
              <a:ahLst/>
              <a:rect l="l" t="t" r="r" b="b"/>
              <a:pathLst>
                <a:path w="155" h="37">
                  <a:moveTo>
                    <a:pt x="67" y="2"/>
                  </a:moveTo>
                  <a:lnTo>
                    <a:pt x="154" y="0"/>
                  </a:lnTo>
                  <a:lnTo>
                    <a:pt x="112" y="36"/>
                  </a:lnTo>
                  <a:lnTo>
                    <a:pt x="0" y="36"/>
                  </a:lnTo>
                  <a:lnTo>
                    <a:pt x="67" y="2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389720" y="5559480"/>
              <a:ext cx="141480" cy="42840"/>
            </a:xfrm>
            <a:custGeom>
              <a:avLst/>
              <a:gdLst/>
              <a:ahLst/>
              <a:rect l="l" t="t" r="r" b="b"/>
              <a:pathLst>
                <a:path w="89" h="27">
                  <a:moveTo>
                    <a:pt x="44" y="0"/>
                  </a:moveTo>
                  <a:lnTo>
                    <a:pt x="0" y="24"/>
                  </a:lnTo>
                  <a:lnTo>
                    <a:pt x="78" y="26"/>
                  </a:lnTo>
                  <a:lnTo>
                    <a:pt x="88" y="15"/>
                  </a:lnTo>
                  <a:lnTo>
                    <a:pt x="64" y="0"/>
                  </a:lnTo>
                  <a:lnTo>
                    <a:pt x="44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6948360" y="5610240"/>
              <a:ext cx="150840" cy="58680"/>
            </a:xfrm>
            <a:custGeom>
              <a:avLst/>
              <a:gdLst/>
              <a:ahLst/>
              <a:rect l="l" t="t" r="r" b="b"/>
              <a:pathLst>
                <a:path w="95" h="37">
                  <a:moveTo>
                    <a:pt x="38" y="0"/>
                  </a:moveTo>
                  <a:lnTo>
                    <a:pt x="94" y="2"/>
                  </a:lnTo>
                  <a:lnTo>
                    <a:pt x="13" y="36"/>
                  </a:lnTo>
                  <a:lnTo>
                    <a:pt x="0" y="36"/>
                  </a:lnTo>
                  <a:lnTo>
                    <a:pt x="0" y="14"/>
                  </a:lnTo>
                  <a:lnTo>
                    <a:pt x="38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942240" y="5565600"/>
              <a:ext cx="168120" cy="39960"/>
            </a:xfrm>
            <a:custGeom>
              <a:avLst/>
              <a:gdLst/>
              <a:ahLst/>
              <a:rect l="l" t="t" r="r" b="b"/>
              <a:pathLst>
                <a:path w="106" h="25">
                  <a:moveTo>
                    <a:pt x="42" y="0"/>
                  </a:moveTo>
                  <a:lnTo>
                    <a:pt x="105" y="1"/>
                  </a:lnTo>
                  <a:lnTo>
                    <a:pt x="41" y="23"/>
                  </a:lnTo>
                  <a:lnTo>
                    <a:pt x="3" y="24"/>
                  </a:lnTo>
                  <a:lnTo>
                    <a:pt x="0" y="14"/>
                  </a:lnTo>
                  <a:lnTo>
                    <a:pt x="2" y="13"/>
                  </a:lnTo>
                  <a:lnTo>
                    <a:pt x="7" y="12"/>
                  </a:lnTo>
                  <a:lnTo>
                    <a:pt x="13" y="9"/>
                  </a:lnTo>
                  <a:lnTo>
                    <a:pt x="21" y="7"/>
                  </a:lnTo>
                  <a:lnTo>
                    <a:pt x="28" y="4"/>
                  </a:lnTo>
                  <a:lnTo>
                    <a:pt x="35" y="2"/>
                  </a:lnTo>
                  <a:lnTo>
                    <a:pt x="40" y="1"/>
                  </a:lnTo>
                  <a:lnTo>
                    <a:pt x="42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6929280" y="5533920"/>
              <a:ext cx="136800" cy="27000"/>
            </a:xfrm>
            <a:custGeom>
              <a:avLst/>
              <a:gdLst/>
              <a:ahLst/>
              <a:rect l="l" t="t" r="r" b="b"/>
              <a:pathLst>
                <a:path w="86" h="17">
                  <a:moveTo>
                    <a:pt x="0" y="16"/>
                  </a:moveTo>
                  <a:lnTo>
                    <a:pt x="43" y="0"/>
                  </a:lnTo>
                  <a:lnTo>
                    <a:pt x="85" y="0"/>
                  </a:lnTo>
                  <a:lnTo>
                    <a:pt x="43" y="14"/>
                  </a:lnTo>
                  <a:lnTo>
                    <a:pt x="0" y="16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7311960" y="6037200"/>
              <a:ext cx="11160" cy="4680"/>
            </a:xfrm>
            <a:custGeom>
              <a:avLst/>
              <a:gdLst/>
              <a:ahLst/>
              <a:rect l="l" t="t" r="r" b="b"/>
              <a:pathLst>
                <a:path w="7" h="3">
                  <a:moveTo>
                    <a:pt x="0" y="0"/>
                  </a:moveTo>
                  <a:lnTo>
                    <a:pt x="0" y="2"/>
                  </a:lnTo>
                  <a:lnTo>
                    <a:pt x="6" y="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7053120" y="4916520"/>
              <a:ext cx="254160" cy="1135080"/>
            </a:xfrm>
            <a:custGeom>
              <a:avLst/>
              <a:gdLst/>
              <a:ahLst/>
              <a:rect l="l" t="t" r="r" b="b"/>
              <a:pathLst>
                <a:path w="160" h="715">
                  <a:moveTo>
                    <a:pt x="159" y="277"/>
                  </a:moveTo>
                  <a:lnTo>
                    <a:pt x="159" y="239"/>
                  </a:lnTo>
                  <a:lnTo>
                    <a:pt x="156" y="227"/>
                  </a:lnTo>
                  <a:lnTo>
                    <a:pt x="154" y="179"/>
                  </a:lnTo>
                  <a:lnTo>
                    <a:pt x="147" y="131"/>
                  </a:lnTo>
                  <a:lnTo>
                    <a:pt x="139" y="124"/>
                  </a:lnTo>
                  <a:lnTo>
                    <a:pt x="127" y="119"/>
                  </a:lnTo>
                  <a:lnTo>
                    <a:pt x="103" y="119"/>
                  </a:lnTo>
                  <a:lnTo>
                    <a:pt x="105" y="105"/>
                  </a:lnTo>
                  <a:lnTo>
                    <a:pt x="109" y="93"/>
                  </a:lnTo>
                  <a:lnTo>
                    <a:pt x="119" y="85"/>
                  </a:lnTo>
                  <a:lnTo>
                    <a:pt x="135" y="91"/>
                  </a:lnTo>
                  <a:lnTo>
                    <a:pt x="135" y="67"/>
                  </a:lnTo>
                  <a:lnTo>
                    <a:pt x="135" y="60"/>
                  </a:lnTo>
                  <a:lnTo>
                    <a:pt x="140" y="57"/>
                  </a:lnTo>
                  <a:lnTo>
                    <a:pt x="137" y="48"/>
                  </a:lnTo>
                  <a:lnTo>
                    <a:pt x="137" y="34"/>
                  </a:lnTo>
                  <a:lnTo>
                    <a:pt x="139" y="24"/>
                  </a:lnTo>
                  <a:lnTo>
                    <a:pt x="139" y="8"/>
                  </a:lnTo>
                  <a:lnTo>
                    <a:pt x="131" y="8"/>
                  </a:lnTo>
                  <a:lnTo>
                    <a:pt x="115" y="0"/>
                  </a:lnTo>
                  <a:lnTo>
                    <a:pt x="103" y="6"/>
                  </a:lnTo>
                  <a:lnTo>
                    <a:pt x="88" y="10"/>
                  </a:lnTo>
                  <a:lnTo>
                    <a:pt x="86" y="22"/>
                  </a:lnTo>
                  <a:lnTo>
                    <a:pt x="82" y="32"/>
                  </a:lnTo>
                  <a:lnTo>
                    <a:pt x="75" y="57"/>
                  </a:lnTo>
                  <a:lnTo>
                    <a:pt x="56" y="70"/>
                  </a:lnTo>
                  <a:lnTo>
                    <a:pt x="52" y="93"/>
                  </a:lnTo>
                  <a:lnTo>
                    <a:pt x="75" y="93"/>
                  </a:lnTo>
                  <a:lnTo>
                    <a:pt x="94" y="93"/>
                  </a:lnTo>
                  <a:lnTo>
                    <a:pt x="78" y="118"/>
                  </a:lnTo>
                  <a:lnTo>
                    <a:pt x="34" y="137"/>
                  </a:lnTo>
                  <a:lnTo>
                    <a:pt x="28" y="163"/>
                  </a:lnTo>
                  <a:lnTo>
                    <a:pt x="9" y="205"/>
                  </a:lnTo>
                  <a:lnTo>
                    <a:pt x="9" y="286"/>
                  </a:lnTo>
                  <a:lnTo>
                    <a:pt x="0" y="338"/>
                  </a:lnTo>
                  <a:lnTo>
                    <a:pt x="15" y="347"/>
                  </a:lnTo>
                  <a:lnTo>
                    <a:pt x="15" y="341"/>
                  </a:lnTo>
                  <a:lnTo>
                    <a:pt x="7" y="336"/>
                  </a:lnTo>
                  <a:lnTo>
                    <a:pt x="9" y="328"/>
                  </a:lnTo>
                  <a:lnTo>
                    <a:pt x="18" y="312"/>
                  </a:lnTo>
                  <a:lnTo>
                    <a:pt x="21" y="280"/>
                  </a:lnTo>
                  <a:lnTo>
                    <a:pt x="28" y="231"/>
                  </a:lnTo>
                  <a:lnTo>
                    <a:pt x="40" y="195"/>
                  </a:lnTo>
                  <a:lnTo>
                    <a:pt x="46" y="250"/>
                  </a:lnTo>
                  <a:lnTo>
                    <a:pt x="37" y="315"/>
                  </a:lnTo>
                  <a:lnTo>
                    <a:pt x="48" y="322"/>
                  </a:lnTo>
                  <a:lnTo>
                    <a:pt x="28" y="411"/>
                  </a:lnTo>
                  <a:lnTo>
                    <a:pt x="28" y="489"/>
                  </a:lnTo>
                  <a:lnTo>
                    <a:pt x="52" y="495"/>
                  </a:lnTo>
                  <a:lnTo>
                    <a:pt x="59" y="569"/>
                  </a:lnTo>
                  <a:lnTo>
                    <a:pt x="43" y="569"/>
                  </a:lnTo>
                  <a:lnTo>
                    <a:pt x="60" y="586"/>
                  </a:lnTo>
                  <a:lnTo>
                    <a:pt x="62" y="611"/>
                  </a:lnTo>
                  <a:lnTo>
                    <a:pt x="69" y="592"/>
                  </a:lnTo>
                  <a:lnTo>
                    <a:pt x="72" y="550"/>
                  </a:lnTo>
                  <a:lnTo>
                    <a:pt x="69" y="515"/>
                  </a:lnTo>
                  <a:lnTo>
                    <a:pt x="69" y="498"/>
                  </a:lnTo>
                  <a:lnTo>
                    <a:pt x="113" y="505"/>
                  </a:lnTo>
                  <a:lnTo>
                    <a:pt x="128" y="498"/>
                  </a:lnTo>
                  <a:lnTo>
                    <a:pt x="131" y="565"/>
                  </a:lnTo>
                  <a:lnTo>
                    <a:pt x="125" y="672"/>
                  </a:lnTo>
                  <a:lnTo>
                    <a:pt x="122" y="711"/>
                  </a:lnTo>
                  <a:lnTo>
                    <a:pt x="131" y="691"/>
                  </a:lnTo>
                  <a:lnTo>
                    <a:pt x="150" y="714"/>
                  </a:lnTo>
                  <a:lnTo>
                    <a:pt x="159" y="709"/>
                  </a:lnTo>
                  <a:lnTo>
                    <a:pt x="159" y="702"/>
                  </a:lnTo>
                  <a:lnTo>
                    <a:pt x="154" y="702"/>
                  </a:lnTo>
                  <a:lnTo>
                    <a:pt x="141" y="679"/>
                  </a:lnTo>
                  <a:lnTo>
                    <a:pt x="144" y="640"/>
                  </a:lnTo>
                  <a:lnTo>
                    <a:pt x="153" y="579"/>
                  </a:lnTo>
                  <a:lnTo>
                    <a:pt x="150" y="552"/>
                  </a:lnTo>
                  <a:lnTo>
                    <a:pt x="150" y="491"/>
                  </a:lnTo>
                  <a:lnTo>
                    <a:pt x="159" y="484"/>
                  </a:lnTo>
                  <a:lnTo>
                    <a:pt x="159" y="329"/>
                  </a:lnTo>
                  <a:lnTo>
                    <a:pt x="151" y="293"/>
                  </a:lnTo>
                  <a:lnTo>
                    <a:pt x="144" y="257"/>
                  </a:lnTo>
                  <a:lnTo>
                    <a:pt x="144" y="225"/>
                  </a:lnTo>
                  <a:lnTo>
                    <a:pt x="159" y="276"/>
                  </a:lnTo>
                  <a:lnTo>
                    <a:pt x="159" y="277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7116840" y="5442120"/>
              <a:ext cx="36360" cy="247320"/>
            </a:xfrm>
            <a:custGeom>
              <a:avLst/>
              <a:gdLst/>
              <a:ahLst/>
              <a:rect l="l" t="t" r="r" b="b"/>
              <a:pathLst>
                <a:path w="23" h="156">
                  <a:moveTo>
                    <a:pt x="16" y="0"/>
                  </a:moveTo>
                  <a:lnTo>
                    <a:pt x="7" y="47"/>
                  </a:lnTo>
                  <a:lnTo>
                    <a:pt x="3" y="76"/>
                  </a:lnTo>
                  <a:lnTo>
                    <a:pt x="0" y="152"/>
                  </a:lnTo>
                  <a:lnTo>
                    <a:pt x="6" y="155"/>
                  </a:lnTo>
                  <a:lnTo>
                    <a:pt x="6" y="96"/>
                  </a:lnTo>
                  <a:lnTo>
                    <a:pt x="9" y="58"/>
                  </a:lnTo>
                  <a:lnTo>
                    <a:pt x="22" y="0"/>
                  </a:lnTo>
                  <a:lnTo>
                    <a:pt x="16" y="0"/>
                  </a:lnTo>
                </a:path>
              </a:pathLst>
            </a:custGeom>
            <a:solidFill>
              <a:srgbClr val="ff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7165800" y="5438880"/>
              <a:ext cx="17640" cy="261720"/>
            </a:xfrm>
            <a:custGeom>
              <a:avLst/>
              <a:gdLst/>
              <a:ahLst/>
              <a:rect l="l" t="t" r="r" b="b"/>
              <a:pathLst>
                <a:path w="11" h="165">
                  <a:moveTo>
                    <a:pt x="5" y="0"/>
                  </a:moveTo>
                  <a:lnTo>
                    <a:pt x="3" y="38"/>
                  </a:lnTo>
                  <a:lnTo>
                    <a:pt x="0" y="108"/>
                  </a:lnTo>
                  <a:lnTo>
                    <a:pt x="0" y="162"/>
                  </a:lnTo>
                  <a:lnTo>
                    <a:pt x="5" y="164"/>
                  </a:lnTo>
                  <a:lnTo>
                    <a:pt x="4" y="119"/>
                  </a:lnTo>
                  <a:lnTo>
                    <a:pt x="5" y="68"/>
                  </a:lnTo>
                  <a:lnTo>
                    <a:pt x="10" y="0"/>
                  </a:lnTo>
                  <a:lnTo>
                    <a:pt x="5" y="0"/>
                  </a:lnTo>
                </a:path>
              </a:pathLst>
            </a:custGeom>
            <a:solidFill>
              <a:srgbClr val="ff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7211880" y="5442120"/>
              <a:ext cx="11160" cy="263520"/>
            </a:xfrm>
            <a:custGeom>
              <a:avLst/>
              <a:gdLst/>
              <a:ahLst/>
              <a:rect l="l" t="t" r="r" b="b"/>
              <a:pathLst>
                <a:path w="7" h="166">
                  <a:moveTo>
                    <a:pt x="0" y="0"/>
                  </a:moveTo>
                  <a:lnTo>
                    <a:pt x="2" y="63"/>
                  </a:lnTo>
                  <a:lnTo>
                    <a:pt x="0" y="123"/>
                  </a:lnTo>
                  <a:lnTo>
                    <a:pt x="0" y="163"/>
                  </a:lnTo>
                  <a:lnTo>
                    <a:pt x="5" y="165"/>
                  </a:lnTo>
                  <a:lnTo>
                    <a:pt x="4" y="118"/>
                  </a:lnTo>
                  <a:lnTo>
                    <a:pt x="6" y="5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solidFill>
              <a:srgbClr val="ff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7257960" y="5430960"/>
              <a:ext cx="14400" cy="258480"/>
            </a:xfrm>
            <a:custGeom>
              <a:avLst/>
              <a:gdLst/>
              <a:ahLst/>
              <a:rect l="l" t="t" r="r" b="b"/>
              <a:pathLst>
                <a:path w="9" h="163">
                  <a:moveTo>
                    <a:pt x="2" y="2"/>
                  </a:moveTo>
                  <a:lnTo>
                    <a:pt x="2" y="45"/>
                  </a:lnTo>
                  <a:lnTo>
                    <a:pt x="1" y="111"/>
                  </a:lnTo>
                  <a:lnTo>
                    <a:pt x="0" y="162"/>
                  </a:lnTo>
                  <a:lnTo>
                    <a:pt x="5" y="159"/>
                  </a:lnTo>
                  <a:lnTo>
                    <a:pt x="5" y="117"/>
                  </a:lnTo>
                  <a:lnTo>
                    <a:pt x="6" y="57"/>
                  </a:lnTo>
                  <a:lnTo>
                    <a:pt x="8" y="0"/>
                  </a:lnTo>
                  <a:lnTo>
                    <a:pt x="2" y="2"/>
                  </a:lnTo>
                </a:path>
              </a:pathLst>
            </a:custGeom>
            <a:solidFill>
              <a:srgbClr val="ff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289640" y="5427720"/>
              <a:ext cx="6480" cy="23760"/>
            </a:xfrm>
            <a:custGeom>
              <a:avLst/>
              <a:gdLst/>
              <a:ahLst/>
              <a:rect l="l" t="t" r="r" b="b"/>
              <a:pathLst>
                <a:path w="4" h="15">
                  <a:moveTo>
                    <a:pt x="2" y="0"/>
                  </a:moveTo>
                  <a:lnTo>
                    <a:pt x="3" y="10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ff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7251840" y="4935600"/>
              <a:ext cx="12600" cy="23760"/>
            </a:xfrm>
            <a:custGeom>
              <a:avLst/>
              <a:gdLst/>
              <a:ahLst/>
              <a:rect l="l" t="t" r="r" b="b"/>
              <a:pathLst>
                <a:path w="8" h="15">
                  <a:moveTo>
                    <a:pt x="6" y="0"/>
                  </a:moveTo>
                  <a:lnTo>
                    <a:pt x="6" y="4"/>
                  </a:lnTo>
                  <a:lnTo>
                    <a:pt x="3" y="5"/>
                  </a:lnTo>
                  <a:lnTo>
                    <a:pt x="2" y="10"/>
                  </a:lnTo>
                  <a:lnTo>
                    <a:pt x="3" y="12"/>
                  </a:lnTo>
                  <a:lnTo>
                    <a:pt x="0" y="13"/>
                  </a:lnTo>
                  <a:lnTo>
                    <a:pt x="4" y="14"/>
                  </a:lnTo>
                  <a:lnTo>
                    <a:pt x="4" y="9"/>
                  </a:lnTo>
                  <a:lnTo>
                    <a:pt x="5" y="6"/>
                  </a:lnTo>
                  <a:lnTo>
                    <a:pt x="7" y="5"/>
                  </a:lnTo>
                  <a:lnTo>
                    <a:pt x="7" y="4"/>
                  </a:lnTo>
                  <a:lnTo>
                    <a:pt x="7" y="2"/>
                  </a:lnTo>
                  <a:lnTo>
                    <a:pt x="6" y="1"/>
                  </a:lnTo>
                  <a:lnTo>
                    <a:pt x="6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7242120" y="4927680"/>
              <a:ext cx="15840" cy="23760"/>
            </a:xfrm>
            <a:custGeom>
              <a:avLst/>
              <a:gdLst/>
              <a:ahLst/>
              <a:rect l="l" t="t" r="r" b="b"/>
              <a:pathLst>
                <a:path w="10" h="15">
                  <a:moveTo>
                    <a:pt x="8" y="0"/>
                  </a:moveTo>
                  <a:lnTo>
                    <a:pt x="7" y="4"/>
                  </a:lnTo>
                  <a:lnTo>
                    <a:pt x="4" y="5"/>
                  </a:lnTo>
                  <a:lnTo>
                    <a:pt x="3" y="9"/>
                  </a:lnTo>
                  <a:lnTo>
                    <a:pt x="4" y="12"/>
                  </a:lnTo>
                  <a:lnTo>
                    <a:pt x="0" y="13"/>
                  </a:lnTo>
                  <a:lnTo>
                    <a:pt x="5" y="14"/>
                  </a:lnTo>
                  <a:lnTo>
                    <a:pt x="5" y="9"/>
                  </a:lnTo>
                  <a:lnTo>
                    <a:pt x="7" y="6"/>
                  </a:lnTo>
                  <a:lnTo>
                    <a:pt x="9" y="5"/>
                  </a:lnTo>
                  <a:lnTo>
                    <a:pt x="9" y="4"/>
                  </a:lnTo>
                  <a:lnTo>
                    <a:pt x="8" y="3"/>
                  </a:lnTo>
                  <a:lnTo>
                    <a:pt x="8" y="1"/>
                  </a:lnTo>
                  <a:lnTo>
                    <a:pt x="8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7240680" y="4970520"/>
              <a:ext cx="140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7" y="0"/>
                  </a:moveTo>
                  <a:lnTo>
                    <a:pt x="6" y="4"/>
                  </a:lnTo>
                  <a:lnTo>
                    <a:pt x="3" y="4"/>
                  </a:lnTo>
                  <a:lnTo>
                    <a:pt x="3" y="8"/>
                  </a:lnTo>
                  <a:lnTo>
                    <a:pt x="3" y="11"/>
                  </a:lnTo>
                  <a:lnTo>
                    <a:pt x="0" y="12"/>
                  </a:lnTo>
                  <a:lnTo>
                    <a:pt x="5" y="13"/>
                  </a:lnTo>
                  <a:lnTo>
                    <a:pt x="4" y="8"/>
                  </a:lnTo>
                  <a:lnTo>
                    <a:pt x="6" y="6"/>
                  </a:lnTo>
                  <a:lnTo>
                    <a:pt x="8" y="5"/>
                  </a:lnTo>
                  <a:lnTo>
                    <a:pt x="8" y="4"/>
                  </a:lnTo>
                  <a:lnTo>
                    <a:pt x="7" y="2"/>
                  </a:lnTo>
                  <a:lnTo>
                    <a:pt x="7" y="1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7230960" y="4962600"/>
              <a:ext cx="1440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7" y="0"/>
                  </a:moveTo>
                  <a:lnTo>
                    <a:pt x="6" y="4"/>
                  </a:lnTo>
                  <a:lnTo>
                    <a:pt x="3" y="5"/>
                  </a:lnTo>
                  <a:lnTo>
                    <a:pt x="3" y="10"/>
                  </a:lnTo>
                  <a:lnTo>
                    <a:pt x="3" y="12"/>
                  </a:lnTo>
                  <a:lnTo>
                    <a:pt x="0" y="13"/>
                  </a:lnTo>
                  <a:lnTo>
                    <a:pt x="5" y="14"/>
                  </a:lnTo>
                  <a:lnTo>
                    <a:pt x="4" y="8"/>
                  </a:lnTo>
                  <a:lnTo>
                    <a:pt x="6" y="6"/>
                  </a:lnTo>
                  <a:lnTo>
                    <a:pt x="8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7" y="1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7226280" y="4933800"/>
              <a:ext cx="14400" cy="2412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7" y="0"/>
                  </a:moveTo>
                  <a:lnTo>
                    <a:pt x="6" y="4"/>
                  </a:lnTo>
                  <a:lnTo>
                    <a:pt x="3" y="4"/>
                  </a:lnTo>
                  <a:lnTo>
                    <a:pt x="3" y="10"/>
                  </a:lnTo>
                  <a:lnTo>
                    <a:pt x="3" y="12"/>
                  </a:lnTo>
                  <a:lnTo>
                    <a:pt x="0" y="13"/>
                  </a:lnTo>
                  <a:lnTo>
                    <a:pt x="5" y="14"/>
                  </a:lnTo>
                  <a:lnTo>
                    <a:pt x="4" y="8"/>
                  </a:lnTo>
                  <a:lnTo>
                    <a:pt x="6" y="6"/>
                  </a:lnTo>
                  <a:lnTo>
                    <a:pt x="8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7" y="1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7219800" y="4923000"/>
              <a:ext cx="12960" cy="27000"/>
            </a:xfrm>
            <a:custGeom>
              <a:avLst/>
              <a:gdLst/>
              <a:ahLst/>
              <a:rect l="l" t="t" r="r" b="b"/>
              <a:pathLst>
                <a:path w="8" h="17">
                  <a:moveTo>
                    <a:pt x="6" y="0"/>
                  </a:moveTo>
                  <a:lnTo>
                    <a:pt x="5" y="6"/>
                  </a:lnTo>
                  <a:lnTo>
                    <a:pt x="2" y="6"/>
                  </a:lnTo>
                  <a:lnTo>
                    <a:pt x="2" y="11"/>
                  </a:lnTo>
                  <a:lnTo>
                    <a:pt x="2" y="14"/>
                  </a:lnTo>
                  <a:lnTo>
                    <a:pt x="0" y="15"/>
                  </a:lnTo>
                  <a:lnTo>
                    <a:pt x="4" y="16"/>
                  </a:lnTo>
                  <a:lnTo>
                    <a:pt x="3" y="10"/>
                  </a:lnTo>
                  <a:lnTo>
                    <a:pt x="5" y="8"/>
                  </a:lnTo>
                  <a:lnTo>
                    <a:pt x="7" y="6"/>
                  </a:lnTo>
                  <a:lnTo>
                    <a:pt x="7" y="6"/>
                  </a:lnTo>
                  <a:lnTo>
                    <a:pt x="6" y="3"/>
                  </a:lnTo>
                  <a:lnTo>
                    <a:pt x="6" y="1"/>
                  </a:lnTo>
                  <a:lnTo>
                    <a:pt x="6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7213680" y="4967280"/>
              <a:ext cx="15840" cy="23760"/>
            </a:xfrm>
            <a:custGeom>
              <a:avLst/>
              <a:gdLst/>
              <a:ahLst/>
              <a:rect l="l" t="t" r="r" b="b"/>
              <a:pathLst>
                <a:path w="10" h="15">
                  <a:moveTo>
                    <a:pt x="8" y="0"/>
                  </a:moveTo>
                  <a:lnTo>
                    <a:pt x="7" y="4"/>
                  </a:lnTo>
                  <a:lnTo>
                    <a:pt x="4" y="5"/>
                  </a:lnTo>
                  <a:lnTo>
                    <a:pt x="3" y="10"/>
                  </a:lnTo>
                  <a:lnTo>
                    <a:pt x="4" y="12"/>
                  </a:lnTo>
                  <a:lnTo>
                    <a:pt x="0" y="13"/>
                  </a:lnTo>
                  <a:lnTo>
                    <a:pt x="5" y="14"/>
                  </a:lnTo>
                  <a:lnTo>
                    <a:pt x="5" y="9"/>
                  </a:lnTo>
                  <a:lnTo>
                    <a:pt x="7" y="6"/>
                  </a:lnTo>
                  <a:lnTo>
                    <a:pt x="9" y="5"/>
                  </a:lnTo>
                  <a:lnTo>
                    <a:pt x="9" y="4"/>
                  </a:lnTo>
                  <a:lnTo>
                    <a:pt x="8" y="3"/>
                  </a:lnTo>
                  <a:lnTo>
                    <a:pt x="8" y="1"/>
                  </a:lnTo>
                  <a:lnTo>
                    <a:pt x="8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7207200" y="4959360"/>
              <a:ext cx="15840" cy="23760"/>
            </a:xfrm>
            <a:custGeom>
              <a:avLst/>
              <a:gdLst/>
              <a:ahLst/>
              <a:rect l="l" t="t" r="r" b="b"/>
              <a:pathLst>
                <a:path w="10" h="15">
                  <a:moveTo>
                    <a:pt x="7" y="0"/>
                  </a:moveTo>
                  <a:lnTo>
                    <a:pt x="7" y="4"/>
                  </a:lnTo>
                  <a:lnTo>
                    <a:pt x="3" y="5"/>
                  </a:lnTo>
                  <a:lnTo>
                    <a:pt x="2" y="9"/>
                  </a:lnTo>
                  <a:lnTo>
                    <a:pt x="3" y="13"/>
                  </a:lnTo>
                  <a:lnTo>
                    <a:pt x="0" y="13"/>
                  </a:lnTo>
                  <a:lnTo>
                    <a:pt x="5" y="14"/>
                  </a:lnTo>
                  <a:lnTo>
                    <a:pt x="4" y="9"/>
                  </a:lnTo>
                  <a:lnTo>
                    <a:pt x="7" y="6"/>
                  </a:lnTo>
                  <a:lnTo>
                    <a:pt x="9" y="5"/>
                  </a:lnTo>
                  <a:lnTo>
                    <a:pt x="8" y="4"/>
                  </a:lnTo>
                  <a:lnTo>
                    <a:pt x="8" y="3"/>
                  </a:lnTo>
                  <a:lnTo>
                    <a:pt x="7" y="1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201080" y="4992840"/>
              <a:ext cx="12600" cy="25200"/>
            </a:xfrm>
            <a:custGeom>
              <a:avLst/>
              <a:gdLst/>
              <a:ahLst/>
              <a:rect l="l" t="t" r="r" b="b"/>
              <a:pathLst>
                <a:path w="8" h="16">
                  <a:moveTo>
                    <a:pt x="6" y="0"/>
                  </a:moveTo>
                  <a:lnTo>
                    <a:pt x="5" y="5"/>
                  </a:lnTo>
                  <a:lnTo>
                    <a:pt x="3" y="5"/>
                  </a:lnTo>
                  <a:lnTo>
                    <a:pt x="2" y="11"/>
                  </a:lnTo>
                  <a:lnTo>
                    <a:pt x="3" y="14"/>
                  </a:lnTo>
                  <a:lnTo>
                    <a:pt x="0" y="14"/>
                  </a:lnTo>
                  <a:lnTo>
                    <a:pt x="4" y="15"/>
                  </a:lnTo>
                  <a:lnTo>
                    <a:pt x="3" y="10"/>
                  </a:lnTo>
                  <a:lnTo>
                    <a:pt x="5" y="8"/>
                  </a:lnTo>
                  <a:lnTo>
                    <a:pt x="7" y="6"/>
                  </a:lnTo>
                  <a:lnTo>
                    <a:pt x="7" y="5"/>
                  </a:lnTo>
                  <a:lnTo>
                    <a:pt x="7" y="3"/>
                  </a:lnTo>
                  <a:lnTo>
                    <a:pt x="6" y="1"/>
                  </a:lnTo>
                  <a:lnTo>
                    <a:pt x="6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7191360" y="4986360"/>
              <a:ext cx="1440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7" y="0"/>
                  </a:moveTo>
                  <a:lnTo>
                    <a:pt x="6" y="4"/>
                  </a:lnTo>
                  <a:lnTo>
                    <a:pt x="3" y="4"/>
                  </a:lnTo>
                  <a:lnTo>
                    <a:pt x="3" y="10"/>
                  </a:lnTo>
                  <a:lnTo>
                    <a:pt x="3" y="12"/>
                  </a:lnTo>
                  <a:lnTo>
                    <a:pt x="0" y="13"/>
                  </a:lnTo>
                  <a:lnTo>
                    <a:pt x="5" y="14"/>
                  </a:lnTo>
                  <a:lnTo>
                    <a:pt x="4" y="8"/>
                  </a:lnTo>
                  <a:lnTo>
                    <a:pt x="6" y="6"/>
                  </a:lnTo>
                  <a:lnTo>
                    <a:pt x="8" y="5"/>
                  </a:lnTo>
                  <a:lnTo>
                    <a:pt x="7" y="4"/>
                  </a:lnTo>
                  <a:lnTo>
                    <a:pt x="7" y="3"/>
                  </a:lnTo>
                  <a:lnTo>
                    <a:pt x="7" y="1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7188120" y="5027760"/>
              <a:ext cx="14400" cy="27000"/>
            </a:xfrm>
            <a:custGeom>
              <a:avLst/>
              <a:gdLst/>
              <a:ahLst/>
              <a:rect l="l" t="t" r="r" b="b"/>
              <a:pathLst>
                <a:path w="9" h="17">
                  <a:moveTo>
                    <a:pt x="6" y="0"/>
                  </a:moveTo>
                  <a:lnTo>
                    <a:pt x="6" y="5"/>
                  </a:lnTo>
                  <a:lnTo>
                    <a:pt x="3" y="6"/>
                  </a:lnTo>
                  <a:lnTo>
                    <a:pt x="2" y="10"/>
                  </a:lnTo>
                  <a:lnTo>
                    <a:pt x="3" y="14"/>
                  </a:lnTo>
                  <a:lnTo>
                    <a:pt x="0" y="15"/>
                  </a:lnTo>
                  <a:lnTo>
                    <a:pt x="4" y="16"/>
                  </a:lnTo>
                  <a:lnTo>
                    <a:pt x="4" y="9"/>
                  </a:lnTo>
                  <a:lnTo>
                    <a:pt x="6" y="7"/>
                  </a:lnTo>
                  <a:lnTo>
                    <a:pt x="8" y="6"/>
                  </a:lnTo>
                  <a:lnTo>
                    <a:pt x="7" y="5"/>
                  </a:lnTo>
                  <a:lnTo>
                    <a:pt x="7" y="3"/>
                  </a:lnTo>
                  <a:lnTo>
                    <a:pt x="6" y="1"/>
                  </a:lnTo>
                  <a:lnTo>
                    <a:pt x="6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7178760" y="5019840"/>
              <a:ext cx="15840" cy="23760"/>
            </a:xfrm>
            <a:custGeom>
              <a:avLst/>
              <a:gdLst/>
              <a:ahLst/>
              <a:rect l="l" t="t" r="r" b="b"/>
              <a:pathLst>
                <a:path w="10" h="15">
                  <a:moveTo>
                    <a:pt x="8" y="0"/>
                  </a:moveTo>
                  <a:lnTo>
                    <a:pt x="7" y="4"/>
                  </a:lnTo>
                  <a:lnTo>
                    <a:pt x="4" y="5"/>
                  </a:lnTo>
                  <a:lnTo>
                    <a:pt x="3" y="10"/>
                  </a:lnTo>
                  <a:lnTo>
                    <a:pt x="4" y="12"/>
                  </a:lnTo>
                  <a:lnTo>
                    <a:pt x="0" y="13"/>
                  </a:lnTo>
                  <a:lnTo>
                    <a:pt x="6" y="14"/>
                  </a:lnTo>
                  <a:lnTo>
                    <a:pt x="5" y="9"/>
                  </a:lnTo>
                  <a:lnTo>
                    <a:pt x="7" y="6"/>
                  </a:lnTo>
                  <a:lnTo>
                    <a:pt x="9" y="5"/>
                  </a:lnTo>
                  <a:lnTo>
                    <a:pt x="8" y="4"/>
                  </a:lnTo>
                  <a:lnTo>
                    <a:pt x="8" y="3"/>
                  </a:lnTo>
                  <a:lnTo>
                    <a:pt x="8" y="1"/>
                  </a:lnTo>
                  <a:lnTo>
                    <a:pt x="8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7223040" y="5003640"/>
              <a:ext cx="14400" cy="2412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7" y="0"/>
                  </a:moveTo>
                  <a:lnTo>
                    <a:pt x="6" y="4"/>
                  </a:lnTo>
                  <a:lnTo>
                    <a:pt x="3" y="5"/>
                  </a:lnTo>
                  <a:lnTo>
                    <a:pt x="2" y="10"/>
                  </a:lnTo>
                  <a:lnTo>
                    <a:pt x="3" y="12"/>
                  </a:lnTo>
                  <a:lnTo>
                    <a:pt x="0" y="13"/>
                  </a:lnTo>
                  <a:lnTo>
                    <a:pt x="5" y="14"/>
                  </a:lnTo>
                  <a:lnTo>
                    <a:pt x="4" y="8"/>
                  </a:lnTo>
                  <a:lnTo>
                    <a:pt x="6" y="6"/>
                  </a:lnTo>
                  <a:lnTo>
                    <a:pt x="8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7" y="1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7199280" y="4933800"/>
              <a:ext cx="12600" cy="24120"/>
            </a:xfrm>
            <a:custGeom>
              <a:avLst/>
              <a:gdLst/>
              <a:ahLst/>
              <a:rect l="l" t="t" r="r" b="b"/>
              <a:pathLst>
                <a:path w="8" h="15">
                  <a:moveTo>
                    <a:pt x="6" y="0"/>
                  </a:moveTo>
                  <a:lnTo>
                    <a:pt x="5" y="4"/>
                  </a:lnTo>
                  <a:lnTo>
                    <a:pt x="2" y="4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0" y="13"/>
                  </a:lnTo>
                  <a:lnTo>
                    <a:pt x="4" y="14"/>
                  </a:lnTo>
                  <a:lnTo>
                    <a:pt x="3" y="8"/>
                  </a:lnTo>
                  <a:lnTo>
                    <a:pt x="5" y="6"/>
                  </a:lnTo>
                  <a:lnTo>
                    <a:pt x="7" y="5"/>
                  </a:lnTo>
                  <a:lnTo>
                    <a:pt x="7" y="4"/>
                  </a:lnTo>
                  <a:lnTo>
                    <a:pt x="6" y="3"/>
                  </a:lnTo>
                  <a:lnTo>
                    <a:pt x="6" y="1"/>
                  </a:lnTo>
                  <a:lnTo>
                    <a:pt x="6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186680" y="496584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8" y="0"/>
                  </a:moveTo>
                  <a:lnTo>
                    <a:pt x="7" y="4"/>
                  </a:lnTo>
                  <a:lnTo>
                    <a:pt x="4" y="4"/>
                  </a:lnTo>
                  <a:lnTo>
                    <a:pt x="3" y="9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5" y="13"/>
                  </a:lnTo>
                  <a:lnTo>
                    <a:pt x="5" y="8"/>
                  </a:lnTo>
                  <a:lnTo>
                    <a:pt x="7" y="6"/>
                  </a:lnTo>
                  <a:lnTo>
                    <a:pt x="9" y="5"/>
                  </a:lnTo>
                  <a:lnTo>
                    <a:pt x="9" y="4"/>
                  </a:lnTo>
                  <a:lnTo>
                    <a:pt x="8" y="2"/>
                  </a:lnTo>
                  <a:lnTo>
                    <a:pt x="8" y="1"/>
                  </a:lnTo>
                  <a:lnTo>
                    <a:pt x="8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7170840" y="5003640"/>
              <a:ext cx="15840" cy="24120"/>
            </a:xfrm>
            <a:custGeom>
              <a:avLst/>
              <a:gdLst/>
              <a:ahLst/>
              <a:rect l="l" t="t" r="r" b="b"/>
              <a:pathLst>
                <a:path w="10" h="15">
                  <a:moveTo>
                    <a:pt x="7" y="0"/>
                  </a:moveTo>
                  <a:lnTo>
                    <a:pt x="7" y="4"/>
                  </a:lnTo>
                  <a:lnTo>
                    <a:pt x="3" y="5"/>
                  </a:lnTo>
                  <a:lnTo>
                    <a:pt x="3" y="10"/>
                  </a:lnTo>
                  <a:lnTo>
                    <a:pt x="3" y="12"/>
                  </a:lnTo>
                  <a:lnTo>
                    <a:pt x="0" y="13"/>
                  </a:lnTo>
                  <a:lnTo>
                    <a:pt x="5" y="14"/>
                  </a:lnTo>
                  <a:lnTo>
                    <a:pt x="5" y="8"/>
                  </a:lnTo>
                  <a:lnTo>
                    <a:pt x="7" y="6"/>
                  </a:lnTo>
                  <a:lnTo>
                    <a:pt x="9" y="5"/>
                  </a:lnTo>
                  <a:lnTo>
                    <a:pt x="8" y="4"/>
                  </a:lnTo>
                  <a:lnTo>
                    <a:pt x="8" y="3"/>
                  </a:lnTo>
                  <a:lnTo>
                    <a:pt x="7" y="1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156440" y="5032440"/>
              <a:ext cx="1440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6" y="0"/>
                  </a:moveTo>
                  <a:lnTo>
                    <a:pt x="6" y="4"/>
                  </a:lnTo>
                  <a:lnTo>
                    <a:pt x="3" y="4"/>
                  </a:lnTo>
                  <a:lnTo>
                    <a:pt x="2" y="10"/>
                  </a:lnTo>
                  <a:lnTo>
                    <a:pt x="3" y="12"/>
                  </a:lnTo>
                  <a:lnTo>
                    <a:pt x="0" y="13"/>
                  </a:lnTo>
                  <a:lnTo>
                    <a:pt x="4" y="14"/>
                  </a:lnTo>
                  <a:lnTo>
                    <a:pt x="4" y="8"/>
                  </a:lnTo>
                  <a:lnTo>
                    <a:pt x="6" y="6"/>
                  </a:lnTo>
                  <a:lnTo>
                    <a:pt x="8" y="5"/>
                  </a:lnTo>
                  <a:lnTo>
                    <a:pt x="7" y="4"/>
                  </a:lnTo>
                  <a:lnTo>
                    <a:pt x="7" y="3"/>
                  </a:lnTo>
                  <a:lnTo>
                    <a:pt x="6" y="1"/>
                  </a:lnTo>
                  <a:lnTo>
                    <a:pt x="6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7142040" y="5024520"/>
              <a:ext cx="1440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7" y="0"/>
                  </a:moveTo>
                  <a:lnTo>
                    <a:pt x="6" y="4"/>
                  </a:lnTo>
                  <a:lnTo>
                    <a:pt x="3" y="5"/>
                  </a:lnTo>
                  <a:lnTo>
                    <a:pt x="3" y="9"/>
                  </a:lnTo>
                  <a:lnTo>
                    <a:pt x="3" y="12"/>
                  </a:lnTo>
                  <a:lnTo>
                    <a:pt x="0" y="12"/>
                  </a:lnTo>
                  <a:lnTo>
                    <a:pt x="5" y="14"/>
                  </a:lnTo>
                  <a:lnTo>
                    <a:pt x="4" y="8"/>
                  </a:lnTo>
                  <a:lnTo>
                    <a:pt x="6" y="6"/>
                  </a:lnTo>
                  <a:lnTo>
                    <a:pt x="8" y="5"/>
                  </a:lnTo>
                  <a:lnTo>
                    <a:pt x="7" y="4"/>
                  </a:lnTo>
                  <a:lnTo>
                    <a:pt x="7" y="2"/>
                  </a:lnTo>
                  <a:lnTo>
                    <a:pt x="7" y="1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262640" y="4984920"/>
              <a:ext cx="5040" cy="2880"/>
            </a:xfrm>
            <a:custGeom>
              <a:avLst/>
              <a:gdLst/>
              <a:ahLst/>
              <a:rect l="l" t="t" r="r" b="b"/>
              <a:pathLst>
                <a:path w="3" h="2">
                  <a:moveTo>
                    <a:pt x="2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261200" y="5024520"/>
              <a:ext cx="3240" cy="4680"/>
            </a:xfrm>
            <a:custGeom>
              <a:avLst/>
              <a:gdLst/>
              <a:ahLst/>
              <a:rect l="l" t="t" r="r" b="b"/>
              <a:pathLst>
                <a:path w="2" h="3">
                  <a:moveTo>
                    <a:pt x="0" y="0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2"/>
                  </a:lnTo>
                  <a:lnTo>
                    <a:pt x="0" y="1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292880" y="5527800"/>
              <a:ext cx="4680" cy="153720"/>
            </a:xfrm>
            <a:custGeom>
              <a:avLst/>
              <a:gdLst/>
              <a:ahLst/>
              <a:rect l="l" t="t" r="r" b="b"/>
              <a:pathLst>
                <a:path w="3" h="97">
                  <a:moveTo>
                    <a:pt x="0" y="0"/>
                  </a:moveTo>
                  <a:lnTo>
                    <a:pt x="0" y="96"/>
                  </a:lnTo>
                  <a:lnTo>
                    <a:pt x="2" y="90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solidFill>
              <a:srgbClr val="ff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283520" y="5772240"/>
              <a:ext cx="318960" cy="125280"/>
            </a:xfrm>
            <a:custGeom>
              <a:avLst/>
              <a:gdLst/>
              <a:ahLst/>
              <a:rect l="l" t="t" r="r" b="b"/>
              <a:pathLst>
                <a:path w="201" h="79">
                  <a:moveTo>
                    <a:pt x="48" y="0"/>
                  </a:moveTo>
                  <a:lnTo>
                    <a:pt x="0" y="78"/>
                  </a:lnTo>
                  <a:lnTo>
                    <a:pt x="167" y="78"/>
                  </a:lnTo>
                  <a:lnTo>
                    <a:pt x="200" y="2"/>
                  </a:lnTo>
                  <a:lnTo>
                    <a:pt x="48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935760" y="5899320"/>
              <a:ext cx="338040" cy="145800"/>
            </a:xfrm>
            <a:custGeom>
              <a:avLst/>
              <a:gdLst/>
              <a:ahLst/>
              <a:rect l="l" t="t" r="r" b="b"/>
              <a:pathLst>
                <a:path w="213" h="92">
                  <a:moveTo>
                    <a:pt x="71" y="0"/>
                  </a:moveTo>
                  <a:lnTo>
                    <a:pt x="0" y="91"/>
                  </a:lnTo>
                  <a:lnTo>
                    <a:pt x="162" y="89"/>
                  </a:lnTo>
                  <a:lnTo>
                    <a:pt x="212" y="0"/>
                  </a:lnTo>
                  <a:lnTo>
                    <a:pt x="71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7813800" y="5778360"/>
              <a:ext cx="209520" cy="119160"/>
            </a:xfrm>
            <a:custGeom>
              <a:avLst/>
              <a:gdLst/>
              <a:ahLst/>
              <a:rect l="l" t="t" r="r" b="b"/>
              <a:pathLst>
                <a:path w="132" h="75">
                  <a:moveTo>
                    <a:pt x="25" y="0"/>
                  </a:moveTo>
                  <a:lnTo>
                    <a:pt x="0" y="72"/>
                  </a:lnTo>
                  <a:lnTo>
                    <a:pt x="131" y="74"/>
                  </a:lnTo>
                  <a:lnTo>
                    <a:pt x="25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421400" y="4898880"/>
              <a:ext cx="465480" cy="709920"/>
            </a:xfrm>
            <a:custGeom>
              <a:avLst/>
              <a:gdLst/>
              <a:ahLst/>
              <a:rect l="l" t="t" r="r" b="b"/>
              <a:pathLst>
                <a:path w="293" h="447">
                  <a:moveTo>
                    <a:pt x="0" y="443"/>
                  </a:moveTo>
                  <a:lnTo>
                    <a:pt x="292" y="446"/>
                  </a:lnTo>
                  <a:lnTo>
                    <a:pt x="229" y="7"/>
                  </a:lnTo>
                  <a:lnTo>
                    <a:pt x="40" y="0"/>
                  </a:lnTo>
                  <a:lnTo>
                    <a:pt x="0" y="443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502400" y="5022720"/>
              <a:ext cx="273240" cy="452520"/>
            </a:xfrm>
            <a:custGeom>
              <a:avLst/>
              <a:gdLst/>
              <a:ahLst/>
              <a:rect l="l" t="t" r="r" b="b"/>
              <a:pathLst>
                <a:path w="172" h="285">
                  <a:moveTo>
                    <a:pt x="150" y="0"/>
                  </a:moveTo>
                  <a:lnTo>
                    <a:pt x="22" y="28"/>
                  </a:lnTo>
                  <a:lnTo>
                    <a:pt x="0" y="270"/>
                  </a:lnTo>
                  <a:lnTo>
                    <a:pt x="171" y="284"/>
                  </a:lnTo>
                  <a:lnTo>
                    <a:pt x="150" y="0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477200" y="5068800"/>
              <a:ext cx="274680" cy="387360"/>
            </a:xfrm>
            <a:custGeom>
              <a:avLst/>
              <a:gdLst/>
              <a:ahLst/>
              <a:rect l="l" t="t" r="r" b="b"/>
              <a:pathLst>
                <a:path w="173" h="244">
                  <a:moveTo>
                    <a:pt x="26" y="4"/>
                  </a:moveTo>
                  <a:lnTo>
                    <a:pt x="0" y="232"/>
                  </a:lnTo>
                  <a:lnTo>
                    <a:pt x="172" y="243"/>
                  </a:lnTo>
                  <a:lnTo>
                    <a:pt x="158" y="0"/>
                  </a:lnTo>
                  <a:lnTo>
                    <a:pt x="26" y="4"/>
                  </a:lnTo>
                </a:path>
              </a:pathLst>
            </a:custGeom>
            <a:solidFill>
              <a:srgbClr val="fffa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497720" y="5084640"/>
              <a:ext cx="282600" cy="255600"/>
            </a:xfrm>
            <a:custGeom>
              <a:avLst/>
              <a:gdLst/>
              <a:ahLst/>
              <a:rect l="l" t="t" r="r" b="b"/>
              <a:pathLst>
                <a:path w="178" h="161">
                  <a:moveTo>
                    <a:pt x="9" y="47"/>
                  </a:moveTo>
                  <a:lnTo>
                    <a:pt x="42" y="120"/>
                  </a:lnTo>
                  <a:lnTo>
                    <a:pt x="59" y="85"/>
                  </a:lnTo>
                  <a:lnTo>
                    <a:pt x="83" y="107"/>
                  </a:lnTo>
                  <a:lnTo>
                    <a:pt x="111" y="0"/>
                  </a:lnTo>
                  <a:lnTo>
                    <a:pt x="134" y="52"/>
                  </a:lnTo>
                  <a:lnTo>
                    <a:pt x="177" y="37"/>
                  </a:lnTo>
                  <a:lnTo>
                    <a:pt x="141" y="79"/>
                  </a:lnTo>
                  <a:lnTo>
                    <a:pt x="117" y="58"/>
                  </a:lnTo>
                  <a:lnTo>
                    <a:pt x="90" y="142"/>
                  </a:lnTo>
                  <a:lnTo>
                    <a:pt x="59" y="128"/>
                  </a:lnTo>
                  <a:lnTo>
                    <a:pt x="35" y="160"/>
                  </a:lnTo>
                  <a:lnTo>
                    <a:pt x="0" y="91"/>
                  </a:lnTo>
                  <a:lnTo>
                    <a:pt x="9" y="47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7728120" y="5843520"/>
              <a:ext cx="74520" cy="52560"/>
            </a:xfrm>
            <a:custGeom>
              <a:avLst/>
              <a:gdLst/>
              <a:ahLst/>
              <a:rect l="l" t="t" r="r" b="b"/>
              <a:pathLst>
                <a:path w="47" h="33">
                  <a:moveTo>
                    <a:pt x="46" y="0"/>
                  </a:moveTo>
                  <a:lnTo>
                    <a:pt x="0" y="32"/>
                  </a:lnTo>
                  <a:lnTo>
                    <a:pt x="19" y="8"/>
                  </a:lnTo>
                  <a:lnTo>
                    <a:pt x="46" y="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459560" y="4933800"/>
              <a:ext cx="446040" cy="692280"/>
            </a:xfrm>
            <a:custGeom>
              <a:avLst/>
              <a:gdLst/>
              <a:ahLst/>
              <a:rect l="l" t="t" r="r" b="b"/>
              <a:pathLst>
                <a:path w="281" h="436">
                  <a:moveTo>
                    <a:pt x="207" y="0"/>
                  </a:moveTo>
                  <a:lnTo>
                    <a:pt x="280" y="435"/>
                  </a:lnTo>
                  <a:lnTo>
                    <a:pt x="0" y="422"/>
                  </a:lnTo>
                  <a:lnTo>
                    <a:pt x="256" y="413"/>
                  </a:lnTo>
                  <a:lnTo>
                    <a:pt x="207" y="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502400" y="5019840"/>
              <a:ext cx="274680" cy="446040"/>
            </a:xfrm>
            <a:custGeom>
              <a:avLst/>
              <a:gdLst/>
              <a:ahLst/>
              <a:rect l="l" t="t" r="r" b="b"/>
              <a:pathLst>
                <a:path w="173" h="281">
                  <a:moveTo>
                    <a:pt x="0" y="278"/>
                  </a:moveTo>
                  <a:lnTo>
                    <a:pt x="18" y="28"/>
                  </a:lnTo>
                  <a:lnTo>
                    <a:pt x="156" y="0"/>
                  </a:lnTo>
                  <a:lnTo>
                    <a:pt x="172" y="280"/>
                  </a:lnTo>
                  <a:lnTo>
                    <a:pt x="147" y="13"/>
                  </a:lnTo>
                  <a:lnTo>
                    <a:pt x="33" y="42"/>
                  </a:lnTo>
                  <a:lnTo>
                    <a:pt x="0" y="278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7521480" y="5459400"/>
              <a:ext cx="223920" cy="20520"/>
            </a:xfrm>
            <a:custGeom>
              <a:avLst/>
              <a:gdLst/>
              <a:ahLst/>
              <a:rect l="l" t="t" r="r" b="b"/>
              <a:pathLst>
                <a:path w="141" h="13">
                  <a:moveTo>
                    <a:pt x="0" y="0"/>
                  </a:moveTo>
                  <a:lnTo>
                    <a:pt x="140" y="9"/>
                  </a:lnTo>
                  <a:lnTo>
                    <a:pt x="3" y="12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516800" y="5613480"/>
              <a:ext cx="68400" cy="266760"/>
            </a:xfrm>
            <a:custGeom>
              <a:avLst/>
              <a:gdLst/>
              <a:ahLst/>
              <a:rect l="l" t="t" r="r" b="b"/>
              <a:pathLst>
                <a:path w="43" h="168">
                  <a:moveTo>
                    <a:pt x="31" y="0"/>
                  </a:moveTo>
                  <a:lnTo>
                    <a:pt x="0" y="165"/>
                  </a:lnTo>
                  <a:lnTo>
                    <a:pt x="18" y="167"/>
                  </a:lnTo>
                  <a:lnTo>
                    <a:pt x="42" y="2"/>
                  </a:lnTo>
                  <a:lnTo>
                    <a:pt x="31" y="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655040" y="5613480"/>
              <a:ext cx="25200" cy="279360"/>
            </a:xfrm>
            <a:custGeom>
              <a:avLst/>
              <a:gdLst/>
              <a:ahLst/>
              <a:rect l="l" t="t" r="r" b="b"/>
              <a:pathLst>
                <a:path w="16" h="176">
                  <a:moveTo>
                    <a:pt x="0" y="2"/>
                  </a:moveTo>
                  <a:lnTo>
                    <a:pt x="1" y="175"/>
                  </a:lnTo>
                  <a:lnTo>
                    <a:pt x="15" y="173"/>
                  </a:lnTo>
                  <a:lnTo>
                    <a:pt x="7" y="0"/>
                  </a:lnTo>
                  <a:lnTo>
                    <a:pt x="0" y="2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742160" y="5613480"/>
              <a:ext cx="60480" cy="220680"/>
            </a:xfrm>
            <a:custGeom>
              <a:avLst/>
              <a:gdLst/>
              <a:ahLst/>
              <a:rect l="l" t="t" r="r" b="b"/>
              <a:pathLst>
                <a:path w="38" h="139">
                  <a:moveTo>
                    <a:pt x="0" y="0"/>
                  </a:moveTo>
                  <a:lnTo>
                    <a:pt x="23" y="138"/>
                  </a:lnTo>
                  <a:lnTo>
                    <a:pt x="37" y="129"/>
                  </a:lnTo>
                  <a:lnTo>
                    <a:pt x="10" y="2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512120" y="5648400"/>
              <a:ext cx="309600" cy="71280"/>
            </a:xfrm>
            <a:custGeom>
              <a:avLst/>
              <a:gdLst/>
              <a:ahLst/>
              <a:rect l="l" t="t" r="r" b="b"/>
              <a:pathLst>
                <a:path w="195" h="45">
                  <a:moveTo>
                    <a:pt x="7" y="28"/>
                  </a:moveTo>
                  <a:lnTo>
                    <a:pt x="185" y="0"/>
                  </a:lnTo>
                  <a:lnTo>
                    <a:pt x="194" y="9"/>
                  </a:lnTo>
                  <a:lnTo>
                    <a:pt x="0" y="44"/>
                  </a:lnTo>
                  <a:lnTo>
                    <a:pt x="7" y="28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7550280" y="5092560"/>
              <a:ext cx="41040" cy="344520"/>
            </a:xfrm>
            <a:custGeom>
              <a:avLst/>
              <a:gdLst/>
              <a:ahLst/>
              <a:rect l="l" t="t" r="r" b="b"/>
              <a:pathLst>
                <a:path w="26" h="217">
                  <a:moveTo>
                    <a:pt x="17" y="0"/>
                  </a:moveTo>
                  <a:lnTo>
                    <a:pt x="0" y="216"/>
                  </a:lnTo>
                  <a:lnTo>
                    <a:pt x="25" y="0"/>
                  </a:lnTo>
                  <a:lnTo>
                    <a:pt x="17" y="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7632720" y="5068800"/>
              <a:ext cx="19080" cy="370080"/>
            </a:xfrm>
            <a:custGeom>
              <a:avLst/>
              <a:gdLst/>
              <a:ahLst/>
              <a:rect l="l" t="t" r="r" b="b"/>
              <a:pathLst>
                <a:path w="12" h="233">
                  <a:moveTo>
                    <a:pt x="2" y="3"/>
                  </a:moveTo>
                  <a:lnTo>
                    <a:pt x="0" y="232"/>
                  </a:lnTo>
                  <a:lnTo>
                    <a:pt x="11" y="0"/>
                  </a:lnTo>
                  <a:lnTo>
                    <a:pt x="2" y="3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688160" y="5056200"/>
              <a:ext cx="7920" cy="399960"/>
            </a:xfrm>
            <a:custGeom>
              <a:avLst/>
              <a:gdLst/>
              <a:ahLst/>
              <a:rect l="l" t="t" r="r" b="b"/>
              <a:pathLst>
                <a:path w="5" h="252">
                  <a:moveTo>
                    <a:pt x="0" y="3"/>
                  </a:moveTo>
                  <a:lnTo>
                    <a:pt x="3" y="251"/>
                  </a:lnTo>
                  <a:lnTo>
                    <a:pt x="4" y="0"/>
                  </a:lnTo>
                  <a:lnTo>
                    <a:pt x="0" y="3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556400" y="5086440"/>
              <a:ext cx="165240" cy="42840"/>
            </a:xfrm>
            <a:custGeom>
              <a:avLst/>
              <a:gdLst/>
              <a:ahLst/>
              <a:rect l="l" t="t" r="r" b="b"/>
              <a:pathLst>
                <a:path w="104" h="27">
                  <a:moveTo>
                    <a:pt x="0" y="20"/>
                  </a:moveTo>
                  <a:lnTo>
                    <a:pt x="103" y="0"/>
                  </a:lnTo>
                  <a:lnTo>
                    <a:pt x="2" y="26"/>
                  </a:lnTo>
                  <a:lnTo>
                    <a:pt x="0" y="2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7551720" y="5154480"/>
              <a:ext cx="173160" cy="50760"/>
            </a:xfrm>
            <a:custGeom>
              <a:avLst/>
              <a:gdLst/>
              <a:ahLst/>
              <a:rect l="l" t="t" r="r" b="b"/>
              <a:pathLst>
                <a:path w="109" h="32">
                  <a:moveTo>
                    <a:pt x="2" y="21"/>
                  </a:moveTo>
                  <a:lnTo>
                    <a:pt x="108" y="0"/>
                  </a:lnTo>
                  <a:lnTo>
                    <a:pt x="0" y="31"/>
                  </a:lnTo>
                  <a:lnTo>
                    <a:pt x="2" y="21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7537320" y="5224320"/>
              <a:ext cx="198720" cy="61920"/>
            </a:xfrm>
            <a:custGeom>
              <a:avLst/>
              <a:gdLst/>
              <a:ahLst/>
              <a:rect l="l" t="t" r="r" b="b"/>
              <a:pathLst>
                <a:path w="125" h="39">
                  <a:moveTo>
                    <a:pt x="0" y="27"/>
                  </a:moveTo>
                  <a:lnTo>
                    <a:pt x="124" y="0"/>
                  </a:lnTo>
                  <a:lnTo>
                    <a:pt x="2" y="38"/>
                  </a:lnTo>
                  <a:lnTo>
                    <a:pt x="0" y="27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7529400" y="5324400"/>
              <a:ext cx="217440" cy="30240"/>
            </a:xfrm>
            <a:custGeom>
              <a:avLst/>
              <a:gdLst/>
              <a:ahLst/>
              <a:rect l="l" t="t" r="r" b="b"/>
              <a:pathLst>
                <a:path w="137" h="19">
                  <a:moveTo>
                    <a:pt x="0" y="7"/>
                  </a:moveTo>
                  <a:lnTo>
                    <a:pt x="136" y="0"/>
                  </a:lnTo>
                  <a:lnTo>
                    <a:pt x="3" y="18"/>
                  </a:lnTo>
                  <a:lnTo>
                    <a:pt x="0" y="7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7529400" y="5402160"/>
              <a:ext cx="201600" cy="28800"/>
            </a:xfrm>
            <a:custGeom>
              <a:avLst/>
              <a:gdLst/>
              <a:ahLst/>
              <a:rect l="l" t="t" r="r" b="b"/>
              <a:pathLst>
                <a:path w="127" h="18">
                  <a:moveTo>
                    <a:pt x="1" y="8"/>
                  </a:moveTo>
                  <a:lnTo>
                    <a:pt x="126" y="0"/>
                  </a:lnTo>
                  <a:lnTo>
                    <a:pt x="0" y="17"/>
                  </a:lnTo>
                  <a:lnTo>
                    <a:pt x="1" y="8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7326360" y="5899320"/>
              <a:ext cx="201600" cy="142560"/>
            </a:xfrm>
            <a:custGeom>
              <a:avLst/>
              <a:gdLst/>
              <a:ahLst/>
              <a:rect l="l" t="t" r="r" b="b"/>
              <a:pathLst>
                <a:path w="127" h="90">
                  <a:moveTo>
                    <a:pt x="126" y="0"/>
                  </a:moveTo>
                  <a:lnTo>
                    <a:pt x="0" y="89"/>
                  </a:lnTo>
                  <a:lnTo>
                    <a:pt x="101" y="5"/>
                  </a:lnTo>
                  <a:lnTo>
                    <a:pt x="126" y="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7529400" y="5921280"/>
              <a:ext cx="139680" cy="90720"/>
            </a:xfrm>
            <a:custGeom>
              <a:avLst/>
              <a:gdLst/>
              <a:ahLst/>
              <a:rect l="l" t="t" r="r" b="b"/>
              <a:pathLst>
                <a:path w="88" h="57">
                  <a:moveTo>
                    <a:pt x="87" y="0"/>
                  </a:moveTo>
                  <a:lnTo>
                    <a:pt x="0" y="56"/>
                  </a:lnTo>
                  <a:lnTo>
                    <a:pt x="68" y="0"/>
                  </a:lnTo>
                  <a:lnTo>
                    <a:pt x="87" y="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7308720" y="5305320"/>
              <a:ext cx="52560" cy="50760"/>
            </a:xfrm>
            <a:custGeom>
              <a:avLst/>
              <a:gdLst/>
              <a:ahLst/>
              <a:rect l="l" t="t" r="r" b="b"/>
              <a:pathLst>
                <a:path w="33" h="32">
                  <a:moveTo>
                    <a:pt x="31" y="3"/>
                  </a:moveTo>
                  <a:lnTo>
                    <a:pt x="31" y="4"/>
                  </a:lnTo>
                  <a:lnTo>
                    <a:pt x="31" y="4"/>
                  </a:lnTo>
                  <a:lnTo>
                    <a:pt x="31" y="4"/>
                  </a:lnTo>
                  <a:lnTo>
                    <a:pt x="31" y="5"/>
                  </a:lnTo>
                  <a:lnTo>
                    <a:pt x="28" y="6"/>
                  </a:lnTo>
                  <a:lnTo>
                    <a:pt x="26" y="7"/>
                  </a:lnTo>
                  <a:lnTo>
                    <a:pt x="24" y="8"/>
                  </a:lnTo>
                  <a:lnTo>
                    <a:pt x="22" y="9"/>
                  </a:lnTo>
                  <a:lnTo>
                    <a:pt x="20" y="11"/>
                  </a:lnTo>
                  <a:lnTo>
                    <a:pt x="18" y="12"/>
                  </a:lnTo>
                  <a:lnTo>
                    <a:pt x="16" y="13"/>
                  </a:lnTo>
                  <a:lnTo>
                    <a:pt x="14" y="14"/>
                  </a:lnTo>
                  <a:lnTo>
                    <a:pt x="16" y="14"/>
                  </a:lnTo>
                  <a:lnTo>
                    <a:pt x="18" y="13"/>
                  </a:lnTo>
                  <a:lnTo>
                    <a:pt x="20" y="13"/>
                  </a:lnTo>
                  <a:lnTo>
                    <a:pt x="22" y="12"/>
                  </a:lnTo>
                  <a:lnTo>
                    <a:pt x="24" y="11"/>
                  </a:lnTo>
                  <a:lnTo>
                    <a:pt x="26" y="11"/>
                  </a:lnTo>
                  <a:lnTo>
                    <a:pt x="28" y="10"/>
                  </a:lnTo>
                  <a:lnTo>
                    <a:pt x="30" y="9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1" y="13"/>
                  </a:lnTo>
                  <a:lnTo>
                    <a:pt x="30" y="14"/>
                  </a:lnTo>
                  <a:lnTo>
                    <a:pt x="28" y="15"/>
                  </a:lnTo>
                  <a:lnTo>
                    <a:pt x="26" y="16"/>
                  </a:lnTo>
                  <a:lnTo>
                    <a:pt x="24" y="17"/>
                  </a:lnTo>
                  <a:lnTo>
                    <a:pt x="23" y="18"/>
                  </a:lnTo>
                  <a:lnTo>
                    <a:pt x="21" y="19"/>
                  </a:lnTo>
                  <a:lnTo>
                    <a:pt x="19" y="20"/>
                  </a:lnTo>
                  <a:lnTo>
                    <a:pt x="18" y="21"/>
                  </a:lnTo>
                  <a:lnTo>
                    <a:pt x="16" y="22"/>
                  </a:lnTo>
                  <a:lnTo>
                    <a:pt x="17" y="23"/>
                  </a:lnTo>
                  <a:lnTo>
                    <a:pt x="18" y="23"/>
                  </a:lnTo>
                  <a:lnTo>
                    <a:pt x="19" y="22"/>
                  </a:lnTo>
                  <a:lnTo>
                    <a:pt x="20" y="22"/>
                  </a:lnTo>
                  <a:lnTo>
                    <a:pt x="21" y="22"/>
                  </a:lnTo>
                  <a:lnTo>
                    <a:pt x="22" y="22"/>
                  </a:lnTo>
                  <a:lnTo>
                    <a:pt x="23" y="22"/>
                  </a:lnTo>
                  <a:lnTo>
                    <a:pt x="25" y="21"/>
                  </a:lnTo>
                  <a:lnTo>
                    <a:pt x="25" y="22"/>
                  </a:lnTo>
                  <a:lnTo>
                    <a:pt x="24" y="23"/>
                  </a:lnTo>
                  <a:lnTo>
                    <a:pt x="24" y="24"/>
                  </a:lnTo>
                  <a:lnTo>
                    <a:pt x="23" y="25"/>
                  </a:lnTo>
                  <a:lnTo>
                    <a:pt x="22" y="25"/>
                  </a:lnTo>
                  <a:lnTo>
                    <a:pt x="21" y="26"/>
                  </a:lnTo>
                  <a:lnTo>
                    <a:pt x="20" y="27"/>
                  </a:lnTo>
                  <a:lnTo>
                    <a:pt x="19" y="27"/>
                  </a:lnTo>
                  <a:lnTo>
                    <a:pt x="18" y="28"/>
                  </a:lnTo>
                  <a:lnTo>
                    <a:pt x="16" y="28"/>
                  </a:lnTo>
                  <a:lnTo>
                    <a:pt x="15" y="29"/>
                  </a:lnTo>
                  <a:lnTo>
                    <a:pt x="14" y="30"/>
                  </a:lnTo>
                  <a:lnTo>
                    <a:pt x="12" y="30"/>
                  </a:lnTo>
                  <a:lnTo>
                    <a:pt x="11" y="30"/>
                  </a:lnTo>
                  <a:lnTo>
                    <a:pt x="10" y="31"/>
                  </a:lnTo>
                  <a:lnTo>
                    <a:pt x="9" y="31"/>
                  </a:lnTo>
                  <a:lnTo>
                    <a:pt x="8" y="29"/>
                  </a:lnTo>
                  <a:lnTo>
                    <a:pt x="7" y="27"/>
                  </a:lnTo>
                  <a:lnTo>
                    <a:pt x="6" y="25"/>
                  </a:lnTo>
                  <a:lnTo>
                    <a:pt x="6" y="22"/>
                  </a:lnTo>
                  <a:lnTo>
                    <a:pt x="4" y="20"/>
                  </a:lnTo>
                  <a:lnTo>
                    <a:pt x="3" y="18"/>
                  </a:lnTo>
                  <a:lnTo>
                    <a:pt x="2" y="16"/>
                  </a:lnTo>
                  <a:lnTo>
                    <a:pt x="0" y="15"/>
                  </a:lnTo>
                  <a:lnTo>
                    <a:pt x="3" y="13"/>
                  </a:lnTo>
                  <a:lnTo>
                    <a:pt x="6" y="11"/>
                  </a:lnTo>
                  <a:lnTo>
                    <a:pt x="9" y="9"/>
                  </a:lnTo>
                  <a:lnTo>
                    <a:pt x="12" y="8"/>
                  </a:lnTo>
                  <a:lnTo>
                    <a:pt x="16" y="6"/>
                  </a:lnTo>
                  <a:lnTo>
                    <a:pt x="19" y="5"/>
                  </a:lnTo>
                  <a:lnTo>
                    <a:pt x="22" y="4"/>
                  </a:lnTo>
                  <a:lnTo>
                    <a:pt x="26" y="3"/>
                  </a:lnTo>
                  <a:lnTo>
                    <a:pt x="26" y="2"/>
                  </a:lnTo>
                  <a:lnTo>
                    <a:pt x="28" y="1"/>
                  </a:lnTo>
                  <a:lnTo>
                    <a:pt x="29" y="1"/>
                  </a:lnTo>
                  <a:lnTo>
                    <a:pt x="30" y="0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2" y="1"/>
                  </a:lnTo>
                  <a:lnTo>
                    <a:pt x="31" y="3"/>
                  </a:lnTo>
                </a:path>
              </a:pathLst>
            </a:custGeom>
            <a:solidFill>
              <a:srgbClr val="f2cc8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364520" y="5132520"/>
              <a:ext cx="179280" cy="195120"/>
            </a:xfrm>
            <a:custGeom>
              <a:avLst/>
              <a:gdLst/>
              <a:ahLst/>
              <a:rect l="l" t="t" r="r" b="b"/>
              <a:pathLst>
                <a:path w="113" h="123">
                  <a:moveTo>
                    <a:pt x="0" y="112"/>
                  </a:moveTo>
                  <a:lnTo>
                    <a:pt x="108" y="0"/>
                  </a:lnTo>
                  <a:lnTo>
                    <a:pt x="112" y="1"/>
                  </a:lnTo>
                  <a:lnTo>
                    <a:pt x="9" y="122"/>
                  </a:lnTo>
                  <a:lnTo>
                    <a:pt x="9" y="121"/>
                  </a:lnTo>
                  <a:lnTo>
                    <a:pt x="9" y="121"/>
                  </a:lnTo>
                  <a:lnTo>
                    <a:pt x="10" y="119"/>
                  </a:lnTo>
                  <a:lnTo>
                    <a:pt x="10" y="118"/>
                  </a:lnTo>
                  <a:lnTo>
                    <a:pt x="9" y="117"/>
                  </a:lnTo>
                  <a:lnTo>
                    <a:pt x="7" y="115"/>
                  </a:lnTo>
                  <a:lnTo>
                    <a:pt x="4" y="113"/>
                  </a:lnTo>
                  <a:lnTo>
                    <a:pt x="0" y="112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1143000" y="2114280"/>
            <a:ext cx="68724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Once your profile is completed, you will receive a suggested Investment Strategy that establishes: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Diversification by Asset Class.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Diversification by Investment Style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889920" y="1566720"/>
            <a:ext cx="258516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Investment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8" name=""/>
          <p:cNvGraphicFramePr/>
          <p:nvPr/>
        </p:nvGraphicFramePr>
        <p:xfrm>
          <a:off x="6843600" y="5234040"/>
          <a:ext cx="1189080" cy="760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43600" y="5234040"/>
                    <a:ext cx="1189080" cy="76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Diversification by Asset Class: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U.S. Large Cap Equity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U.S. Small Cap Equity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Equity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Equity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U.S. Fixed Income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Diversification by Investment Style: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Value, growth and core equity approaches.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Taxable and tax-exempt fixed income strategies.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89920" y="1566720"/>
            <a:ext cx="258516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Investment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3" name=""/>
          <p:cNvGraphicFramePr/>
          <p:nvPr/>
        </p:nvGraphicFramePr>
        <p:xfrm>
          <a:off x="6843600" y="5234040"/>
          <a:ext cx="1189080" cy="760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43600" y="5234040"/>
                    <a:ext cx="1189080" cy="76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85600" y="1566720"/>
            <a:ext cx="488988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Investment Strategy:  Sample Asset Mixes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7" name=""/>
          <p:cNvGrpSpPr/>
          <p:nvPr/>
        </p:nvGrpSpPr>
        <p:grpSpPr>
          <a:xfrm>
            <a:off x="856080" y="2446200"/>
            <a:ext cx="2826000" cy="1693080"/>
            <a:chOff x="856080" y="2446200"/>
            <a:chExt cx="2826000" cy="1693080"/>
          </a:xfrm>
        </p:grpSpPr>
        <p:graphicFrame>
          <p:nvGraphicFramePr>
            <p:cNvPr id="148" name=""/>
            <p:cNvGraphicFramePr/>
            <p:nvPr/>
          </p:nvGraphicFramePr>
          <p:xfrm>
            <a:off x="906480" y="2554200"/>
            <a:ext cx="2519280" cy="1393920"/>
          </p:xfrm>
          <a:graphic>
            <a:graphicData uri="http://schemas.openxmlformats.org/presentationml/2006/ole">
              <p:oleObj progId="Excel.Sheet.12" r:id="rId1" spid="">
                <p:embed/>
                <p:pic>
                  <p:nvPicPr>
                    <p:cNvPr id="149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906480" y="2554200"/>
                      <a:ext cx="2519280" cy="13939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50" name=""/>
            <p:cNvSpPr/>
            <p:nvPr/>
          </p:nvSpPr>
          <p:spPr>
            <a:xfrm>
              <a:off x="2745360" y="3516480"/>
              <a:ext cx="936720" cy="39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US Large Cap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56080" y="3587760"/>
              <a:ext cx="1073880" cy="39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US Fixed Income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1973160" y="3745080"/>
              <a:ext cx="768240" cy="39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Int’l Equity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1095120" y="2446200"/>
              <a:ext cx="1830600" cy="302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Conservative Portfolio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4" name=""/>
          <p:cNvGrpSpPr/>
          <p:nvPr/>
        </p:nvGrpSpPr>
        <p:grpSpPr>
          <a:xfrm>
            <a:off x="5382360" y="2370240"/>
            <a:ext cx="3015000" cy="1769040"/>
            <a:chOff x="5382360" y="2370240"/>
            <a:chExt cx="3015000" cy="1769040"/>
          </a:xfrm>
        </p:grpSpPr>
        <p:graphicFrame>
          <p:nvGraphicFramePr>
            <p:cNvPr id="155" name=""/>
            <p:cNvGraphicFramePr/>
            <p:nvPr/>
          </p:nvGraphicFramePr>
          <p:xfrm>
            <a:off x="5481720" y="2662200"/>
            <a:ext cx="2520720" cy="1392120"/>
          </p:xfrm>
          <a:graphic>
            <a:graphicData uri="http://schemas.openxmlformats.org/presentationml/2006/ole">
              <p:oleObj progId="Excel.Sheet.12" r:id="rId3" spid="">
                <p:embed/>
                <p:pic>
                  <p:nvPicPr>
                    <p:cNvPr id="156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5481720" y="2662200"/>
                      <a:ext cx="2520720" cy="13921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57" name=""/>
            <p:cNvSpPr/>
            <p:nvPr/>
          </p:nvSpPr>
          <p:spPr>
            <a:xfrm>
              <a:off x="5387040" y="3678120"/>
              <a:ext cx="905040" cy="39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US Large Cap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6591960" y="3745080"/>
              <a:ext cx="905400" cy="39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US Small Cap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7323480" y="2787480"/>
              <a:ext cx="1073880" cy="39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US Fixed Income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5382360" y="2739960"/>
              <a:ext cx="1031760" cy="241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Int’l Equity 10%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5962680" y="2370240"/>
              <a:ext cx="1582920" cy="302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Moderate Portfolio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2" name=""/>
          <p:cNvGrpSpPr/>
          <p:nvPr/>
        </p:nvGrpSpPr>
        <p:grpSpPr>
          <a:xfrm>
            <a:off x="2911320" y="4522680"/>
            <a:ext cx="2868840" cy="1659600"/>
            <a:chOff x="2911320" y="4522680"/>
            <a:chExt cx="2868840" cy="1659600"/>
          </a:xfrm>
        </p:grpSpPr>
        <p:graphicFrame>
          <p:nvGraphicFramePr>
            <p:cNvPr id="163" name=""/>
            <p:cNvGraphicFramePr/>
            <p:nvPr/>
          </p:nvGraphicFramePr>
          <p:xfrm>
            <a:off x="3259080" y="4700520"/>
            <a:ext cx="2521080" cy="1393920"/>
          </p:xfrm>
          <a:graphic>
            <a:graphicData uri="http://schemas.openxmlformats.org/presentationml/2006/ole">
              <p:oleObj progId="Excel.Sheet.12" r:id="rId5" spid="">
                <p:embed/>
                <p:pic>
                  <p:nvPicPr>
                    <p:cNvPr id="164" name="" descr="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3259080" y="4700520"/>
                      <a:ext cx="2521080" cy="13939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65" name=""/>
            <p:cNvSpPr/>
            <p:nvPr/>
          </p:nvSpPr>
          <p:spPr>
            <a:xfrm>
              <a:off x="4649040" y="5788080"/>
              <a:ext cx="905040" cy="39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US Large Cap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60%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3216600" y="5735520"/>
              <a:ext cx="905400" cy="39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US Small Cap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2911320" y="4954680"/>
              <a:ext cx="768240" cy="39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Int’l Equity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3711960" y="4522680"/>
              <a:ext cx="1672200" cy="302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Aggressive Portfolio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Diversification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Different asset classes and investment approaches produce different results as economic and market conditions change.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taking full advantage of STRATIS’ multi-manager program, you increase the potential to achieve higher returns per unit of risk on your portfolio.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course, you may also use STRATIS for only one or two asset classes to complement investments you have outside STRATIS.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889920" y="1566720"/>
            <a:ext cx="258516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Investment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2" name=""/>
          <p:cNvGraphicFramePr/>
          <p:nvPr/>
        </p:nvGraphicFramePr>
        <p:xfrm>
          <a:off x="6843600" y="5234040"/>
          <a:ext cx="1189080" cy="760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43600" y="5234040"/>
                    <a:ext cx="1189080" cy="76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investment managers in the STRATIS program have passed a comprehensive screening conducted by KPMG.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principal criteria employed in narrowing the universe of money managers were: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Consistency of investment performance under varying market conditions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Constancy of investment policy and security selection process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 of assets under management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Continuity of investment personnel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Administrative efficiency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Commitment to client service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891000" y="1566720"/>
            <a:ext cx="248616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Manager Selection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7" name=""/>
          <p:cNvGraphicFramePr/>
          <p:nvPr/>
        </p:nvGraphicFramePr>
        <p:xfrm>
          <a:off x="6708600" y="5035680"/>
          <a:ext cx="1276560" cy="930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708600" y="5035680"/>
                    <a:ext cx="1276560" cy="93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select the managers for your portfolio, you will receive a detailed profile of each of the investment managers.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After reviewing the profiles with your representative, you will then choose from among those investment managers whose style(s) best suit your portfolio.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KPMG evaluates the performance of each manager on a quarterly basis and conducts an annual analysis to assess the level of risk assumed and the consistency of investment style.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there are any significant changes that cause concern, the manager may be replaced in the program by Bear Stearns Asset Management.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891360" y="1573200"/>
            <a:ext cx="248616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Manager Selection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Large Cap Equity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Atlanta Capital Management Co.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Stearns Asset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Cutler &amp; Company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Edgewood Management Company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Harris Investment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Lazard Asset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Nicholas Applegate Capital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Rittenhouse Financial Services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Rorer Asset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TCW Investment Management Company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Wilkinson O’Grady &amp; Co.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Mid Cap Equity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TCW Investment Management Company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Small Cap Equity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Atlanta Capital Management Co.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Stearns Asset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Fox Asset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JP Morgan Fleming Asset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Kayne Anderson Rudnick Investment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TCW Investment Management Company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Wells Capital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891360" y="1573200"/>
            <a:ext cx="248616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Manager Selection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964640" y="5870520"/>
            <a:ext cx="190440" cy="130320"/>
          </a:xfrm>
          <a:custGeom>
            <a:avLst/>
            <a:gdLst/>
            <a:ahLst/>
            <a:rect l="l" t="t" r="r" b="b"/>
            <a:pathLst>
              <a:path w="120" h="82">
                <a:moveTo>
                  <a:pt x="6" y="0"/>
                </a:moveTo>
                <a:lnTo>
                  <a:pt x="0" y="76"/>
                </a:lnTo>
                <a:lnTo>
                  <a:pt x="119" y="81"/>
                </a:lnTo>
                <a:lnTo>
                  <a:pt x="6" y="0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International Equity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Lazard Asset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Murray Johnstone International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Nicholas Applegate Capital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Global Equity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Brandes Investment Partners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Nicholas Applegate Capital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Balanced Portfolios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Stearns Asset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Congress Asset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Rittenhouse Financial Services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Rorer Asset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Wilkinson O’Grady &amp; Co.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Taxable Fixed Income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Stearns Asset Management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Chicago Trust Company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Payden &amp; Rygel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Municipal Portfolios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Gannett Welsh &amp; Kotler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Lord Abbett &amp; Co.</a:t>
            </a:r>
            <a:endParaRPr b="0" i="1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91360" y="1573200"/>
            <a:ext cx="248616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Manager Selection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964640" y="5870520"/>
            <a:ext cx="190440" cy="130320"/>
          </a:xfrm>
          <a:custGeom>
            <a:avLst/>
            <a:gdLst/>
            <a:ahLst/>
            <a:rect l="l" t="t" r="r" b="b"/>
            <a:pathLst>
              <a:path w="120" h="82">
                <a:moveTo>
                  <a:pt x="6" y="0"/>
                </a:moveTo>
                <a:lnTo>
                  <a:pt x="0" y="76"/>
                </a:lnTo>
                <a:lnTo>
                  <a:pt x="119" y="81"/>
                </a:lnTo>
                <a:lnTo>
                  <a:pt x="6" y="0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Critical to the success of the program is the ongoing portfolio review and annual analysis.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money managers are reviewed both in terms of absolute performance and in relation to your investment objectives.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889560" y="1573200"/>
            <a:ext cx="378036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On-Going Portfolio Evaluation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7964640" y="5870520"/>
            <a:ext cx="190440" cy="130320"/>
          </a:xfrm>
          <a:custGeom>
            <a:avLst/>
            <a:gdLst/>
            <a:ahLst/>
            <a:rect l="l" t="t" r="r" b="b"/>
            <a:pathLst>
              <a:path w="120" h="82">
                <a:moveTo>
                  <a:pt x="6" y="0"/>
                </a:moveTo>
                <a:lnTo>
                  <a:pt x="0" y="76"/>
                </a:lnTo>
                <a:lnTo>
                  <a:pt x="119" y="81"/>
                </a:lnTo>
                <a:lnTo>
                  <a:pt x="6" y="0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4" name="" descr=""/>
          <p:cNvPicPr/>
          <p:nvPr/>
        </p:nvPicPr>
        <p:blipFill>
          <a:blip r:embed="rId1"/>
          <a:stretch/>
        </p:blipFill>
        <p:spPr>
          <a:xfrm>
            <a:off x="6662880" y="4495680"/>
            <a:ext cx="1106280" cy="13716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/>
          </p:nvPr>
        </p:nvSpPr>
        <p:spPr>
          <a:xfrm>
            <a:off x="1085400" y="1571400"/>
            <a:ext cx="7272360" cy="2066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62500" lnSpcReduction="19999"/>
          </a:bodyPr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Profiles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51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51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35200" y="1577880"/>
            <a:ext cx="3887640" cy="387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Contents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KPMG will provide you with quarterly and year-end reports with clear presentations of your account’s: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mix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groups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Individual holdings, including their cost basis for tax purposes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Quarterly, year-to-date and since-inception returns measured against the performance of appropriate benchmarks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889560" y="1573200"/>
            <a:ext cx="378036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On-Going Portfolio Evaluation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8" name=""/>
          <p:cNvGrpSpPr/>
          <p:nvPr/>
        </p:nvGrpSpPr>
        <p:grpSpPr>
          <a:xfrm>
            <a:off x="7142040" y="5003640"/>
            <a:ext cx="1041480" cy="1204920"/>
            <a:chOff x="7142040" y="5003640"/>
            <a:chExt cx="1041480" cy="1204920"/>
          </a:xfrm>
        </p:grpSpPr>
        <p:graphicFrame>
          <p:nvGraphicFramePr>
            <p:cNvPr id="199" name=""/>
            <p:cNvGraphicFramePr/>
            <p:nvPr/>
          </p:nvGraphicFramePr>
          <p:xfrm>
            <a:off x="7142040" y="5003640"/>
            <a:ext cx="1041480" cy="120492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200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7142040" y="5003640"/>
                      <a:ext cx="1041480" cy="12049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pSp>
          <p:nvGrpSpPr>
            <p:cNvPr id="201" name=""/>
            <p:cNvGrpSpPr/>
            <p:nvPr/>
          </p:nvGrpSpPr>
          <p:grpSpPr>
            <a:xfrm>
              <a:off x="7361280" y="5141880"/>
              <a:ext cx="476280" cy="371520"/>
              <a:chOff x="7361280" y="5141880"/>
              <a:chExt cx="476280" cy="371520"/>
            </a:xfrm>
          </p:grpSpPr>
          <p:sp>
            <p:nvSpPr>
              <p:cNvPr id="202" name=""/>
              <p:cNvSpPr/>
              <p:nvPr/>
            </p:nvSpPr>
            <p:spPr>
              <a:xfrm>
                <a:off x="7361280" y="5141880"/>
                <a:ext cx="476280" cy="371520"/>
              </a:xfrm>
              <a:custGeom>
                <a:avLst/>
                <a:gdLst/>
                <a:ahLst/>
                <a:rect l="l" t="t" r="r" b="b"/>
                <a:pathLst>
                  <a:path w="300" h="234">
                    <a:moveTo>
                      <a:pt x="298" y="120"/>
                    </a:moveTo>
                    <a:lnTo>
                      <a:pt x="299" y="129"/>
                    </a:lnTo>
                    <a:lnTo>
                      <a:pt x="299" y="137"/>
                    </a:lnTo>
                    <a:lnTo>
                      <a:pt x="298" y="146"/>
                    </a:lnTo>
                    <a:lnTo>
                      <a:pt x="295" y="155"/>
                    </a:lnTo>
                    <a:lnTo>
                      <a:pt x="291" y="164"/>
                    </a:lnTo>
                    <a:lnTo>
                      <a:pt x="286" y="172"/>
                    </a:lnTo>
                    <a:lnTo>
                      <a:pt x="280" y="180"/>
                    </a:lnTo>
                    <a:lnTo>
                      <a:pt x="272" y="188"/>
                    </a:lnTo>
                    <a:lnTo>
                      <a:pt x="264" y="196"/>
                    </a:lnTo>
                    <a:lnTo>
                      <a:pt x="255" y="202"/>
                    </a:lnTo>
                    <a:lnTo>
                      <a:pt x="244" y="208"/>
                    </a:lnTo>
                    <a:lnTo>
                      <a:pt x="233" y="214"/>
                    </a:lnTo>
                    <a:lnTo>
                      <a:pt x="221" y="219"/>
                    </a:lnTo>
                    <a:lnTo>
                      <a:pt x="208" y="223"/>
                    </a:lnTo>
                    <a:lnTo>
                      <a:pt x="194" y="227"/>
                    </a:lnTo>
                    <a:lnTo>
                      <a:pt x="180" y="230"/>
                    </a:lnTo>
                    <a:lnTo>
                      <a:pt x="166" y="232"/>
                    </a:lnTo>
                    <a:lnTo>
                      <a:pt x="151" y="233"/>
                    </a:lnTo>
                    <a:lnTo>
                      <a:pt x="137" y="233"/>
                    </a:lnTo>
                    <a:lnTo>
                      <a:pt x="124" y="232"/>
                    </a:lnTo>
                    <a:lnTo>
                      <a:pt x="111" y="231"/>
                    </a:lnTo>
                    <a:lnTo>
                      <a:pt x="98" y="228"/>
                    </a:lnTo>
                    <a:lnTo>
                      <a:pt x="86" y="225"/>
                    </a:lnTo>
                    <a:lnTo>
                      <a:pt x="74" y="221"/>
                    </a:lnTo>
                    <a:lnTo>
                      <a:pt x="63" y="216"/>
                    </a:lnTo>
                    <a:lnTo>
                      <a:pt x="54" y="211"/>
                    </a:lnTo>
                    <a:lnTo>
                      <a:pt x="45" y="205"/>
                    </a:lnTo>
                    <a:lnTo>
                      <a:pt x="37" y="198"/>
                    </a:lnTo>
                    <a:lnTo>
                      <a:pt x="30" y="191"/>
                    </a:lnTo>
                    <a:lnTo>
                      <a:pt x="24" y="184"/>
                    </a:lnTo>
                    <a:lnTo>
                      <a:pt x="19" y="176"/>
                    </a:lnTo>
                    <a:lnTo>
                      <a:pt x="16" y="167"/>
                    </a:lnTo>
                    <a:lnTo>
                      <a:pt x="2" y="114"/>
                    </a:lnTo>
                    <a:lnTo>
                      <a:pt x="0" y="105"/>
                    </a:lnTo>
                    <a:lnTo>
                      <a:pt x="0" y="96"/>
                    </a:lnTo>
                    <a:lnTo>
                      <a:pt x="1" y="87"/>
                    </a:lnTo>
                    <a:lnTo>
                      <a:pt x="4" y="78"/>
                    </a:lnTo>
                    <a:lnTo>
                      <a:pt x="8" y="70"/>
                    </a:lnTo>
                    <a:lnTo>
                      <a:pt x="13" y="61"/>
                    </a:lnTo>
                    <a:lnTo>
                      <a:pt x="19" y="53"/>
                    </a:lnTo>
                    <a:lnTo>
                      <a:pt x="27" y="46"/>
                    </a:lnTo>
                    <a:lnTo>
                      <a:pt x="35" y="38"/>
                    </a:lnTo>
                    <a:lnTo>
                      <a:pt x="44" y="31"/>
                    </a:lnTo>
                    <a:lnTo>
                      <a:pt x="55" y="25"/>
                    </a:lnTo>
                    <a:lnTo>
                      <a:pt x="66" y="19"/>
                    </a:lnTo>
                    <a:lnTo>
                      <a:pt x="78" y="14"/>
                    </a:lnTo>
                    <a:lnTo>
                      <a:pt x="91" y="10"/>
                    </a:lnTo>
                    <a:lnTo>
                      <a:pt x="105" y="6"/>
                    </a:lnTo>
                    <a:lnTo>
                      <a:pt x="119" y="3"/>
                    </a:lnTo>
                    <a:lnTo>
                      <a:pt x="133" y="1"/>
                    </a:lnTo>
                    <a:lnTo>
                      <a:pt x="148" y="0"/>
                    </a:lnTo>
                    <a:lnTo>
                      <a:pt x="162" y="0"/>
                    </a:lnTo>
                    <a:lnTo>
                      <a:pt x="175" y="1"/>
                    </a:lnTo>
                    <a:lnTo>
                      <a:pt x="188" y="2"/>
                    </a:lnTo>
                    <a:lnTo>
                      <a:pt x="201" y="5"/>
                    </a:lnTo>
                    <a:lnTo>
                      <a:pt x="213" y="8"/>
                    </a:lnTo>
                    <a:lnTo>
                      <a:pt x="225" y="12"/>
                    </a:lnTo>
                    <a:lnTo>
                      <a:pt x="236" y="17"/>
                    </a:lnTo>
                    <a:lnTo>
                      <a:pt x="245" y="22"/>
                    </a:lnTo>
                    <a:lnTo>
                      <a:pt x="254" y="28"/>
                    </a:lnTo>
                    <a:lnTo>
                      <a:pt x="262" y="35"/>
                    </a:lnTo>
                    <a:lnTo>
                      <a:pt x="269" y="42"/>
                    </a:lnTo>
                    <a:lnTo>
                      <a:pt x="275" y="50"/>
                    </a:lnTo>
                    <a:lnTo>
                      <a:pt x="280" y="57"/>
                    </a:lnTo>
                    <a:lnTo>
                      <a:pt x="283" y="67"/>
                    </a:lnTo>
                    <a:lnTo>
                      <a:pt x="298" y="12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7385040" y="5214960"/>
                <a:ext cx="189000" cy="173160"/>
              </a:xfrm>
              <a:custGeom>
                <a:avLst/>
                <a:gdLst/>
                <a:ahLst/>
                <a:rect l="l" t="t" r="r" b="b"/>
                <a:pathLst>
                  <a:path w="119" h="109">
                    <a:moveTo>
                      <a:pt x="45" y="108"/>
                    </a:moveTo>
                    <a:lnTo>
                      <a:pt x="37" y="104"/>
                    </a:lnTo>
                    <a:lnTo>
                      <a:pt x="30" y="100"/>
                    </a:lnTo>
                    <a:lnTo>
                      <a:pt x="23" y="95"/>
                    </a:lnTo>
                    <a:lnTo>
                      <a:pt x="17" y="90"/>
                    </a:lnTo>
                    <a:lnTo>
                      <a:pt x="12" y="84"/>
                    </a:lnTo>
                    <a:lnTo>
                      <a:pt x="7" y="78"/>
                    </a:lnTo>
                    <a:lnTo>
                      <a:pt x="4" y="71"/>
                    </a:lnTo>
                    <a:lnTo>
                      <a:pt x="1" y="64"/>
                    </a:lnTo>
                    <a:lnTo>
                      <a:pt x="0" y="55"/>
                    </a:lnTo>
                    <a:lnTo>
                      <a:pt x="0" y="47"/>
                    </a:lnTo>
                    <a:lnTo>
                      <a:pt x="1" y="39"/>
                    </a:lnTo>
                    <a:lnTo>
                      <a:pt x="4" y="30"/>
                    </a:lnTo>
                    <a:lnTo>
                      <a:pt x="9" y="22"/>
                    </a:lnTo>
                    <a:lnTo>
                      <a:pt x="14" y="14"/>
                    </a:lnTo>
                    <a:lnTo>
                      <a:pt x="21" y="7"/>
                    </a:lnTo>
                    <a:lnTo>
                      <a:pt x="29" y="0"/>
                    </a:lnTo>
                    <a:lnTo>
                      <a:pt x="118" y="38"/>
                    </a:lnTo>
                    <a:lnTo>
                      <a:pt x="45" y="108"/>
                    </a:lnTo>
                  </a:path>
                </a:pathLst>
              </a:custGeom>
              <a:solidFill>
                <a:srgbClr val="84b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7481880" y="5286240"/>
                <a:ext cx="104760" cy="120960"/>
              </a:xfrm>
              <a:custGeom>
                <a:avLst/>
                <a:gdLst/>
                <a:ahLst/>
                <a:rect l="l" t="t" r="r" b="b"/>
                <a:pathLst>
                  <a:path w="66" h="76">
                    <a:moveTo>
                      <a:pt x="0" y="68"/>
                    </a:moveTo>
                    <a:lnTo>
                      <a:pt x="4" y="69"/>
                    </a:lnTo>
                    <a:lnTo>
                      <a:pt x="8" y="71"/>
                    </a:lnTo>
                    <a:lnTo>
                      <a:pt x="13" y="72"/>
                    </a:lnTo>
                    <a:lnTo>
                      <a:pt x="17" y="73"/>
                    </a:lnTo>
                    <a:lnTo>
                      <a:pt x="22" y="74"/>
                    </a:lnTo>
                    <a:lnTo>
                      <a:pt x="27" y="74"/>
                    </a:lnTo>
                    <a:lnTo>
                      <a:pt x="31" y="75"/>
                    </a:lnTo>
                    <a:lnTo>
                      <a:pt x="36" y="75"/>
                    </a:lnTo>
                    <a:lnTo>
                      <a:pt x="65" y="0"/>
                    </a:lnTo>
                    <a:lnTo>
                      <a:pt x="0" y="68"/>
                    </a:lnTo>
                  </a:path>
                </a:pathLst>
              </a:custGeom>
              <a:solidFill>
                <a:srgbClr val="d8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7566120" y="5283360"/>
                <a:ext cx="182520" cy="125280"/>
              </a:xfrm>
              <a:custGeom>
                <a:avLst/>
                <a:gdLst/>
                <a:ahLst/>
                <a:rect l="l" t="t" r="r" b="b"/>
                <a:pathLst>
                  <a:path w="115" h="79">
                    <a:moveTo>
                      <a:pt x="0" y="78"/>
                    </a:moveTo>
                    <a:lnTo>
                      <a:pt x="4" y="78"/>
                    </a:lnTo>
                    <a:lnTo>
                      <a:pt x="9" y="78"/>
                    </a:lnTo>
                    <a:lnTo>
                      <a:pt x="13" y="78"/>
                    </a:lnTo>
                    <a:lnTo>
                      <a:pt x="17" y="77"/>
                    </a:lnTo>
                    <a:lnTo>
                      <a:pt x="22" y="77"/>
                    </a:lnTo>
                    <a:lnTo>
                      <a:pt x="26" y="77"/>
                    </a:lnTo>
                    <a:lnTo>
                      <a:pt x="30" y="76"/>
                    </a:lnTo>
                    <a:lnTo>
                      <a:pt x="35" y="75"/>
                    </a:lnTo>
                    <a:lnTo>
                      <a:pt x="41" y="74"/>
                    </a:lnTo>
                    <a:lnTo>
                      <a:pt x="47" y="73"/>
                    </a:lnTo>
                    <a:lnTo>
                      <a:pt x="53" y="72"/>
                    </a:lnTo>
                    <a:lnTo>
                      <a:pt x="58" y="70"/>
                    </a:lnTo>
                    <a:lnTo>
                      <a:pt x="64" y="68"/>
                    </a:lnTo>
                    <a:lnTo>
                      <a:pt x="69" y="67"/>
                    </a:lnTo>
                    <a:lnTo>
                      <a:pt x="74" y="65"/>
                    </a:lnTo>
                    <a:lnTo>
                      <a:pt x="79" y="62"/>
                    </a:lnTo>
                    <a:lnTo>
                      <a:pt x="84" y="60"/>
                    </a:lnTo>
                    <a:lnTo>
                      <a:pt x="89" y="57"/>
                    </a:lnTo>
                    <a:lnTo>
                      <a:pt x="94" y="55"/>
                    </a:lnTo>
                    <a:lnTo>
                      <a:pt x="98" y="52"/>
                    </a:lnTo>
                    <a:lnTo>
                      <a:pt x="102" y="50"/>
                    </a:lnTo>
                    <a:lnTo>
                      <a:pt x="107" y="48"/>
                    </a:lnTo>
                    <a:lnTo>
                      <a:pt x="110" y="44"/>
                    </a:lnTo>
                    <a:lnTo>
                      <a:pt x="114" y="41"/>
                    </a:lnTo>
                    <a:lnTo>
                      <a:pt x="25" y="0"/>
                    </a:lnTo>
                    <a:lnTo>
                      <a:pt x="0" y="78"/>
                    </a:lnTo>
                  </a:path>
                </a:pathLst>
              </a:custGeom>
              <a:solidFill>
                <a:srgbClr val="2693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7615080" y="5176800"/>
                <a:ext cx="174960" cy="155520"/>
              </a:xfrm>
              <a:custGeom>
                <a:avLst/>
                <a:gdLst/>
                <a:ahLst/>
                <a:rect l="l" t="t" r="r" b="b"/>
                <a:pathLst>
                  <a:path w="110" h="98">
                    <a:moveTo>
                      <a:pt x="92" y="97"/>
                    </a:moveTo>
                    <a:lnTo>
                      <a:pt x="97" y="91"/>
                    </a:lnTo>
                    <a:lnTo>
                      <a:pt x="101" y="85"/>
                    </a:lnTo>
                    <a:lnTo>
                      <a:pt x="105" y="78"/>
                    </a:lnTo>
                    <a:lnTo>
                      <a:pt x="107" y="72"/>
                    </a:lnTo>
                    <a:lnTo>
                      <a:pt x="109" y="65"/>
                    </a:lnTo>
                    <a:lnTo>
                      <a:pt x="109" y="58"/>
                    </a:lnTo>
                    <a:lnTo>
                      <a:pt x="109" y="52"/>
                    </a:lnTo>
                    <a:lnTo>
                      <a:pt x="108" y="45"/>
                    </a:lnTo>
                    <a:lnTo>
                      <a:pt x="105" y="38"/>
                    </a:lnTo>
                    <a:lnTo>
                      <a:pt x="102" y="31"/>
                    </a:lnTo>
                    <a:lnTo>
                      <a:pt x="97" y="25"/>
                    </a:lnTo>
                    <a:lnTo>
                      <a:pt x="92" y="19"/>
                    </a:lnTo>
                    <a:lnTo>
                      <a:pt x="86" y="14"/>
                    </a:lnTo>
                    <a:lnTo>
                      <a:pt x="79" y="9"/>
                    </a:lnTo>
                    <a:lnTo>
                      <a:pt x="71" y="4"/>
                    </a:lnTo>
                    <a:lnTo>
                      <a:pt x="63" y="0"/>
                    </a:lnTo>
                    <a:lnTo>
                      <a:pt x="0" y="59"/>
                    </a:lnTo>
                    <a:lnTo>
                      <a:pt x="92" y="97"/>
                    </a:lnTo>
                  </a:path>
                </a:pathLst>
              </a:custGeom>
              <a:solidFill>
                <a:srgbClr val="ff4c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7602480" y="5157720"/>
                <a:ext cx="93600" cy="106560"/>
              </a:xfrm>
              <a:custGeom>
                <a:avLst/>
                <a:gdLst/>
                <a:ahLst/>
                <a:rect l="l" t="t" r="r" b="b"/>
                <a:pathLst>
                  <a:path w="59" h="67">
                    <a:moveTo>
                      <a:pt x="58" y="7"/>
                    </a:moveTo>
                    <a:lnTo>
                      <a:pt x="54" y="6"/>
                    </a:lnTo>
                    <a:lnTo>
                      <a:pt x="50" y="5"/>
                    </a:lnTo>
                    <a:lnTo>
                      <a:pt x="45" y="4"/>
                    </a:lnTo>
                    <a:lnTo>
                      <a:pt x="42" y="3"/>
                    </a:lnTo>
                    <a:lnTo>
                      <a:pt x="37" y="2"/>
                    </a:lnTo>
                    <a:lnTo>
                      <a:pt x="33" y="1"/>
                    </a:lnTo>
                    <a:lnTo>
                      <a:pt x="29" y="1"/>
                    </a:lnTo>
                    <a:lnTo>
                      <a:pt x="24" y="0"/>
                    </a:lnTo>
                    <a:lnTo>
                      <a:pt x="0" y="66"/>
                    </a:lnTo>
                    <a:lnTo>
                      <a:pt x="58" y="7"/>
                    </a:lnTo>
                  </a:path>
                </a:pathLst>
              </a:custGeom>
              <a:solidFill>
                <a:srgbClr val="d87a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" name=""/>
              <p:cNvSpPr/>
              <p:nvPr/>
            </p:nvSpPr>
            <p:spPr>
              <a:xfrm>
                <a:off x="7445520" y="5157720"/>
                <a:ext cx="172800" cy="103320"/>
              </a:xfrm>
              <a:custGeom>
                <a:avLst/>
                <a:gdLst/>
                <a:ahLst/>
                <a:rect l="l" t="t" r="r" b="b"/>
                <a:pathLst>
                  <a:path w="109" h="65">
                    <a:moveTo>
                      <a:pt x="108" y="0"/>
                    </a:moveTo>
                    <a:lnTo>
                      <a:pt x="103" y="0"/>
                    </a:lnTo>
                    <a:lnTo>
                      <a:pt x="98" y="0"/>
                    </a:lnTo>
                    <a:lnTo>
                      <a:pt x="94" y="0"/>
                    </a:lnTo>
                    <a:lnTo>
                      <a:pt x="88" y="0"/>
                    </a:lnTo>
                    <a:lnTo>
                      <a:pt x="83" y="1"/>
                    </a:lnTo>
                    <a:lnTo>
                      <a:pt x="78" y="1"/>
                    </a:lnTo>
                    <a:lnTo>
                      <a:pt x="73" y="2"/>
                    </a:lnTo>
                    <a:lnTo>
                      <a:pt x="67" y="3"/>
                    </a:lnTo>
                    <a:lnTo>
                      <a:pt x="62" y="3"/>
                    </a:lnTo>
                    <a:lnTo>
                      <a:pt x="58" y="5"/>
                    </a:lnTo>
                    <a:lnTo>
                      <a:pt x="53" y="6"/>
                    </a:lnTo>
                    <a:lnTo>
                      <a:pt x="48" y="7"/>
                    </a:lnTo>
                    <a:lnTo>
                      <a:pt x="43" y="8"/>
                    </a:lnTo>
                    <a:lnTo>
                      <a:pt x="39" y="10"/>
                    </a:lnTo>
                    <a:lnTo>
                      <a:pt x="35" y="10"/>
                    </a:lnTo>
                    <a:lnTo>
                      <a:pt x="31" y="13"/>
                    </a:lnTo>
                    <a:lnTo>
                      <a:pt x="26" y="14"/>
                    </a:lnTo>
                    <a:lnTo>
                      <a:pt x="22" y="16"/>
                    </a:lnTo>
                    <a:lnTo>
                      <a:pt x="18" y="17"/>
                    </a:lnTo>
                    <a:lnTo>
                      <a:pt x="14" y="19"/>
                    </a:lnTo>
                    <a:lnTo>
                      <a:pt x="11" y="21"/>
                    </a:lnTo>
                    <a:lnTo>
                      <a:pt x="7" y="23"/>
                    </a:lnTo>
                    <a:lnTo>
                      <a:pt x="4" y="26"/>
                    </a:lnTo>
                    <a:lnTo>
                      <a:pt x="0" y="28"/>
                    </a:lnTo>
                    <a:lnTo>
                      <a:pt x="87" y="64"/>
                    </a:lnTo>
                    <a:lnTo>
                      <a:pt x="108" y="0"/>
                    </a:lnTo>
                  </a:path>
                </a:pathLst>
              </a:custGeom>
              <a:solidFill>
                <a:srgbClr val="ff8c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" name=""/>
              <p:cNvSpPr/>
              <p:nvPr/>
            </p:nvSpPr>
            <p:spPr>
              <a:xfrm>
                <a:off x="7400880" y="5318280"/>
                <a:ext cx="411120" cy="176040"/>
              </a:xfrm>
              <a:custGeom>
                <a:avLst/>
                <a:gdLst/>
                <a:ahLst/>
                <a:rect l="l" t="t" r="r" b="b"/>
                <a:pathLst>
                  <a:path w="259" h="111">
                    <a:moveTo>
                      <a:pt x="10" y="73"/>
                    </a:moveTo>
                    <a:lnTo>
                      <a:pt x="10" y="74"/>
                    </a:lnTo>
                    <a:lnTo>
                      <a:pt x="12" y="75"/>
                    </a:lnTo>
                    <a:lnTo>
                      <a:pt x="16" y="79"/>
                    </a:lnTo>
                    <a:lnTo>
                      <a:pt x="21" y="82"/>
                    </a:lnTo>
                    <a:lnTo>
                      <a:pt x="29" y="86"/>
                    </a:lnTo>
                    <a:lnTo>
                      <a:pt x="38" y="91"/>
                    </a:lnTo>
                    <a:lnTo>
                      <a:pt x="51" y="95"/>
                    </a:lnTo>
                    <a:lnTo>
                      <a:pt x="65" y="99"/>
                    </a:lnTo>
                    <a:lnTo>
                      <a:pt x="73" y="101"/>
                    </a:lnTo>
                    <a:lnTo>
                      <a:pt x="81" y="102"/>
                    </a:lnTo>
                    <a:lnTo>
                      <a:pt x="88" y="103"/>
                    </a:lnTo>
                    <a:lnTo>
                      <a:pt x="96" y="103"/>
                    </a:lnTo>
                    <a:lnTo>
                      <a:pt x="103" y="103"/>
                    </a:lnTo>
                    <a:lnTo>
                      <a:pt x="110" y="103"/>
                    </a:lnTo>
                    <a:lnTo>
                      <a:pt x="116" y="103"/>
                    </a:lnTo>
                    <a:lnTo>
                      <a:pt x="122" y="102"/>
                    </a:lnTo>
                    <a:lnTo>
                      <a:pt x="127" y="102"/>
                    </a:lnTo>
                    <a:lnTo>
                      <a:pt x="132" y="101"/>
                    </a:lnTo>
                    <a:lnTo>
                      <a:pt x="136" y="101"/>
                    </a:lnTo>
                    <a:lnTo>
                      <a:pt x="140" y="100"/>
                    </a:lnTo>
                    <a:lnTo>
                      <a:pt x="143" y="99"/>
                    </a:lnTo>
                    <a:lnTo>
                      <a:pt x="144" y="99"/>
                    </a:lnTo>
                    <a:lnTo>
                      <a:pt x="146" y="98"/>
                    </a:lnTo>
                    <a:lnTo>
                      <a:pt x="147" y="98"/>
                    </a:lnTo>
                    <a:lnTo>
                      <a:pt x="146" y="99"/>
                    </a:lnTo>
                    <a:lnTo>
                      <a:pt x="145" y="99"/>
                    </a:lnTo>
                    <a:lnTo>
                      <a:pt x="142" y="100"/>
                    </a:lnTo>
                    <a:lnTo>
                      <a:pt x="138" y="101"/>
                    </a:lnTo>
                    <a:lnTo>
                      <a:pt x="130" y="101"/>
                    </a:lnTo>
                    <a:lnTo>
                      <a:pt x="120" y="101"/>
                    </a:lnTo>
                    <a:lnTo>
                      <a:pt x="106" y="100"/>
                    </a:lnTo>
                    <a:lnTo>
                      <a:pt x="87" y="98"/>
                    </a:lnTo>
                    <a:lnTo>
                      <a:pt x="77" y="97"/>
                    </a:lnTo>
                    <a:lnTo>
                      <a:pt x="68" y="95"/>
                    </a:lnTo>
                    <a:lnTo>
                      <a:pt x="59" y="93"/>
                    </a:lnTo>
                    <a:lnTo>
                      <a:pt x="51" y="90"/>
                    </a:lnTo>
                    <a:lnTo>
                      <a:pt x="44" y="86"/>
                    </a:lnTo>
                    <a:lnTo>
                      <a:pt x="37" y="83"/>
                    </a:lnTo>
                    <a:lnTo>
                      <a:pt x="31" y="81"/>
                    </a:lnTo>
                    <a:lnTo>
                      <a:pt x="26" y="77"/>
                    </a:lnTo>
                    <a:lnTo>
                      <a:pt x="21" y="74"/>
                    </a:lnTo>
                    <a:lnTo>
                      <a:pt x="17" y="71"/>
                    </a:lnTo>
                    <a:lnTo>
                      <a:pt x="14" y="68"/>
                    </a:lnTo>
                    <a:lnTo>
                      <a:pt x="11" y="66"/>
                    </a:lnTo>
                    <a:lnTo>
                      <a:pt x="9" y="64"/>
                    </a:lnTo>
                    <a:lnTo>
                      <a:pt x="7" y="62"/>
                    </a:lnTo>
                    <a:lnTo>
                      <a:pt x="7" y="61"/>
                    </a:lnTo>
                    <a:lnTo>
                      <a:pt x="6" y="61"/>
                    </a:lnTo>
                    <a:lnTo>
                      <a:pt x="7" y="62"/>
                    </a:lnTo>
                    <a:lnTo>
                      <a:pt x="9" y="63"/>
                    </a:lnTo>
                    <a:lnTo>
                      <a:pt x="13" y="66"/>
                    </a:lnTo>
                    <a:lnTo>
                      <a:pt x="18" y="70"/>
                    </a:lnTo>
                    <a:lnTo>
                      <a:pt x="26" y="74"/>
                    </a:lnTo>
                    <a:lnTo>
                      <a:pt x="35" y="79"/>
                    </a:lnTo>
                    <a:lnTo>
                      <a:pt x="47" y="83"/>
                    </a:lnTo>
                    <a:lnTo>
                      <a:pt x="62" y="87"/>
                    </a:lnTo>
                    <a:lnTo>
                      <a:pt x="70" y="88"/>
                    </a:lnTo>
                    <a:lnTo>
                      <a:pt x="77" y="90"/>
                    </a:lnTo>
                    <a:lnTo>
                      <a:pt x="85" y="91"/>
                    </a:lnTo>
                    <a:lnTo>
                      <a:pt x="92" y="91"/>
                    </a:lnTo>
                    <a:lnTo>
                      <a:pt x="100" y="91"/>
                    </a:lnTo>
                    <a:lnTo>
                      <a:pt x="106" y="91"/>
                    </a:lnTo>
                    <a:lnTo>
                      <a:pt x="113" y="91"/>
                    </a:lnTo>
                    <a:lnTo>
                      <a:pt x="119" y="91"/>
                    </a:lnTo>
                    <a:lnTo>
                      <a:pt x="124" y="90"/>
                    </a:lnTo>
                    <a:lnTo>
                      <a:pt x="129" y="89"/>
                    </a:lnTo>
                    <a:lnTo>
                      <a:pt x="133" y="88"/>
                    </a:lnTo>
                    <a:lnTo>
                      <a:pt x="136" y="88"/>
                    </a:lnTo>
                    <a:lnTo>
                      <a:pt x="139" y="88"/>
                    </a:lnTo>
                    <a:lnTo>
                      <a:pt x="142" y="87"/>
                    </a:lnTo>
                    <a:lnTo>
                      <a:pt x="143" y="86"/>
                    </a:lnTo>
                    <a:lnTo>
                      <a:pt x="143" y="87"/>
                    </a:lnTo>
                    <a:lnTo>
                      <a:pt x="142" y="88"/>
                    </a:lnTo>
                    <a:lnTo>
                      <a:pt x="139" y="88"/>
                    </a:lnTo>
                    <a:lnTo>
                      <a:pt x="134" y="88"/>
                    </a:lnTo>
                    <a:lnTo>
                      <a:pt x="127" y="89"/>
                    </a:lnTo>
                    <a:lnTo>
                      <a:pt x="116" y="89"/>
                    </a:lnTo>
                    <a:lnTo>
                      <a:pt x="102" y="88"/>
                    </a:lnTo>
                    <a:lnTo>
                      <a:pt x="84" y="86"/>
                    </a:lnTo>
                    <a:lnTo>
                      <a:pt x="74" y="85"/>
                    </a:lnTo>
                    <a:lnTo>
                      <a:pt x="64" y="83"/>
                    </a:lnTo>
                    <a:lnTo>
                      <a:pt x="56" y="81"/>
                    </a:lnTo>
                    <a:lnTo>
                      <a:pt x="48" y="78"/>
                    </a:lnTo>
                    <a:lnTo>
                      <a:pt x="41" y="75"/>
                    </a:lnTo>
                    <a:lnTo>
                      <a:pt x="34" y="72"/>
                    </a:lnTo>
                    <a:lnTo>
                      <a:pt x="28" y="68"/>
                    </a:lnTo>
                    <a:lnTo>
                      <a:pt x="23" y="65"/>
                    </a:lnTo>
                    <a:lnTo>
                      <a:pt x="18" y="62"/>
                    </a:lnTo>
                    <a:lnTo>
                      <a:pt x="14" y="59"/>
                    </a:lnTo>
                    <a:lnTo>
                      <a:pt x="11" y="56"/>
                    </a:lnTo>
                    <a:lnTo>
                      <a:pt x="8" y="54"/>
                    </a:lnTo>
                    <a:lnTo>
                      <a:pt x="6" y="52"/>
                    </a:lnTo>
                    <a:lnTo>
                      <a:pt x="4" y="50"/>
                    </a:lnTo>
                    <a:lnTo>
                      <a:pt x="4" y="50"/>
                    </a:lnTo>
                    <a:lnTo>
                      <a:pt x="3" y="49"/>
                    </a:lnTo>
                    <a:lnTo>
                      <a:pt x="4" y="50"/>
                    </a:lnTo>
                    <a:lnTo>
                      <a:pt x="6" y="52"/>
                    </a:lnTo>
                    <a:lnTo>
                      <a:pt x="10" y="55"/>
                    </a:lnTo>
                    <a:lnTo>
                      <a:pt x="15" y="58"/>
                    </a:lnTo>
                    <a:lnTo>
                      <a:pt x="22" y="62"/>
                    </a:lnTo>
                    <a:lnTo>
                      <a:pt x="32" y="67"/>
                    </a:lnTo>
                    <a:lnTo>
                      <a:pt x="44" y="71"/>
                    </a:lnTo>
                    <a:lnTo>
                      <a:pt x="58" y="75"/>
                    </a:lnTo>
                    <a:lnTo>
                      <a:pt x="66" y="77"/>
                    </a:lnTo>
                    <a:lnTo>
                      <a:pt x="74" y="78"/>
                    </a:lnTo>
                    <a:lnTo>
                      <a:pt x="82" y="79"/>
                    </a:lnTo>
                    <a:lnTo>
                      <a:pt x="89" y="79"/>
                    </a:lnTo>
                    <a:lnTo>
                      <a:pt x="96" y="79"/>
                    </a:lnTo>
                    <a:lnTo>
                      <a:pt x="103" y="79"/>
                    </a:lnTo>
                    <a:lnTo>
                      <a:pt x="109" y="79"/>
                    </a:lnTo>
                    <a:lnTo>
                      <a:pt x="115" y="78"/>
                    </a:lnTo>
                    <a:lnTo>
                      <a:pt x="121" y="78"/>
                    </a:lnTo>
                    <a:lnTo>
                      <a:pt x="125" y="77"/>
                    </a:lnTo>
                    <a:lnTo>
                      <a:pt x="130" y="76"/>
                    </a:lnTo>
                    <a:lnTo>
                      <a:pt x="133" y="75"/>
                    </a:lnTo>
                    <a:lnTo>
                      <a:pt x="136" y="75"/>
                    </a:lnTo>
                    <a:lnTo>
                      <a:pt x="139" y="75"/>
                    </a:lnTo>
                    <a:lnTo>
                      <a:pt x="140" y="74"/>
                    </a:lnTo>
                    <a:lnTo>
                      <a:pt x="140" y="75"/>
                    </a:lnTo>
                    <a:lnTo>
                      <a:pt x="139" y="75"/>
                    </a:lnTo>
                    <a:lnTo>
                      <a:pt x="136" y="75"/>
                    </a:lnTo>
                    <a:lnTo>
                      <a:pt x="131" y="77"/>
                    </a:lnTo>
                    <a:lnTo>
                      <a:pt x="124" y="77"/>
                    </a:lnTo>
                    <a:lnTo>
                      <a:pt x="113" y="77"/>
                    </a:lnTo>
                    <a:lnTo>
                      <a:pt x="99" y="75"/>
                    </a:lnTo>
                    <a:lnTo>
                      <a:pt x="80" y="74"/>
                    </a:lnTo>
                    <a:lnTo>
                      <a:pt x="70" y="73"/>
                    </a:lnTo>
                    <a:lnTo>
                      <a:pt x="61" y="71"/>
                    </a:lnTo>
                    <a:lnTo>
                      <a:pt x="52" y="68"/>
                    </a:lnTo>
                    <a:lnTo>
                      <a:pt x="44" y="66"/>
                    </a:lnTo>
                    <a:lnTo>
                      <a:pt x="37" y="63"/>
                    </a:lnTo>
                    <a:lnTo>
                      <a:pt x="31" y="60"/>
                    </a:lnTo>
                    <a:lnTo>
                      <a:pt x="25" y="56"/>
                    </a:lnTo>
                    <a:lnTo>
                      <a:pt x="19" y="53"/>
                    </a:lnTo>
                    <a:lnTo>
                      <a:pt x="15" y="50"/>
                    </a:lnTo>
                    <a:lnTo>
                      <a:pt x="11" y="47"/>
                    </a:lnTo>
                    <a:lnTo>
                      <a:pt x="7" y="45"/>
                    </a:lnTo>
                    <a:lnTo>
                      <a:pt x="4" y="42"/>
                    </a:lnTo>
                    <a:lnTo>
                      <a:pt x="2" y="40"/>
                    </a:lnTo>
                    <a:lnTo>
                      <a:pt x="1" y="38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6" y="42"/>
                    </a:lnTo>
                    <a:lnTo>
                      <a:pt x="12" y="45"/>
                    </a:lnTo>
                    <a:lnTo>
                      <a:pt x="19" y="50"/>
                    </a:lnTo>
                    <a:lnTo>
                      <a:pt x="26" y="53"/>
                    </a:lnTo>
                    <a:lnTo>
                      <a:pt x="33" y="57"/>
                    </a:lnTo>
                    <a:lnTo>
                      <a:pt x="41" y="60"/>
                    </a:lnTo>
                    <a:lnTo>
                      <a:pt x="50" y="63"/>
                    </a:lnTo>
                    <a:lnTo>
                      <a:pt x="58" y="65"/>
                    </a:lnTo>
                    <a:lnTo>
                      <a:pt x="67" y="67"/>
                    </a:lnTo>
                    <a:lnTo>
                      <a:pt x="77" y="68"/>
                    </a:lnTo>
                    <a:lnTo>
                      <a:pt x="87" y="70"/>
                    </a:lnTo>
                    <a:lnTo>
                      <a:pt x="97" y="70"/>
                    </a:lnTo>
                    <a:lnTo>
                      <a:pt x="107" y="70"/>
                    </a:lnTo>
                    <a:lnTo>
                      <a:pt x="118" y="70"/>
                    </a:lnTo>
                    <a:lnTo>
                      <a:pt x="130" y="69"/>
                    </a:lnTo>
                    <a:lnTo>
                      <a:pt x="141" y="67"/>
                    </a:lnTo>
                    <a:lnTo>
                      <a:pt x="151" y="65"/>
                    </a:lnTo>
                    <a:lnTo>
                      <a:pt x="161" y="63"/>
                    </a:lnTo>
                    <a:lnTo>
                      <a:pt x="170" y="60"/>
                    </a:lnTo>
                    <a:lnTo>
                      <a:pt x="179" y="58"/>
                    </a:lnTo>
                    <a:lnTo>
                      <a:pt x="188" y="54"/>
                    </a:lnTo>
                    <a:lnTo>
                      <a:pt x="196" y="50"/>
                    </a:lnTo>
                    <a:lnTo>
                      <a:pt x="204" y="46"/>
                    </a:lnTo>
                    <a:lnTo>
                      <a:pt x="212" y="42"/>
                    </a:lnTo>
                    <a:lnTo>
                      <a:pt x="218" y="37"/>
                    </a:lnTo>
                    <a:lnTo>
                      <a:pt x="225" y="32"/>
                    </a:lnTo>
                    <a:lnTo>
                      <a:pt x="231" y="27"/>
                    </a:lnTo>
                    <a:lnTo>
                      <a:pt x="237" y="22"/>
                    </a:lnTo>
                    <a:lnTo>
                      <a:pt x="241" y="17"/>
                    </a:lnTo>
                    <a:lnTo>
                      <a:pt x="245" y="12"/>
                    </a:lnTo>
                    <a:lnTo>
                      <a:pt x="250" y="6"/>
                    </a:lnTo>
                    <a:lnTo>
                      <a:pt x="253" y="0"/>
                    </a:lnTo>
                    <a:lnTo>
                      <a:pt x="257" y="11"/>
                    </a:lnTo>
                    <a:lnTo>
                      <a:pt x="258" y="19"/>
                    </a:lnTo>
                    <a:lnTo>
                      <a:pt x="258" y="26"/>
                    </a:lnTo>
                    <a:lnTo>
                      <a:pt x="257" y="34"/>
                    </a:lnTo>
                    <a:lnTo>
                      <a:pt x="255" y="42"/>
                    </a:lnTo>
                    <a:lnTo>
                      <a:pt x="251" y="49"/>
                    </a:lnTo>
                    <a:lnTo>
                      <a:pt x="247" y="56"/>
                    </a:lnTo>
                    <a:lnTo>
                      <a:pt x="241" y="63"/>
                    </a:lnTo>
                    <a:lnTo>
                      <a:pt x="234" y="70"/>
                    </a:lnTo>
                    <a:lnTo>
                      <a:pt x="227" y="76"/>
                    </a:lnTo>
                    <a:lnTo>
                      <a:pt x="218" y="82"/>
                    </a:lnTo>
                    <a:lnTo>
                      <a:pt x="209" y="88"/>
                    </a:lnTo>
                    <a:lnTo>
                      <a:pt x="199" y="93"/>
                    </a:lnTo>
                    <a:lnTo>
                      <a:pt x="188" y="97"/>
                    </a:lnTo>
                    <a:lnTo>
                      <a:pt x="177" y="101"/>
                    </a:lnTo>
                    <a:lnTo>
                      <a:pt x="164" y="104"/>
                    </a:lnTo>
                    <a:lnTo>
                      <a:pt x="152" y="106"/>
                    </a:lnTo>
                    <a:lnTo>
                      <a:pt x="139" y="108"/>
                    </a:lnTo>
                    <a:lnTo>
                      <a:pt x="126" y="109"/>
                    </a:lnTo>
                    <a:lnTo>
                      <a:pt x="114" y="110"/>
                    </a:lnTo>
                    <a:lnTo>
                      <a:pt x="102" y="109"/>
                    </a:lnTo>
                    <a:lnTo>
                      <a:pt x="92" y="109"/>
                    </a:lnTo>
                    <a:lnTo>
                      <a:pt x="82" y="107"/>
                    </a:lnTo>
                    <a:lnTo>
                      <a:pt x="72" y="105"/>
                    </a:lnTo>
                    <a:lnTo>
                      <a:pt x="63" y="103"/>
                    </a:lnTo>
                    <a:lnTo>
                      <a:pt x="55" y="100"/>
                    </a:lnTo>
                    <a:lnTo>
                      <a:pt x="47" y="97"/>
                    </a:lnTo>
                    <a:lnTo>
                      <a:pt x="40" y="93"/>
                    </a:lnTo>
                    <a:lnTo>
                      <a:pt x="33" y="89"/>
                    </a:lnTo>
                    <a:lnTo>
                      <a:pt x="27" y="86"/>
                    </a:lnTo>
                    <a:lnTo>
                      <a:pt x="20" y="82"/>
                    </a:lnTo>
                    <a:lnTo>
                      <a:pt x="15" y="77"/>
                    </a:lnTo>
                    <a:lnTo>
                      <a:pt x="10" y="73"/>
                    </a:lnTo>
                  </a:path>
                </a:pathLst>
              </a:custGeom>
              <a:solidFill>
                <a:srgbClr val="826d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/>
          </p:nvPr>
        </p:nvSpPr>
        <p:spPr>
          <a:xfrm>
            <a:off x="1085400" y="1571400"/>
            <a:ext cx="7272360" cy="2066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62500" lnSpcReduction="19999"/>
          </a:bodyPr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Profiles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51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51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835200" y="2506680"/>
            <a:ext cx="3887640" cy="387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Contents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Advantage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1142640" y="1942920"/>
            <a:ext cx="670572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 your assets more effectively and efficiently than you could typically accomplish on your own.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 from the same caliber of management applied to large institutional portfolios.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Enjoy diversification across a wide range of securities.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 return potential and reduce potential risk by choosing from a variety of clearly defined investment disciplines.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 investment professionals to actively manage your portfolio so that you can concentrate on the other demands in your life.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892080" y="1401840"/>
            <a:ext cx="286128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STRATIS enables you to: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6" name=""/>
          <p:cNvGraphicFramePr/>
          <p:nvPr/>
        </p:nvGraphicFramePr>
        <p:xfrm>
          <a:off x="7569360" y="5216400"/>
          <a:ext cx="841320" cy="1204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69360" y="5216400"/>
                    <a:ext cx="841320" cy="120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/>
          </p:nvPr>
        </p:nvSpPr>
        <p:spPr>
          <a:xfrm>
            <a:off x="1085400" y="1571400"/>
            <a:ext cx="7272360" cy="2066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62500" lnSpcReduction="19999"/>
          </a:bodyPr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Profiles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51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51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835200" y="3035160"/>
            <a:ext cx="3887640" cy="387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Contents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762120" y="26676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Profile:  KPMG LLP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880560" y="1571400"/>
            <a:ext cx="7805880" cy="2315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47500" lnSpcReduction="19999"/>
          </a:bodyPr>
          <a:p>
            <a:pPr marL="343080" indent="-343080">
              <a:spcBef>
                <a:spcPts val="1125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Founded in 1897, KPMG LLP (“KPMG”) is the US member firm in KPMG International, a group of professional services firms around the world with a total of over 6,000 partners and 100,000 professionals working in 1,100 offices in 160 countries around the world, with over $10 billion in annual revenue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25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KPMG is united around a compelling business vision:  to help our clients capture, manage, refine and use information to create knowledge and increase value.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4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KPMG provides investment advice to clients with combined assets in excess of $100 billion.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4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KPMG has been providing investment advice to clients since 1977.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4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KPMG avoids the conflicts of interest common in the industry by not: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Accepting brokerage and soft dollars 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money 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Selling investment products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blinds dir="vert"/>
  </p:transition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Profile:  Bear, Stearns &amp; Co. Inc.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1085400" y="1571400"/>
            <a:ext cx="684396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Founded in 1923, Bear, Stearns &amp; Co. Inc. has become a leading international investment banking and securities trading and brokerage firm with more than $20 billion in total capital and a 75 year history of uninterrupted profitability.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Stearns has more than 9,800 employees in 20 domestic and international locations providing investment solutions and service to the individual client.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Stearns Asset Management (BSAM) has created STRATIS, an inclusive investment program that provides clients with access to top money managers across a wide spectrum of investment disciplines.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STRATIS includes BSAM as well as 21 independent managers throughout the industry.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STRATIS?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142640" y="2357280"/>
            <a:ext cx="7072200" cy="4191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expertise you need to develop a long-term investment strategy.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top money managers across a wide spectrum of investment disciplines.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professional investment program for an all-inclusive fee.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88840" y="1566720"/>
            <a:ext cx="7045560" cy="100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STRATIS is a customized portfolio management program that provides you with: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STRATIS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ability to diversify across a broad spectrum of asset classes consistent with your investment objectives and risk tolerance.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investment approach tailored to your needs through a choice of money managers who specialize in different asset classes and employ a range of investing disciplines.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some of the country’s best money managers with lower account minimums than typically required.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84520" y="1566720"/>
            <a:ext cx="686232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a individually managed separate STRATIS account: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7161120" y="4965840"/>
          <a:ext cx="819360" cy="1100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161120" y="4965840"/>
                    <a:ext cx="819360" cy="110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STRATIS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Quarterly performance evaluations of each portfolio.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an experienced investment professional who will guide you through all phases of the program.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Ease of implementation by combining brokerage, custody and investment management.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7161120" y="4965840"/>
          <a:ext cx="819360" cy="1100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161120" y="4965840"/>
                    <a:ext cx="819360" cy="110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884520" y="1566720"/>
            <a:ext cx="686232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a individually managed separate STRATIS account: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STRATIS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142640" y="2114280"/>
            <a:ext cx="70722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Individual tax basis of each position starts with the initial investment.  There are no built-up capital gains, as with a fund.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can request specific restrictions by security, industry or category: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example, you can request that no tobacco or employer’s stock be included in your portfolio.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portfolio is portable: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can leave the program and take your securities with you to another firm without incurring any taxable events or                                                             transaction costs.</a:t>
            </a: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7250040" y="5168880"/>
          <a:ext cx="819360" cy="1100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250040" y="5168880"/>
                    <a:ext cx="819360" cy="110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"/>
          <p:cNvSpPr/>
          <p:nvPr/>
        </p:nvSpPr>
        <p:spPr>
          <a:xfrm>
            <a:off x="878040" y="1566720"/>
            <a:ext cx="700380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an individually managed separate STRATIS account: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STRATIS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128240" y="2171520"/>
            <a:ext cx="727236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management fee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Custody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allocation assistance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Assistance with selecting managers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reporting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On-going evaluation of the managers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81000" y="1449360"/>
            <a:ext cx="7410600" cy="100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STRATIS “wraps up” individual costs typically borne by an investor into one all-inclusive fee, including: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7161120" y="4965840"/>
          <a:ext cx="819360" cy="1100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161120" y="4965840"/>
                    <a:ext cx="819360" cy="110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/>
          </p:nvPr>
        </p:nvSpPr>
        <p:spPr>
          <a:xfrm>
            <a:off x="1085400" y="1571400"/>
            <a:ext cx="7272360" cy="2066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62500" lnSpcReduction="19999"/>
          </a:bodyPr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99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Profiles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51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4440" indent="-514440">
              <a:spcBef>
                <a:spcPts val="451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38080" y="2035080"/>
            <a:ext cx="3888000" cy="387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Contents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STRATIS Process</a:t>
            </a:r>
            <a:endParaRPr b="0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2862360" y="2111400"/>
            <a:ext cx="2662200" cy="216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2084400" y="3718080"/>
            <a:ext cx="1817640" cy="671400"/>
          </a:xfrm>
          <a:prstGeom prst="ellipse">
            <a:avLst/>
          </a:prstGeom>
          <a:solidFill>
            <a:srgbClr val="dadada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859040" y="2243160"/>
            <a:ext cx="1817640" cy="668160"/>
          </a:xfrm>
          <a:prstGeom prst="ellipse">
            <a:avLst/>
          </a:prstGeom>
          <a:solidFill>
            <a:srgbClr val="dadada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468680" y="1974960"/>
            <a:ext cx="1818000" cy="671400"/>
          </a:xfrm>
          <a:prstGeom prst="ellipse">
            <a:avLst/>
          </a:prstGeom>
          <a:solidFill>
            <a:srgbClr val="dadada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676760" y="3470400"/>
            <a:ext cx="1817640" cy="671400"/>
          </a:xfrm>
          <a:prstGeom prst="ellipse">
            <a:avLst/>
          </a:prstGeom>
          <a:solidFill>
            <a:srgbClr val="dadada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395960" y="2133720"/>
            <a:ext cx="204444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spAutoFit/>
          </a:bodyPr>
          <a:p>
            <a:pPr algn="ctr">
              <a:tabLst>
                <a:tab algn="l" pos="0"/>
                <a:tab algn="l" pos="566640"/>
                <a:tab algn="l" pos="1133640"/>
                <a:tab algn="l" pos="1700280"/>
                <a:tab algn="l" pos="2266920"/>
                <a:tab algn="l" pos="2833560"/>
                <a:tab algn="l" pos="3400560"/>
                <a:tab algn="l" pos="3967200"/>
                <a:tab algn="l" pos="4533840"/>
                <a:tab algn="l" pos="5100480"/>
                <a:tab algn="l" pos="5667480"/>
                <a:tab algn="l" pos="6234120"/>
                <a:tab algn="l" pos="6800760"/>
                <a:tab algn="l" pos="7367760"/>
                <a:tab algn="l" pos="7934400"/>
                <a:tab algn="l" pos="8501040"/>
                <a:tab algn="l" pos="9067680"/>
                <a:tab algn="l" pos="9634680"/>
                <a:tab algn="l" pos="10201320"/>
                <a:tab algn="l" pos="1076796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Profile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566640"/>
                <a:tab algn="l" pos="1133640"/>
                <a:tab algn="l" pos="1700280"/>
                <a:tab algn="l" pos="2266920"/>
                <a:tab algn="l" pos="2833560"/>
                <a:tab algn="l" pos="3400560"/>
                <a:tab algn="l" pos="3967200"/>
                <a:tab algn="l" pos="4533840"/>
                <a:tab algn="l" pos="5100480"/>
                <a:tab algn="l" pos="5667480"/>
                <a:tab algn="l" pos="6234120"/>
                <a:tab algn="l" pos="6800760"/>
                <a:tab algn="l" pos="7367760"/>
                <a:tab algn="l" pos="7934400"/>
                <a:tab algn="l" pos="8501040"/>
                <a:tab algn="l" pos="9067680"/>
                <a:tab algn="l" pos="9634680"/>
                <a:tab algn="l" pos="10201320"/>
                <a:tab algn="l" pos="1076796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551680" y="3827520"/>
            <a:ext cx="791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66640"/>
                <a:tab algn="l" pos="1133640"/>
                <a:tab algn="l" pos="1700280"/>
                <a:tab algn="l" pos="2266920"/>
                <a:tab algn="l" pos="2833560"/>
                <a:tab algn="l" pos="3400560"/>
                <a:tab algn="l" pos="3967200"/>
                <a:tab algn="l" pos="4533840"/>
                <a:tab algn="l" pos="5100480"/>
                <a:tab algn="l" pos="5667480"/>
                <a:tab algn="l" pos="6234120"/>
                <a:tab algn="l" pos="6800760"/>
                <a:tab algn="l" pos="7367760"/>
                <a:tab algn="l" pos="7934400"/>
                <a:tab algn="l" pos="8501040"/>
                <a:tab algn="l" pos="9067680"/>
                <a:tab algn="l" pos="9634680"/>
                <a:tab algn="l" pos="10201320"/>
                <a:tab algn="l" pos="1076796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566640"/>
                <a:tab algn="l" pos="1133640"/>
                <a:tab algn="l" pos="1700280"/>
                <a:tab algn="l" pos="2266920"/>
                <a:tab algn="l" pos="2833560"/>
                <a:tab algn="l" pos="3400560"/>
                <a:tab algn="l" pos="3967200"/>
                <a:tab algn="l" pos="4533840"/>
                <a:tab algn="l" pos="5100480"/>
                <a:tab algn="l" pos="5667480"/>
                <a:tab algn="l" pos="6234120"/>
                <a:tab algn="l" pos="6800760"/>
                <a:tab algn="l" pos="7367760"/>
                <a:tab algn="l" pos="7934400"/>
                <a:tab algn="l" pos="8501040"/>
                <a:tab algn="l" pos="9067680"/>
                <a:tab algn="l" pos="9634680"/>
                <a:tab algn="l" pos="10201320"/>
                <a:tab algn="l" pos="1076796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14720" y="2374920"/>
            <a:ext cx="100620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66640"/>
                <a:tab algn="l" pos="1133640"/>
                <a:tab algn="l" pos="1700280"/>
                <a:tab algn="l" pos="2266920"/>
                <a:tab algn="l" pos="2833560"/>
                <a:tab algn="l" pos="3400560"/>
                <a:tab algn="l" pos="3967200"/>
                <a:tab algn="l" pos="4533840"/>
                <a:tab algn="l" pos="5100480"/>
                <a:tab algn="l" pos="5667480"/>
                <a:tab algn="l" pos="6234120"/>
                <a:tab algn="l" pos="6800760"/>
                <a:tab algn="l" pos="7367760"/>
                <a:tab algn="l" pos="7934400"/>
                <a:tab algn="l" pos="8501040"/>
                <a:tab algn="l" pos="9067680"/>
                <a:tab algn="l" pos="9634680"/>
                <a:tab algn="l" pos="10201320"/>
                <a:tab algn="l" pos="1076796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566640"/>
                <a:tab algn="l" pos="1133640"/>
                <a:tab algn="l" pos="1700280"/>
                <a:tab algn="l" pos="2266920"/>
                <a:tab algn="l" pos="2833560"/>
                <a:tab algn="l" pos="3400560"/>
                <a:tab algn="l" pos="3967200"/>
                <a:tab algn="l" pos="4533840"/>
                <a:tab algn="l" pos="5100480"/>
                <a:tab algn="l" pos="5667480"/>
                <a:tab algn="l" pos="6234120"/>
                <a:tab algn="l" pos="6800760"/>
                <a:tab algn="l" pos="7367760"/>
                <a:tab algn="l" pos="7934400"/>
                <a:tab algn="l" pos="8501040"/>
                <a:tab algn="l" pos="9067680"/>
                <a:tab algn="l" pos="9634680"/>
                <a:tab algn="l" pos="10201320"/>
                <a:tab algn="l" pos="1076796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Evaluation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741920" y="3543480"/>
            <a:ext cx="176976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66640"/>
                <a:tab algn="l" pos="1133640"/>
                <a:tab algn="l" pos="1700280"/>
                <a:tab algn="l" pos="2266920"/>
                <a:tab algn="l" pos="2833560"/>
                <a:tab algn="l" pos="3400560"/>
                <a:tab algn="l" pos="3967200"/>
                <a:tab algn="l" pos="4533840"/>
                <a:tab algn="l" pos="5100480"/>
                <a:tab algn="l" pos="5667480"/>
                <a:tab algn="l" pos="6234120"/>
                <a:tab algn="l" pos="6800760"/>
                <a:tab algn="l" pos="7367760"/>
                <a:tab algn="l" pos="7934400"/>
                <a:tab algn="l" pos="8501040"/>
                <a:tab algn="l" pos="9067680"/>
                <a:tab algn="l" pos="9634680"/>
                <a:tab algn="l" pos="10201320"/>
                <a:tab algn="l" pos="1076796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Strategy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566640"/>
                <a:tab algn="l" pos="1133640"/>
                <a:tab algn="l" pos="1700280"/>
                <a:tab algn="l" pos="2266920"/>
                <a:tab algn="l" pos="2833560"/>
                <a:tab algn="l" pos="3400560"/>
                <a:tab algn="l" pos="3967200"/>
                <a:tab algn="l" pos="4533840"/>
                <a:tab algn="l" pos="5100480"/>
                <a:tab algn="l" pos="5667480"/>
                <a:tab algn="l" pos="6234120"/>
                <a:tab algn="l" pos="6800760"/>
                <a:tab algn="l" pos="7367760"/>
                <a:tab algn="l" pos="7934400"/>
                <a:tab algn="l" pos="8501040"/>
                <a:tab algn="l" pos="9067680"/>
                <a:tab algn="l" pos="9634680"/>
                <a:tab algn="l" pos="10201320"/>
                <a:tab algn="l" pos="1076796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Diversification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410080" y="4038480"/>
            <a:ext cx="2895840" cy="93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the optimal asset class and investment strategy appropriate for your portfolio.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25480" y="4602240"/>
            <a:ext cx="3479760" cy="93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will choose STRATIS money managers appropriate for your portfolio after reviewing your investment strategy with your representative.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84280" y="2933640"/>
            <a:ext cx="2260440" cy="72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on-going portfolio review and annual analysis.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005520" y="2459160"/>
            <a:ext cx="2681280" cy="9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objectives &amp; risk tolerance. Determine a personalized investment profile that will serve as a business plan for your assets.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553080" y="2114640"/>
            <a:ext cx="35280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491160" y="3967200"/>
            <a:ext cx="35280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776240" y="4267080"/>
            <a:ext cx="35280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233360" y="2595600"/>
            <a:ext cx="35280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19397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1999-10-28T17:01:14Z</dcterms:created>
  <dc:creator>KPMG</dc:creator>
  <dc:description/>
  <dc:language>en-US</dc:language>
  <cp:lastModifiedBy>KPMG</cp:lastModifiedBy>
  <cp:lastPrinted>2000-02-29T22:25:32Z</cp:lastPrinted>
  <dcterms:modified xsi:type="dcterms:W3CDTF">2001-07-11T14:31:48Z</dcterms:modified>
  <cp:revision>42</cp:revision>
  <dc:subject>Investment Consulting </dc:subject>
  <dc:title>STRATIS CLIENT PRESENTATION</dc:title>
</cp:coreProperties>
</file>