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embeddings/oleObject1.bin" ContentType="application/vnd.openxmlformats-officedocument.oleObject"/>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9144000" cy="6858000"/>
  <p:notesSz cx="6858000" cy="9774238"/>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sphere" descr=""/>
          <p:cNvPicPr/>
          <p:nvPr/>
        </p:nvPicPr>
        <p:blipFill>
          <a:blip r:embed="rId2"/>
          <a:stretch/>
        </p:blipFill>
        <p:spPr>
          <a:xfrm>
            <a:off x="8400960" y="6107040"/>
            <a:ext cx="479520" cy="449280"/>
          </a:xfrm>
          <a:prstGeom prst="rect">
            <a:avLst/>
          </a:prstGeom>
          <a:noFill/>
          <a:ln w="0">
            <a:noFill/>
          </a:ln>
        </p:spPr>
      </p:pic>
      <p:sp>
        <p:nvSpPr>
          <p:cNvPr id="1" name="PlaceHolder 1"/>
          <p:cNvSpPr>
            <a:spLocks noGrp="1"/>
          </p:cNvSpPr>
          <p:nvPr>
            <p:ph type="title"/>
          </p:nvPr>
        </p:nvSpPr>
        <p:spPr>
          <a:xfrm>
            <a:off x="361440" y="1778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Click to edit the title text format</a:t>
            </a:r>
            <a:endParaRPr b="0" lang="en-US" sz="2600" strike="noStrike" u="none">
              <a:solidFill>
                <a:srgbClr val="ff6600"/>
              </a:solidFill>
              <a:effectLst/>
              <a:uFillTx/>
              <a:latin typeface="Arial"/>
            </a:endParaRPr>
          </a:p>
        </p:txBody>
      </p:sp>
      <p:sp>
        <p:nvSpPr>
          <p:cNvPr id="2" name="PlaceHolder 2"/>
          <p:cNvSpPr>
            <a:spLocks noGrp="1"/>
          </p:cNvSpPr>
          <p:nvPr>
            <p:ph type="body"/>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958680" indent="-28548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378080" indent="-22860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56852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1758960">
              <a:lnSpc>
                <a:spcPct val="120000"/>
              </a:lnSpc>
              <a:spcBef>
                <a:spcPts val="151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3" name=""/>
          <p:cNvSpPr/>
          <p:nvPr/>
        </p:nvSpPr>
        <p:spPr>
          <a:xfrm>
            <a:off x="361800" y="1371600"/>
            <a:ext cx="8455320" cy="0"/>
          </a:xfrm>
          <a:prstGeom prst="line">
            <a:avLst/>
          </a:prstGeom>
          <a:ln w="31680">
            <a:solidFill>
              <a:srgbClr val="9999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a:xfrm>
            <a:off x="6808680" y="6443280"/>
            <a:ext cx="1905120" cy="304920"/>
          </a:xfrm>
          <a:prstGeom prst="rect">
            <a:avLst/>
          </a:prstGeom>
          <a:noFill/>
          <a:ln w="0">
            <a:noFill/>
          </a:ln>
        </p:spPr>
        <p:txBody>
          <a:bodyPr lIns="0" rIns="0" tIns="0" bIns="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6B675B7-31C7-41B8-ABB3-AF3BA3D19972}" type="slidenum">
              <a:rPr b="0" lang="en-US" sz="800" strike="noStrike" u="none">
                <a:solidFill>
                  <a:srgbClr val="ffffff"/>
                </a:solidFill>
                <a:effectLst/>
                <a:uFillTx/>
                <a:latin typeface="Times New Roman"/>
              </a:rPr>
              <a:t>&lt;number&gt;</a:t>
            </a:fld>
            <a:endParaRPr b="0" lang="en-US" sz="800" strike="noStrike" u="none">
              <a:solidFill>
                <a:srgbClr val="000000"/>
              </a:solidFill>
              <a:effectLst/>
              <a:uFillTx/>
              <a:latin typeface="Times New Roman"/>
            </a:endParaRPr>
          </a:p>
        </p:txBody>
      </p:sp>
      <p:sp>
        <p:nvSpPr>
          <p:cNvPr id="5" name="PlaceHolder 4"/>
          <p:cNvSpPr>
            <a:spLocks noGrp="1"/>
          </p:cNvSpPr>
          <p:nvPr>
            <p:ph type="ftr" idx="2"/>
          </p:nvPr>
        </p:nvSpPr>
        <p:spPr>
          <a:xfrm>
            <a:off x="361800" y="6624360"/>
            <a:ext cx="2895840" cy="152280"/>
          </a:xfrm>
          <a:prstGeom prst="rect">
            <a:avLst/>
          </a:prstGeom>
          <a:noFill/>
          <a:ln w="0">
            <a:noFill/>
          </a:ln>
        </p:spPr>
        <p:txBody>
          <a:bodyPr lIns="0" rIns="0" tIns="0" bIns="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&lt;footer&gt;</a:t>
            </a:r>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3048120" y="2565000"/>
            <a:ext cx="5867280" cy="1981080"/>
          </a:xfrm>
          <a:prstGeom prst="rect">
            <a:avLst/>
          </a:prstGeom>
          <a:noFill/>
          <a:ln w="0">
            <a:noFill/>
          </a:ln>
        </p:spPr>
        <p:txBody>
          <a:bodyPr lIns="0" rIns="0" tIns="0" bIns="0" anchor="t">
            <a:noAutofit/>
          </a:bodyPr>
          <a:p>
            <a:pPr indent="0">
              <a:spcAft>
                <a:spcPts val="212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a:rPr>
              <a:t>Click to edit the title text format</a:t>
            </a:r>
            <a:endParaRPr b="0" lang="en-US" sz="3400" strike="noStrike" u="none">
              <a:solidFill>
                <a:srgbClr val="000000"/>
              </a:solidFill>
              <a:effectLst/>
              <a:uFillTx/>
              <a:latin typeface="Arial"/>
            </a:endParaRPr>
          </a:p>
        </p:txBody>
      </p:sp>
      <p:pic>
        <p:nvPicPr>
          <p:cNvPr id="7" name="AA_80_C" descr=""/>
          <p:cNvPicPr/>
          <p:nvPr/>
        </p:nvPicPr>
        <p:blipFill>
          <a:blip r:embed="rId2"/>
          <a:stretch/>
        </p:blipFill>
        <p:spPr>
          <a:xfrm>
            <a:off x="4421160" y="46080"/>
            <a:ext cx="4622760" cy="1163520"/>
          </a:xfrm>
          <a:prstGeom prst="rect">
            <a:avLst/>
          </a:prstGeom>
          <a:noFill/>
          <a:ln w="0">
            <a:noFill/>
          </a:ln>
        </p:spPr>
      </p:pic>
      <p:sp>
        <p:nvSpPr>
          <p:cNvPr id="8" name="PlaceHolder 2"/>
          <p:cNvSpPr>
            <a:spLocks noGrp="1"/>
          </p:cNvSpPr>
          <p:nvPr>
            <p:ph type="ftr" idx="3"/>
          </p:nvPr>
        </p:nvSpPr>
        <p:spPr>
          <a:xfrm>
            <a:off x="361800" y="6624360"/>
            <a:ext cx="2895840" cy="152280"/>
          </a:xfrm>
          <a:prstGeom prst="rect">
            <a:avLst/>
          </a:prstGeom>
          <a:noFill/>
          <a:ln w="0">
            <a:noFill/>
          </a:ln>
        </p:spPr>
        <p:txBody>
          <a:bodyPr lIns="0" rIns="0" tIns="0" bIns="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ffffff"/>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&lt;footer&gt;</a:t>
            </a:r>
            <a:endParaRPr b="0" lang="en-US" sz="800" strike="noStrike" u="none">
              <a:solidFill>
                <a:srgbClr val="000000"/>
              </a:solidFill>
              <a:effectLst/>
              <a:uFillTx/>
              <a:latin typeface="Times New Roman"/>
            </a:endParaRPr>
          </a:p>
        </p:txBody>
      </p:sp>
      <p:sp>
        <p:nvSpPr>
          <p:cNvPr id="9"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457200" indent="216000" algn="ct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914400" indent="235080" algn="ctr">
              <a:lnSpc>
                <a:spcPct val="150000"/>
              </a:lnSpc>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Third Outline Level</a:t>
            </a:r>
            <a:endParaRPr b="0" lang="en-US" sz="1500" strike="noStrike" u="none">
              <a:solidFill>
                <a:srgbClr val="000000"/>
              </a:solidFill>
              <a:effectLst/>
              <a:uFillTx/>
              <a:latin typeface="Arial"/>
            </a:endParaRPr>
          </a:p>
          <a:p>
            <a:pPr lvl="3" marL="1371600" indent="19692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Fourth Outline Level</a:t>
            </a:r>
            <a:endParaRPr b="0" lang="en-US" sz="1500" strike="noStrike" u="none">
              <a:solidFill>
                <a:srgbClr val="000000"/>
              </a:solidFill>
              <a:effectLst/>
              <a:uFillTx/>
              <a:latin typeface="Arial"/>
            </a:endParaRPr>
          </a:p>
          <a:p>
            <a:pPr lvl="4" marL="1758960" algn="ctr">
              <a:spcBef>
                <a:spcPts val="374"/>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Fifth Outline Level</a:t>
            </a:r>
            <a:endParaRPr b="0" lang="en-US" sz="1500" strike="noStrike" u="none">
              <a:solidFill>
                <a:srgbClr val="000000"/>
              </a:solidFill>
              <a:effectLst/>
              <a:uFillTx/>
              <a:latin typeface="Arial"/>
            </a:endParaRPr>
          </a:p>
          <a:p>
            <a:pPr lvl="5"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Sixth Outline Level</a:t>
            </a:r>
            <a:endParaRPr b="0" lang="en-US" sz="1500" strike="noStrike" u="none">
              <a:solidFill>
                <a:srgbClr val="000000"/>
              </a:solidFill>
              <a:effectLst/>
              <a:uFillTx/>
              <a:latin typeface="Arial"/>
            </a:endParaRPr>
          </a:p>
          <a:p>
            <a:pPr lvl="6" marL="175896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Seventh Outline Level</a:t>
            </a:r>
            <a:endParaRPr b="0" lang="en-US" sz="15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3048120" y="2565000"/>
            <a:ext cx="5867280" cy="1981080"/>
          </a:xfrm>
          <a:prstGeom prst="rect">
            <a:avLst/>
          </a:prstGeom>
          <a:noFill/>
          <a:ln w="0">
            <a:noFill/>
          </a:ln>
        </p:spPr>
        <p:txBody>
          <a:bodyPr lIns="0" rIns="0" tIns="0" bIns="0" anchor="t">
            <a:noAutofit/>
          </a:bodyPr>
          <a:p>
            <a:pPr indent="0">
              <a:spcAft>
                <a:spcPts val="2126"/>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l-NL" sz="3400" strike="noStrike" u="none">
                <a:solidFill>
                  <a:srgbClr val="000000"/>
                </a:solidFill>
                <a:effectLst/>
                <a:uFillTx/>
                <a:latin typeface="Arial"/>
              </a:rPr>
              <a:t>STAKEHOLDERS ROLES &amp; RESPONSIBILITIES</a:t>
            </a:r>
            <a:endParaRPr b="0" lang="en-US" sz="3400" strike="noStrike" u="none">
              <a:solidFill>
                <a:srgbClr val="000000"/>
              </a:solidFill>
              <a:effectLst/>
              <a:uFillTx/>
              <a:latin typeface="Arial"/>
            </a:endParaRPr>
          </a:p>
        </p:txBody>
      </p:sp>
      <p:sp>
        <p:nvSpPr>
          <p:cNvPr id="11" name="PlaceHolder 2"/>
          <p:cNvSpPr>
            <a:spLocks noGrp="1"/>
          </p:cNvSpPr>
          <p:nvPr>
            <p:ph type="subTitle"/>
          </p:nvPr>
        </p:nvSpPr>
        <p:spPr>
          <a:xfrm>
            <a:off x="3048120" y="5257800"/>
            <a:ext cx="5867280" cy="914400"/>
          </a:xfrm>
          <a:prstGeom prst="rect">
            <a:avLst/>
          </a:prstGeom>
          <a:noFill/>
          <a:ln w="0">
            <a:noFill/>
          </a:ln>
        </p:spPr>
        <p:txBody>
          <a:bodyPr lIns="0" rIns="0" tIns="0" bIns="0" anchor="b">
            <a:noAutofit/>
          </a:bodyPr>
          <a:p>
            <a:pPr indent="0">
              <a:lnSpc>
                <a:spcPct val="11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l-NL" sz="2200" strike="noStrike" u="none">
                <a:solidFill>
                  <a:srgbClr val="000000"/>
                </a:solidFill>
                <a:effectLst/>
                <a:uFillTx/>
                <a:latin typeface="Arial"/>
              </a:rPr>
              <a:t>FOR AP INITIATIVE</a:t>
            </a:r>
            <a:endParaRPr b="0" lang="en-US" sz="2200" strike="noStrike" u="none">
              <a:solidFill>
                <a:srgbClr val="000000"/>
              </a:solidFill>
              <a:effectLst/>
              <a:uFillTx/>
              <a:latin typeface="Arial"/>
            </a:endParaRPr>
          </a:p>
        </p:txBody>
      </p:sp>
      <p:graphicFrame>
        <p:nvGraphicFramePr>
          <p:cNvPr id="12" name=""/>
          <p:cNvGraphicFramePr/>
          <p:nvPr/>
        </p:nvGraphicFramePr>
        <p:xfrm>
          <a:off x="477720" y="301680"/>
          <a:ext cx="1903680" cy="1903320"/>
        </p:xfrm>
        <a:graphic>
          <a:graphicData uri="http://schemas.openxmlformats.org/presentationml/2006/ole">
            <p:oleObj r:id="rId1" spid="">
              <p:embed/>
              <p:pic>
                <p:nvPicPr>
                  <p:cNvPr id="13" name="" descr=""/>
                  <p:cNvPicPr/>
                  <p:nvPr/>
                </p:nvPicPr>
                <p:blipFill>
                  <a:blip r:embed="rId2"/>
                  <a:stretch/>
                </p:blipFill>
                <p:spPr>
                  <a:xfrm>
                    <a:off x="477720" y="301680"/>
                    <a:ext cx="1903680" cy="1903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361440" y="1778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What is a Stakeholder?</a:t>
            </a:r>
            <a:endParaRPr b="0" lang="en-US" sz="2600" strike="noStrike" u="none">
              <a:solidFill>
                <a:srgbClr val="ff6600"/>
              </a:solidFill>
              <a:effectLst/>
              <a:uFillTx/>
              <a:latin typeface="Arial"/>
            </a:endParaRPr>
          </a:p>
        </p:txBody>
      </p:sp>
      <p:graphicFrame>
        <p:nvGraphicFramePr>
          <p:cNvPr id="15" name=""/>
          <p:cNvGraphicFramePr/>
          <p:nvPr/>
        </p:nvGraphicFramePr>
        <p:xfrm>
          <a:off x="7297560" y="220680"/>
          <a:ext cx="855720" cy="855720"/>
        </p:xfrm>
        <a:graphic>
          <a:graphicData uri="http://schemas.openxmlformats.org/presentationml/2006/ole">
            <p:oleObj r:id="rId1" spid="">
              <p:embed/>
              <p:pic>
                <p:nvPicPr>
                  <p:cNvPr id="16" name="" descr=""/>
                  <p:cNvPicPr/>
                  <p:nvPr/>
                </p:nvPicPr>
                <p:blipFill>
                  <a:blip r:embed="rId2"/>
                  <a:stretch/>
                </p:blipFill>
                <p:spPr>
                  <a:xfrm>
                    <a:off x="7297560" y="220680"/>
                    <a:ext cx="855720" cy="855720"/>
                  </a:xfrm>
                  <a:prstGeom prst="rect">
                    <a:avLst/>
                  </a:prstGeom>
                  <a:noFill/>
                  <a:ln w="0">
                    <a:noFill/>
                  </a:ln>
                </p:spPr>
              </p:pic>
            </p:oleObj>
          </a:graphicData>
        </a:graphic>
      </p:graphicFrame>
      <p:sp>
        <p:nvSpPr>
          <p:cNvPr id="17" name=""/>
          <p:cNvSpPr/>
          <p:nvPr/>
        </p:nvSpPr>
        <p:spPr>
          <a:xfrm>
            <a:off x="360360" y="1582560"/>
            <a:ext cx="8599320" cy="4399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 Stakeholder is a person(s) or a representative of a group, appointed by upper management, who is selected to provide and receive information. They have a vested interest in the overall success of the project. </a:t>
            </a:r>
            <a:endParaRPr b="0" lang="en-US" sz="2400" strike="noStrike" u="none">
              <a:solidFill>
                <a:srgbClr val="000000"/>
              </a:solidFill>
              <a:effectLst/>
              <a:uFillTx/>
              <a:latin typeface="Arial"/>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responsibilities are as follows:</a:t>
            </a:r>
            <a:endParaRPr b="0" lang="en-US" sz="2400" strike="noStrike" u="none">
              <a:solidFill>
                <a:srgbClr val="000000"/>
              </a:solidFill>
              <a:effectLst/>
              <a:uFillTx/>
              <a:latin typeface="Arial"/>
            </a:endParaRPr>
          </a:p>
          <a:p>
            <a:pPr lvl="2" marL="914400">
              <a:lnSpc>
                <a:spcPct val="10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2" marL="914400">
              <a:lnSpc>
                <a:spcPct val="10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Okay, customize and disseminate communications</a:t>
            </a:r>
            <a:endParaRPr b="0" lang="en-US" sz="1800" strike="noStrike" u="none">
              <a:solidFill>
                <a:srgbClr val="000000"/>
              </a:solidFill>
              <a:effectLst/>
              <a:uFillTx/>
              <a:latin typeface="Arial"/>
            </a:endParaRPr>
          </a:p>
          <a:p>
            <a:pPr lvl="2" marL="914400">
              <a:lnSpc>
                <a:spcPct val="10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Identify Change Champions within representative Business Units</a:t>
            </a:r>
            <a:endParaRPr b="0" lang="en-US" sz="1800" strike="noStrike" u="none">
              <a:solidFill>
                <a:srgbClr val="000000"/>
              </a:solidFill>
              <a:effectLst/>
              <a:uFillTx/>
              <a:latin typeface="Arial"/>
            </a:endParaRPr>
          </a:p>
          <a:p>
            <a:pPr lvl="2" marL="914400">
              <a:lnSpc>
                <a:spcPct val="10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Attend Status meetings</a:t>
            </a:r>
            <a:endParaRPr b="0" lang="en-US" sz="1800" strike="noStrike" u="none">
              <a:solidFill>
                <a:srgbClr val="000000"/>
              </a:solidFill>
              <a:effectLst/>
              <a:uFillTx/>
              <a:latin typeface="Arial"/>
            </a:endParaRPr>
          </a:p>
          <a:p>
            <a:pPr lvl="2" marL="914400">
              <a:lnSpc>
                <a:spcPct val="10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Develop awareness, buy-in and ownership of </a:t>
            </a:r>
            <a:r>
              <a:rPr b="1" i="1" lang="en-US" sz="1800" strike="noStrike" u="none">
                <a:solidFill>
                  <a:srgbClr val="000000"/>
                </a:solidFill>
                <a:effectLst/>
                <a:uFillTx/>
                <a:latin typeface="Arial"/>
              </a:rPr>
              <a:t>iBuyit</a:t>
            </a:r>
            <a:r>
              <a:rPr b="0" lang="en-US" sz="1800" strike="noStrike" u="none">
                <a:solidFill>
                  <a:srgbClr val="000000"/>
                </a:solidFill>
                <a:effectLst/>
                <a:uFillTx/>
                <a:latin typeface="Arial"/>
              </a:rPr>
              <a:t> tool</a:t>
            </a:r>
            <a:endParaRPr b="0" lang="en-US" sz="1800" strike="noStrike" u="none">
              <a:solidFill>
                <a:srgbClr val="000000"/>
              </a:solidFill>
              <a:effectLst/>
              <a:uFillTx/>
              <a:latin typeface="Arial"/>
            </a:endParaRPr>
          </a:p>
          <a:p>
            <a:pPr lvl="2" marL="914400">
              <a:lnSpc>
                <a:spcPct val="10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Engage in tool development and testing</a:t>
            </a:r>
            <a:endParaRPr b="0" lang="en-US" sz="1800" strike="noStrike" u="none">
              <a:solidFill>
                <a:srgbClr val="000000"/>
              </a:solidFill>
              <a:effectLst/>
              <a:uFillTx/>
              <a:latin typeface="Arial"/>
            </a:endParaRPr>
          </a:p>
          <a:p>
            <a:pPr lvl="2" marL="914400">
              <a:lnSpc>
                <a:spcPct val="10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Be engaged in rumor control</a:t>
            </a:r>
            <a:endParaRPr b="0" lang="en-US" sz="1800" strike="noStrike" u="none">
              <a:solidFill>
                <a:srgbClr val="000000"/>
              </a:solidFill>
              <a:effectLst/>
              <a:uFillTx/>
              <a:latin typeface="Arial"/>
            </a:endParaRPr>
          </a:p>
          <a:p>
            <a:pPr lvl="2" marL="914400">
              <a:lnSpc>
                <a:spcPct val="100000"/>
              </a:lnSpc>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Develop incentive plan to use the </a:t>
            </a:r>
            <a:r>
              <a:rPr b="1" i="1" lang="en-US" sz="1800" strike="noStrike" u="none">
                <a:solidFill>
                  <a:srgbClr val="000000"/>
                </a:solidFill>
                <a:effectLst/>
                <a:uFillTx/>
                <a:latin typeface="Arial"/>
              </a:rPr>
              <a:t>iBuyit</a:t>
            </a:r>
            <a:r>
              <a:rPr b="0" lang="en-US" sz="1800" strike="noStrike" u="none">
                <a:solidFill>
                  <a:srgbClr val="000000"/>
                </a:solidFill>
                <a:effectLst/>
                <a:uFillTx/>
                <a:latin typeface="Arial"/>
              </a:rPr>
              <a:t> tool</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361440" y="177840"/>
            <a:ext cx="8458200" cy="9144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6600"/>
                </a:solidFill>
                <a:effectLst/>
                <a:uFillTx/>
                <a:latin typeface="Arial"/>
              </a:rPr>
              <a:t>What is a Change Agent?</a:t>
            </a:r>
            <a:endParaRPr b="0" lang="en-US" sz="2600" strike="noStrike" u="none">
              <a:solidFill>
                <a:srgbClr val="ff6600"/>
              </a:solidFill>
              <a:effectLst/>
              <a:uFillTx/>
              <a:latin typeface="Arial"/>
            </a:endParaRPr>
          </a:p>
        </p:txBody>
      </p:sp>
      <p:sp>
        <p:nvSpPr>
          <p:cNvPr id="19" name="PlaceHolder 2"/>
          <p:cNvSpPr>
            <a:spLocks noGrp="1"/>
          </p:cNvSpPr>
          <p:nvPr>
            <p:ph/>
          </p:nvPr>
        </p:nvSpPr>
        <p:spPr>
          <a:xfrm>
            <a:off x="361440" y="1647360"/>
            <a:ext cx="8458200" cy="4473720"/>
          </a:xfrm>
          <a:prstGeom prst="rect">
            <a:avLst/>
          </a:prstGeom>
          <a:noFill/>
          <a:ln w="0">
            <a:noFill/>
          </a:ln>
        </p:spPr>
        <p:txBody>
          <a:bodyPr lIns="0" rIns="0" tIns="0" bIns="0" anchor="t">
            <a:normAutofit/>
          </a:bodyPr>
          <a:p>
            <a:pPr marL="476280" indent="-476280">
              <a:lnSpc>
                <a:spcPct val="120000"/>
              </a:lnSpc>
              <a:spcBef>
                <a:spcPts val="1514"/>
              </a:spcBef>
              <a:buClr>
                <a:srgbClr val="000000"/>
              </a:buClr>
              <a:buFont typeface="Arial"/>
              <a:buChar char=" "/>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A Change Agent (Champion) is an individual selected by the Stakeholder who is highly respected within their area and known as the “GO TO” person among their peers.  This individual also has ownership in the impending process.</a:t>
            </a:r>
            <a:endParaRPr b="0" lang="en-US" sz="2200" strike="noStrike" u="none">
              <a:solidFill>
                <a:srgbClr val="000000"/>
              </a:solidFill>
              <a:effectLst/>
              <a:uFillTx/>
              <a:latin typeface="Arial"/>
            </a:endParaRPr>
          </a:p>
          <a:p>
            <a:pPr marL="476280" indent="-476280">
              <a:lnSpc>
                <a:spcPct val="120000"/>
              </a:lnSpc>
              <a:spcBef>
                <a:spcPts val="1514"/>
              </a:spcBef>
              <a:buClr>
                <a:srgbClr val="000000"/>
              </a:buClr>
              <a:buFont typeface="Arial"/>
              <a:buChar char=" "/>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The Roles &amp; Responsibilities are:</a:t>
            </a:r>
            <a:endParaRPr b="0" lang="en-US" sz="2200" strike="noStrike" u="none">
              <a:solidFill>
                <a:srgbClr val="000000"/>
              </a:solidFill>
              <a:effectLst/>
              <a:uFillTx/>
              <a:latin typeface="Arial"/>
            </a:endParaRPr>
          </a:p>
          <a:p>
            <a:pPr lvl="1" marL="958680" indent="-28548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Disseminate communication</a:t>
            </a:r>
            <a:endParaRPr b="0" lang="en-US" sz="1800" strike="noStrike" u="none">
              <a:solidFill>
                <a:srgbClr val="000000"/>
              </a:solidFill>
              <a:effectLst/>
              <a:uFillTx/>
              <a:latin typeface="Arial"/>
            </a:endParaRPr>
          </a:p>
          <a:p>
            <a:pPr lvl="1" marL="958680" indent="-28548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Develop awareness and ownership among peers of the P2P tool</a:t>
            </a:r>
            <a:endParaRPr b="0" lang="en-US" sz="1800" strike="noStrike" u="none">
              <a:solidFill>
                <a:srgbClr val="000000"/>
              </a:solidFill>
              <a:effectLst/>
              <a:uFillTx/>
              <a:latin typeface="Arial"/>
            </a:endParaRPr>
          </a:p>
          <a:p>
            <a:pPr lvl="1" marL="958680" indent="-28548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Engaged in Rumor Control</a:t>
            </a:r>
            <a:endParaRPr b="0" lang="en-US" sz="1800" strike="noStrike" u="none">
              <a:solidFill>
                <a:srgbClr val="000000"/>
              </a:solidFill>
              <a:effectLst/>
              <a:uFillTx/>
              <a:latin typeface="Arial"/>
            </a:endParaRPr>
          </a:p>
          <a:p>
            <a:pPr lvl="1" marL="958680" indent="-28548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Implement incentive plan for use of the </a:t>
            </a:r>
            <a:r>
              <a:rPr b="1" i="1" lang="en-US" sz="1800" strike="noStrike" u="none">
                <a:solidFill>
                  <a:srgbClr val="000000"/>
                </a:solidFill>
                <a:effectLst/>
                <a:uFillTx/>
                <a:latin typeface="Arial"/>
              </a:rPr>
              <a:t>iBuyit</a:t>
            </a:r>
            <a:r>
              <a:rPr b="1" lang="en-US" sz="1800" strike="noStrike" u="none">
                <a:solidFill>
                  <a:srgbClr val="000000"/>
                </a:solidFill>
                <a:effectLst/>
                <a:uFillTx/>
                <a:latin typeface="Arial"/>
              </a:rPr>
              <a:t> </a:t>
            </a:r>
            <a:r>
              <a:rPr b="0" lang="en-US" sz="1800" strike="noStrike" u="none">
                <a:solidFill>
                  <a:srgbClr val="000000"/>
                </a:solidFill>
                <a:effectLst/>
                <a:uFillTx/>
                <a:latin typeface="Arial"/>
              </a:rPr>
              <a:t>tool</a:t>
            </a:r>
            <a:endParaRPr b="0" lang="en-US" sz="1800" strike="noStrike" u="none">
              <a:solidFill>
                <a:srgbClr val="000000"/>
              </a:solidFill>
              <a:effectLst/>
              <a:uFillTx/>
              <a:latin typeface="Arial"/>
            </a:endParaRPr>
          </a:p>
          <a:p>
            <a:pPr lvl="1" marL="958680" indent="-28548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Other duties as assigned</a:t>
            </a:r>
            <a:endParaRPr b="0" lang="en-US" sz="1800" strike="noStrike" u="none">
              <a:solidFill>
                <a:srgbClr val="000000"/>
              </a:solidFill>
              <a:effectLst/>
              <a:uFillTx/>
              <a:latin typeface="Arial"/>
            </a:endParaRPr>
          </a:p>
          <a:p>
            <a:pPr marL="476280" indent="0">
              <a:lnSpc>
                <a:spcPct val="120000"/>
              </a:lnSpc>
              <a:spcBef>
                <a:spcPts val="151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graphicFrame>
        <p:nvGraphicFramePr>
          <p:cNvPr id="20" name=""/>
          <p:cNvGraphicFramePr/>
          <p:nvPr/>
        </p:nvGraphicFramePr>
        <p:xfrm>
          <a:off x="7297560" y="220680"/>
          <a:ext cx="855720" cy="855720"/>
        </p:xfrm>
        <a:graphic>
          <a:graphicData uri="http://schemas.openxmlformats.org/presentationml/2006/ole">
            <p:oleObj r:id="rId1" spid="">
              <p:embed/>
              <p:pic>
                <p:nvPicPr>
                  <p:cNvPr id="21" name="" descr=""/>
                  <p:cNvPicPr/>
                  <p:nvPr/>
                </p:nvPicPr>
                <p:blipFill>
                  <a:blip r:embed="rId2"/>
                  <a:stretch/>
                </p:blipFill>
                <p:spPr>
                  <a:xfrm>
                    <a:off x="7297560" y="220680"/>
                    <a:ext cx="855720" cy="8557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2001-02-13T16:50:17Z</dcterms:created>
  <dc:creator>Arthur Andersen</dc:creator>
  <dc:description>V 1.0</dc:description>
  <dc:language>en-US</dc:language>
  <cp:lastModifiedBy>Arthur Andersen</cp:lastModifiedBy>
  <cp:lastPrinted>1999-12-24T07:18:13Z</cp:lastPrinted>
  <dcterms:modified xsi:type="dcterms:W3CDTF">2001-02-13T18:40:57Z</dcterms:modified>
  <cp:revision>2</cp:revision>
  <dc:subject>PowerPoint 97 template</dc:subject>
  <dc:title>STAKEHOLDERS ROLES &amp; RESPONSIBILITIES</dc:title>
</cp:coreProperties>
</file>