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288588" cy="6858000"/>
  <p:notesSz cx="704215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1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2" name="EnronLogo" descr=""/>
            <p:cNvPicPr/>
            <p:nvPr/>
          </p:nvPicPr>
          <p:blipFill>
            <a:blip r:embed="rId2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3" name=""/>
          <p:cNvSpPr/>
          <p:nvPr/>
        </p:nvSpPr>
        <p:spPr>
          <a:xfrm>
            <a:off x="1701720" y="1098720"/>
            <a:ext cx="831852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541DBA-9AF3-47D2-8EA1-91240950C3E9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4046400" y="3352680"/>
            <a:ext cx="43164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Steven Kean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February 6, 2001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37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68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9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70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71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2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3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4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5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6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745DCA9-B825-4747-88B3-25AD9761B8D4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"/>
          <p:cNvSpPr/>
          <p:nvPr/>
        </p:nvSpPr>
        <p:spPr>
          <a:xfrm>
            <a:off x="1514520" y="3219480"/>
            <a:ext cx="920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Government and Regulatory Affairs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15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216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47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48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249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50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51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52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53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54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5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17D66A-9841-4C34-8335-44FB9FEAD095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1682640" y="2440080"/>
            <a:ext cx="2648160" cy="33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 markets and free trade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10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Focus 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Market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 Access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Derivatives regulation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 America, Europe and Japan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"/>
          <p:cNvSpPr/>
          <p:nvPr/>
        </p:nvSpPr>
        <p:spPr>
          <a:xfrm>
            <a:off x="4173480" y="2446200"/>
            <a:ext cx="2817720" cy="20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 support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Protecting existing assets and positions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Information/Intelligence gathering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9" name=""/>
          <p:cNvSpPr/>
          <p:nvPr/>
        </p:nvSpPr>
        <p:spPr>
          <a:xfrm>
            <a:off x="6729480" y="2463840"/>
            <a:ext cx="377676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Identify regulatory/political risks/opportunities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Mitigation/capture plan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"/>
          <p:cNvSpPr/>
          <p:nvPr/>
        </p:nvSpPr>
        <p:spPr>
          <a:xfrm>
            <a:off x="6075360" y="1392120"/>
            <a:ext cx="3646440" cy="1052640"/>
          </a:xfrm>
          <a:custGeom>
            <a:avLst/>
            <a:gdLst/>
            <a:ahLst/>
            <a:rect l="l" t="t" r="r" b="b"/>
            <a:pathLst>
              <a:path w="1137" h="574">
                <a:moveTo>
                  <a:pt x="1095" y="218"/>
                </a:moveTo>
                <a:lnTo>
                  <a:pt x="1058" y="186"/>
                </a:lnTo>
                <a:lnTo>
                  <a:pt x="850" y="48"/>
                </a:lnTo>
                <a:lnTo>
                  <a:pt x="813" y="16"/>
                </a:lnTo>
                <a:lnTo>
                  <a:pt x="803" y="11"/>
                </a:lnTo>
                <a:lnTo>
                  <a:pt x="792" y="5"/>
                </a:lnTo>
                <a:lnTo>
                  <a:pt x="787" y="5"/>
                </a:lnTo>
                <a:lnTo>
                  <a:pt x="776" y="0"/>
                </a:lnTo>
                <a:lnTo>
                  <a:pt x="771" y="0"/>
                </a:lnTo>
                <a:lnTo>
                  <a:pt x="765" y="0"/>
                </a:lnTo>
                <a:lnTo>
                  <a:pt x="755" y="0"/>
                </a:lnTo>
                <a:lnTo>
                  <a:pt x="749" y="5"/>
                </a:lnTo>
                <a:lnTo>
                  <a:pt x="739" y="0"/>
                </a:lnTo>
                <a:lnTo>
                  <a:pt x="728" y="0"/>
                </a:lnTo>
                <a:lnTo>
                  <a:pt x="117" y="0"/>
                </a:lnTo>
                <a:lnTo>
                  <a:pt x="106" y="0"/>
                </a:lnTo>
                <a:lnTo>
                  <a:pt x="96" y="5"/>
                </a:lnTo>
                <a:lnTo>
                  <a:pt x="85" y="11"/>
                </a:lnTo>
                <a:lnTo>
                  <a:pt x="74" y="16"/>
                </a:lnTo>
                <a:lnTo>
                  <a:pt x="64" y="21"/>
                </a:lnTo>
                <a:lnTo>
                  <a:pt x="53" y="32"/>
                </a:lnTo>
                <a:lnTo>
                  <a:pt x="43" y="37"/>
                </a:lnTo>
                <a:lnTo>
                  <a:pt x="37" y="48"/>
                </a:lnTo>
                <a:lnTo>
                  <a:pt x="27" y="64"/>
                </a:lnTo>
                <a:lnTo>
                  <a:pt x="21" y="74"/>
                </a:lnTo>
                <a:lnTo>
                  <a:pt x="16" y="90"/>
                </a:lnTo>
                <a:lnTo>
                  <a:pt x="11" y="101"/>
                </a:lnTo>
                <a:lnTo>
                  <a:pt x="5" y="117"/>
                </a:lnTo>
                <a:lnTo>
                  <a:pt x="5" y="133"/>
                </a:lnTo>
                <a:lnTo>
                  <a:pt x="0" y="154"/>
                </a:lnTo>
                <a:lnTo>
                  <a:pt x="0" y="170"/>
                </a:lnTo>
                <a:lnTo>
                  <a:pt x="0" y="410"/>
                </a:lnTo>
                <a:lnTo>
                  <a:pt x="0" y="425"/>
                </a:lnTo>
                <a:lnTo>
                  <a:pt x="5" y="441"/>
                </a:lnTo>
                <a:lnTo>
                  <a:pt x="5" y="457"/>
                </a:lnTo>
                <a:lnTo>
                  <a:pt x="11" y="473"/>
                </a:lnTo>
                <a:lnTo>
                  <a:pt x="16" y="489"/>
                </a:lnTo>
                <a:lnTo>
                  <a:pt x="21" y="500"/>
                </a:lnTo>
                <a:lnTo>
                  <a:pt x="27" y="516"/>
                </a:lnTo>
                <a:lnTo>
                  <a:pt x="37" y="527"/>
                </a:lnTo>
                <a:lnTo>
                  <a:pt x="43" y="537"/>
                </a:lnTo>
                <a:lnTo>
                  <a:pt x="53" y="548"/>
                </a:lnTo>
                <a:lnTo>
                  <a:pt x="64" y="553"/>
                </a:lnTo>
                <a:lnTo>
                  <a:pt x="74" y="564"/>
                </a:lnTo>
                <a:lnTo>
                  <a:pt x="85" y="569"/>
                </a:lnTo>
                <a:lnTo>
                  <a:pt x="96" y="574"/>
                </a:lnTo>
                <a:lnTo>
                  <a:pt x="106" y="574"/>
                </a:lnTo>
                <a:lnTo>
                  <a:pt x="117" y="574"/>
                </a:lnTo>
                <a:lnTo>
                  <a:pt x="728" y="574"/>
                </a:lnTo>
                <a:lnTo>
                  <a:pt x="744" y="574"/>
                </a:lnTo>
                <a:lnTo>
                  <a:pt x="755" y="574"/>
                </a:lnTo>
                <a:lnTo>
                  <a:pt x="760" y="574"/>
                </a:lnTo>
                <a:lnTo>
                  <a:pt x="765" y="574"/>
                </a:lnTo>
                <a:lnTo>
                  <a:pt x="771" y="574"/>
                </a:lnTo>
                <a:lnTo>
                  <a:pt x="781" y="574"/>
                </a:lnTo>
                <a:lnTo>
                  <a:pt x="787" y="569"/>
                </a:lnTo>
                <a:lnTo>
                  <a:pt x="797" y="569"/>
                </a:lnTo>
                <a:lnTo>
                  <a:pt x="803" y="564"/>
                </a:lnTo>
                <a:lnTo>
                  <a:pt x="813" y="558"/>
                </a:lnTo>
                <a:lnTo>
                  <a:pt x="850" y="527"/>
                </a:lnTo>
                <a:lnTo>
                  <a:pt x="1058" y="388"/>
                </a:lnTo>
                <a:lnTo>
                  <a:pt x="1095" y="356"/>
                </a:lnTo>
                <a:lnTo>
                  <a:pt x="1105" y="351"/>
                </a:lnTo>
                <a:lnTo>
                  <a:pt x="1116" y="340"/>
                </a:lnTo>
                <a:lnTo>
                  <a:pt x="1121" y="335"/>
                </a:lnTo>
                <a:lnTo>
                  <a:pt x="1127" y="324"/>
                </a:lnTo>
                <a:lnTo>
                  <a:pt x="1132" y="314"/>
                </a:lnTo>
                <a:lnTo>
                  <a:pt x="1137" y="308"/>
                </a:lnTo>
                <a:lnTo>
                  <a:pt x="1137" y="298"/>
                </a:lnTo>
                <a:lnTo>
                  <a:pt x="1137" y="287"/>
                </a:lnTo>
                <a:lnTo>
                  <a:pt x="1137" y="277"/>
                </a:lnTo>
                <a:lnTo>
                  <a:pt x="1137" y="266"/>
                </a:lnTo>
                <a:lnTo>
                  <a:pt x="1132" y="261"/>
                </a:lnTo>
                <a:lnTo>
                  <a:pt x="1127" y="250"/>
                </a:lnTo>
                <a:lnTo>
                  <a:pt x="1121" y="239"/>
                </a:lnTo>
                <a:lnTo>
                  <a:pt x="1116" y="234"/>
                </a:lnTo>
                <a:lnTo>
                  <a:pt x="1105" y="223"/>
                </a:lnTo>
                <a:lnTo>
                  <a:pt x="1095" y="218"/>
                </a:lnTo>
                <a:lnTo>
                  <a:pt x="1095" y="218"/>
                </a:lnTo>
                <a:lnTo>
                  <a:pt x="1095" y="218"/>
                </a:lnTo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"/>
          <p:cNvSpPr/>
          <p:nvPr/>
        </p:nvSpPr>
        <p:spPr>
          <a:xfrm>
            <a:off x="3610080" y="1392120"/>
            <a:ext cx="3473280" cy="1052640"/>
          </a:xfrm>
          <a:custGeom>
            <a:avLst/>
            <a:gdLst/>
            <a:ahLst/>
            <a:rect l="l" t="t" r="r" b="b"/>
            <a:pathLst>
              <a:path w="1137" h="574">
                <a:moveTo>
                  <a:pt x="1095" y="218"/>
                </a:moveTo>
                <a:lnTo>
                  <a:pt x="1058" y="186"/>
                </a:lnTo>
                <a:lnTo>
                  <a:pt x="850" y="48"/>
                </a:lnTo>
                <a:lnTo>
                  <a:pt x="813" y="16"/>
                </a:lnTo>
                <a:lnTo>
                  <a:pt x="803" y="11"/>
                </a:lnTo>
                <a:lnTo>
                  <a:pt x="792" y="5"/>
                </a:lnTo>
                <a:lnTo>
                  <a:pt x="787" y="5"/>
                </a:lnTo>
                <a:lnTo>
                  <a:pt x="776" y="0"/>
                </a:lnTo>
                <a:lnTo>
                  <a:pt x="771" y="0"/>
                </a:lnTo>
                <a:lnTo>
                  <a:pt x="765" y="0"/>
                </a:lnTo>
                <a:lnTo>
                  <a:pt x="755" y="0"/>
                </a:lnTo>
                <a:lnTo>
                  <a:pt x="749" y="5"/>
                </a:lnTo>
                <a:lnTo>
                  <a:pt x="739" y="0"/>
                </a:lnTo>
                <a:lnTo>
                  <a:pt x="728" y="0"/>
                </a:lnTo>
                <a:lnTo>
                  <a:pt x="117" y="0"/>
                </a:lnTo>
                <a:lnTo>
                  <a:pt x="106" y="0"/>
                </a:lnTo>
                <a:lnTo>
                  <a:pt x="96" y="5"/>
                </a:lnTo>
                <a:lnTo>
                  <a:pt x="85" y="11"/>
                </a:lnTo>
                <a:lnTo>
                  <a:pt x="74" y="16"/>
                </a:lnTo>
                <a:lnTo>
                  <a:pt x="64" y="21"/>
                </a:lnTo>
                <a:lnTo>
                  <a:pt x="53" y="32"/>
                </a:lnTo>
                <a:lnTo>
                  <a:pt x="43" y="37"/>
                </a:lnTo>
                <a:lnTo>
                  <a:pt x="37" y="48"/>
                </a:lnTo>
                <a:lnTo>
                  <a:pt x="27" y="64"/>
                </a:lnTo>
                <a:lnTo>
                  <a:pt x="21" y="74"/>
                </a:lnTo>
                <a:lnTo>
                  <a:pt x="16" y="90"/>
                </a:lnTo>
                <a:lnTo>
                  <a:pt x="11" y="101"/>
                </a:lnTo>
                <a:lnTo>
                  <a:pt x="5" y="117"/>
                </a:lnTo>
                <a:lnTo>
                  <a:pt x="5" y="133"/>
                </a:lnTo>
                <a:lnTo>
                  <a:pt x="0" y="154"/>
                </a:lnTo>
                <a:lnTo>
                  <a:pt x="0" y="170"/>
                </a:lnTo>
                <a:lnTo>
                  <a:pt x="0" y="410"/>
                </a:lnTo>
                <a:lnTo>
                  <a:pt x="0" y="425"/>
                </a:lnTo>
                <a:lnTo>
                  <a:pt x="5" y="441"/>
                </a:lnTo>
                <a:lnTo>
                  <a:pt x="5" y="457"/>
                </a:lnTo>
                <a:lnTo>
                  <a:pt x="11" y="473"/>
                </a:lnTo>
                <a:lnTo>
                  <a:pt x="16" y="489"/>
                </a:lnTo>
                <a:lnTo>
                  <a:pt x="21" y="500"/>
                </a:lnTo>
                <a:lnTo>
                  <a:pt x="27" y="516"/>
                </a:lnTo>
                <a:lnTo>
                  <a:pt x="37" y="527"/>
                </a:lnTo>
                <a:lnTo>
                  <a:pt x="43" y="537"/>
                </a:lnTo>
                <a:lnTo>
                  <a:pt x="53" y="548"/>
                </a:lnTo>
                <a:lnTo>
                  <a:pt x="64" y="553"/>
                </a:lnTo>
                <a:lnTo>
                  <a:pt x="74" y="564"/>
                </a:lnTo>
                <a:lnTo>
                  <a:pt x="85" y="569"/>
                </a:lnTo>
                <a:lnTo>
                  <a:pt x="96" y="574"/>
                </a:lnTo>
                <a:lnTo>
                  <a:pt x="106" y="574"/>
                </a:lnTo>
                <a:lnTo>
                  <a:pt x="117" y="574"/>
                </a:lnTo>
                <a:lnTo>
                  <a:pt x="728" y="574"/>
                </a:lnTo>
                <a:lnTo>
                  <a:pt x="744" y="574"/>
                </a:lnTo>
                <a:lnTo>
                  <a:pt x="755" y="574"/>
                </a:lnTo>
                <a:lnTo>
                  <a:pt x="760" y="574"/>
                </a:lnTo>
                <a:lnTo>
                  <a:pt x="765" y="574"/>
                </a:lnTo>
                <a:lnTo>
                  <a:pt x="771" y="574"/>
                </a:lnTo>
                <a:lnTo>
                  <a:pt x="781" y="574"/>
                </a:lnTo>
                <a:lnTo>
                  <a:pt x="787" y="569"/>
                </a:lnTo>
                <a:lnTo>
                  <a:pt x="797" y="569"/>
                </a:lnTo>
                <a:lnTo>
                  <a:pt x="803" y="564"/>
                </a:lnTo>
                <a:lnTo>
                  <a:pt x="813" y="558"/>
                </a:lnTo>
                <a:lnTo>
                  <a:pt x="850" y="527"/>
                </a:lnTo>
                <a:lnTo>
                  <a:pt x="1058" y="388"/>
                </a:lnTo>
                <a:lnTo>
                  <a:pt x="1095" y="356"/>
                </a:lnTo>
                <a:lnTo>
                  <a:pt x="1105" y="351"/>
                </a:lnTo>
                <a:lnTo>
                  <a:pt x="1116" y="340"/>
                </a:lnTo>
                <a:lnTo>
                  <a:pt x="1121" y="335"/>
                </a:lnTo>
                <a:lnTo>
                  <a:pt x="1127" y="324"/>
                </a:lnTo>
                <a:lnTo>
                  <a:pt x="1132" y="314"/>
                </a:lnTo>
                <a:lnTo>
                  <a:pt x="1137" y="308"/>
                </a:lnTo>
                <a:lnTo>
                  <a:pt x="1137" y="298"/>
                </a:lnTo>
                <a:lnTo>
                  <a:pt x="1137" y="287"/>
                </a:lnTo>
                <a:lnTo>
                  <a:pt x="1137" y="277"/>
                </a:lnTo>
                <a:lnTo>
                  <a:pt x="1137" y="266"/>
                </a:lnTo>
                <a:lnTo>
                  <a:pt x="1132" y="261"/>
                </a:lnTo>
                <a:lnTo>
                  <a:pt x="1127" y="250"/>
                </a:lnTo>
                <a:lnTo>
                  <a:pt x="1121" y="239"/>
                </a:lnTo>
                <a:lnTo>
                  <a:pt x="1116" y="234"/>
                </a:lnTo>
                <a:lnTo>
                  <a:pt x="1105" y="223"/>
                </a:lnTo>
                <a:lnTo>
                  <a:pt x="1095" y="218"/>
                </a:lnTo>
                <a:lnTo>
                  <a:pt x="1095" y="218"/>
                </a:lnTo>
                <a:lnTo>
                  <a:pt x="1095" y="218"/>
                </a:lnTo>
              </a:path>
            </a:pathLst>
          </a:cu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2" name=""/>
          <p:cNvSpPr/>
          <p:nvPr/>
        </p:nvSpPr>
        <p:spPr>
          <a:xfrm>
            <a:off x="1668600" y="1392120"/>
            <a:ext cx="3081240" cy="1052640"/>
          </a:xfrm>
          <a:custGeom>
            <a:avLst/>
            <a:gdLst/>
            <a:ahLst/>
            <a:rect l="l" t="t" r="r" b="b"/>
            <a:pathLst>
              <a:path w="1137" h="574">
                <a:moveTo>
                  <a:pt x="1095" y="218"/>
                </a:moveTo>
                <a:lnTo>
                  <a:pt x="1058" y="186"/>
                </a:lnTo>
                <a:lnTo>
                  <a:pt x="850" y="48"/>
                </a:lnTo>
                <a:lnTo>
                  <a:pt x="813" y="16"/>
                </a:lnTo>
                <a:lnTo>
                  <a:pt x="803" y="11"/>
                </a:lnTo>
                <a:lnTo>
                  <a:pt x="792" y="5"/>
                </a:lnTo>
                <a:lnTo>
                  <a:pt x="787" y="5"/>
                </a:lnTo>
                <a:lnTo>
                  <a:pt x="776" y="0"/>
                </a:lnTo>
                <a:lnTo>
                  <a:pt x="771" y="0"/>
                </a:lnTo>
                <a:lnTo>
                  <a:pt x="765" y="0"/>
                </a:lnTo>
                <a:lnTo>
                  <a:pt x="755" y="0"/>
                </a:lnTo>
                <a:lnTo>
                  <a:pt x="749" y="5"/>
                </a:lnTo>
                <a:lnTo>
                  <a:pt x="739" y="0"/>
                </a:lnTo>
                <a:lnTo>
                  <a:pt x="728" y="0"/>
                </a:lnTo>
                <a:lnTo>
                  <a:pt x="117" y="0"/>
                </a:lnTo>
                <a:lnTo>
                  <a:pt x="106" y="0"/>
                </a:lnTo>
                <a:lnTo>
                  <a:pt x="96" y="5"/>
                </a:lnTo>
                <a:lnTo>
                  <a:pt x="85" y="11"/>
                </a:lnTo>
                <a:lnTo>
                  <a:pt x="74" y="16"/>
                </a:lnTo>
                <a:lnTo>
                  <a:pt x="64" y="21"/>
                </a:lnTo>
                <a:lnTo>
                  <a:pt x="53" y="32"/>
                </a:lnTo>
                <a:lnTo>
                  <a:pt x="43" y="37"/>
                </a:lnTo>
                <a:lnTo>
                  <a:pt x="37" y="48"/>
                </a:lnTo>
                <a:lnTo>
                  <a:pt x="27" y="64"/>
                </a:lnTo>
                <a:lnTo>
                  <a:pt x="21" y="74"/>
                </a:lnTo>
                <a:lnTo>
                  <a:pt x="16" y="90"/>
                </a:lnTo>
                <a:lnTo>
                  <a:pt x="11" y="101"/>
                </a:lnTo>
                <a:lnTo>
                  <a:pt x="5" y="117"/>
                </a:lnTo>
                <a:lnTo>
                  <a:pt x="5" y="133"/>
                </a:lnTo>
                <a:lnTo>
                  <a:pt x="0" y="154"/>
                </a:lnTo>
                <a:lnTo>
                  <a:pt x="0" y="170"/>
                </a:lnTo>
                <a:lnTo>
                  <a:pt x="0" y="410"/>
                </a:lnTo>
                <a:lnTo>
                  <a:pt x="0" y="425"/>
                </a:lnTo>
                <a:lnTo>
                  <a:pt x="5" y="441"/>
                </a:lnTo>
                <a:lnTo>
                  <a:pt x="5" y="457"/>
                </a:lnTo>
                <a:lnTo>
                  <a:pt x="11" y="473"/>
                </a:lnTo>
                <a:lnTo>
                  <a:pt x="16" y="489"/>
                </a:lnTo>
                <a:lnTo>
                  <a:pt x="21" y="500"/>
                </a:lnTo>
                <a:lnTo>
                  <a:pt x="27" y="516"/>
                </a:lnTo>
                <a:lnTo>
                  <a:pt x="37" y="527"/>
                </a:lnTo>
                <a:lnTo>
                  <a:pt x="43" y="537"/>
                </a:lnTo>
                <a:lnTo>
                  <a:pt x="53" y="548"/>
                </a:lnTo>
                <a:lnTo>
                  <a:pt x="64" y="553"/>
                </a:lnTo>
                <a:lnTo>
                  <a:pt x="74" y="564"/>
                </a:lnTo>
                <a:lnTo>
                  <a:pt x="85" y="569"/>
                </a:lnTo>
                <a:lnTo>
                  <a:pt x="96" y="574"/>
                </a:lnTo>
                <a:lnTo>
                  <a:pt x="106" y="574"/>
                </a:lnTo>
                <a:lnTo>
                  <a:pt x="117" y="574"/>
                </a:lnTo>
                <a:lnTo>
                  <a:pt x="728" y="574"/>
                </a:lnTo>
                <a:lnTo>
                  <a:pt x="744" y="574"/>
                </a:lnTo>
                <a:lnTo>
                  <a:pt x="755" y="574"/>
                </a:lnTo>
                <a:lnTo>
                  <a:pt x="760" y="574"/>
                </a:lnTo>
                <a:lnTo>
                  <a:pt x="765" y="574"/>
                </a:lnTo>
                <a:lnTo>
                  <a:pt x="771" y="574"/>
                </a:lnTo>
                <a:lnTo>
                  <a:pt x="781" y="574"/>
                </a:lnTo>
                <a:lnTo>
                  <a:pt x="787" y="569"/>
                </a:lnTo>
                <a:lnTo>
                  <a:pt x="797" y="569"/>
                </a:lnTo>
                <a:lnTo>
                  <a:pt x="803" y="564"/>
                </a:lnTo>
                <a:lnTo>
                  <a:pt x="813" y="558"/>
                </a:lnTo>
                <a:lnTo>
                  <a:pt x="850" y="527"/>
                </a:lnTo>
                <a:lnTo>
                  <a:pt x="1058" y="388"/>
                </a:lnTo>
                <a:lnTo>
                  <a:pt x="1095" y="356"/>
                </a:lnTo>
                <a:lnTo>
                  <a:pt x="1105" y="351"/>
                </a:lnTo>
                <a:lnTo>
                  <a:pt x="1116" y="340"/>
                </a:lnTo>
                <a:lnTo>
                  <a:pt x="1121" y="335"/>
                </a:lnTo>
                <a:lnTo>
                  <a:pt x="1127" y="324"/>
                </a:lnTo>
                <a:lnTo>
                  <a:pt x="1132" y="314"/>
                </a:lnTo>
                <a:lnTo>
                  <a:pt x="1137" y="308"/>
                </a:lnTo>
                <a:lnTo>
                  <a:pt x="1137" y="298"/>
                </a:lnTo>
                <a:lnTo>
                  <a:pt x="1137" y="287"/>
                </a:lnTo>
                <a:lnTo>
                  <a:pt x="1137" y="277"/>
                </a:lnTo>
                <a:lnTo>
                  <a:pt x="1137" y="266"/>
                </a:lnTo>
                <a:lnTo>
                  <a:pt x="1132" y="261"/>
                </a:lnTo>
                <a:lnTo>
                  <a:pt x="1127" y="250"/>
                </a:lnTo>
                <a:lnTo>
                  <a:pt x="1121" y="239"/>
                </a:lnTo>
                <a:lnTo>
                  <a:pt x="1116" y="234"/>
                </a:lnTo>
                <a:lnTo>
                  <a:pt x="1105" y="223"/>
                </a:lnTo>
                <a:lnTo>
                  <a:pt x="1095" y="218"/>
                </a:lnTo>
                <a:lnTo>
                  <a:pt x="1095" y="218"/>
                </a:lnTo>
                <a:lnTo>
                  <a:pt x="1095" y="218"/>
                </a:lnTo>
              </a:path>
            </a:pathLst>
          </a:cu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3" name=""/>
          <p:cNvSpPr/>
          <p:nvPr/>
        </p:nvSpPr>
        <p:spPr>
          <a:xfrm>
            <a:off x="2265480" y="1641600"/>
            <a:ext cx="3338280" cy="47520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Advocacy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"/>
          <p:cNvSpPr/>
          <p:nvPr/>
        </p:nvSpPr>
        <p:spPr>
          <a:xfrm>
            <a:off x="4654440" y="1522440"/>
            <a:ext cx="3024360" cy="84636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Business Unit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Support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5" name=""/>
          <p:cNvSpPr/>
          <p:nvPr/>
        </p:nvSpPr>
        <p:spPr>
          <a:xfrm>
            <a:off x="6966000" y="1544760"/>
            <a:ext cx="3790800" cy="84636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Risk Identification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and Mitigation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6" name=""/>
          <p:cNvSpPr/>
          <p:nvPr/>
        </p:nvSpPr>
        <p:spPr>
          <a:xfrm>
            <a:off x="3111480" y="6078600"/>
            <a:ext cx="4599000" cy="0"/>
          </a:xfrm>
          <a:prstGeom prst="line">
            <a:avLst/>
          </a:prstGeom>
          <a:ln w="1908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"/>
          <p:cNvSpPr/>
          <p:nvPr/>
        </p:nvSpPr>
        <p:spPr>
          <a:xfrm>
            <a:off x="3301920" y="6026040"/>
            <a:ext cx="4471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224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Organized by operating company, geographical area and substantive area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Approach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9" name=""/>
          <p:cNvSpPr/>
          <p:nvPr/>
        </p:nvSpPr>
        <p:spPr>
          <a:xfrm>
            <a:off x="1965240" y="1463760"/>
            <a:ext cx="7448760" cy="48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Positioned as the leading voice for open and competitive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6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Form/Lead coalitions to effect change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Mission Shift: From advocacy to transaction support and risk mitigation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6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Rigorous resource allocation 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Progress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"/>
          <p:cNvSpPr/>
          <p:nvPr/>
        </p:nvSpPr>
        <p:spPr>
          <a:xfrm>
            <a:off x="1965240" y="1293840"/>
            <a:ext cx="6942240" cy="53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Substantially exceeded budget with quantifiable opportunities captured and risks mitigated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CFTC reforms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Environment, Health and Safety organization successfully launched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California crisis generating backlash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Initiatives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3" name=""/>
          <p:cNvSpPr/>
          <p:nvPr/>
        </p:nvSpPr>
        <p:spPr>
          <a:xfrm>
            <a:off x="1682640" y="1487520"/>
            <a:ext cx="7840800" cy="48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3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Campaign to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isolate California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get the real story out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generate opportunities for Enron’s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30000"/>
              </a:lnSpc>
              <a:spcBef>
                <a:spcPts val="49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Support for networks, global markets and industrial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 open access in North American and European power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"/>
          <p:cNvSpPr/>
          <p:nvPr/>
        </p:nvSpPr>
        <p:spPr>
          <a:xfrm>
            <a:off x="1514520" y="3219480"/>
            <a:ext cx="6638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Human Resources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85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286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17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318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319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20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1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2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3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4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35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A17DDF-A01E-4EC8-91A8-6A280DA2EBA3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7" name=""/>
          <p:cNvSpPr/>
          <p:nvPr/>
        </p:nvSpPr>
        <p:spPr>
          <a:xfrm>
            <a:off x="1569960" y="1355760"/>
            <a:ext cx="1600200" cy="795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Facilitation of HR Strategy &amp; Policy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"/>
          <p:cNvSpPr/>
          <p:nvPr/>
        </p:nvSpPr>
        <p:spPr>
          <a:xfrm>
            <a:off x="5079960" y="1353960"/>
            <a:ext cx="1600200" cy="79560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Compliance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"/>
          <p:cNvSpPr/>
          <p:nvPr/>
        </p:nvSpPr>
        <p:spPr>
          <a:xfrm>
            <a:off x="3309840" y="1363680"/>
            <a:ext cx="1636920" cy="7952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Executive Company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"/>
          <p:cNvSpPr/>
          <p:nvPr/>
        </p:nvSpPr>
        <p:spPr>
          <a:xfrm>
            <a:off x="6848640" y="1346040"/>
            <a:ext cx="1600200" cy="79560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Redeployment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8566200" y="1344600"/>
            <a:ext cx="1600200" cy="795240"/>
          </a:xfrm>
          <a:prstGeom prst="roundRect">
            <a:avLst>
              <a:gd name="adj" fmla="val 16667"/>
            </a:avLst>
          </a:prstGeom>
          <a:solidFill>
            <a:srgbClr val="47bad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Systems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"/>
          <p:cNvSpPr/>
          <p:nvPr/>
        </p:nvSpPr>
        <p:spPr>
          <a:xfrm>
            <a:off x="1395360" y="2238480"/>
            <a:ext cx="2067120" cy="158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Organize discussions across business units regarding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689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Compensation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689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Performance Mgmt.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"/>
          <p:cNvSpPr/>
          <p:nvPr/>
        </p:nvSpPr>
        <p:spPr>
          <a:xfrm>
            <a:off x="3290760" y="2230560"/>
            <a:ext cx="1973520" cy="188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Gathering Market Data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Implementing Corporate Company Policy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Ensuring Consistency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"/>
          <p:cNvSpPr/>
          <p:nvPr/>
        </p:nvSpPr>
        <p:spPr>
          <a:xfrm>
            <a:off x="5022720" y="2232000"/>
            <a:ext cx="2067120" cy="64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Fair Employment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Reporting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"/>
          <p:cNvSpPr/>
          <p:nvPr/>
        </p:nvSpPr>
        <p:spPr>
          <a:xfrm>
            <a:off x="6762600" y="2236680"/>
            <a:ext cx="18338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Formalized process to move talent around 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6" name=""/>
          <p:cNvSpPr/>
          <p:nvPr/>
        </p:nvSpPr>
        <p:spPr>
          <a:xfrm>
            <a:off x="8532720" y="2249640"/>
            <a:ext cx="2067120" cy="16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Performance Management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Online employee Information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Directory/Expert Finder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7" name=""/>
          <p:cNvSpPr/>
          <p:nvPr/>
        </p:nvSpPr>
        <p:spPr>
          <a:xfrm>
            <a:off x="2766960" y="4435560"/>
            <a:ext cx="5116680" cy="0"/>
          </a:xfrm>
          <a:prstGeom prst="line">
            <a:avLst/>
          </a:prstGeom>
          <a:ln w="2844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8" name=""/>
          <p:cNvSpPr/>
          <p:nvPr/>
        </p:nvSpPr>
        <p:spPr>
          <a:xfrm>
            <a:off x="2068560" y="4826160"/>
            <a:ext cx="2503440" cy="17222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9" name=""/>
          <p:cNvSpPr/>
          <p:nvPr/>
        </p:nvSpPr>
        <p:spPr>
          <a:xfrm>
            <a:off x="2068560" y="4896000"/>
            <a:ext cx="2454120" cy="15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Business Units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14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Training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14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Staffing/Recruiting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14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Compensation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14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Employee Relations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"/>
          <p:cNvSpPr/>
          <p:nvPr/>
        </p:nvSpPr>
        <p:spPr>
          <a:xfrm>
            <a:off x="5578560" y="4829040"/>
            <a:ext cx="2503440" cy="172260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1" name=""/>
          <p:cNvSpPr/>
          <p:nvPr/>
        </p:nvSpPr>
        <p:spPr>
          <a:xfrm>
            <a:off x="5578560" y="4898880"/>
            <a:ext cx="2454120" cy="9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Outsourced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14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Payroll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814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Benefits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Approach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"/>
          <p:cNvSpPr/>
          <p:nvPr/>
        </p:nvSpPr>
        <p:spPr>
          <a:xfrm>
            <a:off x="1965240" y="1238400"/>
            <a:ext cx="7448760" cy="57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95000"/>
              </a:lnSpc>
              <a:spcBef>
                <a:spcPts val="624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Decentralize core functions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5000"/>
              </a:lnSpc>
              <a:spcBef>
                <a:spcPts val="56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Compensation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5000"/>
              </a:lnSpc>
              <a:spcBef>
                <a:spcPts val="56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Recruiting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5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Collaborative, non-hierarchical approach to HR Strategy and Implementation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Outsource noncore function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624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Develop common systems to support company-wide activities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5000"/>
              </a:lnSpc>
              <a:spcBef>
                <a:spcPts val="56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Performance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5000"/>
              </a:lnSpc>
              <a:spcBef>
                <a:spcPts val="56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Compensation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5000"/>
              </a:lnSpc>
              <a:spcBef>
                <a:spcPts val="56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Redeployment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95000"/>
              </a:lnSpc>
              <a:spcBef>
                <a:spcPts val="56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Enable employee self service (HR online)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95000"/>
              </a:lnSpc>
              <a:spcBef>
                <a:spcPts val="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Ensure that programs/initiatives have quantifiable business value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Progress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"/>
          <p:cNvSpPr/>
          <p:nvPr/>
        </p:nvSpPr>
        <p:spPr>
          <a:xfrm>
            <a:off x="1965240" y="1270080"/>
            <a:ext cx="7840800" cy="522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Reduced HR costs across Enron by 20% ($12mm)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Improved HR ratio from 1:35 to 1:75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Took HR services to online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Community relations: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United Way: 33% increase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JDF/MS-150: 89% increase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 fundraising: 77% increase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Initiatives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7" name=""/>
          <p:cNvSpPr/>
          <p:nvPr/>
        </p:nvSpPr>
        <p:spPr>
          <a:xfrm>
            <a:off x="1682640" y="1487520"/>
            <a:ext cx="7840800" cy="398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3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Focus on Culture and Work Environment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Click@Home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Onsite daycare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alternate work arrangements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30000"/>
              </a:lnSpc>
              <a:spcBef>
                <a:spcPts val="49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Implementation of partnership model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Commercialization of HR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/>
          <p:nvPr/>
        </p:nvSpPr>
        <p:spPr>
          <a:xfrm>
            <a:off x="1514520" y="3219480"/>
            <a:ext cx="6638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Corporate Staff 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8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89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20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21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122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23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4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5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6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27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8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9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1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2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38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FB86CE-9498-4C03-8BCD-FB7A50737A87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"/>
          <p:cNvSpPr/>
          <p:nvPr/>
        </p:nvSpPr>
        <p:spPr>
          <a:xfrm>
            <a:off x="1514520" y="3219480"/>
            <a:ext cx="920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Corporate Administrative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59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360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91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392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393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94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5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6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7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8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6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09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2AD218-29B5-4C79-B834-CCA575476467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"/>
          <p:cNvSpPr/>
          <p:nvPr/>
        </p:nvSpPr>
        <p:spPr>
          <a:xfrm>
            <a:off x="1682640" y="1300320"/>
            <a:ext cx="1706760" cy="687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Property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"/>
          <p:cNvSpPr/>
          <p:nvPr/>
        </p:nvSpPr>
        <p:spPr>
          <a:xfrm>
            <a:off x="1395360" y="2238480"/>
            <a:ext cx="2067120" cy="267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Real Estate Leasing and Acquisition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Facility Planning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Construction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Relocation/ churn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e000c"/>
                </a:solidFill>
                <a:effectLst/>
                <a:uFillTx/>
                <a:latin typeface="Frutiger 45 Light"/>
              </a:rPr>
              <a:t>New Building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"/>
          <p:cNvSpPr/>
          <p:nvPr/>
        </p:nvSpPr>
        <p:spPr>
          <a:xfrm>
            <a:off x="3794040" y="1301760"/>
            <a:ext cx="1706760" cy="6872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Aviation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"/>
          <p:cNvSpPr/>
          <p:nvPr/>
        </p:nvSpPr>
        <p:spPr>
          <a:xfrm>
            <a:off x="5970600" y="1300320"/>
            <a:ext cx="1706400" cy="68724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Security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5" name=""/>
          <p:cNvSpPr/>
          <p:nvPr/>
        </p:nvSpPr>
        <p:spPr>
          <a:xfrm>
            <a:off x="7975440" y="1311120"/>
            <a:ext cx="1951200" cy="6778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6" name=""/>
          <p:cNvSpPr/>
          <p:nvPr/>
        </p:nvSpPr>
        <p:spPr>
          <a:xfrm>
            <a:off x="7918560" y="1341360"/>
            <a:ext cx="208584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Property Management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and Administration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7" name=""/>
          <p:cNvSpPr/>
          <p:nvPr/>
        </p:nvSpPr>
        <p:spPr>
          <a:xfrm>
            <a:off x="3730680" y="2244600"/>
            <a:ext cx="2066760" cy="73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Corporate Arc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Chartering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8" name=""/>
          <p:cNvSpPr/>
          <p:nvPr/>
        </p:nvSpPr>
        <p:spPr>
          <a:xfrm>
            <a:off x="5816520" y="2225520"/>
            <a:ext cx="2067120" cy="12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Building Security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“default provider” of security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9" name=""/>
          <p:cNvSpPr/>
          <p:nvPr/>
        </p:nvSpPr>
        <p:spPr>
          <a:xfrm>
            <a:off x="7905600" y="2230560"/>
            <a:ext cx="2157480" cy="12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Billing and Allocations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Administration of third party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Approach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1" name=""/>
          <p:cNvSpPr/>
          <p:nvPr/>
        </p:nvSpPr>
        <p:spPr>
          <a:xfrm>
            <a:off x="1965240" y="1463760"/>
            <a:ext cx="7448760" cy="30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Outsource noncore functions; employees focus on administration of third party contracting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Drive cost accountability through detailed billing and allocation 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Drive productivity: collocation, flexible and open environment, churn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Progress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"/>
          <p:cNvSpPr/>
          <p:nvPr/>
        </p:nvSpPr>
        <p:spPr>
          <a:xfrm>
            <a:off x="1965240" y="1270080"/>
            <a:ext cx="7840800" cy="531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outsourcing - EES assuring facility management services (25% of budget)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Dramatic efficiency gains (16% reduction in G&amp;A)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30% increase in Houston employee/contractor base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25% increase in churn (8400 moves)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designed, construction of 300,000 sq. ft. of short term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Reconstructed corporate aviation fleet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building (EBII) on track to meet schedule and budget commitments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Initiatives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5" name=""/>
          <p:cNvSpPr/>
          <p:nvPr/>
        </p:nvSpPr>
        <p:spPr>
          <a:xfrm>
            <a:off x="1965240" y="1270080"/>
            <a:ext cx="7840800" cy="41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Center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creating the premier urban office campus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work place design and collaboration technology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showcase transaction floors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up-to-date work life amenities (daycare, restaurants, fitness center, food service)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Mitigation of exposure to downtown lease obligations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Overview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6386400" y="2664000"/>
            <a:ext cx="2587680" cy="20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Function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Progress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Initiatives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587600" y="1785960"/>
            <a:ext cx="5021280" cy="33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PR/Communications and Regulatory Affairs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Human Resources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Corporate Administrative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5854680" y="1738440"/>
            <a:ext cx="74520" cy="4186080"/>
          </a:xfrm>
          <a:custGeom>
            <a:avLst/>
            <a:gdLst>
              <a:gd name="textAreaLeft" fmla="*/ 3600 w 74520"/>
              <a:gd name="textAreaRight" fmla="*/ 70920 w 74520"/>
              <a:gd name="textAreaTop" fmla="*/ 3600 h 4186080"/>
              <a:gd name="textAreaBottom" fmla="*/ 4182480 h 4186080"/>
            </a:gdLst>
            <a:ahLst/>
            <a:cxnLst/>
            <a:rect l="textAreaLeft" t="textAreaTop" r="textAreaRight" b="textAreaBottom"/>
            <a:pathLst>
              <a:path w="21600" h="1207627">
                <a:moveTo>
                  <a:pt x="3600" y="0"/>
                </a:moveTo>
                <a:arcTo wR="3600" hR="3600" stAng="16200000" swAng="-5400000"/>
                <a:lnTo>
                  <a:pt x="0" y="1204027"/>
                </a:lnTo>
                <a:arcTo wR="3600" hR="3600" stAng="10800000" swAng="-5400000"/>
                <a:lnTo>
                  <a:pt x="18000" y="120762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"/>
          <p:cNvSpPr/>
          <p:nvPr/>
        </p:nvSpPr>
        <p:spPr>
          <a:xfrm>
            <a:off x="1514520" y="3219480"/>
            <a:ext cx="6638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PR/Communications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44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145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6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7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9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0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1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2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76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77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178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79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0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1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82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3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4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6E2827-309D-479D-B087-B8B0BB101199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1521000" y="2820960"/>
            <a:ext cx="2912760" cy="20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Media Relations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“Experience Enron”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University Outreach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Annual Report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"/>
          <p:cNvSpPr/>
          <p:nvPr/>
        </p:nvSpPr>
        <p:spPr>
          <a:xfrm>
            <a:off x="4154400" y="2817720"/>
            <a:ext cx="2365560" cy="13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Advertising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Common “Look and Feel”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"/>
          <p:cNvSpPr/>
          <p:nvPr/>
        </p:nvSpPr>
        <p:spPr>
          <a:xfrm>
            <a:off x="6319800" y="2749680"/>
            <a:ext cx="3776760" cy="339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Employee Publications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Employee Meetings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Intranet: my.home.enron.com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ETV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Online and Interactive:               E-Speak / E-Meet / Idea Bank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5913360" y="1592280"/>
            <a:ext cx="4025880" cy="1160280"/>
          </a:xfrm>
          <a:custGeom>
            <a:avLst/>
            <a:gdLst/>
            <a:ahLst/>
            <a:rect l="l" t="t" r="r" b="b"/>
            <a:pathLst>
              <a:path w="1137" h="574">
                <a:moveTo>
                  <a:pt x="1095" y="218"/>
                </a:moveTo>
                <a:lnTo>
                  <a:pt x="1058" y="186"/>
                </a:lnTo>
                <a:lnTo>
                  <a:pt x="850" y="48"/>
                </a:lnTo>
                <a:lnTo>
                  <a:pt x="813" y="16"/>
                </a:lnTo>
                <a:lnTo>
                  <a:pt x="803" y="11"/>
                </a:lnTo>
                <a:lnTo>
                  <a:pt x="792" y="5"/>
                </a:lnTo>
                <a:lnTo>
                  <a:pt x="787" y="5"/>
                </a:lnTo>
                <a:lnTo>
                  <a:pt x="776" y="0"/>
                </a:lnTo>
                <a:lnTo>
                  <a:pt x="771" y="0"/>
                </a:lnTo>
                <a:lnTo>
                  <a:pt x="765" y="0"/>
                </a:lnTo>
                <a:lnTo>
                  <a:pt x="755" y="0"/>
                </a:lnTo>
                <a:lnTo>
                  <a:pt x="749" y="5"/>
                </a:lnTo>
                <a:lnTo>
                  <a:pt x="739" y="0"/>
                </a:lnTo>
                <a:lnTo>
                  <a:pt x="728" y="0"/>
                </a:lnTo>
                <a:lnTo>
                  <a:pt x="117" y="0"/>
                </a:lnTo>
                <a:lnTo>
                  <a:pt x="106" y="0"/>
                </a:lnTo>
                <a:lnTo>
                  <a:pt x="96" y="5"/>
                </a:lnTo>
                <a:lnTo>
                  <a:pt x="85" y="11"/>
                </a:lnTo>
                <a:lnTo>
                  <a:pt x="74" y="16"/>
                </a:lnTo>
                <a:lnTo>
                  <a:pt x="64" y="21"/>
                </a:lnTo>
                <a:lnTo>
                  <a:pt x="53" y="32"/>
                </a:lnTo>
                <a:lnTo>
                  <a:pt x="43" y="37"/>
                </a:lnTo>
                <a:lnTo>
                  <a:pt x="37" y="48"/>
                </a:lnTo>
                <a:lnTo>
                  <a:pt x="27" y="64"/>
                </a:lnTo>
                <a:lnTo>
                  <a:pt x="21" y="74"/>
                </a:lnTo>
                <a:lnTo>
                  <a:pt x="16" y="90"/>
                </a:lnTo>
                <a:lnTo>
                  <a:pt x="11" y="101"/>
                </a:lnTo>
                <a:lnTo>
                  <a:pt x="5" y="117"/>
                </a:lnTo>
                <a:lnTo>
                  <a:pt x="5" y="133"/>
                </a:lnTo>
                <a:lnTo>
                  <a:pt x="0" y="154"/>
                </a:lnTo>
                <a:lnTo>
                  <a:pt x="0" y="170"/>
                </a:lnTo>
                <a:lnTo>
                  <a:pt x="0" y="410"/>
                </a:lnTo>
                <a:lnTo>
                  <a:pt x="0" y="425"/>
                </a:lnTo>
                <a:lnTo>
                  <a:pt x="5" y="441"/>
                </a:lnTo>
                <a:lnTo>
                  <a:pt x="5" y="457"/>
                </a:lnTo>
                <a:lnTo>
                  <a:pt x="11" y="473"/>
                </a:lnTo>
                <a:lnTo>
                  <a:pt x="16" y="489"/>
                </a:lnTo>
                <a:lnTo>
                  <a:pt x="21" y="500"/>
                </a:lnTo>
                <a:lnTo>
                  <a:pt x="27" y="516"/>
                </a:lnTo>
                <a:lnTo>
                  <a:pt x="37" y="527"/>
                </a:lnTo>
                <a:lnTo>
                  <a:pt x="43" y="537"/>
                </a:lnTo>
                <a:lnTo>
                  <a:pt x="53" y="548"/>
                </a:lnTo>
                <a:lnTo>
                  <a:pt x="64" y="553"/>
                </a:lnTo>
                <a:lnTo>
                  <a:pt x="74" y="564"/>
                </a:lnTo>
                <a:lnTo>
                  <a:pt x="85" y="569"/>
                </a:lnTo>
                <a:lnTo>
                  <a:pt x="96" y="574"/>
                </a:lnTo>
                <a:lnTo>
                  <a:pt x="106" y="574"/>
                </a:lnTo>
                <a:lnTo>
                  <a:pt x="117" y="574"/>
                </a:lnTo>
                <a:lnTo>
                  <a:pt x="728" y="574"/>
                </a:lnTo>
                <a:lnTo>
                  <a:pt x="744" y="574"/>
                </a:lnTo>
                <a:lnTo>
                  <a:pt x="755" y="574"/>
                </a:lnTo>
                <a:lnTo>
                  <a:pt x="760" y="574"/>
                </a:lnTo>
                <a:lnTo>
                  <a:pt x="765" y="574"/>
                </a:lnTo>
                <a:lnTo>
                  <a:pt x="771" y="574"/>
                </a:lnTo>
                <a:lnTo>
                  <a:pt x="781" y="574"/>
                </a:lnTo>
                <a:lnTo>
                  <a:pt x="787" y="569"/>
                </a:lnTo>
                <a:lnTo>
                  <a:pt x="797" y="569"/>
                </a:lnTo>
                <a:lnTo>
                  <a:pt x="803" y="564"/>
                </a:lnTo>
                <a:lnTo>
                  <a:pt x="813" y="558"/>
                </a:lnTo>
                <a:lnTo>
                  <a:pt x="850" y="527"/>
                </a:lnTo>
                <a:lnTo>
                  <a:pt x="1058" y="388"/>
                </a:lnTo>
                <a:lnTo>
                  <a:pt x="1095" y="356"/>
                </a:lnTo>
                <a:lnTo>
                  <a:pt x="1105" y="351"/>
                </a:lnTo>
                <a:lnTo>
                  <a:pt x="1116" y="340"/>
                </a:lnTo>
                <a:lnTo>
                  <a:pt x="1121" y="335"/>
                </a:lnTo>
                <a:lnTo>
                  <a:pt x="1127" y="324"/>
                </a:lnTo>
                <a:lnTo>
                  <a:pt x="1132" y="314"/>
                </a:lnTo>
                <a:lnTo>
                  <a:pt x="1137" y="308"/>
                </a:lnTo>
                <a:lnTo>
                  <a:pt x="1137" y="298"/>
                </a:lnTo>
                <a:lnTo>
                  <a:pt x="1137" y="287"/>
                </a:lnTo>
                <a:lnTo>
                  <a:pt x="1137" y="277"/>
                </a:lnTo>
                <a:lnTo>
                  <a:pt x="1137" y="266"/>
                </a:lnTo>
                <a:lnTo>
                  <a:pt x="1132" y="261"/>
                </a:lnTo>
                <a:lnTo>
                  <a:pt x="1127" y="250"/>
                </a:lnTo>
                <a:lnTo>
                  <a:pt x="1121" y="239"/>
                </a:lnTo>
                <a:lnTo>
                  <a:pt x="1116" y="234"/>
                </a:lnTo>
                <a:lnTo>
                  <a:pt x="1105" y="223"/>
                </a:lnTo>
                <a:lnTo>
                  <a:pt x="1095" y="218"/>
                </a:lnTo>
                <a:lnTo>
                  <a:pt x="1095" y="218"/>
                </a:lnTo>
                <a:lnTo>
                  <a:pt x="1095" y="218"/>
                </a:lnTo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"/>
          <p:cNvSpPr/>
          <p:nvPr/>
        </p:nvSpPr>
        <p:spPr>
          <a:xfrm>
            <a:off x="3448080" y="1592280"/>
            <a:ext cx="3790800" cy="1160280"/>
          </a:xfrm>
          <a:custGeom>
            <a:avLst/>
            <a:gdLst/>
            <a:ahLst/>
            <a:rect l="l" t="t" r="r" b="b"/>
            <a:pathLst>
              <a:path w="1137" h="574">
                <a:moveTo>
                  <a:pt x="1095" y="218"/>
                </a:moveTo>
                <a:lnTo>
                  <a:pt x="1058" y="186"/>
                </a:lnTo>
                <a:lnTo>
                  <a:pt x="850" y="48"/>
                </a:lnTo>
                <a:lnTo>
                  <a:pt x="813" y="16"/>
                </a:lnTo>
                <a:lnTo>
                  <a:pt x="803" y="11"/>
                </a:lnTo>
                <a:lnTo>
                  <a:pt x="792" y="5"/>
                </a:lnTo>
                <a:lnTo>
                  <a:pt x="787" y="5"/>
                </a:lnTo>
                <a:lnTo>
                  <a:pt x="776" y="0"/>
                </a:lnTo>
                <a:lnTo>
                  <a:pt x="771" y="0"/>
                </a:lnTo>
                <a:lnTo>
                  <a:pt x="765" y="0"/>
                </a:lnTo>
                <a:lnTo>
                  <a:pt x="755" y="0"/>
                </a:lnTo>
                <a:lnTo>
                  <a:pt x="749" y="5"/>
                </a:lnTo>
                <a:lnTo>
                  <a:pt x="739" y="0"/>
                </a:lnTo>
                <a:lnTo>
                  <a:pt x="728" y="0"/>
                </a:lnTo>
                <a:lnTo>
                  <a:pt x="117" y="0"/>
                </a:lnTo>
                <a:lnTo>
                  <a:pt x="106" y="0"/>
                </a:lnTo>
                <a:lnTo>
                  <a:pt x="96" y="5"/>
                </a:lnTo>
                <a:lnTo>
                  <a:pt x="85" y="11"/>
                </a:lnTo>
                <a:lnTo>
                  <a:pt x="74" y="16"/>
                </a:lnTo>
                <a:lnTo>
                  <a:pt x="64" y="21"/>
                </a:lnTo>
                <a:lnTo>
                  <a:pt x="53" y="32"/>
                </a:lnTo>
                <a:lnTo>
                  <a:pt x="43" y="37"/>
                </a:lnTo>
                <a:lnTo>
                  <a:pt x="37" y="48"/>
                </a:lnTo>
                <a:lnTo>
                  <a:pt x="27" y="64"/>
                </a:lnTo>
                <a:lnTo>
                  <a:pt x="21" y="74"/>
                </a:lnTo>
                <a:lnTo>
                  <a:pt x="16" y="90"/>
                </a:lnTo>
                <a:lnTo>
                  <a:pt x="11" y="101"/>
                </a:lnTo>
                <a:lnTo>
                  <a:pt x="5" y="117"/>
                </a:lnTo>
                <a:lnTo>
                  <a:pt x="5" y="133"/>
                </a:lnTo>
                <a:lnTo>
                  <a:pt x="0" y="154"/>
                </a:lnTo>
                <a:lnTo>
                  <a:pt x="0" y="170"/>
                </a:lnTo>
                <a:lnTo>
                  <a:pt x="0" y="410"/>
                </a:lnTo>
                <a:lnTo>
                  <a:pt x="0" y="425"/>
                </a:lnTo>
                <a:lnTo>
                  <a:pt x="5" y="441"/>
                </a:lnTo>
                <a:lnTo>
                  <a:pt x="5" y="457"/>
                </a:lnTo>
                <a:lnTo>
                  <a:pt x="11" y="473"/>
                </a:lnTo>
                <a:lnTo>
                  <a:pt x="16" y="489"/>
                </a:lnTo>
                <a:lnTo>
                  <a:pt x="21" y="500"/>
                </a:lnTo>
                <a:lnTo>
                  <a:pt x="27" y="516"/>
                </a:lnTo>
                <a:lnTo>
                  <a:pt x="37" y="527"/>
                </a:lnTo>
                <a:lnTo>
                  <a:pt x="43" y="537"/>
                </a:lnTo>
                <a:lnTo>
                  <a:pt x="53" y="548"/>
                </a:lnTo>
                <a:lnTo>
                  <a:pt x="64" y="553"/>
                </a:lnTo>
                <a:lnTo>
                  <a:pt x="74" y="564"/>
                </a:lnTo>
                <a:lnTo>
                  <a:pt x="85" y="569"/>
                </a:lnTo>
                <a:lnTo>
                  <a:pt x="96" y="574"/>
                </a:lnTo>
                <a:lnTo>
                  <a:pt x="106" y="574"/>
                </a:lnTo>
                <a:lnTo>
                  <a:pt x="117" y="574"/>
                </a:lnTo>
                <a:lnTo>
                  <a:pt x="728" y="574"/>
                </a:lnTo>
                <a:lnTo>
                  <a:pt x="744" y="574"/>
                </a:lnTo>
                <a:lnTo>
                  <a:pt x="755" y="574"/>
                </a:lnTo>
                <a:lnTo>
                  <a:pt x="760" y="574"/>
                </a:lnTo>
                <a:lnTo>
                  <a:pt x="765" y="574"/>
                </a:lnTo>
                <a:lnTo>
                  <a:pt x="771" y="574"/>
                </a:lnTo>
                <a:lnTo>
                  <a:pt x="781" y="574"/>
                </a:lnTo>
                <a:lnTo>
                  <a:pt x="787" y="569"/>
                </a:lnTo>
                <a:lnTo>
                  <a:pt x="797" y="569"/>
                </a:lnTo>
                <a:lnTo>
                  <a:pt x="803" y="564"/>
                </a:lnTo>
                <a:lnTo>
                  <a:pt x="813" y="558"/>
                </a:lnTo>
                <a:lnTo>
                  <a:pt x="850" y="527"/>
                </a:lnTo>
                <a:lnTo>
                  <a:pt x="1058" y="388"/>
                </a:lnTo>
                <a:lnTo>
                  <a:pt x="1095" y="356"/>
                </a:lnTo>
                <a:lnTo>
                  <a:pt x="1105" y="351"/>
                </a:lnTo>
                <a:lnTo>
                  <a:pt x="1116" y="340"/>
                </a:lnTo>
                <a:lnTo>
                  <a:pt x="1121" y="335"/>
                </a:lnTo>
                <a:lnTo>
                  <a:pt x="1127" y="324"/>
                </a:lnTo>
                <a:lnTo>
                  <a:pt x="1132" y="314"/>
                </a:lnTo>
                <a:lnTo>
                  <a:pt x="1137" y="308"/>
                </a:lnTo>
                <a:lnTo>
                  <a:pt x="1137" y="298"/>
                </a:lnTo>
                <a:lnTo>
                  <a:pt x="1137" y="287"/>
                </a:lnTo>
                <a:lnTo>
                  <a:pt x="1137" y="277"/>
                </a:lnTo>
                <a:lnTo>
                  <a:pt x="1137" y="266"/>
                </a:lnTo>
                <a:lnTo>
                  <a:pt x="1132" y="261"/>
                </a:lnTo>
                <a:lnTo>
                  <a:pt x="1127" y="250"/>
                </a:lnTo>
                <a:lnTo>
                  <a:pt x="1121" y="239"/>
                </a:lnTo>
                <a:lnTo>
                  <a:pt x="1116" y="234"/>
                </a:lnTo>
                <a:lnTo>
                  <a:pt x="1105" y="223"/>
                </a:lnTo>
                <a:lnTo>
                  <a:pt x="1095" y="218"/>
                </a:lnTo>
                <a:lnTo>
                  <a:pt x="1095" y="218"/>
                </a:lnTo>
                <a:lnTo>
                  <a:pt x="1095" y="218"/>
                </a:lnTo>
              </a:path>
            </a:pathLst>
          </a:cu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"/>
          <p:cNvSpPr/>
          <p:nvPr/>
        </p:nvSpPr>
        <p:spPr>
          <a:xfrm>
            <a:off x="1506600" y="1592280"/>
            <a:ext cx="3462120" cy="1160280"/>
          </a:xfrm>
          <a:custGeom>
            <a:avLst/>
            <a:gdLst/>
            <a:ahLst/>
            <a:rect l="l" t="t" r="r" b="b"/>
            <a:pathLst>
              <a:path w="1137" h="574">
                <a:moveTo>
                  <a:pt x="1095" y="218"/>
                </a:moveTo>
                <a:lnTo>
                  <a:pt x="1058" y="186"/>
                </a:lnTo>
                <a:lnTo>
                  <a:pt x="850" y="48"/>
                </a:lnTo>
                <a:lnTo>
                  <a:pt x="813" y="16"/>
                </a:lnTo>
                <a:lnTo>
                  <a:pt x="803" y="11"/>
                </a:lnTo>
                <a:lnTo>
                  <a:pt x="792" y="5"/>
                </a:lnTo>
                <a:lnTo>
                  <a:pt x="787" y="5"/>
                </a:lnTo>
                <a:lnTo>
                  <a:pt x="776" y="0"/>
                </a:lnTo>
                <a:lnTo>
                  <a:pt x="771" y="0"/>
                </a:lnTo>
                <a:lnTo>
                  <a:pt x="765" y="0"/>
                </a:lnTo>
                <a:lnTo>
                  <a:pt x="755" y="0"/>
                </a:lnTo>
                <a:lnTo>
                  <a:pt x="749" y="5"/>
                </a:lnTo>
                <a:lnTo>
                  <a:pt x="739" y="0"/>
                </a:lnTo>
                <a:lnTo>
                  <a:pt x="728" y="0"/>
                </a:lnTo>
                <a:lnTo>
                  <a:pt x="117" y="0"/>
                </a:lnTo>
                <a:lnTo>
                  <a:pt x="106" y="0"/>
                </a:lnTo>
                <a:lnTo>
                  <a:pt x="96" y="5"/>
                </a:lnTo>
                <a:lnTo>
                  <a:pt x="85" y="11"/>
                </a:lnTo>
                <a:lnTo>
                  <a:pt x="74" y="16"/>
                </a:lnTo>
                <a:lnTo>
                  <a:pt x="64" y="21"/>
                </a:lnTo>
                <a:lnTo>
                  <a:pt x="53" y="32"/>
                </a:lnTo>
                <a:lnTo>
                  <a:pt x="43" y="37"/>
                </a:lnTo>
                <a:lnTo>
                  <a:pt x="37" y="48"/>
                </a:lnTo>
                <a:lnTo>
                  <a:pt x="27" y="64"/>
                </a:lnTo>
                <a:lnTo>
                  <a:pt x="21" y="74"/>
                </a:lnTo>
                <a:lnTo>
                  <a:pt x="16" y="90"/>
                </a:lnTo>
                <a:lnTo>
                  <a:pt x="11" y="101"/>
                </a:lnTo>
                <a:lnTo>
                  <a:pt x="5" y="117"/>
                </a:lnTo>
                <a:lnTo>
                  <a:pt x="5" y="133"/>
                </a:lnTo>
                <a:lnTo>
                  <a:pt x="0" y="154"/>
                </a:lnTo>
                <a:lnTo>
                  <a:pt x="0" y="170"/>
                </a:lnTo>
                <a:lnTo>
                  <a:pt x="0" y="410"/>
                </a:lnTo>
                <a:lnTo>
                  <a:pt x="0" y="425"/>
                </a:lnTo>
                <a:lnTo>
                  <a:pt x="5" y="441"/>
                </a:lnTo>
                <a:lnTo>
                  <a:pt x="5" y="457"/>
                </a:lnTo>
                <a:lnTo>
                  <a:pt x="11" y="473"/>
                </a:lnTo>
                <a:lnTo>
                  <a:pt x="16" y="489"/>
                </a:lnTo>
                <a:lnTo>
                  <a:pt x="21" y="500"/>
                </a:lnTo>
                <a:lnTo>
                  <a:pt x="27" y="516"/>
                </a:lnTo>
                <a:lnTo>
                  <a:pt x="37" y="527"/>
                </a:lnTo>
                <a:lnTo>
                  <a:pt x="43" y="537"/>
                </a:lnTo>
                <a:lnTo>
                  <a:pt x="53" y="548"/>
                </a:lnTo>
                <a:lnTo>
                  <a:pt x="64" y="553"/>
                </a:lnTo>
                <a:lnTo>
                  <a:pt x="74" y="564"/>
                </a:lnTo>
                <a:lnTo>
                  <a:pt x="85" y="569"/>
                </a:lnTo>
                <a:lnTo>
                  <a:pt x="96" y="574"/>
                </a:lnTo>
                <a:lnTo>
                  <a:pt x="106" y="574"/>
                </a:lnTo>
                <a:lnTo>
                  <a:pt x="117" y="574"/>
                </a:lnTo>
                <a:lnTo>
                  <a:pt x="728" y="574"/>
                </a:lnTo>
                <a:lnTo>
                  <a:pt x="744" y="574"/>
                </a:lnTo>
                <a:lnTo>
                  <a:pt x="755" y="574"/>
                </a:lnTo>
                <a:lnTo>
                  <a:pt x="760" y="574"/>
                </a:lnTo>
                <a:lnTo>
                  <a:pt x="765" y="574"/>
                </a:lnTo>
                <a:lnTo>
                  <a:pt x="771" y="574"/>
                </a:lnTo>
                <a:lnTo>
                  <a:pt x="781" y="574"/>
                </a:lnTo>
                <a:lnTo>
                  <a:pt x="787" y="569"/>
                </a:lnTo>
                <a:lnTo>
                  <a:pt x="797" y="569"/>
                </a:lnTo>
                <a:lnTo>
                  <a:pt x="803" y="564"/>
                </a:lnTo>
                <a:lnTo>
                  <a:pt x="813" y="558"/>
                </a:lnTo>
                <a:lnTo>
                  <a:pt x="850" y="527"/>
                </a:lnTo>
                <a:lnTo>
                  <a:pt x="1058" y="388"/>
                </a:lnTo>
                <a:lnTo>
                  <a:pt x="1095" y="356"/>
                </a:lnTo>
                <a:lnTo>
                  <a:pt x="1105" y="351"/>
                </a:lnTo>
                <a:lnTo>
                  <a:pt x="1116" y="340"/>
                </a:lnTo>
                <a:lnTo>
                  <a:pt x="1121" y="335"/>
                </a:lnTo>
                <a:lnTo>
                  <a:pt x="1127" y="324"/>
                </a:lnTo>
                <a:lnTo>
                  <a:pt x="1132" y="314"/>
                </a:lnTo>
                <a:lnTo>
                  <a:pt x="1137" y="308"/>
                </a:lnTo>
                <a:lnTo>
                  <a:pt x="1137" y="298"/>
                </a:lnTo>
                <a:lnTo>
                  <a:pt x="1137" y="287"/>
                </a:lnTo>
                <a:lnTo>
                  <a:pt x="1137" y="277"/>
                </a:lnTo>
                <a:lnTo>
                  <a:pt x="1137" y="266"/>
                </a:lnTo>
                <a:lnTo>
                  <a:pt x="1132" y="261"/>
                </a:lnTo>
                <a:lnTo>
                  <a:pt x="1127" y="250"/>
                </a:lnTo>
                <a:lnTo>
                  <a:pt x="1121" y="239"/>
                </a:lnTo>
                <a:lnTo>
                  <a:pt x="1116" y="234"/>
                </a:lnTo>
                <a:lnTo>
                  <a:pt x="1105" y="223"/>
                </a:lnTo>
                <a:lnTo>
                  <a:pt x="1095" y="218"/>
                </a:lnTo>
                <a:lnTo>
                  <a:pt x="1095" y="218"/>
                </a:lnTo>
                <a:lnTo>
                  <a:pt x="1095" y="218"/>
                </a:lnTo>
              </a:path>
            </a:pathLst>
          </a:cu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"/>
          <p:cNvSpPr/>
          <p:nvPr/>
        </p:nvSpPr>
        <p:spPr>
          <a:xfrm>
            <a:off x="1876320" y="1784520"/>
            <a:ext cx="3297240" cy="10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Public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Relations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"/>
          <p:cNvSpPr/>
          <p:nvPr/>
        </p:nvSpPr>
        <p:spPr>
          <a:xfrm>
            <a:off x="5184720" y="1938240"/>
            <a:ext cx="295128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Brand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"/>
          <p:cNvSpPr/>
          <p:nvPr/>
        </p:nvSpPr>
        <p:spPr>
          <a:xfrm>
            <a:off x="7164360" y="1781280"/>
            <a:ext cx="371808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Approach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"/>
          <p:cNvSpPr/>
          <p:nvPr/>
        </p:nvSpPr>
        <p:spPr>
          <a:xfrm>
            <a:off x="1965240" y="1469880"/>
            <a:ext cx="7840800" cy="637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Focus on target audiences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CXO’s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Opinion Leaders: Media and policy makers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Investors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Prospective Employees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Active engagement of media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Targeted advertising on key elements of our brand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Challenging the status quo-- “Ask Why”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Feature Enron’s innovation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Progress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"/>
          <p:cNvSpPr/>
          <p:nvPr/>
        </p:nvSpPr>
        <p:spPr>
          <a:xfrm>
            <a:off x="1965240" y="1270080"/>
            <a:ext cx="7840800" cy="647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0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Breakout performance in earned media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Enron-only feature stories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media coverage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Broader view of Enron: from “Leading Energy Company” to “Leading Company”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Substantial expansion of Familiarity and Favorability as measured by opinion research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Internal Communication is no longer just a “newsletter”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Moved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ETV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IPTV Broadcast Employee Meetings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“Best Lists”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Most admired companies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Best companies to work for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15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allasMorning" descr=""/>
          <p:cNvPicPr/>
          <p:nvPr/>
        </p:nvPicPr>
        <p:blipFill>
          <a:blip r:embed="rId1"/>
          <a:stretch/>
        </p:blipFill>
        <p:spPr>
          <a:xfrm>
            <a:off x="0" y="0"/>
            <a:ext cx="1982880" cy="1847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Collage" descr=""/>
          <p:cNvPicPr/>
          <p:nvPr/>
        </p:nvPicPr>
        <p:blipFill>
          <a:blip r:embed="rId2"/>
          <a:stretch/>
        </p:blipFill>
        <p:spPr>
          <a:xfrm>
            <a:off x="1546200" y="81000"/>
            <a:ext cx="8740800" cy="668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1" name=""/>
          <p:cNvSpPr/>
          <p:nvPr/>
        </p:nvSpPr>
        <p:spPr>
          <a:xfrm>
            <a:off x="47520" y="2162160"/>
            <a:ext cx="2106720" cy="13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e000c"/>
                </a:solidFill>
                <a:effectLst/>
                <a:uFillTx/>
                <a:latin typeface="Frutiger 55 Roman"/>
              </a:rPr>
              <a:t>Enron Public Relations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Initiatives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"/>
          <p:cNvSpPr/>
          <p:nvPr/>
        </p:nvSpPr>
        <p:spPr>
          <a:xfrm>
            <a:off x="1682640" y="1487520"/>
            <a:ext cx="7840800" cy="20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3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Expansion of Enron Coverage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From feature stories to cover stories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30000"/>
              </a:lnSpc>
              <a:spcBef>
                <a:spcPts val="49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Targeted, direct delivery of Brand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2000-09-29T14:39:52Z</dcterms:created>
  <dc:creator>Simon Shih</dc:creator>
  <dc:description/>
  <dc:language>en-US</dc:language>
  <cp:lastModifiedBy>KBurton</cp:lastModifiedBy>
  <cp:lastPrinted>2001-02-06T16:36:52Z</cp:lastPrinted>
  <dcterms:modified xsi:type="dcterms:W3CDTF">2001-02-06T16:47:12Z</dcterms:modified>
  <cp:revision>102</cp:revision>
  <dc:subject/>
  <dc:title>No Slide Title</dc:title>
</cp:coreProperties>
</file>