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6.xml.rels" ContentType="application/vnd.openxmlformats-package.relationships+xml"/>
  <Override PartName="/ppt/notesSlides/notesSlide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907588" cy="6858000"/>
  <p:notesSz cx="6673850" cy="99250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0" y="0"/>
            <a:ext cx="6674400" cy="992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09880" cy="48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dt" idx="1"/>
          </p:nvPr>
        </p:nvSpPr>
        <p:spPr>
          <a:xfrm>
            <a:off x="3782880" y="0"/>
            <a:ext cx="2911680" cy="48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Img"/>
          </p:nvPr>
        </p:nvSpPr>
        <p:spPr>
          <a:xfrm>
            <a:off x="604440" y="733320"/>
            <a:ext cx="5413320" cy="3748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move the slide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872640" y="4725720"/>
            <a:ext cx="4946760" cy="448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ftr" idx="2"/>
          </p:nvPr>
        </p:nvSpPr>
        <p:spPr>
          <a:xfrm>
            <a:off x="-360" y="9453600"/>
            <a:ext cx="2909880" cy="48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sldNum" idx="3"/>
          </p:nvPr>
        </p:nvSpPr>
        <p:spPr>
          <a:xfrm>
            <a:off x="3782880" y="9453600"/>
            <a:ext cx="2911680" cy="48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0C4A3B8-E960-4951-91B6-198A21D1C03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sldImg"/>
          </p:nvPr>
        </p:nvSpPr>
        <p:spPr>
          <a:xfrm>
            <a:off x="604800" y="733320"/>
            <a:ext cx="5413320" cy="3748320"/>
          </a:xfrm>
          <a:prstGeom prst="rect">
            <a:avLst/>
          </a:prstGeom>
          <a:ln w="0">
            <a:noFill/>
          </a:ln>
        </p:spPr>
      </p:sp>
      <p:sp>
        <p:nvSpPr>
          <p:cNvPr id="349" name="PlaceHolder 2"/>
          <p:cNvSpPr>
            <a:spLocks noGrp="1"/>
          </p:cNvSpPr>
          <p:nvPr>
            <p:ph type="body"/>
          </p:nvPr>
        </p:nvSpPr>
        <p:spPr>
          <a:xfrm>
            <a:off x="872640" y="4725720"/>
            <a:ext cx="4946760" cy="448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Brazil’s tremendous growth potential has been appreciated by a number of investors who have made significant acquisitions of distribution companies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 average they have paid more than 17 times EBITDA, over US$ 1,900 per customer and almost US$ 290 per MWh sold for distribution properties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Elektro represents the “cream of Brazilian distribution companies” for reason that we will discuss later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process presents you with a unique opportunity to own a premier distribution asset in Brazil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49040" y="142560"/>
            <a:ext cx="84200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245880" y="1152360"/>
            <a:ext cx="8916840" cy="494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000066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000066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241200" y="6477120"/>
            <a:ext cx="8934480" cy="64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000" bIns="180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ELEKTRO" descr=""/>
          <p:cNvPicPr/>
          <p:nvPr/>
        </p:nvPicPr>
        <p:blipFill>
          <a:blip r:embed="rId2"/>
          <a:stretch/>
        </p:blipFill>
        <p:spPr>
          <a:xfrm>
            <a:off x="8337600" y="6404040"/>
            <a:ext cx="1485720" cy="30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"/>
          <p:cNvSpPr/>
          <p:nvPr/>
        </p:nvSpPr>
        <p:spPr>
          <a:xfrm>
            <a:off x="241200" y="709560"/>
            <a:ext cx="9326520" cy="396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0" bIns="-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465800" y="658188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C353BFA-8939-41A7-AC5D-13A9429EC85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49040" y="142560"/>
            <a:ext cx="84200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245880" y="1152360"/>
            <a:ext cx="8916840" cy="494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000066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000066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241200" y="6477120"/>
            <a:ext cx="8934480" cy="64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000" bIns="180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ELEKTRO" descr=""/>
          <p:cNvPicPr/>
          <p:nvPr/>
        </p:nvPicPr>
        <p:blipFill>
          <a:blip r:embed="rId2"/>
          <a:stretch/>
        </p:blipFill>
        <p:spPr>
          <a:xfrm>
            <a:off x="8337600" y="6404040"/>
            <a:ext cx="1485720" cy="30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"/>
          <p:cNvSpPr/>
          <p:nvPr/>
        </p:nvSpPr>
        <p:spPr>
          <a:xfrm>
            <a:off x="241200" y="709560"/>
            <a:ext cx="9326520" cy="396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0" bIns="-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465800" y="658188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6E5E69C-B028-4ABA-B246-3D61E102C51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49040" y="142560"/>
            <a:ext cx="84200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245880" y="1152360"/>
            <a:ext cx="8916840" cy="494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000066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000066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241200" y="6477120"/>
            <a:ext cx="8934480" cy="64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000" bIns="180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ELEKTRO" descr=""/>
          <p:cNvPicPr/>
          <p:nvPr/>
        </p:nvPicPr>
        <p:blipFill>
          <a:blip r:embed="rId2"/>
          <a:stretch/>
        </p:blipFill>
        <p:spPr>
          <a:xfrm>
            <a:off x="8337600" y="6404040"/>
            <a:ext cx="1485720" cy="30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"/>
          <p:cNvSpPr/>
          <p:nvPr/>
        </p:nvSpPr>
        <p:spPr>
          <a:xfrm>
            <a:off x="241200" y="709560"/>
            <a:ext cx="9326520" cy="396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0" bIns="-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465800" y="658188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C2AF6A2-6710-489A-BC51-110C4313432A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49040" y="142560"/>
            <a:ext cx="84200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245880" y="1152360"/>
            <a:ext cx="8916840" cy="494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000066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000066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241200" y="6477120"/>
            <a:ext cx="8934480" cy="64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000" bIns="180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ELEKTRO" descr=""/>
          <p:cNvPicPr/>
          <p:nvPr/>
        </p:nvPicPr>
        <p:blipFill>
          <a:blip r:embed="rId2"/>
          <a:stretch/>
        </p:blipFill>
        <p:spPr>
          <a:xfrm>
            <a:off x="8337600" y="6404040"/>
            <a:ext cx="1485720" cy="30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"/>
          <p:cNvSpPr/>
          <p:nvPr/>
        </p:nvSpPr>
        <p:spPr>
          <a:xfrm>
            <a:off x="241200" y="709560"/>
            <a:ext cx="9326520" cy="396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0" bIns="-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465800" y="658188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987B53F-6F8C-428B-9F49-C4768444145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42680" y="2285640"/>
            <a:ext cx="8420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241200" y="6477120"/>
            <a:ext cx="8915400" cy="7596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ELEKTRO" descr=""/>
          <p:cNvPicPr/>
          <p:nvPr/>
        </p:nvPicPr>
        <p:blipFill>
          <a:blip r:embed="rId2"/>
          <a:stretch/>
        </p:blipFill>
        <p:spPr>
          <a:xfrm>
            <a:off x="8337600" y="6404040"/>
            <a:ext cx="1485720" cy="30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241200" y="709560"/>
            <a:ext cx="9326520" cy="396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0" bIns="-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95360" y="1604520"/>
            <a:ext cx="89161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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349"/>
              </a:spcBef>
              <a:buClr>
                <a:srgbClr val="000066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Relationship Id="rId3" Type="http://schemas.openxmlformats.org/officeDocument/2006/relationships/image" Target="../media/image5.wmf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0" y="0"/>
            <a:ext cx="990612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ELEKTRO" descr=""/>
          <p:cNvPicPr/>
          <p:nvPr/>
        </p:nvPicPr>
        <p:blipFill>
          <a:blip r:embed="rId1"/>
          <a:stretch/>
        </p:blipFill>
        <p:spPr>
          <a:xfrm>
            <a:off x="3089160" y="460440"/>
            <a:ext cx="371484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" name=""/>
          <p:cNvSpPr/>
          <p:nvPr/>
        </p:nvSpPr>
        <p:spPr>
          <a:xfrm>
            <a:off x="8172360" y="6324480"/>
            <a:ext cx="1733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117440" y="5743440"/>
            <a:ext cx="7667640" cy="39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January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117440" y="2898720"/>
            <a:ext cx="7667640" cy="39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SP Telecom Project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7567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Elektro’s Position: Risk Analysis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334" name=""/>
          <p:cNvSpPr/>
          <p:nvPr/>
        </p:nvSpPr>
        <p:spPr>
          <a:xfrm>
            <a:off x="271440" y="849240"/>
            <a:ext cx="9475920" cy="543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50000"/>
              </a:lnSpc>
              <a:spcBef>
                <a:spcPts val="451"/>
              </a:spcBef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Elektro’s greatest risk is that a major participant (CTEEP or CPFL) leaves the company and destroys its value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300"/>
              </a:spcBef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Memorandum of Understanding (MOU) bases: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Obliges the companies to offer the infrastructure regardless of its participation on the 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Prices for pole attachment agreement are predefined at R$ 2.70 per point per month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Prohibits the participants to develop any other telecom venture that may threaten SP Telecom until it is sold or the companies give up the process (maximum of 6 months from the MOU signature)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20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SP Telecom is not sold: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Incurred costs will be absorbed by the distribution companies (aprox. US$ 250,000 for Elektro)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Elektro decides to leave the project after signing the MOU: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Pole attachment agreement: risk that regulators reduce the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149040" y="142560"/>
            <a:ext cx="84200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Tentative Timetable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336" name=""/>
          <p:cNvSpPr/>
          <p:nvPr/>
        </p:nvSpPr>
        <p:spPr>
          <a:xfrm>
            <a:off x="0" y="1193760"/>
            <a:ext cx="9204480" cy="504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 algn="just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271440" y="887400"/>
            <a:ext cx="9475920" cy="543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50000"/>
              </a:lnSpc>
              <a:spcBef>
                <a:spcPts val="499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3, 2001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MOU signature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99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4, 2001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Teaser release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99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8, 2001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 Memo / Road-show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99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23, 2001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Minimum Price approval by PED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Aft>
                <a:spcPts val="2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(São Paulo Privatization Committee)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99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24, 2001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Biding terms and conditions release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99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7, 2000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 Telecom Auction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"/>
          <p:cNvSpPr/>
          <p:nvPr/>
        </p:nvSpPr>
        <p:spPr>
          <a:xfrm>
            <a:off x="149400" y="142920"/>
            <a:ext cx="905004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Pending Issues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271440" y="849240"/>
            <a:ext cx="9475920" cy="543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50000"/>
              </a:lnSpc>
              <a:spcBef>
                <a:spcPts val="451"/>
              </a:spcBef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 of the participation on SP Telecom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 X Enron Hold Co.'s: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SzPct val="65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“X” Factor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SzPct val="65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Minority shareholders at Elektro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SzPct val="65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Minority shareholders at Bandeirante / CPFL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SzPct val="65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"/>
          <p:cNvSpPr/>
          <p:nvPr/>
        </p:nvSpPr>
        <p:spPr>
          <a:xfrm>
            <a:off x="149400" y="142920"/>
            <a:ext cx="905004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Approvals Required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271440" y="658800"/>
            <a:ext cx="9475920" cy="249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50000"/>
              </a:lnSpc>
              <a:spcBef>
                <a:spcPts val="451"/>
              </a:spcBef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Expenses at Elektro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Elektro and the other two LDCs are responsible for all the expenses to avoid a public biding process for CTEEP/EPTE expenses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the incurred expenses are going to be reimbursed by the Strategic Investor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 is committed to pay Deutsche Bank US$ 75,000 by Jan. 2001 for initial assessment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following expenses are expected for Phase 2: valuation review / deal structuring: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00"/>
              </a:spcBef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2" name=""/>
          <p:cNvGraphicFramePr/>
          <p:nvPr/>
        </p:nvGraphicFramePr>
        <p:xfrm>
          <a:off x="884160" y="2828880"/>
          <a:ext cx="7521480" cy="3654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84160" y="2828880"/>
                    <a:ext cx="7521480" cy="3654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"/>
          <p:cNvSpPr/>
          <p:nvPr/>
        </p:nvSpPr>
        <p:spPr>
          <a:xfrm>
            <a:off x="149400" y="142920"/>
            <a:ext cx="905004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Approvals Required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271440" y="849240"/>
            <a:ext cx="9475920" cy="543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50000"/>
              </a:lnSpc>
              <a:spcBef>
                <a:spcPts val="451"/>
              </a:spcBef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Signature of the Memorandum of Understanding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201"/>
              </a:spcBef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51"/>
              </a:spcBef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Signature of Deutsche Bank’s contract for Phase 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Success Fee Approval: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SzPct val="65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SzPct val="65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SzPct val="65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SzPct val="65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6" name=""/>
          <p:cNvGraphicFramePr/>
          <p:nvPr/>
        </p:nvGraphicFramePr>
        <p:xfrm>
          <a:off x="752400" y="2583000"/>
          <a:ext cx="8491680" cy="1782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52400" y="2583000"/>
                    <a:ext cx="8491680" cy="1782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49040" y="142560"/>
            <a:ext cx="84200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Project Overview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5094000" y="904680"/>
            <a:ext cx="4653000" cy="519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5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Partnership with CPFL, Bandeirante and CTEEP/EPTE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of the utilities’ infrastructure to build a telecommunications transport and local access network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positioning: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Carrier’s Carrier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Infrastructure provider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customers: telecom service providers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traffic volume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Improved network efficiency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commercial and marketing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integrated businesses: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 (backbone)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 Access (last mile)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5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5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190440" y="1719360"/>
            <a:ext cx="4862520" cy="3133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49040" y="142560"/>
            <a:ext cx="84200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Potential Market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33360" y="917280"/>
            <a:ext cx="4602240" cy="472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Transport Business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 Telecom will dispute the traffic generated by the non-incumbents (i.e. excluding Telefônica and Embratel)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These non-incumbents have a market share of 25%, expected to increase to 65% in 2010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main revenue driver is the number of  E1s 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to be gained by SP Telecom from each client on every route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potential clients: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Vésper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Intelig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Telesp Celular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Service Providers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Carriers and Value Added Service Companies (e.g. Netstream, MetroRED)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Infrastructure from the transmission companies (towers): Elektro has no participation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7" name=""/>
          <p:cNvGrpSpPr/>
          <p:nvPr/>
        </p:nvGrpSpPr>
        <p:grpSpPr>
          <a:xfrm>
            <a:off x="4932360" y="1243080"/>
            <a:ext cx="4965840" cy="4449600"/>
            <a:chOff x="4932360" y="1243080"/>
            <a:chExt cx="4965840" cy="4449600"/>
          </a:xfrm>
        </p:grpSpPr>
        <p:grpSp>
          <p:nvGrpSpPr>
            <p:cNvPr id="38" name=""/>
            <p:cNvGrpSpPr/>
            <p:nvPr/>
          </p:nvGrpSpPr>
          <p:grpSpPr>
            <a:xfrm>
              <a:off x="4932360" y="1528920"/>
              <a:ext cx="4965840" cy="4163760"/>
              <a:chOff x="4932360" y="1528920"/>
              <a:chExt cx="4965840" cy="4163760"/>
            </a:xfrm>
          </p:grpSpPr>
          <p:sp>
            <p:nvSpPr>
              <p:cNvPr id="39" name=""/>
              <p:cNvSpPr/>
              <p:nvPr/>
            </p:nvSpPr>
            <p:spPr>
              <a:xfrm>
                <a:off x="5884920" y="4710240"/>
                <a:ext cx="222480" cy="7272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920" bIns="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6270840" y="4637160"/>
                <a:ext cx="237960" cy="14580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6672600" y="4560840"/>
                <a:ext cx="222120" cy="22212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7059600" y="4464000"/>
                <a:ext cx="236880" cy="31896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7461360" y="4365720"/>
                <a:ext cx="222480" cy="41724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7847280" y="4206960"/>
                <a:ext cx="222120" cy="57600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8234640" y="4046400"/>
                <a:ext cx="236520" cy="73656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8636040" y="3800520"/>
                <a:ext cx="222480" cy="98244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9021960" y="3470400"/>
                <a:ext cx="236520" cy="131256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9423720" y="3002040"/>
                <a:ext cx="222120" cy="178092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5884920" y="4487760"/>
                <a:ext cx="222480" cy="22248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6270840" y="4390920"/>
                <a:ext cx="237960" cy="24624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6672600" y="4241880"/>
                <a:ext cx="222120" cy="31896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7059600" y="4095720"/>
                <a:ext cx="236880" cy="36828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7461360" y="3900600"/>
                <a:ext cx="222480" cy="46512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7847280" y="3678120"/>
                <a:ext cx="222120" cy="52884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8234640" y="3419640"/>
                <a:ext cx="236520" cy="62676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8636040" y="3051000"/>
                <a:ext cx="222480" cy="74952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9021960" y="2597040"/>
                <a:ext cx="236520" cy="87336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9423720" y="2006640"/>
                <a:ext cx="222120" cy="99540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5811840" y="1662120"/>
                <a:ext cx="3240" cy="31208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5735880" y="4782960"/>
                <a:ext cx="759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5735880" y="4390920"/>
                <a:ext cx="759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5735880" y="4010040"/>
                <a:ext cx="75960" cy="32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560" bIns="-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5735880" y="3616200"/>
                <a:ext cx="759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5735880" y="3224160"/>
                <a:ext cx="759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5735880" y="2832120"/>
                <a:ext cx="759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5735880" y="2449440"/>
                <a:ext cx="759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5735880" y="2057400"/>
                <a:ext cx="759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5735880" y="1662120"/>
                <a:ext cx="75960" cy="32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560" bIns="-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5811840" y="4782960"/>
                <a:ext cx="392292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 flipV="1">
                <a:off x="5811840" y="4782600"/>
                <a:ext cx="3240" cy="493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 flipV="1">
                <a:off x="6197760" y="4782600"/>
                <a:ext cx="3240" cy="493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 flipV="1">
                <a:off x="6597720" y="4782600"/>
                <a:ext cx="1800" cy="493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 flipV="1">
                <a:off x="6983640" y="4782600"/>
                <a:ext cx="3240" cy="493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 flipV="1">
                <a:off x="7385040" y="4782600"/>
                <a:ext cx="3240" cy="493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 flipV="1">
                <a:off x="7770960" y="4782600"/>
                <a:ext cx="3240" cy="493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 flipV="1">
                <a:off x="8158320" y="4782600"/>
                <a:ext cx="1440" cy="493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 flipV="1">
                <a:off x="8560080" y="4782600"/>
                <a:ext cx="1440" cy="493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 flipV="1">
                <a:off x="8945640" y="4782600"/>
                <a:ext cx="3240" cy="493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 flipV="1">
                <a:off x="9347400" y="4782600"/>
                <a:ext cx="3240" cy="493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6738120" y="4451400"/>
                <a:ext cx="170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12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7122600" y="4451400"/>
                <a:ext cx="170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16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7527240" y="4451400"/>
                <a:ext cx="170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22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7909920" y="4365720"/>
                <a:ext cx="170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30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8311320" y="4292640"/>
                <a:ext cx="170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38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8695800" y="4168800"/>
                <a:ext cx="170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50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9084600" y="3997440"/>
                <a:ext cx="170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68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9486360" y="3763800"/>
                <a:ext cx="170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91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5947560" y="4378320"/>
                <a:ext cx="170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11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" name=""/>
              <p:cNvSpPr/>
              <p:nvPr/>
            </p:nvSpPr>
            <p:spPr>
              <a:xfrm>
                <a:off x="6349320" y="4305240"/>
                <a:ext cx="170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13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" name=""/>
              <p:cNvSpPr/>
              <p:nvPr/>
            </p:nvSpPr>
            <p:spPr>
              <a:xfrm>
                <a:off x="6738120" y="4229280"/>
                <a:ext cx="170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16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>
                <a:off x="7122600" y="4132440"/>
                <a:ext cx="170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19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>
                <a:off x="7527240" y="4010040"/>
                <a:ext cx="170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24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>
                <a:off x="7909920" y="3811680"/>
                <a:ext cx="170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27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>
                <a:off x="8311320" y="3603600"/>
                <a:ext cx="170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32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8695800" y="3297240"/>
                <a:ext cx="170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38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>
                <a:off x="9084600" y="2905200"/>
                <a:ext cx="170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44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9486360" y="2376360"/>
                <a:ext cx="170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51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>
                <a:off x="5996520" y="4611600"/>
                <a:ext cx="8532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4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" name=""/>
              <p:cNvSpPr/>
              <p:nvPr/>
            </p:nvSpPr>
            <p:spPr>
              <a:xfrm>
                <a:off x="6398280" y="4611600"/>
                <a:ext cx="8532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7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" name=""/>
              <p:cNvSpPr/>
              <p:nvPr/>
            </p:nvSpPr>
            <p:spPr>
              <a:xfrm>
                <a:off x="5577480" y="4649760"/>
                <a:ext cx="78840" cy="16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8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0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" name=""/>
              <p:cNvSpPr/>
              <p:nvPr/>
            </p:nvSpPr>
            <p:spPr>
              <a:xfrm>
                <a:off x="5486040" y="4254480"/>
                <a:ext cx="156600" cy="16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8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5486040" y="3875040"/>
                <a:ext cx="156600" cy="16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8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40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5486040" y="3479760"/>
                <a:ext cx="156600" cy="16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8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60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5486040" y="3087720"/>
                <a:ext cx="156600" cy="16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8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80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" name=""/>
              <p:cNvSpPr/>
              <p:nvPr/>
            </p:nvSpPr>
            <p:spPr>
              <a:xfrm>
                <a:off x="5396400" y="2695680"/>
                <a:ext cx="234720" cy="16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8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100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" name=""/>
              <p:cNvSpPr/>
              <p:nvPr/>
            </p:nvSpPr>
            <p:spPr>
              <a:xfrm>
                <a:off x="5396400" y="2314440"/>
                <a:ext cx="234720" cy="16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8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120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" name=""/>
              <p:cNvSpPr/>
              <p:nvPr/>
            </p:nvSpPr>
            <p:spPr>
              <a:xfrm>
                <a:off x="5396400" y="1920960"/>
                <a:ext cx="234720" cy="16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8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140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" name=""/>
              <p:cNvSpPr/>
              <p:nvPr/>
            </p:nvSpPr>
            <p:spPr>
              <a:xfrm>
                <a:off x="5396400" y="1528920"/>
                <a:ext cx="234720" cy="16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8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160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" name=""/>
              <p:cNvSpPr/>
              <p:nvPr/>
            </p:nvSpPr>
            <p:spPr>
              <a:xfrm rot="16200000">
                <a:off x="5810760" y="4934520"/>
                <a:ext cx="28224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2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2001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" name=""/>
              <p:cNvSpPr/>
              <p:nvPr/>
            </p:nvSpPr>
            <p:spPr>
              <a:xfrm rot="16200000">
                <a:off x="6212160" y="4934520"/>
                <a:ext cx="28224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2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2002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" name=""/>
              <p:cNvSpPr/>
              <p:nvPr/>
            </p:nvSpPr>
            <p:spPr>
              <a:xfrm rot="16200000">
                <a:off x="6593400" y="4934520"/>
                <a:ext cx="28224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2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2003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" name=""/>
              <p:cNvSpPr/>
              <p:nvPr/>
            </p:nvSpPr>
            <p:spPr>
              <a:xfrm rot="16200000">
                <a:off x="6982200" y="4934520"/>
                <a:ext cx="28224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2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2004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" name=""/>
              <p:cNvSpPr/>
              <p:nvPr/>
            </p:nvSpPr>
            <p:spPr>
              <a:xfrm rot="16200000">
                <a:off x="7388640" y="4934520"/>
                <a:ext cx="28224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2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2005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" name=""/>
              <p:cNvSpPr/>
              <p:nvPr/>
            </p:nvSpPr>
            <p:spPr>
              <a:xfrm rot="16200000">
                <a:off x="7772760" y="4934520"/>
                <a:ext cx="28224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2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2006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 rot="16200000">
                <a:off x="8174520" y="4934520"/>
                <a:ext cx="28224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2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2007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" name=""/>
              <p:cNvSpPr/>
              <p:nvPr/>
            </p:nvSpPr>
            <p:spPr>
              <a:xfrm rot="16200000">
                <a:off x="8558640" y="4934520"/>
                <a:ext cx="28224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2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2008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 rot="16200000">
                <a:off x="8947440" y="4931280"/>
                <a:ext cx="28224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2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2009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 rot="16200000">
                <a:off x="9349200" y="4934520"/>
                <a:ext cx="28224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2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2010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" name=""/>
              <p:cNvSpPr/>
              <p:nvPr/>
            </p:nvSpPr>
            <p:spPr>
              <a:xfrm rot="16200000">
                <a:off x="4990320" y="3116520"/>
                <a:ext cx="55980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i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E1s 000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4932360" y="5335560"/>
                <a:ext cx="4965840" cy="35712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5678640" y="5408640"/>
                <a:ext cx="179280" cy="14760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" name=""/>
              <p:cNvSpPr/>
              <p:nvPr/>
            </p:nvSpPr>
            <p:spPr>
              <a:xfrm>
                <a:off x="5789520" y="5373720"/>
                <a:ext cx="1635840" cy="213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Non-incumbents mkt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>
                <a:off x="7804440" y="5421240"/>
                <a:ext cx="179280" cy="14760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7923960" y="5373720"/>
                <a:ext cx="1740240" cy="213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Telefônica + Embratel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5" name=""/>
            <p:cNvSpPr/>
            <p:nvPr/>
          </p:nvSpPr>
          <p:spPr>
            <a:xfrm>
              <a:off x="5164200" y="1243080"/>
              <a:ext cx="2984760" cy="38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rmAutofit/>
            </a:bodyPr>
            <a:p>
              <a:pPr marL="343080" indent="-343080" algn="ctr">
                <a:lnSpc>
                  <a:spcPct val="100000"/>
                </a:lnSpc>
                <a:spcBef>
                  <a:spcPts val="4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Market Growth Projection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6" name=""/>
          <p:cNvSpPr/>
          <p:nvPr/>
        </p:nvSpPr>
        <p:spPr>
          <a:xfrm>
            <a:off x="271440" y="6235560"/>
            <a:ext cx="5988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 - E1 = Connection with 2.0 Megabits per second capacity.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149040" y="142560"/>
            <a:ext cx="84200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Potential Market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330120" y="917640"/>
            <a:ext cx="4838760" cy="472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Access Business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 Telecom will address the  following markets: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Residential internet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internet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 cellular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main revenue driver is the number of access that SP Telecom will provide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Infrastructure from the distribution companies (poles) in the major cities in SP State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Elektro’s municipalities 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involved (13 out of 53):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Araras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Mogi-Guaçu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Atibaia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Mogi-Mirim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Bertioga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Mongaguá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Guarujá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Pirassununga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Porto Ferreira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Limeira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Rio Claro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Mairiporã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9" name=""/>
          <p:cNvGrpSpPr/>
          <p:nvPr/>
        </p:nvGrpSpPr>
        <p:grpSpPr>
          <a:xfrm>
            <a:off x="5168880" y="1627200"/>
            <a:ext cx="4707000" cy="4323960"/>
            <a:chOff x="5168880" y="1627200"/>
            <a:chExt cx="4707000" cy="4323960"/>
          </a:xfrm>
        </p:grpSpPr>
        <p:sp>
          <p:nvSpPr>
            <p:cNvPr id="130" name=""/>
            <p:cNvSpPr/>
            <p:nvPr/>
          </p:nvSpPr>
          <p:spPr>
            <a:xfrm>
              <a:off x="5688360" y="1627200"/>
              <a:ext cx="4178160" cy="431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rmAutofit/>
            </a:bodyPr>
            <a:p>
              <a:pPr marL="343080" indent="-343080">
                <a:lnSpc>
                  <a:spcPct val="100000"/>
                </a:lnSpc>
                <a:spcBef>
                  <a:spcPts val="4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Revenues breakdown Projection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5168880" y="1863720"/>
              <a:ext cx="4707000" cy="40874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6026040" y="2052720"/>
              <a:ext cx="3767400" cy="30675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9549360" y="3680280"/>
              <a:ext cx="94320" cy="1440000"/>
            </a:xfrm>
            <a:prstGeom prst="rect">
              <a:avLst/>
            </a:prstGeom>
            <a:solidFill>
              <a:srgbClr val="ffcc33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9643680" y="4931640"/>
              <a:ext cx="110880" cy="188640"/>
            </a:xfrm>
            <a:prstGeom prst="rect">
              <a:avLst/>
            </a:prstGeom>
            <a:solidFill>
              <a:srgbClr val="669933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6026040" y="5120640"/>
              <a:ext cx="3767400" cy="10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 flipV="1">
              <a:off x="9793440" y="5120640"/>
              <a:ext cx="2880" cy="460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 rot="16200000">
              <a:off x="9410040" y="5238000"/>
              <a:ext cx="2822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2010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8" name=""/>
            <p:cNvGrpSpPr/>
            <p:nvPr/>
          </p:nvGrpSpPr>
          <p:grpSpPr>
            <a:xfrm>
              <a:off x="5405040" y="1922400"/>
              <a:ext cx="4143600" cy="3946320"/>
              <a:chOff x="5405040" y="1922400"/>
              <a:chExt cx="4143600" cy="3946320"/>
            </a:xfrm>
          </p:grpSpPr>
          <p:sp>
            <p:nvSpPr>
              <p:cNvPr id="139" name=""/>
              <p:cNvSpPr/>
              <p:nvPr/>
            </p:nvSpPr>
            <p:spPr>
              <a:xfrm>
                <a:off x="6051960" y="5049000"/>
                <a:ext cx="108000" cy="6948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" name=""/>
              <p:cNvSpPr/>
              <p:nvPr/>
            </p:nvSpPr>
            <p:spPr>
              <a:xfrm>
                <a:off x="6433920" y="4931280"/>
                <a:ext cx="94320" cy="18720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" name=""/>
              <p:cNvSpPr/>
              <p:nvPr/>
            </p:nvSpPr>
            <p:spPr>
              <a:xfrm>
                <a:off x="6800760" y="4639320"/>
                <a:ext cx="109800" cy="47952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" name=""/>
              <p:cNvSpPr/>
              <p:nvPr/>
            </p:nvSpPr>
            <p:spPr>
              <a:xfrm>
                <a:off x="7179480" y="4405680"/>
                <a:ext cx="109800" cy="71316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" name=""/>
              <p:cNvSpPr/>
              <p:nvPr/>
            </p:nvSpPr>
            <p:spPr>
              <a:xfrm>
                <a:off x="7562160" y="4111560"/>
                <a:ext cx="108000" cy="100728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" name=""/>
              <p:cNvSpPr/>
              <p:nvPr/>
            </p:nvSpPr>
            <p:spPr>
              <a:xfrm>
                <a:off x="7944120" y="3831480"/>
                <a:ext cx="94320" cy="128700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" name=""/>
              <p:cNvSpPr/>
              <p:nvPr/>
            </p:nvSpPr>
            <p:spPr>
              <a:xfrm>
                <a:off x="8310960" y="3538800"/>
                <a:ext cx="109800" cy="157968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" name=""/>
              <p:cNvSpPr/>
              <p:nvPr/>
            </p:nvSpPr>
            <p:spPr>
              <a:xfrm>
                <a:off x="8692920" y="3209400"/>
                <a:ext cx="108360" cy="190908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" name=""/>
              <p:cNvSpPr/>
              <p:nvPr/>
            </p:nvSpPr>
            <p:spPr>
              <a:xfrm>
                <a:off x="9072000" y="2881440"/>
                <a:ext cx="94320" cy="223704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" name=""/>
              <p:cNvSpPr/>
              <p:nvPr/>
            </p:nvSpPr>
            <p:spPr>
              <a:xfrm>
                <a:off x="9440280" y="2462040"/>
                <a:ext cx="108360" cy="265644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" name=""/>
              <p:cNvSpPr/>
              <p:nvPr/>
            </p:nvSpPr>
            <p:spPr>
              <a:xfrm>
                <a:off x="6159960" y="5084640"/>
                <a:ext cx="96120" cy="3384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960" bIns="-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" name=""/>
              <p:cNvSpPr/>
              <p:nvPr/>
            </p:nvSpPr>
            <p:spPr>
              <a:xfrm>
                <a:off x="6528240" y="4768920"/>
                <a:ext cx="108360" cy="34956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" name=""/>
              <p:cNvSpPr/>
              <p:nvPr/>
            </p:nvSpPr>
            <p:spPr>
              <a:xfrm>
                <a:off x="6910560" y="4487400"/>
                <a:ext cx="94320" cy="63144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" name=""/>
              <p:cNvSpPr/>
              <p:nvPr/>
            </p:nvSpPr>
            <p:spPr>
              <a:xfrm>
                <a:off x="7289640" y="4322160"/>
                <a:ext cx="97200" cy="79668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" name=""/>
              <p:cNvSpPr/>
              <p:nvPr/>
            </p:nvSpPr>
            <p:spPr>
              <a:xfrm>
                <a:off x="7670160" y="4195080"/>
                <a:ext cx="96120" cy="92376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" name=""/>
              <p:cNvSpPr/>
              <p:nvPr/>
            </p:nvSpPr>
            <p:spPr>
              <a:xfrm>
                <a:off x="8038440" y="4041720"/>
                <a:ext cx="108000" cy="107676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" name=""/>
              <p:cNvSpPr/>
              <p:nvPr/>
            </p:nvSpPr>
            <p:spPr>
              <a:xfrm>
                <a:off x="8420760" y="3936960"/>
                <a:ext cx="94320" cy="118188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" name=""/>
              <p:cNvSpPr/>
              <p:nvPr/>
            </p:nvSpPr>
            <p:spPr>
              <a:xfrm>
                <a:off x="8801280" y="3831480"/>
                <a:ext cx="95760" cy="128700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" name=""/>
              <p:cNvSpPr/>
              <p:nvPr/>
            </p:nvSpPr>
            <p:spPr>
              <a:xfrm>
                <a:off x="9166320" y="3772440"/>
                <a:ext cx="111240" cy="134604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" name=""/>
              <p:cNvSpPr/>
              <p:nvPr/>
            </p:nvSpPr>
            <p:spPr>
              <a:xfrm>
                <a:off x="6256080" y="5109480"/>
                <a:ext cx="108000" cy="9360"/>
              </a:xfrm>
              <a:prstGeom prst="rect">
                <a:avLst/>
              </a:prstGeom>
              <a:solidFill>
                <a:srgbClr val="6699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" name=""/>
              <p:cNvSpPr/>
              <p:nvPr/>
            </p:nvSpPr>
            <p:spPr>
              <a:xfrm>
                <a:off x="6636960" y="5072040"/>
                <a:ext cx="95760" cy="46440"/>
              </a:xfrm>
              <a:prstGeom prst="rect">
                <a:avLst/>
              </a:prstGeom>
              <a:solidFill>
                <a:srgbClr val="6699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" name=""/>
              <p:cNvSpPr/>
              <p:nvPr/>
            </p:nvSpPr>
            <p:spPr>
              <a:xfrm>
                <a:off x="7004880" y="5036760"/>
                <a:ext cx="108360" cy="82080"/>
              </a:xfrm>
              <a:prstGeom prst="rect">
                <a:avLst/>
              </a:prstGeom>
              <a:solidFill>
                <a:srgbClr val="6699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280" bIns="35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" name=""/>
              <p:cNvSpPr/>
              <p:nvPr/>
            </p:nvSpPr>
            <p:spPr>
              <a:xfrm>
                <a:off x="7386840" y="5014800"/>
                <a:ext cx="108360" cy="103680"/>
              </a:xfrm>
              <a:prstGeom prst="rect">
                <a:avLst/>
              </a:prstGeom>
              <a:solidFill>
                <a:srgbClr val="6699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" name=""/>
              <p:cNvSpPr/>
              <p:nvPr/>
            </p:nvSpPr>
            <p:spPr>
              <a:xfrm>
                <a:off x="7766280" y="4991760"/>
                <a:ext cx="108000" cy="126720"/>
              </a:xfrm>
              <a:prstGeom prst="rect">
                <a:avLst/>
              </a:prstGeom>
              <a:solidFill>
                <a:srgbClr val="6699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" name=""/>
              <p:cNvSpPr/>
              <p:nvPr/>
            </p:nvSpPr>
            <p:spPr>
              <a:xfrm>
                <a:off x="8146800" y="4979520"/>
                <a:ext cx="96120" cy="138960"/>
              </a:xfrm>
              <a:prstGeom prst="rect">
                <a:avLst/>
              </a:prstGeom>
              <a:solidFill>
                <a:srgbClr val="6699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" name=""/>
              <p:cNvSpPr/>
              <p:nvPr/>
            </p:nvSpPr>
            <p:spPr>
              <a:xfrm>
                <a:off x="8515080" y="4966920"/>
                <a:ext cx="108360" cy="151560"/>
              </a:xfrm>
              <a:prstGeom prst="rect">
                <a:avLst/>
              </a:prstGeom>
              <a:solidFill>
                <a:srgbClr val="6699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" name=""/>
              <p:cNvSpPr/>
              <p:nvPr/>
            </p:nvSpPr>
            <p:spPr>
              <a:xfrm>
                <a:off x="8897400" y="4956480"/>
                <a:ext cx="108360" cy="162360"/>
              </a:xfrm>
              <a:prstGeom prst="rect">
                <a:avLst/>
              </a:prstGeom>
              <a:solidFill>
                <a:srgbClr val="6699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" name=""/>
              <p:cNvSpPr/>
              <p:nvPr/>
            </p:nvSpPr>
            <p:spPr>
              <a:xfrm>
                <a:off x="9277920" y="4943880"/>
                <a:ext cx="94320" cy="174960"/>
              </a:xfrm>
              <a:prstGeom prst="rect">
                <a:avLst/>
              </a:prstGeom>
              <a:solidFill>
                <a:srgbClr val="6699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>
                <a:off x="6023880" y="2052360"/>
                <a:ext cx="2880" cy="30661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" name=""/>
              <p:cNvSpPr/>
              <p:nvPr/>
            </p:nvSpPr>
            <p:spPr>
              <a:xfrm>
                <a:off x="5957640" y="5118840"/>
                <a:ext cx="66240" cy="10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" name=""/>
              <p:cNvSpPr/>
              <p:nvPr/>
            </p:nvSpPr>
            <p:spPr>
              <a:xfrm>
                <a:off x="5957640" y="4509000"/>
                <a:ext cx="66240" cy="28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920" bIns="-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" name=""/>
              <p:cNvSpPr/>
              <p:nvPr/>
            </p:nvSpPr>
            <p:spPr>
              <a:xfrm>
                <a:off x="5957640" y="3890160"/>
                <a:ext cx="66240" cy="28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920" bIns="-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" name=""/>
              <p:cNvSpPr/>
              <p:nvPr/>
            </p:nvSpPr>
            <p:spPr>
              <a:xfrm>
                <a:off x="5957640" y="3282120"/>
                <a:ext cx="662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" name=""/>
              <p:cNvSpPr/>
              <p:nvPr/>
            </p:nvSpPr>
            <p:spPr>
              <a:xfrm>
                <a:off x="5957640" y="2660400"/>
                <a:ext cx="66240" cy="25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4280" bIns="-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" name=""/>
              <p:cNvSpPr/>
              <p:nvPr/>
            </p:nvSpPr>
            <p:spPr>
              <a:xfrm>
                <a:off x="5957640" y="2052360"/>
                <a:ext cx="66240" cy="10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" name=""/>
              <p:cNvSpPr/>
              <p:nvPr/>
            </p:nvSpPr>
            <p:spPr>
              <a:xfrm flipV="1">
                <a:off x="6023880" y="5118840"/>
                <a:ext cx="2880" cy="475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" name=""/>
              <p:cNvSpPr/>
              <p:nvPr/>
            </p:nvSpPr>
            <p:spPr>
              <a:xfrm flipV="1">
                <a:off x="6406200" y="5118840"/>
                <a:ext cx="1080" cy="475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" name=""/>
              <p:cNvSpPr/>
              <p:nvPr/>
            </p:nvSpPr>
            <p:spPr>
              <a:xfrm flipV="1">
                <a:off x="6773040" y="5118840"/>
                <a:ext cx="2520" cy="475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 flipV="1">
                <a:off x="7155000" y="5118840"/>
                <a:ext cx="2880" cy="475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" name=""/>
              <p:cNvSpPr/>
              <p:nvPr/>
            </p:nvSpPr>
            <p:spPr>
              <a:xfrm flipV="1">
                <a:off x="7534080" y="5118840"/>
                <a:ext cx="2880" cy="475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" name=""/>
              <p:cNvSpPr/>
              <p:nvPr/>
            </p:nvSpPr>
            <p:spPr>
              <a:xfrm flipV="1">
                <a:off x="7916040" y="5118840"/>
                <a:ext cx="1440" cy="475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 flipV="1">
                <a:off x="8283240" y="5118840"/>
                <a:ext cx="2520" cy="475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" name=""/>
              <p:cNvSpPr/>
              <p:nvPr/>
            </p:nvSpPr>
            <p:spPr>
              <a:xfrm flipV="1">
                <a:off x="8665200" y="5118840"/>
                <a:ext cx="2880" cy="475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" name=""/>
              <p:cNvSpPr/>
              <p:nvPr/>
            </p:nvSpPr>
            <p:spPr>
              <a:xfrm flipV="1">
                <a:off x="9047520" y="5118840"/>
                <a:ext cx="1080" cy="475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" name=""/>
              <p:cNvSpPr/>
              <p:nvPr/>
            </p:nvSpPr>
            <p:spPr>
              <a:xfrm flipV="1">
                <a:off x="9412560" y="5118840"/>
                <a:ext cx="1080" cy="475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" name=""/>
              <p:cNvSpPr/>
              <p:nvPr/>
            </p:nvSpPr>
            <p:spPr>
              <a:xfrm>
                <a:off x="5807520" y="4991760"/>
                <a:ext cx="78840" cy="16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8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0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" name=""/>
              <p:cNvSpPr/>
              <p:nvPr/>
            </p:nvSpPr>
            <p:spPr>
              <a:xfrm>
                <a:off x="5722560" y="4380480"/>
                <a:ext cx="156600" cy="16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8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50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" name=""/>
              <p:cNvSpPr/>
              <p:nvPr/>
            </p:nvSpPr>
            <p:spPr>
              <a:xfrm>
                <a:off x="5633280" y="3763440"/>
                <a:ext cx="234720" cy="16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8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100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" name=""/>
              <p:cNvSpPr/>
              <p:nvPr/>
            </p:nvSpPr>
            <p:spPr>
              <a:xfrm>
                <a:off x="5633280" y="3153600"/>
                <a:ext cx="234720" cy="16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8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150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" name=""/>
              <p:cNvSpPr/>
              <p:nvPr/>
            </p:nvSpPr>
            <p:spPr>
              <a:xfrm>
                <a:off x="5633280" y="2531880"/>
                <a:ext cx="234720" cy="16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8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200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" name=""/>
              <p:cNvSpPr/>
              <p:nvPr/>
            </p:nvSpPr>
            <p:spPr>
              <a:xfrm>
                <a:off x="5633280" y="1922400"/>
                <a:ext cx="234720" cy="16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8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250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" name=""/>
              <p:cNvSpPr/>
              <p:nvPr/>
            </p:nvSpPr>
            <p:spPr>
              <a:xfrm rot="16200000">
                <a:off x="6018120" y="5235480"/>
                <a:ext cx="28224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2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2001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" name=""/>
              <p:cNvSpPr/>
              <p:nvPr/>
            </p:nvSpPr>
            <p:spPr>
              <a:xfrm rot="16200000">
                <a:off x="6396840" y="5235480"/>
                <a:ext cx="28224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2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2002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" name=""/>
              <p:cNvSpPr/>
              <p:nvPr/>
            </p:nvSpPr>
            <p:spPr>
              <a:xfrm rot="16200000">
                <a:off x="6766920" y="5235480"/>
                <a:ext cx="28224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2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2003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" name=""/>
              <p:cNvSpPr/>
              <p:nvPr/>
            </p:nvSpPr>
            <p:spPr>
              <a:xfrm rot="16200000">
                <a:off x="7141320" y="5235480"/>
                <a:ext cx="28224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2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2004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" name=""/>
              <p:cNvSpPr/>
              <p:nvPr/>
            </p:nvSpPr>
            <p:spPr>
              <a:xfrm rot="16200000">
                <a:off x="7529760" y="5235480"/>
                <a:ext cx="28224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2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2005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" name=""/>
              <p:cNvSpPr/>
              <p:nvPr/>
            </p:nvSpPr>
            <p:spPr>
              <a:xfrm rot="16200000">
                <a:off x="7891560" y="5235480"/>
                <a:ext cx="28224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2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2006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" name=""/>
              <p:cNvSpPr/>
              <p:nvPr/>
            </p:nvSpPr>
            <p:spPr>
              <a:xfrm rot="16200000">
                <a:off x="8277120" y="5235480"/>
                <a:ext cx="28224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2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2007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" name=""/>
              <p:cNvSpPr/>
              <p:nvPr/>
            </p:nvSpPr>
            <p:spPr>
              <a:xfrm rot="16200000">
                <a:off x="8654400" y="5235480"/>
                <a:ext cx="28224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2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2008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" name=""/>
              <p:cNvSpPr/>
              <p:nvPr/>
            </p:nvSpPr>
            <p:spPr>
              <a:xfrm rot="16200000">
                <a:off x="9027360" y="5223960"/>
                <a:ext cx="282240" cy="153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624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2009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" name=""/>
              <p:cNvSpPr/>
              <p:nvPr/>
            </p:nvSpPr>
            <p:spPr>
              <a:xfrm rot="16200000">
                <a:off x="5166360" y="3415320"/>
                <a:ext cx="66060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i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R$ MM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" name=""/>
              <p:cNvSpPr/>
              <p:nvPr/>
            </p:nvSpPr>
            <p:spPr>
              <a:xfrm>
                <a:off x="6406200" y="5751360"/>
                <a:ext cx="136080" cy="117360"/>
              </a:xfrm>
              <a:prstGeom prst="rect">
                <a:avLst/>
              </a:prstGeom>
              <a:solidFill>
                <a:srgbClr val="0099cc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" name=""/>
              <p:cNvSpPr/>
              <p:nvPr/>
            </p:nvSpPr>
            <p:spPr>
              <a:xfrm>
                <a:off x="6695280" y="5681880"/>
                <a:ext cx="67824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Corporate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" name=""/>
              <p:cNvSpPr/>
              <p:nvPr/>
            </p:nvSpPr>
            <p:spPr>
              <a:xfrm>
                <a:off x="7495560" y="5751360"/>
                <a:ext cx="136080" cy="117360"/>
              </a:xfrm>
              <a:prstGeom prst="rect">
                <a:avLst/>
              </a:prstGeom>
              <a:solidFill>
                <a:srgbClr val="ffcc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" name=""/>
              <p:cNvSpPr/>
              <p:nvPr/>
            </p:nvSpPr>
            <p:spPr>
              <a:xfrm>
                <a:off x="7756920" y="5681880"/>
                <a:ext cx="5176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Internet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" name=""/>
              <p:cNvSpPr/>
              <p:nvPr/>
            </p:nvSpPr>
            <p:spPr>
              <a:xfrm>
                <a:off x="8364960" y="5751360"/>
                <a:ext cx="136080" cy="117360"/>
              </a:xfrm>
              <a:prstGeom prst="rect">
                <a:avLst/>
              </a:prstGeom>
              <a:solidFill>
                <a:srgbClr val="669933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" name=""/>
              <p:cNvSpPr/>
              <p:nvPr/>
            </p:nvSpPr>
            <p:spPr>
              <a:xfrm>
                <a:off x="8617680" y="5681880"/>
                <a:ext cx="51732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 Narrow"/>
                  </a:rPr>
                  <a:t>Cellular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06" name=""/>
          <p:cNvSpPr/>
          <p:nvPr/>
        </p:nvSpPr>
        <p:spPr>
          <a:xfrm>
            <a:off x="271440" y="6146640"/>
            <a:ext cx="9464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 - Cities with more than 100,000 inhabitants, also considering other attractiveness and/or distance from the transport backbone.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"/>
          <p:cNvSpPr/>
          <p:nvPr/>
        </p:nvSpPr>
        <p:spPr>
          <a:xfrm>
            <a:off x="222120" y="4565520"/>
            <a:ext cx="7718400" cy="1843200"/>
          </a:xfrm>
          <a:prstGeom prst="rect">
            <a:avLst/>
          </a:prstGeom>
          <a:solidFill>
            <a:srgbClr val="ffff99"/>
          </a:solidFill>
          <a:ln w="9360">
            <a:solidFill>
              <a:srgbClr val="ff99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149040" y="142560"/>
            <a:ext cx="84200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Opportunity Attractiveness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5318280" y="739800"/>
            <a:ext cx="4429080" cy="46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5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Investors’ Standpoint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Unique market coverage, combining transport and access to the final 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developed region in Brazil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Fast growing demand for telecom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Infrastructure access guarantee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client-focused approach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Possibility to be a first-mover in the deregulated market if done in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1740960" y="3135240"/>
            <a:ext cx="1785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9933"/>
                </a:solidFill>
                <a:effectLst/>
                <a:uFillTx/>
                <a:latin typeface="Arial"/>
              </a:rPr>
              <a:t>&gt;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230040" y="1687680"/>
            <a:ext cx="1378080" cy="2590560"/>
          </a:xfrm>
          <a:prstGeom prst="rect">
            <a:avLst/>
          </a:prstGeom>
          <a:solidFill>
            <a:srgbClr val="99ccff">
              <a:alpha val="50000"/>
            </a:srgbClr>
          </a:solidFill>
          <a:ln w="648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2062080" y="2373480"/>
            <a:ext cx="1378080" cy="1904760"/>
          </a:xfrm>
          <a:prstGeom prst="rect">
            <a:avLst/>
          </a:prstGeom>
          <a:solidFill>
            <a:srgbClr val="99ccff">
              <a:alpha val="50000"/>
            </a:srgbClr>
          </a:solidFill>
          <a:ln w="648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344160" y="3194280"/>
            <a:ext cx="1152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 Telecom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2104920" y="2980800"/>
            <a:ext cx="12924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 of individual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3576600" y="2870280"/>
            <a:ext cx="1378080" cy="412560"/>
          </a:xfrm>
          <a:prstGeom prst="rect">
            <a:avLst/>
          </a:prstGeom>
          <a:solidFill>
            <a:srgbClr val="99ccff">
              <a:alpha val="50000"/>
            </a:srgbClr>
          </a:solidFill>
          <a:ln w="648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3576600" y="2373480"/>
            <a:ext cx="1378080" cy="412560"/>
          </a:xfrm>
          <a:prstGeom prst="rect">
            <a:avLst/>
          </a:prstGeom>
          <a:solidFill>
            <a:srgbClr val="99ccff">
              <a:alpha val="50000"/>
            </a:srgbClr>
          </a:solidFill>
          <a:ln w="648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3576600" y="3367080"/>
            <a:ext cx="1378080" cy="412920"/>
          </a:xfrm>
          <a:prstGeom prst="rect">
            <a:avLst/>
          </a:prstGeom>
          <a:solidFill>
            <a:srgbClr val="99ccff">
              <a:alpha val="50000"/>
            </a:srgbClr>
          </a:solidFill>
          <a:ln w="648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3576600" y="3865680"/>
            <a:ext cx="1378080" cy="412560"/>
          </a:xfrm>
          <a:prstGeom prst="rect">
            <a:avLst/>
          </a:prstGeom>
          <a:solidFill>
            <a:srgbClr val="99ccff">
              <a:alpha val="50000"/>
            </a:srgbClr>
          </a:solidFill>
          <a:ln w="648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/>
          </p:nvPr>
        </p:nvSpPr>
        <p:spPr>
          <a:xfrm>
            <a:off x="391680" y="892080"/>
            <a:ext cx="4341960" cy="39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Companies’ standpoint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level of synergy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ctr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220680" y="4468680"/>
            <a:ext cx="9240840" cy="161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15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Elektro’s advantages from a stand-alone initiative: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Preliminary studies developing metro rings in the 12 major cities reached a similar NPV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needs of investment and expertise to run the telecom 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Immediate cash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revenues from pole attachment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149040" y="142560"/>
            <a:ext cx="90550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SP Telecom Valuation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pic>
        <p:nvPicPr>
          <p:cNvPr id="222" name="" descr=""/>
          <p:cNvPicPr/>
          <p:nvPr/>
        </p:nvPicPr>
        <p:blipFill>
          <a:blip r:embed="rId1"/>
          <a:stretch/>
        </p:blipFill>
        <p:spPr>
          <a:xfrm>
            <a:off x="5950080" y="380880"/>
            <a:ext cx="3956040" cy="3980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3" name=""/>
          <p:cNvSpPr/>
          <p:nvPr/>
        </p:nvSpPr>
        <p:spPr>
          <a:xfrm>
            <a:off x="6863760" y="3670920"/>
            <a:ext cx="1182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CTEEP/EPTE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8179560" y="3670920"/>
            <a:ext cx="1248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US$ 213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6863040" y="3885120"/>
            <a:ext cx="62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CPFL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8179560" y="3885120"/>
            <a:ext cx="1248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US$ 142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6861240" y="4099320"/>
            <a:ext cx="105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Bandeirante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8179560" y="4099320"/>
            <a:ext cx="1248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US$ 107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6863040" y="4312080"/>
            <a:ext cx="750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8201520" y="4312080"/>
            <a:ext cx="1222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US$ 24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6103800" y="968400"/>
            <a:ext cx="3648240" cy="3708360"/>
          </a:xfrm>
          <a:prstGeom prst="rect">
            <a:avLst/>
          </a:prstGeom>
          <a:noFill/>
          <a:ln cap="rnd" w="1260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6103800" y="4676760"/>
            <a:ext cx="3648240" cy="1441440"/>
          </a:xfrm>
          <a:prstGeom prst="rect">
            <a:avLst/>
          </a:prstGeom>
          <a:solidFill>
            <a:srgbClr val="00cc99">
              <a:alpha val="50000"/>
            </a:srgbClr>
          </a:solidFill>
          <a:ln cap="rnd" w="1260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6120720" y="4739760"/>
            <a:ext cx="3509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Enterprise Value = US$ 486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4" name="" descr=""/>
          <p:cNvPicPr/>
          <p:nvPr/>
        </p:nvPicPr>
        <p:blipFill>
          <a:blip r:embed="rId2"/>
          <a:stretch/>
        </p:blipFill>
        <p:spPr>
          <a:xfrm>
            <a:off x="3270240" y="955800"/>
            <a:ext cx="2419200" cy="2430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5" name=""/>
          <p:cNvSpPr/>
          <p:nvPr/>
        </p:nvSpPr>
        <p:spPr>
          <a:xfrm>
            <a:off x="347760" y="984240"/>
            <a:ext cx="2460600" cy="320760"/>
          </a:xfrm>
          <a:prstGeom prst="rect">
            <a:avLst/>
          </a:prstGeom>
          <a:solidFill>
            <a:srgbClr val="00cc99">
              <a:alpha val="50000"/>
            </a:srgbClr>
          </a:solidFill>
          <a:ln cap="rnd" w="1260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6" name="" descr=""/>
          <p:cNvPicPr/>
          <p:nvPr/>
        </p:nvPicPr>
        <p:blipFill>
          <a:blip r:embed="rId3"/>
          <a:stretch/>
        </p:blipFill>
        <p:spPr>
          <a:xfrm>
            <a:off x="455760" y="912960"/>
            <a:ext cx="2528640" cy="2473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7" name=""/>
          <p:cNvSpPr/>
          <p:nvPr/>
        </p:nvSpPr>
        <p:spPr>
          <a:xfrm>
            <a:off x="1139760" y="1014840"/>
            <a:ext cx="805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347760" y="1305000"/>
            <a:ext cx="2460600" cy="1962000"/>
          </a:xfrm>
          <a:prstGeom prst="rect">
            <a:avLst/>
          </a:prstGeom>
          <a:noFill/>
          <a:ln cap="rnd" w="1260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2814120" y="1861200"/>
            <a:ext cx="424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MS Mincho"/>
              </a:rPr>
              <a:t>+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3251160" y="984240"/>
            <a:ext cx="2460600" cy="320760"/>
          </a:xfrm>
          <a:prstGeom prst="rect">
            <a:avLst/>
          </a:prstGeom>
          <a:solidFill>
            <a:srgbClr val="00cc99">
              <a:alpha val="50000"/>
            </a:srgbClr>
          </a:solidFill>
          <a:ln cap="rnd" w="1260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3955320" y="1014840"/>
            <a:ext cx="1013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3251160" y="1305000"/>
            <a:ext cx="2460600" cy="1962000"/>
          </a:xfrm>
          <a:prstGeom prst="rect">
            <a:avLst/>
          </a:prstGeom>
          <a:noFill/>
          <a:ln cap="rnd" w="1260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5733360" y="1861200"/>
            <a:ext cx="424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MS Mincho"/>
              </a:rPr>
              <a:t>=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20760" y="3298680"/>
            <a:ext cx="5468760" cy="239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5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Division Rationale: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distribution is based on value generation, capturing traffic volume, revenue and utilized infrastructure extension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Revenues: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Pole attachment agreement with SP Telecom has an estimated NPV of US$ 5 million at Elektro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 (1)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6684840" y="5049360"/>
            <a:ext cx="2946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Less: Debt = US$ 263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504480" y="5346360"/>
            <a:ext cx="3126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Value = US$ 223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6300720" y="5632200"/>
            <a:ext cx="3328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Elektro’s Equity = US$ 11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6097680" y="3605040"/>
            <a:ext cx="3649680" cy="0"/>
          </a:xfrm>
          <a:prstGeom prst="line">
            <a:avLst/>
          </a:prstGeom>
          <a:ln cap="rnd" w="1260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271440" y="6235560"/>
            <a:ext cx="5988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 - Preliminary estimate. Price at R$ 2.70 per point in the pole per month.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"/>
          <p:cNvSpPr/>
          <p:nvPr/>
        </p:nvSpPr>
        <p:spPr>
          <a:xfrm>
            <a:off x="271440" y="849240"/>
            <a:ext cx="3960720" cy="81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5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Creation of SP Telecom with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symbolic social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7261200" y="909720"/>
            <a:ext cx="2238480" cy="1460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200160" y="84240"/>
            <a:ext cx="9705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Company structure and Auction Process </a:t>
            </a:r>
            <a:r>
              <a:rPr b="1" i="1" lang="en-US" sz="3600" strike="noStrike" u="none" baseline="30000">
                <a:solidFill>
                  <a:srgbClr val="000066"/>
                </a:solidFill>
                <a:effectLst/>
                <a:uFillTx/>
                <a:latin typeface="Arial"/>
              </a:rPr>
              <a:t>(1)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7273800" y="1120680"/>
            <a:ext cx="120024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CTEEP/EPTE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43.75%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8526600" y="1133640"/>
            <a:ext cx="105084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CPFL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29.25%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7245360" y="1763640"/>
            <a:ext cx="12985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BANDEIRANTE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21.97%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8440560" y="1763640"/>
            <a:ext cx="129888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5.03%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8386920" y="2357280"/>
            <a:ext cx="0" cy="1014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7321680" y="3371760"/>
            <a:ext cx="2152440" cy="490680"/>
          </a:xfrm>
          <a:prstGeom prst="rect">
            <a:avLst/>
          </a:prstGeom>
          <a:gradFill rotWithShape="0">
            <a:gsLst>
              <a:gs pos="0">
                <a:srgbClr val="dcdcdc"/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pecific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urpose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7321680" y="5178600"/>
            <a:ext cx="2152440" cy="490320"/>
          </a:xfrm>
          <a:prstGeom prst="rect">
            <a:avLst/>
          </a:prstGeom>
          <a:gradFill rotWithShape="0">
            <a:gsLst>
              <a:gs pos="0">
                <a:srgbClr val="a4a4fe"/>
              </a:gs>
              <a:gs pos="100000">
                <a:srgbClr val="3333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 Telecom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8265960" y="4384800"/>
            <a:ext cx="876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8386920" y="3867120"/>
            <a:ext cx="0" cy="1298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2" name=""/>
          <p:cNvGrpSpPr/>
          <p:nvPr/>
        </p:nvGrpSpPr>
        <p:grpSpPr>
          <a:xfrm>
            <a:off x="4216320" y="3198960"/>
            <a:ext cx="3094200" cy="663480"/>
            <a:chOff x="4216320" y="3198960"/>
            <a:chExt cx="3094200" cy="663480"/>
          </a:xfrm>
        </p:grpSpPr>
        <p:sp>
          <p:nvSpPr>
            <p:cNvPr id="263" name=""/>
            <p:cNvSpPr/>
            <p:nvPr/>
          </p:nvSpPr>
          <p:spPr>
            <a:xfrm>
              <a:off x="4216320" y="3371760"/>
              <a:ext cx="1497240" cy="490680"/>
            </a:xfrm>
            <a:prstGeom prst="rect">
              <a:avLst/>
            </a:prstGeom>
            <a:gradFill rotWithShape="0">
              <a:gsLst>
                <a:gs pos="0">
                  <a:srgbClr val="fe8e8e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trategic 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nvestor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64" name=""/>
            <p:cNvGrpSpPr/>
            <p:nvPr/>
          </p:nvGrpSpPr>
          <p:grpSpPr>
            <a:xfrm>
              <a:off x="5715000" y="3198960"/>
              <a:ext cx="1595520" cy="276840"/>
              <a:chOff x="5715000" y="3198960"/>
              <a:chExt cx="1595520" cy="276840"/>
            </a:xfrm>
          </p:grpSpPr>
          <p:sp>
            <p:nvSpPr>
              <p:cNvPr id="265" name=""/>
              <p:cNvSpPr/>
              <p:nvPr/>
            </p:nvSpPr>
            <p:spPr>
              <a:xfrm flipH="1">
                <a:off x="5715000" y="3463920"/>
                <a:ext cx="159552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prstDash val="dash"/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5761080" y="3198960"/>
                <a:ext cx="153360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Subscription rights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267" name=""/>
          <p:cNvGrpSpPr/>
          <p:nvPr/>
        </p:nvGrpSpPr>
        <p:grpSpPr>
          <a:xfrm>
            <a:off x="5649840" y="3716280"/>
            <a:ext cx="1755720" cy="642600"/>
            <a:chOff x="5649840" y="3716280"/>
            <a:chExt cx="1755720" cy="642600"/>
          </a:xfrm>
        </p:grpSpPr>
        <p:sp>
          <p:nvSpPr>
            <p:cNvPr id="268" name=""/>
            <p:cNvSpPr/>
            <p:nvPr/>
          </p:nvSpPr>
          <p:spPr>
            <a:xfrm>
              <a:off x="5715000" y="3724200"/>
              <a:ext cx="1595520" cy="0"/>
            </a:xfrm>
            <a:prstGeom prst="line">
              <a:avLst/>
            </a:prstGeom>
            <a:ln w="9360">
              <a:solidFill>
                <a:srgbClr val="000000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5649840" y="3716280"/>
              <a:ext cx="175572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(Minimum Price - Minimum Investment) + Premium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0" name=""/>
          <p:cNvGrpSpPr/>
          <p:nvPr/>
        </p:nvGrpSpPr>
        <p:grpSpPr>
          <a:xfrm>
            <a:off x="4960800" y="3859200"/>
            <a:ext cx="2349720" cy="1551600"/>
            <a:chOff x="4960800" y="3859200"/>
            <a:chExt cx="2349720" cy="1551600"/>
          </a:xfrm>
        </p:grpSpPr>
        <p:sp>
          <p:nvSpPr>
            <p:cNvPr id="271" name=""/>
            <p:cNvSpPr/>
            <p:nvPr/>
          </p:nvSpPr>
          <p:spPr>
            <a:xfrm>
              <a:off x="4973760" y="5394240"/>
              <a:ext cx="2336760" cy="0"/>
            </a:xfrm>
            <a:prstGeom prst="line">
              <a:avLst/>
            </a:prstGeom>
            <a:ln w="9360">
              <a:solidFill>
                <a:srgbClr val="000000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 flipV="1">
              <a:off x="4960800" y="3859200"/>
              <a:ext cx="0" cy="1548000"/>
            </a:xfrm>
            <a:prstGeom prst="line">
              <a:avLst/>
            </a:prstGeom>
            <a:ln w="93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5167440" y="5133960"/>
              <a:ext cx="17557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Minimum Investment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4" name=""/>
          <p:cNvGrpSpPr/>
          <p:nvPr/>
        </p:nvGrpSpPr>
        <p:grpSpPr>
          <a:xfrm>
            <a:off x="6294600" y="2382480"/>
            <a:ext cx="1755720" cy="988920"/>
            <a:chOff x="6294600" y="2382480"/>
            <a:chExt cx="1755720" cy="988920"/>
          </a:xfrm>
        </p:grpSpPr>
        <p:sp>
          <p:nvSpPr>
            <p:cNvPr id="275" name=""/>
            <p:cNvSpPr/>
            <p:nvPr/>
          </p:nvSpPr>
          <p:spPr>
            <a:xfrm flipV="1">
              <a:off x="8015400" y="2382480"/>
              <a:ext cx="0" cy="988920"/>
            </a:xfrm>
            <a:prstGeom prst="line">
              <a:avLst/>
            </a:prstGeom>
            <a:ln w="9360">
              <a:solidFill>
                <a:srgbClr val="000000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6294600" y="2435400"/>
              <a:ext cx="175572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(Minimum Price - Minimum Investment) + Premium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7" name=""/>
          <p:cNvSpPr/>
          <p:nvPr/>
        </p:nvSpPr>
        <p:spPr>
          <a:xfrm>
            <a:off x="271440" y="1709640"/>
            <a:ext cx="3960720" cy="87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SPC authorizes the subscription of additional shares at SP Telecom having the same symbolic value as the existing ones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271440" y="2919240"/>
            <a:ext cx="3960720" cy="12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SPC sells these subscription rights to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Strategic Investor for a Minimum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271440" y="3898800"/>
            <a:ext cx="4221360" cy="12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Strategic Investor contributes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a Minimum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SP Telecom and the gap to the Minimum Price + Premium to SPC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271440" y="5133960"/>
            <a:ext cx="3960720" cy="12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After the capital contribution, the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Investor holds 51% of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 Telecom and SPC holds the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remaining 49%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271440" y="6235560"/>
            <a:ext cx="6853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 - Subjected to changes after a more detailed analysis from a legal / tax matters perspective.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"/>
          <p:cNvSpPr/>
          <p:nvPr/>
        </p:nvSpPr>
        <p:spPr>
          <a:xfrm>
            <a:off x="271440" y="735120"/>
            <a:ext cx="3960720" cy="53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5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Suppose that US$ 50,000 are enough to cover the initial investment for the first three years of SP Telecom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will be the Minimum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Suppose that the Minimum Price is defined as US$ 120,000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price of the Subscription rights is US$ 70,000 (120,000 - 50,000)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These US$ 70,000 + Premium go to SPC and are distributed among the companies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remaining US$ 50,000 go to SP Telecom as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7261200" y="909720"/>
            <a:ext cx="2238480" cy="1460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200160" y="84240"/>
            <a:ext cx="9705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Company structure and Auction Process </a:t>
            </a:r>
            <a:r>
              <a:rPr b="1" i="1" lang="en-US" sz="3600" strike="noStrike" u="none" baseline="30000">
                <a:solidFill>
                  <a:srgbClr val="000066"/>
                </a:solidFill>
                <a:effectLst/>
                <a:uFillTx/>
                <a:latin typeface="Arial"/>
              </a:rPr>
              <a:t>(1)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7273800" y="1120680"/>
            <a:ext cx="120024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CTEEP/EPTE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43.75%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8526600" y="1133640"/>
            <a:ext cx="105084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CPFL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29.25%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7245360" y="1763640"/>
            <a:ext cx="12985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BANDEIRANTE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21.97%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8440560" y="1763640"/>
            <a:ext cx="129888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5.03%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8386920" y="2357280"/>
            <a:ext cx="0" cy="1014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7321680" y="3371760"/>
            <a:ext cx="2152440" cy="490680"/>
          </a:xfrm>
          <a:prstGeom prst="rect">
            <a:avLst/>
          </a:prstGeom>
          <a:gradFill rotWithShape="0">
            <a:gsLst>
              <a:gs pos="0">
                <a:srgbClr val="dcdcdc"/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pecific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urpose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7321680" y="5178600"/>
            <a:ext cx="2152440" cy="490320"/>
          </a:xfrm>
          <a:prstGeom prst="rect">
            <a:avLst/>
          </a:prstGeom>
          <a:gradFill rotWithShape="0">
            <a:gsLst>
              <a:gs pos="0">
                <a:srgbClr val="a4a4fe"/>
              </a:gs>
              <a:gs pos="100000">
                <a:srgbClr val="3333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 Telecom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8265960" y="4384800"/>
            <a:ext cx="876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8386920" y="3867120"/>
            <a:ext cx="0" cy="1298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4" name=""/>
          <p:cNvGrpSpPr/>
          <p:nvPr/>
        </p:nvGrpSpPr>
        <p:grpSpPr>
          <a:xfrm>
            <a:off x="4216320" y="3198960"/>
            <a:ext cx="3094200" cy="663480"/>
            <a:chOff x="4216320" y="3198960"/>
            <a:chExt cx="3094200" cy="663480"/>
          </a:xfrm>
        </p:grpSpPr>
        <p:sp>
          <p:nvSpPr>
            <p:cNvPr id="295" name=""/>
            <p:cNvSpPr/>
            <p:nvPr/>
          </p:nvSpPr>
          <p:spPr>
            <a:xfrm>
              <a:off x="4216320" y="3371760"/>
              <a:ext cx="1497240" cy="490680"/>
            </a:xfrm>
            <a:prstGeom prst="rect">
              <a:avLst/>
            </a:prstGeom>
            <a:gradFill rotWithShape="0">
              <a:gsLst>
                <a:gs pos="0">
                  <a:srgbClr val="fe8e8e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trategic 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nvestor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96" name=""/>
            <p:cNvGrpSpPr/>
            <p:nvPr/>
          </p:nvGrpSpPr>
          <p:grpSpPr>
            <a:xfrm>
              <a:off x="5715000" y="3198960"/>
              <a:ext cx="1595520" cy="276840"/>
              <a:chOff x="5715000" y="3198960"/>
              <a:chExt cx="1595520" cy="276840"/>
            </a:xfrm>
          </p:grpSpPr>
          <p:sp>
            <p:nvSpPr>
              <p:cNvPr id="297" name=""/>
              <p:cNvSpPr/>
              <p:nvPr/>
            </p:nvSpPr>
            <p:spPr>
              <a:xfrm flipH="1">
                <a:off x="5715000" y="3463920"/>
                <a:ext cx="159552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prstDash val="dash"/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>
                <a:off x="5761080" y="3198960"/>
                <a:ext cx="153360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Subscription rights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299" name=""/>
          <p:cNvGrpSpPr/>
          <p:nvPr/>
        </p:nvGrpSpPr>
        <p:grpSpPr>
          <a:xfrm>
            <a:off x="5649840" y="3716280"/>
            <a:ext cx="1755720" cy="459720"/>
            <a:chOff x="5649840" y="3716280"/>
            <a:chExt cx="1755720" cy="459720"/>
          </a:xfrm>
        </p:grpSpPr>
        <p:sp>
          <p:nvSpPr>
            <p:cNvPr id="300" name=""/>
            <p:cNvSpPr/>
            <p:nvPr/>
          </p:nvSpPr>
          <p:spPr>
            <a:xfrm>
              <a:off x="5715000" y="3724200"/>
              <a:ext cx="1595520" cy="0"/>
            </a:xfrm>
            <a:prstGeom prst="line">
              <a:avLst/>
            </a:prstGeom>
            <a:ln w="9360">
              <a:solidFill>
                <a:srgbClr val="000000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5649840" y="3716280"/>
              <a:ext cx="17557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US$ 70,000 + Premium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2" name=""/>
          <p:cNvGrpSpPr/>
          <p:nvPr/>
        </p:nvGrpSpPr>
        <p:grpSpPr>
          <a:xfrm>
            <a:off x="4960800" y="3859200"/>
            <a:ext cx="2349720" cy="1551600"/>
            <a:chOff x="4960800" y="3859200"/>
            <a:chExt cx="2349720" cy="1551600"/>
          </a:xfrm>
        </p:grpSpPr>
        <p:sp>
          <p:nvSpPr>
            <p:cNvPr id="303" name=""/>
            <p:cNvSpPr/>
            <p:nvPr/>
          </p:nvSpPr>
          <p:spPr>
            <a:xfrm>
              <a:off x="4973760" y="5394240"/>
              <a:ext cx="2336760" cy="0"/>
            </a:xfrm>
            <a:prstGeom prst="line">
              <a:avLst/>
            </a:prstGeom>
            <a:ln w="9360">
              <a:solidFill>
                <a:srgbClr val="000000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 flipV="1">
              <a:off x="4960800" y="3859200"/>
              <a:ext cx="0" cy="1548000"/>
            </a:xfrm>
            <a:prstGeom prst="line">
              <a:avLst/>
            </a:prstGeom>
            <a:ln w="93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5167440" y="5133960"/>
              <a:ext cx="17557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US$ 50,000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6" name=""/>
          <p:cNvGrpSpPr/>
          <p:nvPr/>
        </p:nvGrpSpPr>
        <p:grpSpPr>
          <a:xfrm>
            <a:off x="6294600" y="2382480"/>
            <a:ext cx="1755720" cy="988920"/>
            <a:chOff x="6294600" y="2382480"/>
            <a:chExt cx="1755720" cy="988920"/>
          </a:xfrm>
        </p:grpSpPr>
        <p:sp>
          <p:nvSpPr>
            <p:cNvPr id="307" name=""/>
            <p:cNvSpPr/>
            <p:nvPr/>
          </p:nvSpPr>
          <p:spPr>
            <a:xfrm flipV="1">
              <a:off x="8015400" y="2382480"/>
              <a:ext cx="0" cy="988920"/>
            </a:xfrm>
            <a:prstGeom prst="line">
              <a:avLst/>
            </a:prstGeom>
            <a:ln w="9360">
              <a:solidFill>
                <a:srgbClr val="000000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6294600" y="2435400"/>
              <a:ext cx="17557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US$ 70,000 + Premium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9" name=""/>
          <p:cNvSpPr/>
          <p:nvPr/>
        </p:nvSpPr>
        <p:spPr>
          <a:xfrm>
            <a:off x="271440" y="6235560"/>
            <a:ext cx="6853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 - Subjected to changes after a more detailed analysis from a legal / tax matters perspective.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5108400" y="4168800"/>
            <a:ext cx="1336680" cy="606240"/>
          </a:xfrm>
          <a:prstGeom prst="ellipse">
            <a:avLst/>
          </a:prstGeom>
          <a:gradFill rotWithShape="0">
            <a:gsLst>
              <a:gs pos="0">
                <a:srgbClr val="ffff99"/>
              </a:gs>
              <a:gs pos="50000">
                <a:srgbClr val="fefeb3"/>
              </a:gs>
              <a:gs pos="100000">
                <a:srgbClr val="ffff99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5565600" y="4849920"/>
            <a:ext cx="223920" cy="27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 flipV="1">
            <a:off x="5629320" y="3895200"/>
            <a:ext cx="382680" cy="23508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5095800" y="4270320"/>
            <a:ext cx="1349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Minimum Price = US$ 120,000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"/>
          <p:cNvSpPr/>
          <p:nvPr/>
        </p:nvSpPr>
        <p:spPr>
          <a:xfrm>
            <a:off x="271440" y="849240"/>
            <a:ext cx="4022640" cy="281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5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companies have a put option to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the remaining 49% of their stakes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SP Telecom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Also the existence of a call option for the Strategic Investor to have 100% control of SP Telecom will be evaluated during the preliminary contacts with the potential bidders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200160" y="84240"/>
            <a:ext cx="9323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Company structure and Auction Process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6597720" y="971640"/>
            <a:ext cx="2257200" cy="853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6608880" y="1120680"/>
            <a:ext cx="1211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CTEEP/EPTE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7872480" y="1133640"/>
            <a:ext cx="106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CPFL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6580080" y="1465200"/>
            <a:ext cx="1311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BANDEIRANTE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7786800" y="1465200"/>
            <a:ext cx="1309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732800" y="1851120"/>
            <a:ext cx="0" cy="344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6657840" y="2206800"/>
            <a:ext cx="2171880" cy="495000"/>
          </a:xfrm>
          <a:prstGeom prst="rect">
            <a:avLst/>
          </a:prstGeom>
          <a:gradFill rotWithShape="0">
            <a:gsLst>
              <a:gs pos="0">
                <a:srgbClr val="dcdcdc"/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pecific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urpose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6657840" y="3287880"/>
            <a:ext cx="2171880" cy="495000"/>
          </a:xfrm>
          <a:prstGeom prst="rect">
            <a:avLst/>
          </a:prstGeom>
          <a:gradFill rotWithShape="0">
            <a:gsLst>
              <a:gs pos="0">
                <a:srgbClr val="a4a4fe"/>
              </a:gs>
              <a:gs pos="100000">
                <a:srgbClr val="3333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 Telecom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7610400" y="2833560"/>
            <a:ext cx="884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7732800" y="2706840"/>
            <a:ext cx="0" cy="554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4836960" y="2206800"/>
            <a:ext cx="1509840" cy="495000"/>
          </a:xfrm>
          <a:prstGeom prst="rect">
            <a:avLst/>
          </a:prstGeom>
          <a:gradFill rotWithShape="0">
            <a:gsLst>
              <a:gs pos="0">
                <a:srgbClr val="fe8e8e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trategic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nvestor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5538960" y="3527280"/>
            <a:ext cx="1108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 flipV="1">
            <a:off x="5538960" y="2674800"/>
            <a:ext cx="0" cy="84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5802480" y="3247920"/>
            <a:ext cx="496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271440" y="4019400"/>
            <a:ext cx="9402840" cy="149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5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Advantages of this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Premium flows directly from the Investor to the companies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CTEEP/EPTE do not sell their stake: flexibility in the auction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50000"/>
              </a:lnSpc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200160" y="84240"/>
            <a:ext cx="9705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Company structure and Auction Process </a:t>
            </a:r>
            <a:r>
              <a:rPr b="1" i="1" lang="en-US" sz="3600" strike="noStrike" u="none" baseline="30000">
                <a:solidFill>
                  <a:srgbClr val="000066"/>
                </a:solidFill>
                <a:effectLst/>
                <a:uFillTx/>
                <a:latin typeface="Arial"/>
              </a:rPr>
              <a:t>(1)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271440" y="6235560"/>
            <a:ext cx="6902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 - Subjected to changes after a more detailed analysis from a legal / tax matters perspective.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2000-09-30T15:59:45Z</dcterms:created>
  <dc:creator>Mallon</dc:creator>
  <dc:description/>
  <dc:language>en-US</dc:language>
  <cp:lastModifiedBy>Departamento de Telematica</cp:lastModifiedBy>
  <cp:lastPrinted>2000-12-13T16:38:18Z</cp:lastPrinted>
  <dcterms:modified xsi:type="dcterms:W3CDTF">2001-01-08T08:41:36Z</dcterms:modified>
  <cp:revision>856</cp:revision>
  <dc:subject/>
  <dc:title>PowerPoint Presentation</dc:title>
</cp:coreProperties>
</file>