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EFC620-96AD-4C84-80E6-C7E7326FD56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2A707E-B1E6-426C-AA0C-888C773EB62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D22DD2-AA8B-4D69-9012-CDD7A5A505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BEAC23-0504-4CDB-B897-C94BD4CAF8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617B01-20E6-4AAA-807E-3705A8BE14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6578640"/>
            <a:ext cx="9144000" cy="276120"/>
          </a:xfrm>
          <a:prstGeom prst="rect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238880" y="65800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31D770-E9A5-4116-BE0A-9AE14F902238}" type="slidenum"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79400" y="6637320"/>
            <a:ext cx="18464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SN AI-AG-0901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1590840" y="1736640"/>
            <a:ext cx="6251400" cy="32911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572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825560" y="2095560"/>
            <a:ext cx="5688000" cy="25542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572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112840" y="2695680"/>
            <a:ext cx="4940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95ba6"/>
                </a:solidFill>
                <a:effectLst/>
                <a:uFillTx/>
                <a:latin typeface="Arial Black"/>
              </a:rPr>
              <a:t>Government Affairs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3948120" y="3238560"/>
            <a:ext cx="1295280" cy="1158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9" name=""/>
          <p:cNvGrpSpPr/>
          <p:nvPr/>
        </p:nvGrpSpPr>
        <p:grpSpPr>
          <a:xfrm>
            <a:off x="0" y="5824440"/>
            <a:ext cx="9144000" cy="1030320"/>
            <a:chOff x="0" y="5824440"/>
            <a:chExt cx="9144000" cy="1030320"/>
          </a:xfrm>
        </p:grpSpPr>
        <p:sp>
          <p:nvSpPr>
            <p:cNvPr id="20" name=""/>
            <p:cNvSpPr/>
            <p:nvPr/>
          </p:nvSpPr>
          <p:spPr>
            <a:xfrm>
              <a:off x="0" y="6578640"/>
              <a:ext cx="9144000" cy="2761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1" name="E_COLOR_R" descr=""/>
            <p:cNvPicPr/>
            <p:nvPr/>
          </p:nvPicPr>
          <p:blipFill>
            <a:blip r:embed="rId2"/>
            <a:stretch/>
          </p:blipFill>
          <p:spPr>
            <a:xfrm>
              <a:off x="8097840" y="5824440"/>
              <a:ext cx="852480" cy="84132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2" name=""/>
          <p:cNvSpPr/>
          <p:nvPr/>
        </p:nvSpPr>
        <p:spPr>
          <a:xfrm>
            <a:off x="930240" y="485784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September 2001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21B9C3-BDF6-428C-BCCE-65DA952DD3FE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95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Enron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Government Affairs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71400" y="13161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Electricity, natural gas, and telecom are regulated as essential services—politics shapes our markets as much as economics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Government Affairs responds to this reality by working aggressively in policy arenas to create and protect commercial opportunities (ENA, EES, EBS, EGM, EIM, EN)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is  significant risk in taking markets as they come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events are generating political momentum toward the supposed  “safety net” of government regulation and away from open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A899ED-1F99-4088-963F-4E95CDCE488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37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Current  Activities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71400" y="9493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Protect Enron’s retail tariff short position across 30 utilities throughout North America  ($2MM, 6 people)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California crisis’ impact on Enron, e.g. pursue complaint at CPUC to recoup negative CTC  ($2MM, 6 people)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Litigate California and Pacific Northwest Refund Proceedings at FERC  ($1MM, 2 people)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Prevent imposition of exorbitant right-of-way fee on 800 miles of EBS fiberoptic cable on public lands  ($100K, 1 person)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Preserve EnronOnline’s unregulated status; Manage regulatory risk associated with financial trading  ($100K, 2 people)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36640" y="6068880"/>
            <a:ext cx="7459560" cy="86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This is a snapshot of current activities.  Resource allocation to specific issues is adjusted over time in response to external events and commercial priorities.  Resource numbers reflect: (1) cost of outside services, and (2) FTEs.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023840" y="1096920"/>
            <a:ext cx="3808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Regulatory 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ACED62-B86F-4144-84C0-D73609B18A0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80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Current Activities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662120"/>
            <a:ext cx="77724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regulatory support for sale of PGE  ($0, 2 people)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regulatory support for siting, interconnection and development of power plants  ($500K, 3 people)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regulatory support and relationships to assist in development of municipal aggregation programs  ($100K, 2 people)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interconnection agreements for EBS that enable access to wholesale pricing for incumbent network elements  ($500K, 2 people)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12880" y="6064200"/>
            <a:ext cx="7515000" cy="64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This is a snapshot of current activities.  Resource allocation to specific issues is adjusted over time in response to external events and commercial priorities.  Resource numbers reflect: (1) cost of outside services, and (2) FTEs.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011600" y="1130400"/>
            <a:ext cx="1764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Deal Support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DE28EC-A921-423B-BF80-93CFD408E61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1090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Current Activities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004760"/>
            <a:ext cx="7772400" cy="456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FERC initiative to create four Regional Transmission Organizations   ($2MM, 15 people)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Congress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Administration (FERC/DOE)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Public Utilities Commissioners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Stakeholders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retail electricity market openings in Texas, Nevada, Ohio and Ontario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$1MM, 6 people)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03360" y="5992920"/>
            <a:ext cx="792468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This is a snapshot of current activities.  Resource allocation to specific issues is adjusted over time in response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to external events and commercial priorities.  Resource numbers reflect: (1) cost of outside services, and (2) FTEs.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031760" y="1119240"/>
            <a:ext cx="1383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Advocacy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5BF8E8-C350-4410-9AE7-F26AE2DE3AB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950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Current Activities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7240" y="1039320"/>
            <a:ext cx="777240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0">
              <a:lnSpc>
                <a:spcPct val="10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under the auspices of a FERC proceeding to turn back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MMcf/day of uneconomic capacity to El Paso  (Contract demand is approximately $2,000,000 per month through 6/2006)   ($25K, 1 person)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with Connecticut officials to obtain state funding for $124,000,000 fuel cell project   ($150K, 1 person)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24"/>
              </a:spcBef>
              <a:buClr>
                <a:srgbClr val="00824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Working with Montana officials to facilitate potential transactions as provider of last resort   ($25K, 1 person)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031400" y="1119240"/>
            <a:ext cx="1537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8240"/>
                </a:solidFill>
                <a:effectLst/>
                <a:uFillTx/>
                <a:latin typeface="Arial"/>
              </a:rPr>
              <a:t>Origination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04960" y="6060960"/>
            <a:ext cx="7534080" cy="50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This is a snapshot of current activities.  Resource allocation to specific issues is adjusted over time in response to external events and commercial priorities.  Resource numbers reflect: (1) cost of outside services, and (2) FTEs.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D39B2A-B11B-45C5-A931-70BE7568616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52080" y="337680"/>
            <a:ext cx="84517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Affairs:  Value Created Vs.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878040" y="1141560"/>
          <a:ext cx="7937280" cy="4959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78040" y="1141560"/>
                    <a:ext cx="7937280" cy="495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44" name=""/>
          <p:cNvGrpSpPr/>
          <p:nvPr/>
        </p:nvGrpSpPr>
        <p:grpSpPr>
          <a:xfrm>
            <a:off x="7097760" y="3559320"/>
            <a:ext cx="2174760" cy="985320"/>
            <a:chOff x="7097760" y="3559320"/>
            <a:chExt cx="2174760" cy="985320"/>
          </a:xfrm>
        </p:grpSpPr>
        <p:sp>
          <p:nvSpPr>
            <p:cNvPr id="45" name=""/>
            <p:cNvSpPr/>
            <p:nvPr/>
          </p:nvSpPr>
          <p:spPr>
            <a:xfrm>
              <a:off x="7097760" y="3559320"/>
              <a:ext cx="1690560" cy="6332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184880" y="3674880"/>
              <a:ext cx="173160" cy="128160"/>
            </a:xfrm>
            <a:prstGeom prst="rect">
              <a:avLst/>
            </a:prstGeom>
            <a:solidFill>
              <a:srgbClr val="00824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7180200" y="3970080"/>
              <a:ext cx="173160" cy="128160"/>
            </a:xfrm>
            <a:prstGeom prst="rect">
              <a:avLst/>
            </a:prstGeom>
            <a:solidFill>
              <a:srgbClr val="2d30bb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431120" y="3587760"/>
              <a:ext cx="1841400" cy="956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Value Created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Budget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" name=""/>
          <p:cNvSpPr/>
          <p:nvPr/>
        </p:nvSpPr>
        <p:spPr>
          <a:xfrm>
            <a:off x="5842080" y="1731960"/>
            <a:ext cx="360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167520" y="4495680"/>
            <a:ext cx="69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15080" y="4460760"/>
            <a:ext cx="69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666960" y="4440240"/>
            <a:ext cx="694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397240" y="4383000"/>
            <a:ext cx="69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925640" y="4257720"/>
            <a:ext cx="69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44.5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225960" y="2181240"/>
            <a:ext cx="69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438800" y="1978200"/>
            <a:ext cx="69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190.4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rot="16258800">
            <a:off x="171000" y="3277440"/>
            <a:ext cx="924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$(MM)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82A594-7602-4A32-A9DB-CE3AB0F6836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1090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EGA Value Created, Sep . 2000 – Sep.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28200" y="1065240"/>
            <a:ext cx="7829640" cy="5332320"/>
          </a:xfrm>
          <a:prstGeom prst="rect">
            <a:avLst/>
          </a:prstGeom>
          <a:solidFill>
            <a:srgbClr val="ffffcc"/>
          </a:solidFill>
          <a:ln w="38160">
            <a:solidFill>
              <a:srgbClr val="095ba6"/>
            </a:solidFill>
            <a:miter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Project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 Network ROW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$50.8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EPMI-TVA Settlement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$29.0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Allocation of 3C/KWh Surcharge for PG&amp;E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$26.6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3c/kWh Surcharge for DA Customers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$23.3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West Fork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7.5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NYISO TCC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6.0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Hudson Refunds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5.6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 Gas Dispute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3.9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MECC Aggregation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3.6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CMP Standard Offer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2.5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TXU/Reliant – Stranded Cost Case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2.3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FirstEnergy Market Support Generation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1.3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– PSE&amp;G Gas Storage Deal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1.0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SPP-ERCOT DC Tie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0.9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 Supreme Decree, Bolivia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$ 25.0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Resolution 109/2001 – Argentina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1.1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Total</a:t>
            </a:r>
            <a:r>
              <a:rPr b="1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$190.4 million</a:t>
            </a:r>
            <a:r>
              <a:rPr b="0" lang="en-US" sz="1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FEEFE0C-2473-4767-928D-D1A993E69BD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0" y="447840"/>
            <a:ext cx="914400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Representative Example of Risk Managed by EGA 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(Retail Risk, Nominal MWh, Sep. 2001, by NERC Region)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0" y="692280"/>
          <a:ext cx="8874000" cy="5008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92280"/>
                    <a:ext cx="8874000" cy="500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3" name=""/>
          <p:cNvSpPr/>
          <p:nvPr/>
        </p:nvSpPr>
        <p:spPr>
          <a:xfrm>
            <a:off x="457200" y="6095880"/>
            <a:ext cx="658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of 103 TWh, $1 per MWh of price change = $ 103 million.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63DBE6-83B5-4855-882F-D4EB68AF53D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2001-09-18T18:47:42Z</dcterms:created>
  <dc:creator>snord</dc:creator>
  <dc:description/>
  <dc:language>en-US</dc:language>
  <cp:lastModifiedBy>aibrahi</cp:lastModifiedBy>
  <cp:lastPrinted>2001-09-20T18:45:48Z</cp:lastPrinted>
  <dcterms:modified xsi:type="dcterms:W3CDTF">2001-09-20T19:17:55Z</dcterms:modified>
  <cp:revision>50</cp:revision>
  <dc:subject/>
  <dc:title>What We Do—Big Picture</dc:title>
</cp:coreProperties>
</file>